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41" r:id="rId2"/>
    <p:sldId id="256" r:id="rId3"/>
    <p:sldId id="302" r:id="rId4"/>
    <p:sldId id="336" r:id="rId5"/>
    <p:sldId id="335" r:id="rId6"/>
    <p:sldId id="316" r:id="rId7"/>
    <p:sldId id="332" r:id="rId8"/>
    <p:sldId id="333" r:id="rId9"/>
    <p:sldId id="337" r:id="rId10"/>
    <p:sldId id="276" r:id="rId11"/>
    <p:sldId id="298" r:id="rId12"/>
    <p:sldId id="339" r:id="rId13"/>
    <p:sldId id="340" r:id="rId14"/>
    <p:sldId id="327" r:id="rId15"/>
    <p:sldId id="325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702A"/>
    <a:srgbClr val="7192A9"/>
    <a:srgbClr val="EF4B66"/>
    <a:srgbClr val="F37D91"/>
    <a:srgbClr val="FBCDCD"/>
    <a:srgbClr val="F7A5A5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6822" y="1108850"/>
            <a:ext cx="962285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choose the words or phrases to make the following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statements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291" y="1200388"/>
            <a:ext cx="456531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749" y="1085214"/>
            <a:ext cx="32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179705" y="136732"/>
            <a:ext cx="24931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2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95088" y="2194790"/>
            <a:ext cx="1098544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There </a:t>
            </a:r>
            <a:r>
              <a:rPr lang="en-US" sz="3200"/>
              <a:t>are 34 </a:t>
            </a:r>
            <a:r>
              <a:rPr lang="en-US" sz="3200" b="1">
                <a:solidFill>
                  <a:srgbClr val="E0702A"/>
                </a:solidFill>
              </a:rPr>
              <a:t>national parks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nations</a:t>
            </a:r>
            <a:r>
              <a:rPr lang="en-US" sz="3200" b="1">
                <a:solidFill>
                  <a:srgbClr val="E0702A"/>
                </a:solidFill>
              </a:rPr>
              <a:t>’ parks </a:t>
            </a:r>
            <a:r>
              <a:rPr lang="en-US" sz="3200"/>
              <a:t>in Viet Nam now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The </a:t>
            </a:r>
            <a:r>
              <a:rPr lang="en-US" sz="3200" b="1">
                <a:solidFill>
                  <a:srgbClr val="E0702A"/>
                </a:solidFill>
              </a:rPr>
              <a:t>conservation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ecosystem</a:t>
            </a:r>
            <a:r>
              <a:rPr lang="en-US" sz="3200"/>
              <a:t> </a:t>
            </a:r>
            <a:r>
              <a:rPr lang="en-US" sz="3200" smtClean="0"/>
              <a:t>in Con </a:t>
            </a:r>
            <a:r>
              <a:rPr lang="en-US" sz="3200"/>
              <a:t>Dao is very diverse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The dugong is a(n) </a:t>
            </a:r>
            <a:r>
              <a:rPr lang="en-US" sz="3200" b="1">
                <a:solidFill>
                  <a:srgbClr val="E0702A"/>
                </a:solidFill>
              </a:rPr>
              <a:t>dangerous</a:t>
            </a:r>
            <a:r>
              <a:rPr lang="en-US" sz="3200"/>
              <a:t>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endangered</a:t>
            </a:r>
            <a:r>
              <a:rPr lang="en-US" sz="3200" smtClean="0"/>
              <a:t> </a:t>
            </a:r>
            <a:r>
              <a:rPr lang="en-US" sz="3200"/>
              <a:t>animal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National parks play a key role in </a:t>
            </a:r>
            <a:r>
              <a:rPr lang="en-US" sz="3200" smtClean="0"/>
              <a:t>saving the </a:t>
            </a:r>
            <a:r>
              <a:rPr lang="en-US" sz="3200" b="1">
                <a:solidFill>
                  <a:srgbClr val="E0702A"/>
                </a:solidFill>
              </a:rPr>
              <a:t>environment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small islands</a:t>
            </a:r>
            <a:r>
              <a:rPr lang="en-US" sz="3200" smtClean="0"/>
              <a:t>.</a:t>
            </a:r>
            <a:endParaRPr lang="en-US" sz="3200"/>
          </a:p>
        </p:txBody>
      </p:sp>
      <p:sp>
        <p:nvSpPr>
          <p:cNvPr id="2" name="Oval 1"/>
          <p:cNvSpPr/>
          <p:nvPr/>
        </p:nvSpPr>
        <p:spPr>
          <a:xfrm>
            <a:off x="2901462" y="2212374"/>
            <a:ext cx="2567353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903839" y="3144358"/>
            <a:ext cx="1995800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917223" y="4093926"/>
            <a:ext cx="2242038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781191" y="5043495"/>
            <a:ext cx="241788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979" y="2039532"/>
            <a:ext cx="114637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What is the best title for the passage?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National Parks in Viet Nam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Con Dao National Park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Protection of Wildlife </a:t>
            </a:r>
            <a:endParaRPr lang="en-US" sz="320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National parks are areas for </a:t>
            </a:r>
            <a:r>
              <a:rPr lang="en-US" sz="3200" smtClean="0">
                <a:ea typeface="Times New Roman" panose="02020603050405020304" pitchFamily="18" charset="0"/>
              </a:rPr>
              <a:t>______.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protection of the environment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management of marine life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sale of animal products </a:t>
            </a:r>
            <a:endParaRPr lang="en-US" sz="3200" smtClean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8846" y="302455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18846" y="465992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979" y="2039532"/>
            <a:ext cx="114637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3. </a:t>
            </a:r>
            <a:r>
              <a:rPr lang="en-US" sz="3200">
                <a:ea typeface="Times New Roman" panose="02020603050405020304" pitchFamily="18" charset="0"/>
              </a:rPr>
              <a:t>What is the area of Con Dao </a:t>
            </a:r>
            <a:r>
              <a:rPr lang="en-US" sz="3200" smtClean="0">
                <a:ea typeface="Times New Roman" panose="02020603050405020304" pitchFamily="18" charset="0"/>
              </a:rPr>
              <a:t>National Park?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34 hectares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16 hectares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20,000 hectares</a:t>
            </a:r>
            <a:endParaRPr lang="en-US" sz="320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Con Dao National Park has many </a:t>
            </a:r>
            <a:r>
              <a:rPr lang="en-US" sz="3200" smtClean="0">
                <a:ea typeface="Times New Roman" panose="02020603050405020304" pitchFamily="18" charset="0"/>
              </a:rPr>
              <a:t>kinds of </a:t>
            </a:r>
            <a:r>
              <a:rPr lang="en-US" sz="3200">
                <a:ea typeface="Times New Roman" panose="02020603050405020304" pitchFamily="18" charset="0"/>
              </a:rPr>
              <a:t>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valuable plants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ancient trees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natural values</a:t>
            </a:r>
            <a:endParaRPr lang="en-US" sz="3200" smtClean="0">
              <a:ea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18846" y="3525742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18846" y="465992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487" y="2039532"/>
            <a:ext cx="120225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 </a:t>
            </a:r>
            <a:r>
              <a:rPr lang="en-US" sz="3200">
                <a:ea typeface="Times New Roman" panose="02020603050405020304" pitchFamily="18" charset="0"/>
              </a:rPr>
              <a:t>Which of the following is NOT </a:t>
            </a:r>
            <a:r>
              <a:rPr lang="en-US" sz="3200" smtClean="0">
                <a:ea typeface="Times New Roman" panose="02020603050405020304" pitchFamily="18" charset="0"/>
              </a:rPr>
              <a:t>true, according </a:t>
            </a:r>
            <a:r>
              <a:rPr lang="en-US" sz="3200">
                <a:ea typeface="Times New Roman" panose="02020603050405020304" pitchFamily="18" charset="0"/>
              </a:rPr>
              <a:t>to the passage?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There are more and more </a:t>
            </a:r>
            <a:r>
              <a:rPr lang="en-US" sz="3200" smtClean="0">
                <a:ea typeface="Times New Roman" panose="02020603050405020304" pitchFamily="18" charset="0"/>
              </a:rPr>
              <a:t>national parks </a:t>
            </a:r>
            <a:r>
              <a:rPr lang="en-US" sz="3200">
                <a:ea typeface="Times New Roman" panose="02020603050405020304" pitchFamily="18" charset="0"/>
              </a:rPr>
              <a:t>in the world.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Con Dao National Park is rich </a:t>
            </a:r>
            <a:r>
              <a:rPr lang="en-US" sz="3200" smtClean="0">
                <a:ea typeface="Times New Roman" panose="02020603050405020304" pitchFamily="18" charset="0"/>
              </a:rPr>
              <a:t>in animal </a:t>
            </a:r>
            <a:r>
              <a:rPr lang="en-US" sz="3200">
                <a:ea typeface="Times New Roman" panose="02020603050405020304" pitchFamily="18" charset="0"/>
              </a:rPr>
              <a:t>species.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Con Dao National Park’s mission is </a:t>
            </a:r>
            <a:r>
              <a:rPr lang="en-US" sz="3200" smtClean="0">
                <a:ea typeface="Times New Roman" panose="02020603050405020304" pitchFamily="18" charset="0"/>
              </a:rPr>
              <a:t>to help </a:t>
            </a:r>
            <a:r>
              <a:rPr lang="en-US" sz="3200">
                <a:ea typeface="Times New Roman" panose="02020603050405020304" pitchFamily="18" charset="0"/>
              </a:rPr>
              <a:t>other national parks.</a:t>
            </a:r>
            <a:endParaRPr lang="en-US" sz="320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6285" y="3525742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670" y="1203404"/>
            <a:ext cx="9155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Vu Quang National Park.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facts.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800" y="12928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585" y="11901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654153-062D-D74E-45D7-48792F18079C}"/>
              </a:ext>
            </a:extLst>
          </p:cNvPr>
          <p:cNvSpPr txBox="1"/>
          <p:nvPr/>
        </p:nvSpPr>
        <p:spPr>
          <a:xfrm>
            <a:off x="1832822" y="5579770"/>
            <a:ext cx="87091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Where is Vu Quang National Park?</a:t>
            </a:r>
            <a:endParaRPr lang="vi-VN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It’s in Vu Quang District, Ha </a:t>
            </a:r>
            <a:r>
              <a:rPr lang="en-US" sz="3200" i="1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Province.</a:t>
            </a:r>
            <a:endParaRPr lang="vi-VN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2034401"/>
            <a:ext cx="5822413" cy="3514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817"/>
          <a:stretch/>
        </p:blipFill>
        <p:spPr>
          <a:xfrm>
            <a:off x="6547883" y="1898058"/>
            <a:ext cx="4846948" cy="36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Talk about Vu Quang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National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Park, using the answers in 4.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0" y="2102586"/>
            <a:ext cx="3660169" cy="1812481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 Quang National Park is in …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040275"/>
            <a:ext cx="3595955" cy="997825"/>
          </a:xfrm>
          <a:prstGeom prst="wedgeRoundRectCallout">
            <a:avLst>
              <a:gd name="adj1" fmla="val -52123"/>
              <a:gd name="adj2" fmla="val 108114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opened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...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487067" y="5047032"/>
            <a:ext cx="2923974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about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Bong bóng Lời nói: Hình chữ nhật với Góc Tròn 32">
            <a:extLst>
              <a:ext uri="{FF2B5EF4-FFF2-40B4-BE49-F238E27FC236}">
                <a16:creationId xmlns:a16="http://schemas.microsoft.com/office/drawing/2014/main" id="{BF50E513-07FE-6A9F-7219-4DEA010FE860}"/>
              </a:ext>
            </a:extLst>
          </p:cNvPr>
          <p:cNvSpPr/>
          <p:nvPr/>
        </p:nvSpPr>
        <p:spPr>
          <a:xfrm>
            <a:off x="8540278" y="4704689"/>
            <a:ext cx="3164655" cy="875191"/>
          </a:xfrm>
          <a:prstGeom prst="wedgeRoundRectCallout">
            <a:avLst>
              <a:gd name="adj1" fmla="val -78744"/>
              <a:gd name="adj2" fmla="val -52715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25576"/>
            <a:ext cx="9244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Reading about Con Dao National Park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Talking about Vu Quang National Park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043" y="216680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434772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10242" y="1747056"/>
            <a:ext cx="358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249DB28-8BE7-644A-4D27-4D1568D0D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47" y="2643114"/>
            <a:ext cx="3948886" cy="32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29025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2781" y="266135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40800" cy="7282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say what you see. Then list the names of some endangered species you know.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2209677"/>
            <a:ext cx="5755112" cy="150481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the text and choose the words or phrases to make the following statements correct.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choose the correct option A, B, or C.</a:t>
            </a: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596358"/>
            <a:ext cx="1355663" cy="1065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1587119" y="2962081"/>
            <a:ext cx="1355663" cy="1526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807398" y="5776561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743004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669161" y="448889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27" idx="0"/>
          </p:cNvCxnSpPr>
          <p:nvPr/>
        </p:nvCxnSpPr>
        <p:spPr>
          <a:xfrm>
            <a:off x="2505075" y="4789617"/>
            <a:ext cx="1287972" cy="9869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92304" y="4056328"/>
            <a:ext cx="5755112" cy="138537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Ask and answer about Vu Quang National Park.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Talk about Vu Quang National Park, using the answers in 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3789" y="481195"/>
            <a:ext cx="249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8" y="1254256"/>
            <a:ext cx="7495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Look at the picture and say what you see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047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04" y="2303585"/>
            <a:ext cx="78009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82630" y="1228941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list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names of some endangered species you know.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487067" y="2134859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mtClean="0">
                <a:solidFill>
                  <a:srgbClr val="AD4F0F"/>
                </a:solidFill>
              </a:rPr>
              <a:t>TIGER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1962364" y="2784297"/>
            <a:ext cx="1537536" cy="1137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1881;p31">
            <a:extLst>
              <a:ext uri="{FF2B5EF4-FFF2-40B4-BE49-F238E27FC236}">
                <a16:creationId xmlns:a16="http://schemas.microsoft.com/office/drawing/2014/main" id="{4A2B1CE3-B4EC-0F3F-BB7D-8BB4C938A7BB}"/>
              </a:ext>
            </a:extLst>
          </p:cNvPr>
          <p:cNvSpPr txBox="1">
            <a:spLocks/>
          </p:cNvSpPr>
          <p:nvPr/>
        </p:nvSpPr>
        <p:spPr>
          <a:xfrm>
            <a:off x="129834" y="3831380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mtClean="0">
                <a:solidFill>
                  <a:srgbClr val="FFC000"/>
                </a:solidFill>
              </a:rPr>
              <a:t>SAOLA</a:t>
            </a:r>
            <a:endParaRPr lang="en-US" sz="2400" b="1" dirty="0">
              <a:solidFill>
                <a:srgbClr val="FFC000"/>
              </a:solidFill>
              <a:cs typeface="Calibri" panose="020F0502020204030204" pitchFamily="34" charset="0"/>
            </a:endParaRPr>
          </a:p>
        </p:txBody>
      </p: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DFF07B40-7AC8-5E56-AA4F-D5BB9A73135C}"/>
              </a:ext>
            </a:extLst>
          </p:cNvPr>
          <p:cNvCxnSpPr>
            <a:cxnSpLocks/>
          </p:cNvCxnSpPr>
          <p:nvPr/>
        </p:nvCxnSpPr>
        <p:spPr>
          <a:xfrm>
            <a:off x="1962364" y="4377592"/>
            <a:ext cx="1616105" cy="1987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1881;p31">
            <a:extLst>
              <a:ext uri="{FF2B5EF4-FFF2-40B4-BE49-F238E27FC236}">
                <a16:creationId xmlns:a16="http://schemas.microsoft.com/office/drawing/2014/main" id="{75BCA9D2-9E2E-4153-726F-C2BDD11F1DBD}"/>
              </a:ext>
            </a:extLst>
          </p:cNvPr>
          <p:cNvSpPr txBox="1">
            <a:spLocks/>
          </p:cNvSpPr>
          <p:nvPr/>
        </p:nvSpPr>
        <p:spPr>
          <a:xfrm>
            <a:off x="3452116" y="1905865"/>
            <a:ext cx="35856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BLUE </a:t>
            </a:r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WHALE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A61BB5DA-06E5-CBAB-D6D2-DB4A5308961D}"/>
              </a:ext>
            </a:extLst>
          </p:cNvPr>
          <p:cNvCxnSpPr>
            <a:cxnSpLocks/>
          </p:cNvCxnSpPr>
          <p:nvPr/>
        </p:nvCxnSpPr>
        <p:spPr>
          <a:xfrm>
            <a:off x="4921322" y="2589095"/>
            <a:ext cx="636997" cy="7491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8252602" y="1892535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7192A9"/>
                </a:solidFill>
              </a:rPr>
              <a:t>SEA </a:t>
            </a:r>
            <a:r>
              <a:rPr lang="en-US" sz="3200" b="1" smtClean="0">
                <a:solidFill>
                  <a:srgbClr val="7192A9"/>
                </a:solidFill>
              </a:rPr>
              <a:t>LION</a:t>
            </a:r>
            <a:endParaRPr lang="en-US" sz="2400" b="1" dirty="0">
              <a:solidFill>
                <a:srgbClr val="7192A9"/>
              </a:solidFill>
              <a:cs typeface="Calibri" panose="020F050202020403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7281334" y="2575522"/>
            <a:ext cx="1379781" cy="65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881;p31">
            <a:extLst>
              <a:ext uri="{FF2B5EF4-FFF2-40B4-BE49-F238E27FC236}">
                <a16:creationId xmlns:a16="http://schemas.microsoft.com/office/drawing/2014/main" id="{9BA4CB08-AFED-736D-F7EF-E708993783F7}"/>
              </a:ext>
            </a:extLst>
          </p:cNvPr>
          <p:cNvSpPr txBox="1">
            <a:spLocks/>
          </p:cNvSpPr>
          <p:nvPr/>
        </p:nvSpPr>
        <p:spPr>
          <a:xfrm>
            <a:off x="9704979" y="3710593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DUGONG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58" name="Đường nối Thẳng 57">
            <a:extLst>
              <a:ext uri="{FF2B5EF4-FFF2-40B4-BE49-F238E27FC236}">
                <a16:creationId xmlns:a16="http://schemas.microsoft.com/office/drawing/2014/main" id="{C1590DF0-D93C-5A7E-A70E-F8001A231098}"/>
              </a:ext>
            </a:extLst>
          </p:cNvPr>
          <p:cNvCxnSpPr>
            <a:cxnSpLocks/>
          </p:cNvCxnSpPr>
          <p:nvPr/>
        </p:nvCxnSpPr>
        <p:spPr>
          <a:xfrm flipV="1">
            <a:off x="7449769" y="4166262"/>
            <a:ext cx="2372325" cy="2032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539852" y="5466892"/>
            <a:ext cx="25951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EF4B66"/>
                </a:solidFill>
              </a:rPr>
              <a:t>POLAR </a:t>
            </a:r>
            <a:r>
              <a:rPr lang="en-US" sz="3200" b="1" smtClean="0">
                <a:solidFill>
                  <a:srgbClr val="EF4B66"/>
                </a:solidFill>
              </a:rPr>
              <a:t>BEAR</a:t>
            </a:r>
            <a:endParaRPr lang="en-US" sz="24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2439372" y="4980713"/>
            <a:ext cx="1172979" cy="5541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8897039" y="5534050"/>
            <a:ext cx="3090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mtClean="0"/>
              <a:t>GIANT PANDA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360888" y="5131691"/>
            <a:ext cx="1783428" cy="7319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oogle Shape;1881;p31">
            <a:extLst>
              <a:ext uri="{FF2B5EF4-FFF2-40B4-BE49-F238E27FC236}">
                <a16:creationId xmlns:a16="http://schemas.microsoft.com/office/drawing/2014/main" id="{0B4544B9-EEFA-4CDB-9AA7-943E3FB22983}"/>
              </a:ext>
            </a:extLst>
          </p:cNvPr>
          <p:cNvSpPr txBox="1">
            <a:spLocks/>
          </p:cNvSpPr>
          <p:nvPr/>
        </p:nvSpPr>
        <p:spPr>
          <a:xfrm>
            <a:off x="3921825" y="5811237"/>
            <a:ext cx="28047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PENGUINES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5" name="Đường nối Thẳng 74">
            <a:extLst>
              <a:ext uri="{FF2B5EF4-FFF2-40B4-BE49-F238E27FC236}">
                <a16:creationId xmlns:a16="http://schemas.microsoft.com/office/drawing/2014/main" id="{527F77DA-26DE-C857-63DF-7D752EDAB998}"/>
              </a:ext>
            </a:extLst>
          </p:cNvPr>
          <p:cNvCxnSpPr>
            <a:cxnSpLocks/>
          </p:cNvCxnSpPr>
          <p:nvPr/>
        </p:nvCxnSpPr>
        <p:spPr>
          <a:xfrm flipH="1">
            <a:off x="5034480" y="5168072"/>
            <a:ext cx="178040" cy="7814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2" b="89802" l="4340" r="94717"/>
                    </a14:imgEffect>
                  </a14:imgLayer>
                </a14:imgProps>
              </a:ext>
            </a:extLst>
          </a:blip>
          <a:srcRect l="8010" t="12112" r="6823" b="12839"/>
          <a:stretch/>
        </p:blipFill>
        <p:spPr>
          <a:xfrm>
            <a:off x="3390230" y="3107845"/>
            <a:ext cx="4299439" cy="25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53" grpId="0"/>
      <p:bldP spid="55" grpId="0"/>
      <p:bldP spid="57" grpId="0"/>
      <p:bldP spid="59" grpId="0"/>
      <p:bldP spid="61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067" y="1517379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623" y="483297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chứa</a:t>
            </a:r>
            <a:r>
              <a:rPr lang="en-US" sz="4800" dirty="0"/>
              <a:t> </a:t>
            </a:r>
            <a:r>
              <a:rPr lang="en-US" sz="4800" dirty="0" err="1"/>
              <a:t>đựng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3361" y="3463397"/>
            <a:ext cx="2873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/kənˈteɪn/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67" y="1450731"/>
            <a:ext cx="4488419" cy="5012266"/>
          </a:xfrm>
          <a:prstGeom prst="rect">
            <a:avLst/>
          </a:prstGeom>
        </p:spPr>
      </p:pic>
      <p:pic>
        <p:nvPicPr>
          <p:cNvPr id="4" name="xcontai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823" y="3574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91397" y="1533477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diverse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0673" y="503519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phong phú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66702" y="3526217"/>
            <a:ext cx="269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daɪˈvɜːs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5240AF7-D6D8-B8F5-1A27-C173C5A280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9"/>
          <a:stretch/>
        </p:blipFill>
        <p:spPr>
          <a:xfrm>
            <a:off x="6423425" y="1418426"/>
            <a:ext cx="5406941" cy="5117761"/>
          </a:xfrm>
          <a:prstGeom prst="rect">
            <a:avLst/>
          </a:prstGeom>
        </p:spPr>
      </p:pic>
      <p:pic>
        <p:nvPicPr>
          <p:cNvPr id="11" name="diver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873" y="3636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91021" y="1524478"/>
            <a:ext cx="6062634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medicinal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5696" y="4550812"/>
            <a:ext cx="532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dùng làm </a:t>
            </a:r>
            <a:r>
              <a:rPr lang="en-US" sz="4800" dirty="0" err="1"/>
              <a:t>thuốc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64071" y="3424174"/>
            <a:ext cx="3161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/məˈdɪsɪnl/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08BC420-28D7-9026-8B20-EE324D303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26" y="1722077"/>
            <a:ext cx="4050891" cy="4050891"/>
          </a:xfrm>
          <a:prstGeom prst="rect">
            <a:avLst/>
          </a:prstGeom>
        </p:spPr>
      </p:pic>
      <p:pic>
        <p:nvPicPr>
          <p:cNvPr id="3" name="medici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221" y="3534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54267"/>
              </p:ext>
            </p:extLst>
          </p:nvPr>
        </p:nvGraphicFramePr>
        <p:xfrm>
          <a:off x="979146" y="2400068"/>
          <a:ext cx="10354139" cy="26927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contain (v) 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/kənˈteɪn/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chứa đựng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diverse (adj) 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/daɪˈvɜːs/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 phú</a:t>
                      </a:r>
                      <a:endParaRPr lang="en-US" sz="30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707150201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medicinal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/məˈdɪsɪnl/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0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làm</a:t>
                      </a: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thuốc</a:t>
                      </a:r>
                      <a:endParaRPr lang="en-US" sz="30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1981075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xcontai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3081725"/>
            <a:ext cx="609600" cy="609600"/>
          </a:xfrm>
          <a:prstGeom prst="rect">
            <a:avLst/>
          </a:prstGeom>
        </p:spPr>
      </p:pic>
      <p:pic>
        <p:nvPicPr>
          <p:cNvPr id="2" name="divers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3746447"/>
            <a:ext cx="609600" cy="609600"/>
          </a:xfrm>
          <a:prstGeom prst="rect">
            <a:avLst/>
          </a:prstGeom>
        </p:spPr>
      </p:pic>
      <p:pic>
        <p:nvPicPr>
          <p:cNvPr id="20" name="medici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443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3710</TotalTime>
  <Words>542</Words>
  <PresentationFormat>Widescreen</PresentationFormat>
  <Paragraphs>136</Paragraphs>
  <Slides>18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2023-07-13T09:08:44Z</dcterms:modified>
</cp:coreProperties>
</file>