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4"/>
  </p:notesMasterIdLst>
  <p:handoutMasterIdLst>
    <p:handoutMasterId r:id="rId45"/>
  </p:handoutMasterIdLst>
  <p:sldIdLst>
    <p:sldId id="360" r:id="rId2"/>
    <p:sldId id="344" r:id="rId3"/>
    <p:sldId id="359" r:id="rId4"/>
    <p:sldId id="357" r:id="rId5"/>
    <p:sldId id="361" r:id="rId6"/>
    <p:sldId id="370" r:id="rId7"/>
    <p:sldId id="371" r:id="rId8"/>
    <p:sldId id="378" r:id="rId9"/>
    <p:sldId id="377" r:id="rId10"/>
    <p:sldId id="375" r:id="rId11"/>
    <p:sldId id="373" r:id="rId12"/>
    <p:sldId id="376" r:id="rId13"/>
    <p:sldId id="365" r:id="rId14"/>
    <p:sldId id="366" r:id="rId15"/>
    <p:sldId id="384" r:id="rId16"/>
    <p:sldId id="385" r:id="rId17"/>
    <p:sldId id="386" r:id="rId18"/>
    <p:sldId id="413" r:id="rId19"/>
    <p:sldId id="410" r:id="rId20"/>
    <p:sldId id="411" r:id="rId21"/>
    <p:sldId id="387" r:id="rId22"/>
    <p:sldId id="388" r:id="rId23"/>
    <p:sldId id="389" r:id="rId24"/>
    <p:sldId id="390" r:id="rId25"/>
    <p:sldId id="391" r:id="rId26"/>
    <p:sldId id="392"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8">
          <p15:clr>
            <a:srgbClr val="A4A3A4"/>
          </p15:clr>
        </p15:guide>
        <p15:guide id="2" orient="horz" pos="4032">
          <p15:clr>
            <a:srgbClr val="A4A3A4"/>
          </p15:clr>
        </p15:guide>
        <p15:guide id="3" orient="horz" pos="157">
          <p15:clr>
            <a:srgbClr val="A4A3A4"/>
          </p15:clr>
        </p15:guide>
        <p15:guide id="4" orient="horz" pos="1009">
          <p15:clr>
            <a:srgbClr val="A4A3A4"/>
          </p15:clr>
        </p15:guide>
        <p15:guide id="5" orient="horz" pos="3888">
          <p15:clr>
            <a:srgbClr val="A4A3A4"/>
          </p15:clr>
        </p15:guide>
        <p15:guide id="6" pos="5470">
          <p15:clr>
            <a:srgbClr val="A4A3A4"/>
          </p15:clr>
        </p15:guide>
        <p15:guide id="7" pos="287">
          <p15:clr>
            <a:srgbClr val="A4A3A4"/>
          </p15:clr>
        </p15:guide>
        <p15:guide id="8" pos="2895">
          <p15:clr>
            <a:srgbClr val="A4A3A4"/>
          </p15:clr>
        </p15:guide>
        <p15:guide id="9" pos="2811">
          <p15:clr>
            <a:srgbClr val="A4A3A4"/>
          </p15:clr>
        </p15:guide>
        <p15:guide id="10" pos="29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9" autoAdjust="0"/>
    <p:restoredTop sz="94660"/>
  </p:normalViewPr>
  <p:slideViewPr>
    <p:cSldViewPr snapToGrid="0">
      <p:cViewPr varScale="1">
        <p:scale>
          <a:sx n="108" d="100"/>
          <a:sy n="108" d="100"/>
        </p:scale>
        <p:origin x="1824" y="108"/>
      </p:cViewPr>
      <p:guideLst>
        <p:guide orient="horz" pos="2218"/>
        <p:guide orient="horz" pos="4032"/>
        <p:guide orient="horz" pos="157"/>
        <p:guide orient="horz" pos="1009"/>
        <p:guide orient="horz" pos="3888"/>
        <p:guide pos="5470"/>
        <p:guide pos="287"/>
        <p:guide pos="2895"/>
        <p:guide pos="2811"/>
        <p:guide pos="2963"/>
      </p:guideLst>
    </p:cSldViewPr>
  </p:slideViewPr>
  <p:notesTextViewPr>
    <p:cViewPr>
      <p:scale>
        <a:sx n="100" d="100"/>
        <a:sy n="100" d="100"/>
      </p:scale>
      <p:origin x="0" y="0"/>
    </p:cViewPr>
  </p:notesTextViewPr>
  <p:sorterViewPr>
    <p:cViewPr>
      <p:scale>
        <a:sx n="163" d="100"/>
        <a:sy n="163" d="100"/>
      </p:scale>
      <p:origin x="0" y="0"/>
    </p:cViewPr>
  </p:sorterViewPr>
  <p:notesViewPr>
    <p:cSldViewPr snapToGrid="0" showGuides="1">
      <p:cViewPr varScale="1">
        <p:scale>
          <a:sx n="74" d="100"/>
          <a:sy n="74" d="100"/>
        </p:scale>
        <p:origin x="-7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Arial" panose="020B0604020202020204" pitchFamily="34" charset="0"/>
              </a:rPr>
              <a:pPr/>
              <a:t>14-Nov-20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ED7FC5FE-6F0D-D34A-8EE6-C95B4F5F4DC8}" type="datetimeFigureOut">
              <a:rPr lang="en-US" smtClean="0"/>
              <a:pPr/>
              <a:t>14-Nov-20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27D9F-DAFE-4C45-969E-72772CF0C542}" type="slidenum">
              <a:rPr lang="en-US" smtClean="0"/>
              <a:pPr/>
              <a:t>38</a:t>
            </a:fld>
            <a:endParaRPr lang="en-US"/>
          </a:p>
        </p:txBody>
      </p:sp>
    </p:spTree>
    <p:extLst>
      <p:ext uri="{BB962C8B-B14F-4D97-AF65-F5344CB8AC3E}">
        <p14:creationId xmlns:p14="http://schemas.microsoft.com/office/powerpoint/2010/main" val="2152196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14-Nov-20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dirty="0"/>
              <a:pPr/>
              <a:t>‹#›</a:t>
            </a:fld>
            <a:endParaRPr lang="en-US" dirty="0"/>
          </a:p>
        </p:txBody>
      </p:sp>
      <p:pic>
        <p:nvPicPr>
          <p:cNvPr id="8" name="Picture 3" descr="W:\Clients\Intel\PRODUCTION\2012_13_Production\ASSETS_LOGOS_2012-13\Assets_Complete_2012-13\ PEEL AWAY\Intel_Peels\Intel_Peels_RGB\Peel_rgb_png\peel_rt_btm_drkBlue_rgb_216.png">
            <a:extLst>
              <a:ext uri="{FF2B5EF4-FFF2-40B4-BE49-F238E27FC236}">
                <a16:creationId xmlns:a16="http://schemas.microsoft.com/office/drawing/2014/main" id="{E19148D0-F134-461D-B9B1-415D924B30C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54891" y="5394579"/>
            <a:ext cx="1892808" cy="14634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2607D6E-92B9-4257-B78C-DD9A15C44C6A}"/>
              </a:ext>
            </a:extLst>
          </p:cNvPr>
          <p:cNvSpPr/>
          <p:nvPr userDrawn="1"/>
        </p:nvSpPr>
        <p:spPr>
          <a:xfrm>
            <a:off x="455613" y="6470533"/>
            <a:ext cx="1893147" cy="138499"/>
          </a:xfrm>
          <a:prstGeom prst="rect">
            <a:avLst/>
          </a:prstGeom>
        </p:spPr>
        <p:txBody>
          <a:bodyPr wrap="none" lIns="0" tIns="0" rIns="0" bIns="0">
            <a:spAutoFit/>
          </a:bodyPr>
          <a:lstStyle/>
          <a:p>
            <a:pPr algn="l" rtl="0"/>
            <a:r>
              <a:rPr lang="en-US" sz="900" b="0" i="0" u="none" strike="noStrike" kern="1200" baseline="0" dirty="0">
                <a:solidFill>
                  <a:schemeClr val="accent3"/>
                </a:solidFill>
                <a:latin typeface="+mn-lt"/>
                <a:ea typeface="+mn-ea"/>
                <a:cs typeface="Arial" panose="020B0604020202020204" pitchFamily="34" charset="0"/>
              </a:rPr>
              <a:t>Intel Confidential — Do Not Forward</a:t>
            </a:r>
          </a:p>
        </p:txBody>
      </p:sp>
      <p:pic>
        <p:nvPicPr>
          <p:cNvPr id="11" name="Picture 10">
            <a:extLst>
              <a:ext uri="{FF2B5EF4-FFF2-40B4-BE49-F238E27FC236}">
                <a16:creationId xmlns:a16="http://schemas.microsoft.com/office/drawing/2014/main" id="{28D7EEBD-3D3A-4562-B70D-51EF981BB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5613" y="1564647"/>
            <a:ext cx="1085850" cy="942975"/>
          </a:xfrm>
          <a:prstGeom prst="rect">
            <a:avLst/>
          </a:prstGeom>
        </p:spPr>
      </p:pic>
    </p:spTree>
    <p:extLst>
      <p:ext uri="{BB962C8B-B14F-4D97-AF65-F5344CB8AC3E}">
        <p14:creationId xmlns:p14="http://schemas.microsoft.com/office/powerpoint/2010/main" val="275696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5779601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E2556C5-CE8C-6547-B838-EA80C61A4AF7}"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19361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9169607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E2556C5-CE8C-6547-B838-EA80C61A4AF7}"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00877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5160297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42848675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5218113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452438"/>
            <a:ext cx="8228012" cy="1143000"/>
          </a:xfrm>
        </p:spPr>
        <p:txBody>
          <a:bodyPr/>
          <a:lstStyle/>
          <a:p>
            <a:r>
              <a:rPr lang="en-US" dirty="0" err="1"/>
              <a:t>36pt</a:t>
            </a:r>
            <a:r>
              <a:rPr lang="en-US" dirty="0"/>
              <a:t> Arial Headline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16" name="Content Placeholder 2"/>
          <p:cNvSpPr>
            <a:spLocks noGrp="1"/>
          </p:cNvSpPr>
          <p:nvPr>
            <p:ph sz="half" idx="13" hasCustomPrompt="1"/>
          </p:nvPr>
        </p:nvSpPr>
        <p:spPr>
          <a:xfrm>
            <a:off x="4678363"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Tree>
    <p:extLst>
      <p:ext uri="{BB962C8B-B14F-4D97-AF65-F5344CB8AC3E}">
        <p14:creationId xmlns:p14="http://schemas.microsoft.com/office/powerpoint/2010/main" val="45765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sz="2200"/>
            </a:lvl2pPr>
            <a:lvl3pPr>
              <a:defRPr sz="2200"/>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a:t>22pt</a:t>
            </a:r>
            <a:r>
              <a:rPr lang="en-US" dirty="0"/>
              <a:t> Arial body text</a:t>
            </a:r>
          </a:p>
          <a:p>
            <a:pPr lvl="1"/>
            <a:r>
              <a:rPr lang="en-US" dirty="0" err="1"/>
              <a:t>22pt</a:t>
            </a:r>
            <a:r>
              <a:rPr lang="en-US" dirty="0"/>
              <a:t> Arial large bullet one</a:t>
            </a:r>
          </a:p>
          <a:p>
            <a:pPr lvl="2"/>
            <a:r>
              <a:rPr lang="en-US" dirty="0" err="1"/>
              <a:t>22pt</a:t>
            </a:r>
            <a:r>
              <a:rPr lang="en-US" dirty="0"/>
              <a:t> Arial sub-bullet</a:t>
            </a:r>
          </a:p>
          <a:p>
            <a:pPr lvl="3"/>
            <a:r>
              <a:rPr lang="en-US" dirty="0" err="1"/>
              <a:t>16pt</a:t>
            </a:r>
            <a:r>
              <a:rPr lang="en-US" dirty="0"/>
              <a:t> Arial fourth level</a:t>
            </a:r>
          </a:p>
          <a:p>
            <a:pPr lvl="4"/>
            <a:r>
              <a:rPr lang="en-US" dirty="0" err="1"/>
              <a:t>14pt</a:t>
            </a:r>
            <a:r>
              <a:rPr lang="en-US" dirty="0"/>
              <a:t> Arial 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a:t>36pt</a:t>
            </a:r>
            <a:r>
              <a:rPr lang="en-US" dirty="0"/>
              <a:t> Arial Headline</a:t>
            </a:r>
          </a:p>
        </p:txBody>
      </p:sp>
    </p:spTree>
    <p:extLst>
      <p:ext uri="{BB962C8B-B14F-4D97-AF65-F5344CB8AC3E}">
        <p14:creationId xmlns:p14="http://schemas.microsoft.com/office/powerpoint/2010/main" val="3787487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601789"/>
            <a:ext cx="8228012" cy="4570411"/>
          </a:xfrm>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lvl1pPr>
            <a:lvl2pPr>
              <a:defRPr lang="en-US" sz="1800" kern="1200" baseline="0" dirty="0" err="1" smtClean="0">
                <a:solidFill>
                  <a:schemeClr val="tx2"/>
                </a:solidFill>
                <a:latin typeface="+mn-lt"/>
                <a:ea typeface="+mn-ea"/>
                <a:cs typeface="Arial" panose="020B0604020202020204" pitchFamily="34" charset="0"/>
              </a:defRPr>
            </a:lvl2pPr>
            <a:lvl3pPr marL="571500" indent="-228600" algn="l" defTabSz="457200" rtl="0" eaLnBrk="1" latinLnBrk="0" hangingPunct="1">
              <a:spcBef>
                <a:spcPts val="800"/>
              </a:spcBef>
              <a:buFont typeface="Wingdings" charset="2"/>
              <a:buChar char="§"/>
              <a:defRPr lang="en-US" sz="1800" kern="1200" dirty="0" smtClean="0">
                <a:solidFill>
                  <a:schemeClr val="tx2"/>
                </a:solidFill>
                <a:latin typeface="+mn-lt"/>
                <a:ea typeface="+mn-ea"/>
                <a:cs typeface="Arial" panose="020B0604020202020204" pitchFamily="34" charset="0"/>
              </a:defRPr>
            </a:lvl3pPr>
            <a:lvl4pPr>
              <a:defRPr/>
            </a:lvl4pPr>
            <a:lvl5pPr>
              <a:defRPr/>
            </a:lvl5p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lang="en-US" dirty="0" err="1"/>
              <a:t>22pt</a:t>
            </a:r>
            <a:r>
              <a:rPr lang="en-US" dirty="0"/>
              <a:t> Arial body text</a:t>
            </a:r>
          </a:p>
          <a:p>
            <a:pPr lvl="1"/>
            <a:r>
              <a:rPr lang="en-US" dirty="0" err="1"/>
              <a:t>18pt</a:t>
            </a:r>
            <a:r>
              <a:rPr lang="en-US" dirty="0"/>
              <a:t> Arial bullet one</a:t>
            </a:r>
          </a:p>
          <a:p>
            <a:pPr marL="571500" lvl="2" indent="-228600" algn="l" defTabSz="457200" rtl="0" eaLnBrk="1" latinLnBrk="0" hangingPunct="1">
              <a:spcBef>
                <a:spcPts val="800"/>
              </a:spcBef>
              <a:buFont typeface="Wingdings" charset="2"/>
              <a:buChar char="§"/>
            </a:pPr>
            <a:r>
              <a:rPr lang="en-US" dirty="0" err="1"/>
              <a:t>18pt</a:t>
            </a:r>
            <a:r>
              <a:rPr lang="en-US" dirty="0"/>
              <a:t> Arial sub-bullet</a:t>
            </a:r>
          </a:p>
          <a:p>
            <a:pPr lvl="3"/>
            <a:r>
              <a:rPr lang="en-US" dirty="0" err="1"/>
              <a:t>16pt</a:t>
            </a:r>
            <a:r>
              <a:rPr lang="en-US" dirty="0"/>
              <a:t> Arial fourth level</a:t>
            </a:r>
          </a:p>
          <a:p>
            <a:pPr lvl="4"/>
            <a:r>
              <a:rPr lang="en-US" dirty="0" err="1"/>
              <a:t>14pt</a:t>
            </a:r>
            <a:r>
              <a:rPr lang="en-US" dirty="0"/>
              <a:t> Arial 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p:txBody>
          <a:bodyPr/>
          <a:lstStyle>
            <a:lvl1pPr>
              <a:defRPr/>
            </a:lvl1pPr>
          </a:lstStyle>
          <a:p>
            <a:r>
              <a:rPr lang="en-US" dirty="0" err="1"/>
              <a:t>36pt</a:t>
            </a:r>
            <a:r>
              <a:rPr lang="en-US" dirty="0"/>
              <a:t> Arial Headline</a:t>
            </a:r>
          </a:p>
        </p:txBody>
      </p:sp>
    </p:spTree>
    <p:extLst>
      <p:ext uri="{BB962C8B-B14F-4D97-AF65-F5344CB8AC3E}">
        <p14:creationId xmlns:p14="http://schemas.microsoft.com/office/powerpoint/2010/main" val="349404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606179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6858000"/>
          </a:xfrm>
          <a:solidFill>
            <a:schemeClr val="bg2">
              <a:lumMod val="20000"/>
              <a:lumOff val="80000"/>
            </a:schemeClr>
          </a:solidFill>
        </p:spPr>
        <p:txBody>
          <a:bodyPr/>
          <a:lstStyle/>
          <a:p>
            <a:r>
              <a:rPr lang="en-US"/>
              <a:t>Click icon to add picture</a:t>
            </a:r>
            <a:endParaRPr lang="en-US" dirty="0"/>
          </a:p>
        </p:txBody>
      </p:sp>
      <p:sp>
        <p:nvSpPr>
          <p:cNvPr id="12" name="Picture Placeholder 10"/>
          <p:cNvSpPr>
            <a:spLocks noGrp="1" noChangeAspect="1"/>
          </p:cNvSpPr>
          <p:nvPr>
            <p:ph type="pic" sz="quarter" idx="14"/>
          </p:nvPr>
        </p:nvSpPr>
        <p:spPr>
          <a:xfrm>
            <a:off x="-1587" y="6400800"/>
            <a:ext cx="9144000" cy="4572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8228012" cy="1143000"/>
          </a:xfrm>
        </p:spPr>
        <p:txBody>
          <a:bodyPr>
            <a:normAutofit/>
          </a:bodyPr>
          <a:lstStyle>
            <a:lvl1pPr>
              <a:defRPr sz="3600" baseline="0"/>
            </a:lvl1pPr>
          </a:lstStyle>
          <a:p>
            <a:r>
              <a:rPr lang="en-US" dirty="0" err="1"/>
              <a:t>36pt</a:t>
            </a:r>
            <a:r>
              <a:rPr lang="en-US" dirty="0"/>
              <a:t> Arial Headline</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Tree>
    <p:extLst>
      <p:ext uri="{BB962C8B-B14F-4D97-AF65-F5344CB8AC3E}">
        <p14:creationId xmlns:p14="http://schemas.microsoft.com/office/powerpoint/2010/main" val="3638207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3432174"/>
            <a:ext cx="9144000" cy="3425825"/>
          </a:xfrm>
          <a:solidFill>
            <a:schemeClr val="bg2">
              <a:lumMod val="20000"/>
              <a:lumOff val="80000"/>
            </a:schemeClr>
          </a:solidFill>
        </p:spPr>
        <p:txBody>
          <a:bodyPr/>
          <a:lstStyle/>
          <a:p>
            <a:r>
              <a:rPr lang="en-US"/>
              <a:t>Click icon to add picture</a:t>
            </a:r>
            <a:endParaRPr lang="en-US" dirty="0"/>
          </a:p>
        </p:txBody>
      </p:sp>
      <p:sp>
        <p:nvSpPr>
          <p:cNvPr id="17" name="Picture Placeholder 10"/>
          <p:cNvSpPr>
            <a:spLocks noGrp="1" noChangeAspect="1"/>
          </p:cNvSpPr>
          <p:nvPr>
            <p:ph type="pic" sz="quarter" idx="14"/>
          </p:nvPr>
        </p:nvSpPr>
        <p:spPr>
          <a:xfrm>
            <a:off x="-1587" y="6400800"/>
            <a:ext cx="9144000" cy="457200"/>
          </a:xfr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8228012" cy="1143000"/>
          </a:xfrm>
        </p:spPr>
        <p:txBody>
          <a:bodyPr>
            <a:noAutofit/>
          </a:bodyPr>
          <a:lstStyle>
            <a:lvl1pPr>
              <a:defRPr sz="3600" baseline="0"/>
            </a:lvl1pPr>
          </a:lstStyle>
          <a:p>
            <a:r>
              <a:rPr lang="en-US" dirty="0" err="1"/>
              <a:t>36pt</a:t>
            </a:r>
            <a:r>
              <a:rPr lang="en-US" dirty="0"/>
              <a:t> Arial Headline</a:t>
            </a:r>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
        <p:nvSpPr>
          <p:cNvPr id="11" name="Content Placeholder 12"/>
          <p:cNvSpPr>
            <a:spLocks noGrp="1"/>
          </p:cNvSpPr>
          <p:nvPr>
            <p:ph sz="quarter" idx="16" hasCustomPrompt="1"/>
          </p:nvPr>
        </p:nvSpPr>
        <p:spPr>
          <a:xfrm>
            <a:off x="455613" y="1601788"/>
            <a:ext cx="4006850" cy="1744663"/>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15" name="Content Placeholder 12"/>
          <p:cNvSpPr>
            <a:spLocks noGrp="1"/>
          </p:cNvSpPr>
          <p:nvPr>
            <p:ph sz="quarter" idx="17" hasCustomPrompt="1"/>
          </p:nvPr>
        </p:nvSpPr>
        <p:spPr>
          <a:xfrm>
            <a:off x="4676775" y="1601788"/>
            <a:ext cx="4006850" cy="1744663"/>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39268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ight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2" y="0"/>
            <a:ext cx="4465637" cy="6857999"/>
          </a:xfrm>
          <a:solidFill>
            <a:schemeClr val="bg2">
              <a:lumMod val="20000"/>
              <a:lumOff val="80000"/>
            </a:schemeClr>
          </a:solidFill>
        </p:spPr>
        <p:txBody>
          <a:bodyPr/>
          <a:lstStyle/>
          <a:p>
            <a:r>
              <a:rPr lang="en-US"/>
              <a:t>Click icon to add picture</a:t>
            </a:r>
            <a:endParaRPr lang="en-US" dirty="0"/>
          </a:p>
        </p:txBody>
      </p:sp>
      <p:sp>
        <p:nvSpPr>
          <p:cNvPr id="15" name="Picture Placeholder 10"/>
          <p:cNvSpPr>
            <a:spLocks noGrp="1" noChangeAspect="1"/>
          </p:cNvSpPr>
          <p:nvPr>
            <p:ph type="pic" sz="quarter" idx="14"/>
          </p:nvPr>
        </p:nvSpPr>
        <p:spPr>
          <a:xfrm>
            <a:off x="-1587" y="6400800"/>
            <a:ext cx="9144000" cy="457200"/>
          </a:xfrm>
          <a:blipFill dpi="0" rotWithShape="1">
            <a:blip r:embed="rId2" cstate="print"/>
            <a:srcRect/>
            <a:stretch>
              <a:fillRect/>
            </a:stretch>
          </a:blipFill>
        </p:spPr>
        <p:txBody>
          <a:bodyPr/>
          <a:lstStyle>
            <a:lvl1pPr>
              <a:defRPr sz="100">
                <a:solidFill>
                  <a:schemeClr val="bg1"/>
                </a:solidFill>
              </a:defRPr>
            </a:lvl1pPr>
          </a:lstStyle>
          <a:p>
            <a:r>
              <a:rPr lang="en-US"/>
              <a:t>Click icon to add picture</a:t>
            </a:r>
            <a:endParaRPr lang="en-US" dirty="0"/>
          </a:p>
        </p:txBody>
      </p:sp>
      <p:sp>
        <p:nvSpPr>
          <p:cNvPr id="2" name="Title 1"/>
          <p:cNvSpPr>
            <a:spLocks noGrp="1"/>
          </p:cNvSpPr>
          <p:nvPr>
            <p:ph type="title" hasCustomPrompt="1"/>
          </p:nvPr>
        </p:nvSpPr>
        <p:spPr>
          <a:xfrm>
            <a:off x="455613" y="452438"/>
            <a:ext cx="4006850" cy="1143000"/>
          </a:xfrm>
        </p:spPr>
        <p:txBody>
          <a:bodyPr>
            <a:noAutofit/>
          </a:bodyPr>
          <a:lstStyle>
            <a:lvl1pPr>
              <a:defRPr sz="3600" baseline="0"/>
            </a:lvl1pPr>
          </a:lstStyle>
          <a:p>
            <a:r>
              <a:rPr lang="en-US" dirty="0" err="1"/>
              <a:t>36pt</a:t>
            </a:r>
            <a:r>
              <a:rPr lang="en-US" dirty="0"/>
              <a:t> Arial Headline</a:t>
            </a:r>
          </a:p>
        </p:txBody>
      </p:sp>
      <p:sp>
        <p:nvSpPr>
          <p:cNvPr id="13" name="Date Placeholder 1"/>
          <p:cNvSpPr>
            <a:spLocks noGrp="1"/>
          </p:cNvSpPr>
          <p:nvPr>
            <p:ph type="dt" sz="half" idx="10"/>
          </p:nvPr>
        </p:nvSpPr>
        <p:spPr>
          <a:xfrm>
            <a:off x="457200" y="6356350"/>
            <a:ext cx="2133600" cy="365125"/>
          </a:xfrm>
        </p:spPr>
        <p:txBody>
          <a:bodyPr/>
          <a:lstStyle/>
          <a:p>
            <a:endParaRPr lang="en-US" dirty="0"/>
          </a:p>
        </p:txBody>
      </p:sp>
      <p:sp>
        <p:nvSpPr>
          <p:cNvPr id="14" name="Footer Placeholder 2"/>
          <p:cNvSpPr>
            <a:spLocks noGrp="1"/>
          </p:cNvSpPr>
          <p:nvPr>
            <p:ph type="ftr" sz="quarter" idx="11"/>
          </p:nvPr>
        </p:nvSpPr>
        <p:spPr>
          <a:xfrm>
            <a:off x="3124200" y="6356350"/>
            <a:ext cx="2895600" cy="365125"/>
          </a:xfrm>
        </p:spPr>
        <p:txBody>
          <a:bodyPr/>
          <a:lstStyle/>
          <a:p>
            <a:endParaRPr lang="en-US" dirty="0"/>
          </a:p>
        </p:txBody>
      </p:sp>
      <p:sp>
        <p:nvSpPr>
          <p:cNvPr id="8" name="Content Placeholder 2"/>
          <p:cNvSpPr>
            <a:spLocks noGrp="1"/>
          </p:cNvSpPr>
          <p:nvPr>
            <p:ph sz="half" idx="1" hasCustomPrompt="1"/>
          </p:nvPr>
        </p:nvSpPr>
        <p:spPr>
          <a:xfrm>
            <a:off x="457200" y="1601788"/>
            <a:ext cx="4005264" cy="4570412"/>
          </a:xfrm>
        </p:spPr>
        <p:txBody>
          <a:bodyPr vert="horz" lIns="0" tIns="0" rIns="0" bIns="0" rtlCol="0">
            <a:noAutofit/>
          </a:bodyPr>
          <a:lstStyle>
            <a:lvl1pPr>
              <a:defRPr lang="en-US" dirty="0" smtClean="0"/>
            </a:lvl1pPr>
            <a:lvl2pPr>
              <a:defRPr lang="en-US" dirty="0" smtClean="0"/>
            </a:lvl2pPr>
            <a:lvl3pPr>
              <a:defRPr lang="en-US" sz="1600" dirty="0" smtClean="0"/>
            </a:lvl3pPr>
            <a:lvl4pPr>
              <a:defRPr lang="en-US" sz="1400" dirty="0" smtClean="0"/>
            </a:lvl4pPr>
            <a:lvl5pPr>
              <a:defRPr lang="en-US" dirty="0"/>
            </a:lvl5pPr>
          </a:lstStyle>
          <a:p>
            <a:pPr marR="0" lvl="0" fontAlgn="auto">
              <a:lnSpc>
                <a:spcPct val="100000"/>
              </a:lnSpc>
              <a:buClrTx/>
              <a:buSzTx/>
              <a:tabLst/>
            </a:pPr>
            <a:r>
              <a:rPr lang="en-US" dirty="0" err="1"/>
              <a:t>22pt</a:t>
            </a:r>
            <a:r>
              <a:rPr lang="en-US" dirty="0"/>
              <a:t> Arial body text</a:t>
            </a:r>
          </a:p>
          <a:p>
            <a:pPr marR="0" lvl="1" fontAlgn="auto">
              <a:lnSpc>
                <a:spcPct val="100000"/>
              </a:lnSpc>
              <a:spcAft>
                <a:spcPts val="0"/>
              </a:spcAft>
              <a:buClrTx/>
              <a:buSzTx/>
              <a:tabLst/>
            </a:pPr>
            <a:r>
              <a:rPr lang="en-US" dirty="0" err="1"/>
              <a:t>18pt</a:t>
            </a:r>
            <a:r>
              <a:rPr lang="en-US" dirty="0"/>
              <a:t> Arial bullet one</a:t>
            </a:r>
          </a:p>
          <a:p>
            <a:pPr lvl="2"/>
            <a:r>
              <a:rPr lang="en-US" dirty="0" err="1"/>
              <a:t>16pt</a:t>
            </a:r>
            <a:r>
              <a:rPr lang="en-US" dirty="0"/>
              <a:t> Arial third level</a:t>
            </a:r>
          </a:p>
          <a:p>
            <a:pPr lvl="3"/>
            <a:r>
              <a:rPr lang="en-US" dirty="0" err="1"/>
              <a:t>14pt</a:t>
            </a:r>
            <a:r>
              <a:rPr lang="en-US" dirty="0"/>
              <a:t> Arial fourth level</a:t>
            </a:r>
          </a:p>
          <a:p>
            <a:pPr lvl="4"/>
            <a:r>
              <a:rPr lang="en-US" dirty="0" err="1"/>
              <a:t>14pt</a:t>
            </a:r>
            <a:r>
              <a:rPr lang="en-US" dirty="0"/>
              <a:t> Arial 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900421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solidFill>
          <a:schemeClr val="accent1"/>
        </a:solidFill>
        <a:effectLst/>
      </p:bgPr>
    </p:bg>
    <p:spTree>
      <p:nvGrpSpPr>
        <p:cNvPr id="1" name=""/>
        <p:cNvGrpSpPr/>
        <p:nvPr/>
      </p:nvGrpSpPr>
      <p:grpSpPr>
        <a:xfrm>
          <a:off x="0" y="0"/>
          <a:ext cx="0" cy="0"/>
          <a:chOff x="0" y="0"/>
          <a:chExt cx="0" cy="0"/>
        </a:xfrm>
      </p:grpSpPr>
      <p:pic>
        <p:nvPicPr>
          <p:cNvPr id="9" name="Picture 2" descr="\\.psf\Home\Desktop\NewIntelFooterWHT4x3.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87" y="6400800"/>
            <a:ext cx="9144000"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871402"/>
            <a:ext cx="7772400" cy="1362075"/>
          </a:xfrm>
        </p:spPr>
        <p:txBody>
          <a:bodyPr anchor="b" anchorCtr="0">
            <a:noAutofit/>
          </a:bodyPr>
          <a:lstStyle>
            <a:lvl1pPr algn="l">
              <a:defRPr sz="3600" b="0" cap="none">
                <a:solidFill>
                  <a:schemeClr val="bg1"/>
                </a:solidFill>
                <a:latin typeface="+mj-lt"/>
                <a:cs typeface="Arial" panose="020B0604020202020204" pitchFamily="34" charset="0"/>
              </a:defRPr>
            </a:lvl1pPr>
          </a:lstStyle>
          <a:p>
            <a:r>
              <a:rPr lang="en-US" dirty="0" err="1"/>
              <a:t>36pt</a:t>
            </a:r>
            <a:r>
              <a:rPr lang="en-US" dirty="0"/>
              <a:t> Arial Text</a:t>
            </a:r>
          </a:p>
        </p:txBody>
      </p:sp>
      <p:sp>
        <p:nvSpPr>
          <p:cNvPr id="3" name="Text Placeholder 2"/>
          <p:cNvSpPr>
            <a:spLocks noGrp="1"/>
          </p:cNvSpPr>
          <p:nvPr>
            <p:ph type="body" idx="1" hasCustomPrompt="1"/>
          </p:nvPr>
        </p:nvSpPr>
        <p:spPr>
          <a:xfrm>
            <a:off x="455613" y="4382187"/>
            <a:ext cx="7772400" cy="1500187"/>
          </a:xfrm>
        </p:spPr>
        <p:txBody>
          <a:bodyPr anchor="t" anchorCtr="0">
            <a:noAutofit/>
          </a:bodyPr>
          <a:lstStyle>
            <a:lvl1pPr marL="0" indent="0">
              <a:buNone/>
              <a:defRPr sz="1600" b="1">
                <a:solidFill>
                  <a:schemeClr val="accent3"/>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err="1"/>
              <a:t>16pt</a:t>
            </a:r>
            <a:r>
              <a:rPr lang="en-US" dirty="0"/>
              <a:t> Arial Bolded Subhead</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pPr/>
              <a:t>‹#›</a:t>
            </a:fld>
            <a:endParaRPr lang="en-US" dirty="0"/>
          </a:p>
        </p:txBody>
      </p:sp>
      <p:sp>
        <p:nvSpPr>
          <p:cNvPr id="5" name="Picture Placeholder 4"/>
          <p:cNvSpPr>
            <a:spLocks noGrp="1"/>
          </p:cNvSpPr>
          <p:nvPr>
            <p:ph type="pic" sz="quarter" idx="13"/>
          </p:nvPr>
        </p:nvSpPr>
        <p:spPr>
          <a:xfrm>
            <a:off x="0" y="0"/>
            <a:ext cx="9144000" cy="3432175"/>
          </a:xfrm>
          <a:solidFill>
            <a:schemeClr val="bg2">
              <a:lumMod val="20000"/>
              <a:lumOff val="80000"/>
            </a:schemeClr>
          </a:solidFill>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43762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8036079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8312496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45951453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05173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73208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0991898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85194493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9235707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71" r:id="rId19"/>
    <p:sldLayoutId id="2147483668" r:id="rId20"/>
    <p:sldLayoutId id="2147483669" r:id="rId21"/>
    <p:sldLayoutId id="2147483670" r:id="rId22"/>
    <p:sldLayoutId id="2147483665" r:id="rId23"/>
    <p:sldLayoutId id="2147483655" r:id="rId24"/>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351" y="963827"/>
            <a:ext cx="8773298" cy="2607124"/>
          </a:xfrm>
        </p:spPr>
        <p:txBody>
          <a:bodyPr/>
          <a:lstStyle/>
          <a:p>
            <a:pPr>
              <a:lnSpc>
                <a:spcPct val="110000"/>
              </a:lnSpc>
            </a:pPr>
            <a:r>
              <a:rPr lang="en-US" sz="2800" b="1" dirty="0">
                <a:solidFill>
                  <a:srgbClr val="FF0000"/>
                </a:solidFill>
              </a:rPr>
              <a:t>MỘT SỐ KẾT QUẢ TRIỂN KHAI</a:t>
            </a:r>
            <a:br>
              <a:rPr lang="en-US" sz="2800" b="1" dirty="0">
                <a:solidFill>
                  <a:srgbClr val="FF0000"/>
                </a:solidFill>
              </a:rPr>
            </a:br>
            <a:r>
              <a:rPr lang="en-US" sz="2800" b="1" dirty="0">
                <a:solidFill>
                  <a:srgbClr val="FF0000"/>
                </a:solidFill>
              </a:rPr>
              <a:t>HOẠT ĐỘNG NGHIÊN </a:t>
            </a:r>
            <a:r>
              <a:rPr lang="en-US" sz="2800" b="1">
                <a:solidFill>
                  <a:srgbClr val="FF0000"/>
                </a:solidFill>
              </a:rPr>
              <a:t>CỨU KHOA HỌC KĨ THUẬT</a:t>
            </a:r>
            <a:br>
              <a:rPr lang="en-US" sz="2800" b="1" dirty="0">
                <a:solidFill>
                  <a:srgbClr val="FF0000"/>
                </a:solidFill>
              </a:rPr>
            </a:br>
            <a:r>
              <a:rPr lang="en-US" sz="2800" b="1" dirty="0">
                <a:solidFill>
                  <a:srgbClr val="FF0000"/>
                </a:solidFill>
              </a:rPr>
              <a:t>HỌC SINH TRUNG </a:t>
            </a:r>
            <a:r>
              <a:rPr lang="en-US" sz="2800" b="1">
                <a:solidFill>
                  <a:srgbClr val="FF0000"/>
                </a:solidFill>
              </a:rPr>
              <a:t>HỌC GIAI ĐOẠN 2012-2016 VÀ ĐỊNH </a:t>
            </a:r>
            <a:r>
              <a:rPr lang="en-US" sz="2800" b="1" dirty="0">
                <a:solidFill>
                  <a:srgbClr val="FF0000"/>
                </a:solidFill>
              </a:rPr>
              <a:t>HƯỚNG HOẠT ĐỘNG </a:t>
            </a:r>
            <a:r>
              <a:rPr lang="en-US" sz="2800" b="1">
                <a:solidFill>
                  <a:srgbClr val="FF0000"/>
                </a:solidFill>
              </a:rPr>
              <a:t>NGHIÊN CỨU</a:t>
            </a:r>
            <a:br>
              <a:rPr lang="en-US" sz="2800" b="1">
                <a:solidFill>
                  <a:srgbClr val="FF0000"/>
                </a:solidFill>
              </a:rPr>
            </a:br>
            <a:r>
              <a:rPr lang="en-US" sz="2800" b="1">
                <a:solidFill>
                  <a:srgbClr val="FF0000"/>
                </a:solidFill>
              </a:rPr>
              <a:t>KHOA HỌC KĨ THUẬT TRONG </a:t>
            </a:r>
            <a:r>
              <a:rPr lang="en-US" sz="2800" b="1" dirty="0">
                <a:solidFill>
                  <a:srgbClr val="FF0000"/>
                </a:solidFill>
              </a:rPr>
              <a:t>THỜI GIAN TỚI </a:t>
            </a:r>
          </a:p>
        </p:txBody>
      </p:sp>
      <p:sp>
        <p:nvSpPr>
          <p:cNvPr id="6" name="Text Placeholder 5"/>
          <p:cNvSpPr>
            <a:spLocks noGrp="1"/>
          </p:cNvSpPr>
          <p:nvPr>
            <p:ph type="body" idx="1"/>
          </p:nvPr>
        </p:nvSpPr>
        <p:spPr>
          <a:xfrm>
            <a:off x="508621" y="4001538"/>
            <a:ext cx="7959517" cy="1027661"/>
          </a:xfrm>
        </p:spPr>
        <p:txBody>
          <a:bodyPr/>
          <a:lstStyle/>
          <a:p>
            <a:pPr algn="r">
              <a:spcBef>
                <a:spcPts val="0"/>
              </a:spcBef>
            </a:pPr>
            <a:r>
              <a:rPr lang="en-US" sz="2400">
                <a:solidFill>
                  <a:schemeClr val="tx1"/>
                </a:solidFill>
              </a:rPr>
              <a:t>PGS.TS. Nguyễn Xuân Thành</a:t>
            </a:r>
          </a:p>
          <a:p>
            <a:pPr algn="r">
              <a:spcBef>
                <a:spcPts val="0"/>
              </a:spcBef>
            </a:pPr>
            <a:r>
              <a:rPr lang="en-US" sz="2400">
                <a:solidFill>
                  <a:schemeClr val="tx1"/>
                </a:solidFill>
              </a:rPr>
              <a:t>Vụ Giáo dục Trung học</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019085"/>
            <a:ext cx="8228012" cy="5498673"/>
          </a:xfrm>
        </p:spPr>
        <p:txBody>
          <a:bodyPr/>
          <a:lstStyle/>
          <a:p>
            <a:r>
              <a:rPr lang="en-US" dirty="0"/>
              <a:t>4. </a:t>
            </a:r>
            <a:r>
              <a:rPr lang="en-US" dirty="0" err="1"/>
              <a:t>Về</a:t>
            </a:r>
            <a:r>
              <a:rPr lang="en-US" dirty="0"/>
              <a:t> </a:t>
            </a:r>
            <a:r>
              <a:rPr lang="en-US" dirty="0" err="1"/>
              <a:t>việc</a:t>
            </a:r>
            <a:r>
              <a:rPr lang="en-US" dirty="0"/>
              <a:t> </a:t>
            </a:r>
            <a:r>
              <a:rPr lang="en-US" dirty="0" err="1"/>
              <a:t>xác</a:t>
            </a:r>
            <a:r>
              <a:rPr lang="en-US" dirty="0"/>
              <a:t> </a:t>
            </a:r>
            <a:r>
              <a:rPr lang="en-US" dirty="0" err="1"/>
              <a:t>định</a:t>
            </a:r>
            <a:r>
              <a:rPr lang="en-US" dirty="0"/>
              <a:t> </a:t>
            </a:r>
            <a:r>
              <a:rPr lang="en-US" dirty="0" err="1"/>
              <a:t>câu</a:t>
            </a:r>
            <a:r>
              <a:rPr lang="en-US" dirty="0"/>
              <a:t> </a:t>
            </a:r>
            <a:r>
              <a:rPr lang="en-US" dirty="0" err="1"/>
              <a:t>hỏi</a:t>
            </a:r>
            <a:r>
              <a:rPr lang="en-US" dirty="0"/>
              <a:t>/</a:t>
            </a:r>
            <a:r>
              <a:rPr lang="en-US" dirty="0" err="1"/>
              <a:t>vấn</a:t>
            </a:r>
            <a:r>
              <a:rPr lang="en-US" dirty="0"/>
              <a:t> </a:t>
            </a:r>
            <a:r>
              <a:rPr lang="en-US" dirty="0" err="1"/>
              <a:t>đề</a:t>
            </a:r>
            <a:r>
              <a:rPr lang="en-US" dirty="0"/>
              <a:t> </a:t>
            </a:r>
            <a:r>
              <a:rPr lang="en-US" dirty="0" err="1"/>
              <a:t>nghiên</a:t>
            </a:r>
            <a:r>
              <a:rPr lang="en-US" dirty="0"/>
              <a:t> </a:t>
            </a:r>
            <a:r>
              <a:rPr lang="en-US" dirty="0" err="1"/>
              <a:t>cứu</a:t>
            </a:r>
            <a:r>
              <a:rPr lang="en-US" dirty="0"/>
              <a:t>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c</a:t>
            </a:r>
            <a:r>
              <a:rPr lang="vi-VN" dirty="0"/>
              <a:t>hưa phân tích </a:t>
            </a:r>
            <a:r>
              <a:rPr lang="en-US" dirty="0" err="1"/>
              <a:t>tổng</a:t>
            </a:r>
            <a:r>
              <a:rPr lang="en-US" dirty="0"/>
              <a:t> </a:t>
            </a:r>
            <a:r>
              <a:rPr lang="en-US" dirty="0" err="1"/>
              <a:t>quan</a:t>
            </a:r>
            <a:r>
              <a:rPr lang="en-US" dirty="0"/>
              <a:t> </a:t>
            </a:r>
            <a:r>
              <a:rPr lang="vi-VN" dirty="0"/>
              <a:t>để đưa ra được những điểm hạn chế, cần phải tiếp tục nghiên cứu, giải quyết để từ đó xác định thật "trúng" vấn đề.</a:t>
            </a:r>
            <a:endParaRPr lang="en-US" dirty="0"/>
          </a:p>
          <a:p>
            <a:r>
              <a:rPr lang="en-US" dirty="0"/>
              <a:t>5</a:t>
            </a:r>
            <a:r>
              <a:rPr lang="vi-VN" dirty="0"/>
              <a:t>. Về việc thiết kế và phương pháp nghiên cứu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a:t>
            </a:r>
            <a:r>
              <a:rPr lang="en-US" dirty="0" err="1"/>
              <a:t>chủ</a:t>
            </a:r>
            <a:r>
              <a:rPr lang="en-US" dirty="0"/>
              <a:t> </a:t>
            </a:r>
            <a:r>
              <a:rPr lang="en-US" dirty="0" err="1"/>
              <a:t>yếu</a:t>
            </a:r>
            <a:r>
              <a:rPr lang="en-US" dirty="0"/>
              <a:t> </a:t>
            </a:r>
            <a:r>
              <a:rPr lang="vi-VN" dirty="0"/>
              <a:t>tập trung vào việc trình bày "việc đã làm" và "kết quả đã đạt được"; cố gắng chứng minh kết quả nghiên cứu của đề tài là có "tính mới", "tính sáng tạo"... mà bỏ qua việc thiết kế kế hoạch và phương pháp nghiên cứu. </a:t>
            </a:r>
          </a:p>
          <a:p>
            <a:r>
              <a:rPr lang="vi-VN" dirty="0"/>
              <a:t> </a:t>
            </a:r>
            <a:r>
              <a:rPr lang="en-US" dirty="0"/>
              <a:t>6</a:t>
            </a:r>
            <a:r>
              <a:rPr lang="vi-VN" dirty="0"/>
              <a:t>. Về việc thu thập, phân tích và giải thích dữ liệu </a:t>
            </a:r>
          </a:p>
          <a:p>
            <a:r>
              <a:rPr lang="en-US" dirty="0" err="1"/>
              <a:t>Một</a:t>
            </a:r>
            <a:r>
              <a:rPr lang="en-US" dirty="0"/>
              <a:t> </a:t>
            </a:r>
            <a:r>
              <a:rPr lang="en-US" dirty="0" err="1"/>
              <a:t>số</a:t>
            </a:r>
            <a:r>
              <a:rPr lang="en-US" dirty="0"/>
              <a:t> </a:t>
            </a:r>
            <a:r>
              <a:rPr lang="en-US" dirty="0" err="1"/>
              <a:t>dự</a:t>
            </a:r>
            <a:r>
              <a:rPr lang="en-US" dirty="0"/>
              <a:t> </a:t>
            </a:r>
            <a:r>
              <a:rPr lang="en-US" dirty="0" err="1"/>
              <a:t>án</a:t>
            </a:r>
            <a:r>
              <a:rPr lang="en-US" dirty="0"/>
              <a:t> c</a:t>
            </a:r>
            <a:r>
              <a:rPr lang="vi-VN" dirty="0"/>
              <a:t>ố chứng minh về cách làm thí nghiệm và "đích thân" tác giả thực hiện thông qua các ảnh chụp</a:t>
            </a:r>
            <a:r>
              <a:rPr lang="en-US" dirty="0"/>
              <a:t>; </a:t>
            </a:r>
            <a:r>
              <a:rPr lang="vi-VN" dirty="0"/>
              <a:t>giống như là "hướng dẫn thí nghiệm thực hành“</a:t>
            </a:r>
            <a:r>
              <a:rPr lang="en-US" dirty="0"/>
              <a:t>.</a:t>
            </a:r>
            <a:endParaRPr lang="vi-VN" dirty="0"/>
          </a:p>
          <a:p>
            <a:endParaRPr lang="vi-VN" dirty="0"/>
          </a:p>
          <a:p>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10</a:t>
            </a:fld>
            <a:endParaRPr lang="en-US" dirty="0"/>
          </a:p>
        </p:txBody>
      </p:sp>
      <p:sp>
        <p:nvSpPr>
          <p:cNvPr id="4" name="Title 3"/>
          <p:cNvSpPr>
            <a:spLocks noGrp="1"/>
          </p:cNvSpPr>
          <p:nvPr>
            <p:ph type="title"/>
          </p:nvPr>
        </p:nvSpPr>
        <p:spPr>
          <a:xfrm>
            <a:off x="455613" y="335474"/>
            <a:ext cx="8229600" cy="560437"/>
          </a:xfrm>
        </p:spPr>
        <p:txBody>
          <a:bodyPr/>
          <a:lstStyle/>
          <a:p>
            <a:r>
              <a:rPr lang="en-US" sz="2800" b="1" dirty="0">
                <a:solidFill>
                  <a:srgbClr val="FF0000"/>
                </a:solidFill>
              </a:rPr>
              <a:t>MỘT SỐ KHÓ KHĂN, HẠN CHẾ</a:t>
            </a:r>
          </a:p>
        </p:txBody>
      </p:sp>
    </p:spTree>
    <p:extLst>
      <p:ext uri="{BB962C8B-B14F-4D97-AF65-F5344CB8AC3E}">
        <p14:creationId xmlns:p14="http://schemas.microsoft.com/office/powerpoint/2010/main" val="14672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046785"/>
          </a:xfrm>
        </p:spPr>
        <p:txBody>
          <a:bodyPr/>
          <a:lstStyle/>
          <a:p>
            <a:r>
              <a:rPr lang="en-US" dirty="0"/>
              <a:t>7.</a:t>
            </a:r>
            <a:r>
              <a:rPr lang="vi-VN" dirty="0"/>
              <a:t> Về trình bày poster </a:t>
            </a:r>
          </a:p>
          <a:p>
            <a:r>
              <a:rPr lang="vi-VN" dirty="0"/>
              <a:t>Poster của </a:t>
            </a:r>
            <a:r>
              <a:rPr lang="en-US" dirty="0" err="1"/>
              <a:t>nhiều</a:t>
            </a:r>
            <a:r>
              <a:rPr lang="vi-VN" dirty="0"/>
              <a:t> dự án hiện nay phần lớn là "nhiều chữ"; mà lại không "trúng" như nêu ở trên; tốn nhiều diện tích phần cuối để nêu "Đóng góp của đề tài", "Tính mới, tính sáng tạo" của đề tài, "Hướng nghiên cứu tiếp theo"... </a:t>
            </a:r>
          </a:p>
          <a:p>
            <a:r>
              <a:rPr lang="en-US" dirty="0"/>
              <a:t>N</a:t>
            </a:r>
            <a:r>
              <a:rPr lang="vi-VN" dirty="0"/>
              <a:t>hiều ảnh chụp để chứng minh "đích thân</a:t>
            </a:r>
            <a:r>
              <a:rPr lang="en-US" dirty="0"/>
              <a:t>”</a:t>
            </a:r>
            <a:r>
              <a:rPr lang="vi-VN" dirty="0"/>
              <a:t> tác giả đang nghiên cứu, làm thí nghiệm"; thiếu những hình ảnh "biết nói“</a:t>
            </a:r>
            <a:r>
              <a:rPr lang="en-US" dirty="0"/>
              <a:t>.</a:t>
            </a:r>
            <a:r>
              <a:rPr lang="vi-VN" dirty="0"/>
              <a:t> </a:t>
            </a:r>
          </a:p>
          <a:p>
            <a:r>
              <a:rPr lang="en-US" dirty="0" err="1"/>
              <a:t>Thiếu</a:t>
            </a:r>
            <a:r>
              <a:rPr lang="en-US" dirty="0"/>
              <a:t> </a:t>
            </a:r>
            <a:r>
              <a:rPr lang="vi-VN" dirty="0"/>
              <a:t>hay minh chứng một cách khách quan. </a:t>
            </a:r>
          </a:p>
          <a:p>
            <a:r>
              <a:rPr lang="vi-VN" dirty="0"/>
              <a:t>Nhìn chung, poster chưa thể hiện được một cách rõ ràng (bằng sơ đồ, hình ảnh) về "Vấn đề/câu hỏi nghiên cứu"; "Kế hoạch và phương pháp"; "Thu thập, phân tích và giải thích dữ liệu" theo các tiêu chí đánh giá dự án. Như vậy, poster chưa đáp ứng được Tiêu chí 5a: Poster - 10 điểm. </a:t>
            </a:r>
          </a:p>
          <a:p>
            <a:endParaRPr lang="vi-VN" dirty="0"/>
          </a:p>
          <a:p>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11</a:t>
            </a:fld>
            <a:endParaRPr lang="en-US" dirty="0"/>
          </a:p>
        </p:txBody>
      </p:sp>
      <p:sp>
        <p:nvSpPr>
          <p:cNvPr id="4" name="Title 3"/>
          <p:cNvSpPr>
            <a:spLocks noGrp="1"/>
          </p:cNvSpPr>
          <p:nvPr>
            <p:ph type="title"/>
          </p:nvPr>
        </p:nvSpPr>
        <p:spPr>
          <a:xfrm>
            <a:off x="455613" y="335474"/>
            <a:ext cx="8229600" cy="560437"/>
          </a:xfrm>
        </p:spPr>
        <p:txBody>
          <a:bodyPr/>
          <a:lstStyle/>
          <a:p>
            <a:r>
              <a:rPr lang="en-US" sz="2800" b="1" dirty="0">
                <a:solidFill>
                  <a:srgbClr val="FF0000"/>
                </a:solidFill>
              </a:rPr>
              <a:t>MỘT SỐ KHÓ KHĂN HẠN CHẾ</a:t>
            </a:r>
          </a:p>
        </p:txBody>
      </p:sp>
    </p:spTree>
    <p:extLst>
      <p:ext uri="{BB962C8B-B14F-4D97-AF65-F5344CB8AC3E}">
        <p14:creationId xmlns:p14="http://schemas.microsoft.com/office/powerpoint/2010/main" val="338731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046785"/>
          </a:xfrm>
        </p:spPr>
        <p:txBody>
          <a:bodyPr/>
          <a:lstStyle/>
          <a:p>
            <a:r>
              <a:rPr lang="en-US" dirty="0"/>
              <a:t>8</a:t>
            </a:r>
            <a:r>
              <a:rPr lang="vi-VN" dirty="0"/>
              <a:t>. Về trả lời phỏng vấn </a:t>
            </a:r>
          </a:p>
          <a:p>
            <a:r>
              <a:rPr lang="en-US" dirty="0"/>
              <a:t>N</a:t>
            </a:r>
            <a:r>
              <a:rPr lang="vi-VN" dirty="0"/>
              <a:t>h</a:t>
            </a:r>
            <a:r>
              <a:rPr lang="en-US" dirty="0" err="1"/>
              <a:t>iều</a:t>
            </a:r>
            <a:r>
              <a:rPr lang="en-US" dirty="0"/>
              <a:t> </a:t>
            </a:r>
            <a:r>
              <a:rPr lang="en-US" dirty="0" err="1"/>
              <a:t>dự</a:t>
            </a:r>
            <a:r>
              <a:rPr lang="en-US" dirty="0"/>
              <a:t> </a:t>
            </a:r>
            <a:r>
              <a:rPr lang="en-US" dirty="0" err="1"/>
              <a:t>án</a:t>
            </a:r>
            <a:r>
              <a:rPr lang="vi-VN" dirty="0"/>
              <a:t> cố gắng giải thích, chứng minh cho kết quả nghiên cứu của mình là tốt, là ưu việt, là khác với người khác</a:t>
            </a:r>
            <a:endParaRPr lang="en-US" dirty="0"/>
          </a:p>
          <a:p>
            <a:r>
              <a:rPr lang="en-US" dirty="0"/>
              <a:t>C</a:t>
            </a:r>
            <a:r>
              <a:rPr lang="vi-VN" dirty="0"/>
              <a:t>hưa biết cách lí giải thông qua các minh chứng khoa học để thể hiện "Hiểu biết cơ sở khoa học liên quan đến dự án" của mình</a:t>
            </a:r>
            <a:endParaRPr lang="en-US" dirty="0"/>
          </a:p>
          <a:p>
            <a:r>
              <a:rPr lang="vi-VN" dirty="0"/>
              <a:t>Nếu có ý kiến phản biện, mặc dù đã "đuối lí" thì vẫn cố tìm cách "cãi" cứ chưa thể hiện sự "Hiểu biết về cơ sở khoa học và hạn chế của các kết quả và các kết luận.</a:t>
            </a:r>
            <a:endParaRPr lang="en-US" dirty="0"/>
          </a:p>
          <a:p>
            <a:r>
              <a:rPr lang="vi-VN" dirty="0"/>
              <a:t>Chưa làm rõ được "Mức độ độc lập" của mình (chứ không phải chỉ là "đích thân làm") trong thực hiện dự án. Đặc biệt, đối với các dự án tập thể, học sinh chưa thể hiện rõ sự đóng góp và hiểu biết về dự án của tất cả các thành viên.</a:t>
            </a:r>
          </a:p>
          <a:p>
            <a:endParaRPr lang="vi-VN"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12</a:t>
            </a:fld>
            <a:endParaRPr lang="en-US" dirty="0"/>
          </a:p>
        </p:txBody>
      </p:sp>
      <p:sp>
        <p:nvSpPr>
          <p:cNvPr id="4" name="Title 3"/>
          <p:cNvSpPr>
            <a:spLocks noGrp="1"/>
          </p:cNvSpPr>
          <p:nvPr>
            <p:ph type="title"/>
          </p:nvPr>
        </p:nvSpPr>
        <p:spPr>
          <a:xfrm>
            <a:off x="455613" y="314208"/>
            <a:ext cx="8229600" cy="560437"/>
          </a:xfrm>
        </p:spPr>
        <p:txBody>
          <a:bodyPr/>
          <a:lstStyle/>
          <a:p>
            <a:r>
              <a:rPr lang="en-US" sz="2800" b="1" dirty="0">
                <a:solidFill>
                  <a:srgbClr val="FF0000"/>
                </a:solidFill>
              </a:rPr>
              <a:t>MỘT SỐ KHÓ KHĂN, HẠN CHẾ</a:t>
            </a:r>
          </a:p>
        </p:txBody>
      </p:sp>
    </p:spTree>
    <p:extLst>
      <p:ext uri="{BB962C8B-B14F-4D97-AF65-F5344CB8AC3E}">
        <p14:creationId xmlns:p14="http://schemas.microsoft.com/office/powerpoint/2010/main" val="42945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39778"/>
            <a:ext cx="8228012" cy="514971"/>
          </a:xfrm>
        </p:spPr>
        <p:txBody>
          <a:bodyPr>
            <a:normAutofit fontScale="90000"/>
          </a:bodyPr>
          <a:lstStyle/>
          <a:p>
            <a:r>
              <a:rPr lang="en-US" sz="2800" b="1" dirty="0" err="1">
                <a:solidFill>
                  <a:srgbClr val="FF0000"/>
                </a:solidFill>
              </a:rPr>
              <a:t>NHỮNG</a:t>
            </a:r>
            <a:r>
              <a:rPr lang="en-US" sz="2800" b="1" dirty="0">
                <a:solidFill>
                  <a:srgbClr val="FF0000"/>
                </a:solidFill>
              </a:rPr>
              <a:t> </a:t>
            </a:r>
            <a:r>
              <a:rPr lang="en-US" sz="2800" b="1" dirty="0" err="1">
                <a:solidFill>
                  <a:srgbClr val="FF0000"/>
                </a:solidFill>
              </a:rPr>
              <a:t>VIỆC</a:t>
            </a:r>
            <a:r>
              <a:rPr lang="en-US" sz="2800" b="1" dirty="0">
                <a:solidFill>
                  <a:srgbClr val="FF0000"/>
                </a:solidFill>
              </a:rPr>
              <a:t> </a:t>
            </a:r>
            <a:r>
              <a:rPr lang="en-US" sz="2800" b="1" dirty="0" err="1">
                <a:solidFill>
                  <a:srgbClr val="FF0000"/>
                </a:solidFill>
              </a:rPr>
              <a:t>CẦN</a:t>
            </a:r>
            <a:r>
              <a:rPr lang="en-US" sz="2800" b="1" dirty="0">
                <a:solidFill>
                  <a:srgbClr val="FF0000"/>
                </a:solidFill>
              </a:rPr>
              <a:t> </a:t>
            </a:r>
            <a:r>
              <a:rPr lang="en-US" sz="2800" b="1" dirty="0" err="1">
                <a:solidFill>
                  <a:srgbClr val="FF0000"/>
                </a:solidFill>
              </a:rPr>
              <a:t>TRIỂN</a:t>
            </a:r>
            <a:r>
              <a:rPr lang="en-US" sz="2800" b="1" dirty="0">
                <a:solidFill>
                  <a:srgbClr val="FF0000"/>
                </a:solidFill>
              </a:rPr>
              <a:t> </a:t>
            </a:r>
            <a:r>
              <a:rPr lang="en-US" sz="2800" b="1" dirty="0" err="1">
                <a:solidFill>
                  <a:srgbClr val="FF0000"/>
                </a:solidFill>
              </a:rPr>
              <a:t>KHAI</a:t>
            </a:r>
            <a:r>
              <a:rPr lang="en-US" sz="2800" b="1" dirty="0">
                <a:solidFill>
                  <a:srgbClr val="FF0000"/>
                </a:solidFill>
              </a:rPr>
              <a:t> </a:t>
            </a:r>
            <a:r>
              <a:rPr lang="en-US" sz="2800" b="1" dirty="0" err="1">
                <a:solidFill>
                  <a:srgbClr val="FF0000"/>
                </a:solidFill>
              </a:rPr>
              <a:t>TIẾP</a:t>
            </a:r>
            <a:r>
              <a:rPr lang="en-US" sz="2800" b="1" dirty="0">
                <a:solidFill>
                  <a:srgbClr val="FF0000"/>
                </a:solidFill>
              </a:rPr>
              <a:t> THEO</a:t>
            </a:r>
          </a:p>
        </p:txBody>
      </p:sp>
      <p:sp>
        <p:nvSpPr>
          <p:cNvPr id="3" name="Slide Number Placeholder 2"/>
          <p:cNvSpPr>
            <a:spLocks noGrp="1"/>
          </p:cNvSpPr>
          <p:nvPr>
            <p:ph type="sldNum" sz="quarter" idx="12"/>
          </p:nvPr>
        </p:nvSpPr>
        <p:spPr/>
        <p:txBody>
          <a:bodyPr/>
          <a:lstStyle/>
          <a:p>
            <a:fld id="{EE2556C5-CE8C-6547-B838-EA80C61A4AF7}" type="slidenum">
              <a:rPr lang="en-US" smtClean="0"/>
              <a:pPr/>
              <a:t>13</a:t>
            </a:fld>
            <a:endParaRPr lang="en-US" dirty="0"/>
          </a:p>
        </p:txBody>
      </p:sp>
      <p:sp>
        <p:nvSpPr>
          <p:cNvPr id="8" name="Content Placeholder 7"/>
          <p:cNvSpPr>
            <a:spLocks noGrp="1"/>
          </p:cNvSpPr>
          <p:nvPr>
            <p:ph sz="half" idx="1"/>
          </p:nvPr>
        </p:nvSpPr>
        <p:spPr>
          <a:xfrm>
            <a:off x="593089" y="887060"/>
            <a:ext cx="8007409" cy="5451956"/>
          </a:xfrm>
        </p:spPr>
        <p:txBody>
          <a:bodyPr/>
          <a:lstStyle/>
          <a:p>
            <a:pPr>
              <a:lnSpc>
                <a:spcPct val="110000"/>
              </a:lnSpc>
            </a:pPr>
            <a:r>
              <a:rPr lang="nl-NL" dirty="0"/>
              <a:t>1. Tiếp tục </a:t>
            </a:r>
            <a:r>
              <a:rPr lang="vi-VN" dirty="0"/>
              <a:t>tuyên truyền rộng rãi mục đích, ý nghĩa của công tác nghiên cứu KHKT của học sinh trung học và các quy định, hướng dẫn của Bộ GDĐT về cuộc thi KHKT cấp quốc gia</a:t>
            </a:r>
            <a:r>
              <a:rPr lang="en-US" dirty="0"/>
              <a:t>;</a:t>
            </a:r>
          </a:p>
          <a:p>
            <a:pPr>
              <a:lnSpc>
                <a:spcPct val="110000"/>
              </a:lnSpc>
            </a:pPr>
            <a:r>
              <a:rPr lang="vi-VN" dirty="0"/>
              <a:t>2. Tiếp tục chỉ đạo các phòng GDĐT, các trường trung học chủ động xây dựng kế hoạch tổ chức hoạt động nghiên cứu KHKT hàng năm cho học sinh; tạo điều kiện về cơ sở vật chất, thiết bị cho học sinh nghiên cứu khoa học</a:t>
            </a:r>
            <a:r>
              <a:rPr lang="en-US" dirty="0"/>
              <a:t>;</a:t>
            </a:r>
          </a:p>
          <a:p>
            <a:pPr>
              <a:lnSpc>
                <a:spcPct val="110000"/>
              </a:lnSpc>
            </a:pPr>
            <a:r>
              <a:rPr lang="vi-VN" dirty="0"/>
              <a:t>3. Đề xuất các chính sách khuyến khích các nhà khoa học, giảng viên tham gia hỗ trợ hoạt động </a:t>
            </a:r>
            <a:r>
              <a:rPr lang="en-US" dirty="0"/>
              <a:t>NC</a:t>
            </a:r>
            <a:r>
              <a:rPr lang="vi-VN" dirty="0"/>
              <a:t>KHKT của </a:t>
            </a:r>
            <a:r>
              <a:rPr lang="en-US" dirty="0"/>
              <a:t>HS</a:t>
            </a:r>
          </a:p>
          <a:p>
            <a:pPr>
              <a:lnSpc>
                <a:spcPct val="110000"/>
              </a:lnSpc>
            </a:pPr>
            <a:r>
              <a:rPr lang="en-US" dirty="0"/>
              <a:t>4. </a:t>
            </a:r>
            <a:r>
              <a:rPr lang="en-US" dirty="0" err="1"/>
              <a:t>Huy</a:t>
            </a:r>
            <a:r>
              <a:rPr lang="en-US" dirty="0"/>
              <a:t> </a:t>
            </a:r>
            <a:r>
              <a:rPr lang="en-US" dirty="0" err="1"/>
              <a:t>động</a:t>
            </a:r>
            <a:r>
              <a:rPr lang="en-US" dirty="0"/>
              <a:t> </a:t>
            </a:r>
            <a:r>
              <a:rPr lang="en-US" dirty="0" err="1"/>
              <a:t>nhiều</a:t>
            </a:r>
            <a:r>
              <a:rPr lang="en-US" dirty="0"/>
              <a:t> </a:t>
            </a:r>
            <a:r>
              <a:rPr lang="vi-VN" dirty="0"/>
              <a:t>nguồn kinh phí để hỗ trợ </a:t>
            </a:r>
            <a:r>
              <a:rPr lang="en-US" dirty="0" err="1"/>
              <a:t>công</a:t>
            </a:r>
            <a:r>
              <a:rPr lang="en-US" dirty="0"/>
              <a:t> </a:t>
            </a:r>
            <a:r>
              <a:rPr lang="en-US" dirty="0" err="1"/>
              <a:t>tác</a:t>
            </a:r>
            <a:r>
              <a:rPr lang="en-US" dirty="0"/>
              <a:t> NCKHKT </a:t>
            </a:r>
            <a:r>
              <a:rPr lang="en-US" dirty="0" err="1"/>
              <a:t>và</a:t>
            </a:r>
            <a:r>
              <a:rPr lang="en-US" dirty="0"/>
              <a:t> </a:t>
            </a:r>
            <a:r>
              <a:rPr lang="vi-VN" dirty="0"/>
              <a:t>tổ chức cuộc thi hàng nă</a:t>
            </a:r>
            <a:r>
              <a:rPr lang="en-US" dirty="0"/>
              <a:t>m; k</a:t>
            </a:r>
            <a:r>
              <a:rPr lang="vi-VN" dirty="0"/>
              <a:t>êu gọi các quỹ khuyến khích tài năng, các doanh nghiệp, các nhà hảo tâm tài trợ cho việc tổ chức và trao giải cho </a:t>
            </a:r>
            <a:r>
              <a:rPr lang="en-US" dirty="0"/>
              <a:t>HS.</a:t>
            </a:r>
          </a:p>
          <a:p>
            <a:pPr marL="342900" indent="-342900">
              <a:lnSpc>
                <a:spcPct val="110000"/>
              </a:lnSpc>
              <a:buFontTx/>
              <a:buChar char="-"/>
            </a:pPr>
            <a:endParaRPr lang="en-US" dirty="0"/>
          </a:p>
        </p:txBody>
      </p:sp>
    </p:spTree>
    <p:extLst>
      <p:ext uri="{BB962C8B-B14F-4D97-AF65-F5344CB8AC3E}">
        <p14:creationId xmlns:p14="http://schemas.microsoft.com/office/powerpoint/2010/main" val="6572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07" y="452439"/>
            <a:ext cx="8569842" cy="621450"/>
          </a:xfrm>
        </p:spPr>
        <p:txBody>
          <a:bodyPr/>
          <a:lstStyle/>
          <a:p>
            <a:r>
              <a:rPr lang="en-US" sz="2800" b="1" spc="-140" dirty="0">
                <a:solidFill>
                  <a:srgbClr val="FF0000"/>
                </a:solidFill>
              </a:rPr>
              <a:t>TỔ CHỨC CUỘC THI KHKT CẤP QUỐC GIA NĂM 2017</a:t>
            </a:r>
          </a:p>
        </p:txBody>
      </p:sp>
      <p:sp>
        <p:nvSpPr>
          <p:cNvPr id="3" name="Slide Number Placeholder 2"/>
          <p:cNvSpPr>
            <a:spLocks noGrp="1"/>
          </p:cNvSpPr>
          <p:nvPr>
            <p:ph type="sldNum" sz="quarter" idx="12"/>
          </p:nvPr>
        </p:nvSpPr>
        <p:spPr/>
        <p:txBody>
          <a:bodyPr/>
          <a:lstStyle/>
          <a:p>
            <a:fld id="{EE2556C5-CE8C-6547-B838-EA80C61A4AF7}" type="slidenum">
              <a:rPr lang="en-US" smtClean="0"/>
              <a:pPr/>
              <a:t>14</a:t>
            </a:fld>
            <a:endParaRPr lang="en-US" dirty="0"/>
          </a:p>
        </p:txBody>
      </p:sp>
      <p:sp>
        <p:nvSpPr>
          <p:cNvPr id="8" name="Content Placeholder 7"/>
          <p:cNvSpPr>
            <a:spLocks noGrp="1"/>
          </p:cNvSpPr>
          <p:nvPr>
            <p:ph sz="half" idx="1"/>
          </p:nvPr>
        </p:nvSpPr>
        <p:spPr>
          <a:xfrm>
            <a:off x="372141" y="1078454"/>
            <a:ext cx="8357190" cy="5211509"/>
          </a:xfrm>
        </p:spPr>
        <p:txBody>
          <a:bodyPr/>
          <a:lstStyle/>
          <a:p>
            <a:pPr>
              <a:lnSpc>
                <a:spcPct val="110000"/>
              </a:lnSpc>
              <a:spcBef>
                <a:spcPts val="600"/>
              </a:spcBef>
            </a:pPr>
            <a:r>
              <a:rPr lang="vi-VN" dirty="0"/>
              <a:t>1. Thời gian và địa điểm tổ chức</a:t>
            </a:r>
            <a:endParaRPr lang="en-US" dirty="0"/>
          </a:p>
          <a:p>
            <a:pPr>
              <a:lnSpc>
                <a:spcPct val="110000"/>
              </a:lnSpc>
              <a:spcBef>
                <a:spcPts val="600"/>
              </a:spcBef>
            </a:pPr>
            <a:r>
              <a:rPr lang="vi-VN" dirty="0"/>
              <a:t>	- Khu vực phía Bắc Tổ chức tại T</a:t>
            </a:r>
            <a:r>
              <a:rPr lang="en-US" dirty="0"/>
              <a:t>P</a:t>
            </a:r>
            <a:r>
              <a:rPr lang="vi-VN" dirty="0"/>
              <a:t> Việt Trì, Phú Thọ, dự kiến từ </a:t>
            </a:r>
            <a:r>
              <a:rPr lang="vi-VN"/>
              <a:t>ngày 0</a:t>
            </a:r>
            <a:r>
              <a:rPr lang="en-US"/>
              <a:t>6</a:t>
            </a:r>
            <a:r>
              <a:rPr lang="vi-VN"/>
              <a:t>/3/2017 </a:t>
            </a:r>
            <a:r>
              <a:rPr lang="vi-VN" dirty="0"/>
              <a:t>đến </a:t>
            </a:r>
            <a:r>
              <a:rPr lang="vi-VN"/>
              <a:t>ngày 0</a:t>
            </a:r>
            <a:r>
              <a:rPr lang="en-US"/>
              <a:t>9</a:t>
            </a:r>
            <a:r>
              <a:rPr lang="vi-VN"/>
              <a:t>/3/2017</a:t>
            </a:r>
            <a:r>
              <a:rPr lang="vi-VN" dirty="0"/>
              <a:t>;</a:t>
            </a:r>
            <a:endParaRPr lang="en-US" dirty="0"/>
          </a:p>
          <a:p>
            <a:pPr>
              <a:lnSpc>
                <a:spcPct val="110000"/>
              </a:lnSpc>
              <a:spcBef>
                <a:spcPts val="600"/>
              </a:spcBef>
            </a:pPr>
            <a:r>
              <a:rPr lang="vi-VN" dirty="0"/>
              <a:t>	- Khu vực phía Nam: Tổ chức tại T</a:t>
            </a:r>
            <a:r>
              <a:rPr lang="en-US" dirty="0"/>
              <a:t>P</a:t>
            </a:r>
            <a:r>
              <a:rPr lang="vi-VN" dirty="0"/>
              <a:t> Vũng Tàu, tỉnh Bà Rịa - Vũng Tàu, dự kiến từ </a:t>
            </a:r>
            <a:r>
              <a:rPr lang="vi-VN"/>
              <a:t>ngày 1</a:t>
            </a:r>
            <a:r>
              <a:rPr lang="en-US"/>
              <a:t>3</a:t>
            </a:r>
            <a:r>
              <a:rPr lang="vi-VN"/>
              <a:t>/3/2017 </a:t>
            </a:r>
            <a:r>
              <a:rPr lang="vi-VN" dirty="0"/>
              <a:t>đến </a:t>
            </a:r>
            <a:r>
              <a:rPr lang="vi-VN"/>
              <a:t>ngày 1</a:t>
            </a:r>
            <a:r>
              <a:rPr lang="en-US"/>
              <a:t>6</a:t>
            </a:r>
            <a:r>
              <a:rPr lang="vi-VN"/>
              <a:t>/3/2016</a:t>
            </a:r>
            <a:r>
              <a:rPr lang="vi-VN" dirty="0"/>
              <a:t>.</a:t>
            </a:r>
            <a:endParaRPr lang="en-US" dirty="0"/>
          </a:p>
          <a:p>
            <a:pPr>
              <a:lnSpc>
                <a:spcPct val="110000"/>
              </a:lnSpc>
              <a:spcBef>
                <a:spcPts val="600"/>
              </a:spcBef>
            </a:pPr>
            <a:r>
              <a:rPr lang="en-US" dirty="0"/>
              <a:t>2. </a:t>
            </a:r>
            <a:r>
              <a:rPr lang="en-US" dirty="0" err="1"/>
              <a:t>Các</a:t>
            </a:r>
            <a:r>
              <a:rPr lang="en-US" dirty="0"/>
              <a:t> </a:t>
            </a:r>
            <a:r>
              <a:rPr lang="en-US" dirty="0" err="1"/>
              <a:t>nội</a:t>
            </a:r>
            <a:r>
              <a:rPr lang="en-US" dirty="0"/>
              <a:t> dung </a:t>
            </a:r>
            <a:r>
              <a:rPr lang="en-US" dirty="0" err="1"/>
              <a:t>khác</a:t>
            </a:r>
            <a:r>
              <a:rPr lang="en-US" dirty="0"/>
              <a:t> </a:t>
            </a:r>
            <a:r>
              <a:rPr lang="en-US" dirty="0" err="1"/>
              <a:t>về</a:t>
            </a:r>
            <a:r>
              <a:rPr lang="en-US" dirty="0"/>
              <a:t> </a:t>
            </a:r>
            <a:r>
              <a:rPr lang="en-US" dirty="0" err="1"/>
              <a:t>hoạt</a:t>
            </a:r>
            <a:r>
              <a:rPr lang="en-US" dirty="0"/>
              <a:t> </a:t>
            </a:r>
            <a:r>
              <a:rPr lang="en-US" dirty="0" err="1"/>
              <a:t>động</a:t>
            </a:r>
            <a:r>
              <a:rPr lang="en-US" dirty="0"/>
              <a:t> NCKH </a:t>
            </a:r>
            <a:r>
              <a:rPr lang="en-US" dirty="0" err="1"/>
              <a:t>và</a:t>
            </a:r>
            <a:r>
              <a:rPr lang="en-US" dirty="0"/>
              <a:t> </a:t>
            </a:r>
            <a:r>
              <a:rPr lang="en-US" dirty="0" err="1"/>
              <a:t>tổ</a:t>
            </a:r>
            <a:r>
              <a:rPr lang="en-US" dirty="0"/>
              <a:t> </a:t>
            </a:r>
            <a:r>
              <a:rPr lang="en-US" dirty="0" err="1"/>
              <a:t>chức</a:t>
            </a:r>
            <a:r>
              <a:rPr lang="en-US" dirty="0"/>
              <a:t> </a:t>
            </a:r>
            <a:r>
              <a:rPr lang="en-US" dirty="0" err="1"/>
              <a:t>Cuộc</a:t>
            </a:r>
            <a:r>
              <a:rPr lang="en-US" dirty="0"/>
              <a:t> </a:t>
            </a:r>
            <a:r>
              <a:rPr lang="en-US" dirty="0" err="1"/>
              <a:t>thi</a:t>
            </a:r>
            <a:r>
              <a:rPr lang="en-US" dirty="0"/>
              <a:t>:</a:t>
            </a:r>
          </a:p>
          <a:p>
            <a:pPr>
              <a:lnSpc>
                <a:spcPct val="110000"/>
              </a:lnSpc>
              <a:spcBef>
                <a:spcPts val="600"/>
              </a:spcBef>
            </a:pPr>
            <a:r>
              <a:rPr lang="en-US" dirty="0"/>
              <a:t>     - </a:t>
            </a:r>
            <a:r>
              <a:rPr lang="en-US" dirty="0" err="1"/>
              <a:t>Thể</a:t>
            </a:r>
            <a:r>
              <a:rPr lang="en-US" dirty="0"/>
              <a:t> </a:t>
            </a:r>
            <a:r>
              <a:rPr lang="en-US" dirty="0" err="1"/>
              <a:t>hiện</a:t>
            </a:r>
            <a:r>
              <a:rPr lang="en-US" dirty="0"/>
              <a:t> </a:t>
            </a:r>
            <a:r>
              <a:rPr lang="en-US" dirty="0" err="1"/>
              <a:t>trong</a:t>
            </a:r>
            <a:r>
              <a:rPr lang="en-US" dirty="0"/>
              <a:t> </a:t>
            </a:r>
            <a:r>
              <a:rPr lang="en-US" dirty="0" err="1"/>
              <a:t>dự</a:t>
            </a:r>
            <a:r>
              <a:rPr lang="en-US" dirty="0"/>
              <a:t> </a:t>
            </a:r>
            <a:r>
              <a:rPr lang="en-US" dirty="0" err="1"/>
              <a:t>thảo</a:t>
            </a:r>
            <a:r>
              <a:rPr lang="en-US" dirty="0"/>
              <a:t> </a:t>
            </a:r>
            <a:r>
              <a:rPr lang="en-US" err="1"/>
              <a:t>Công</a:t>
            </a:r>
            <a:r>
              <a:rPr lang="en-US"/>
              <a:t> văn 1290 </a:t>
            </a:r>
            <a:r>
              <a:rPr lang="en-AU" dirty="0" err="1"/>
              <a:t>hướng</a:t>
            </a:r>
            <a:r>
              <a:rPr lang="en-AU" dirty="0"/>
              <a:t> dẫn triển khai hoạt động NCKH và tổ chức Cuộc </a:t>
            </a:r>
            <a:r>
              <a:rPr lang="en-AU" dirty="0" err="1"/>
              <a:t>thi</a:t>
            </a:r>
            <a:r>
              <a:rPr lang="en-AU" dirty="0"/>
              <a:t> KHKT </a:t>
            </a:r>
            <a:r>
              <a:rPr lang="en-AU" dirty="0" err="1"/>
              <a:t>cấp</a:t>
            </a:r>
            <a:r>
              <a:rPr lang="en-AU" dirty="0"/>
              <a:t> </a:t>
            </a:r>
            <a:r>
              <a:rPr lang="en-AU" dirty="0" err="1"/>
              <a:t>quốc</a:t>
            </a:r>
            <a:r>
              <a:rPr lang="en-AU" dirty="0"/>
              <a:t> </a:t>
            </a:r>
            <a:r>
              <a:rPr lang="en-AU" dirty="0" err="1"/>
              <a:t>gia</a:t>
            </a:r>
            <a:r>
              <a:rPr lang="en-US" dirty="0"/>
              <a:t> </a:t>
            </a:r>
            <a:r>
              <a:rPr lang="en-AU" dirty="0" err="1"/>
              <a:t>học</a:t>
            </a:r>
            <a:r>
              <a:rPr lang="en-AU" dirty="0"/>
              <a:t> sinh trung họcnăm </a:t>
            </a:r>
            <a:r>
              <a:rPr lang="en-AU" dirty="0" err="1"/>
              <a:t>học</a:t>
            </a:r>
            <a:r>
              <a:rPr lang="en-AU" dirty="0"/>
              <a:t> 2016-2017</a:t>
            </a:r>
          </a:p>
          <a:p>
            <a:pPr>
              <a:lnSpc>
                <a:spcPct val="110000"/>
              </a:lnSpc>
              <a:spcBef>
                <a:spcPts val="600"/>
              </a:spcBef>
            </a:pPr>
            <a:r>
              <a:rPr lang="en-AU" dirty="0"/>
              <a:t>    - </a:t>
            </a:r>
            <a:r>
              <a:rPr lang="en-AU" dirty="0" err="1"/>
              <a:t>Chú</a:t>
            </a:r>
            <a:r>
              <a:rPr lang="en-AU" dirty="0"/>
              <a:t> </a:t>
            </a:r>
            <a:r>
              <a:rPr lang="en-AU" dirty="0" err="1"/>
              <a:t>trọng</a:t>
            </a:r>
            <a:r>
              <a:rPr lang="en-AU" dirty="0"/>
              <a:t> </a:t>
            </a:r>
            <a:r>
              <a:rPr lang="en-AU" dirty="0" err="1"/>
              <a:t>việc</a:t>
            </a:r>
            <a:r>
              <a:rPr lang="en-AU" dirty="0"/>
              <a:t> </a:t>
            </a:r>
            <a:r>
              <a:rPr lang="en-AU" dirty="0" err="1"/>
              <a:t>phát</a:t>
            </a:r>
            <a:r>
              <a:rPr lang="en-AU" dirty="0"/>
              <a:t> triển văn </a:t>
            </a:r>
            <a:r>
              <a:rPr lang="en-AU" dirty="0" err="1"/>
              <a:t>hóa</a:t>
            </a:r>
            <a:r>
              <a:rPr lang="en-AU" dirty="0"/>
              <a:t> </a:t>
            </a:r>
            <a:r>
              <a:rPr lang="en-AU" dirty="0" err="1"/>
              <a:t>đọc</a:t>
            </a:r>
            <a:r>
              <a:rPr lang="en-AU" dirty="0"/>
              <a:t>, </a:t>
            </a:r>
            <a:r>
              <a:rPr lang="en-AU" dirty="0" err="1"/>
              <a:t>xây</a:t>
            </a:r>
            <a:r>
              <a:rPr lang="en-AU" dirty="0"/>
              <a:t> </a:t>
            </a:r>
            <a:r>
              <a:rPr lang="en-AU" dirty="0" err="1"/>
              <a:t>dựng</a:t>
            </a:r>
            <a:r>
              <a:rPr lang="en-AU" dirty="0"/>
              <a:t> </a:t>
            </a:r>
            <a:r>
              <a:rPr lang="en-AU" dirty="0" err="1"/>
              <a:t>các</a:t>
            </a:r>
            <a:r>
              <a:rPr lang="en-AU" dirty="0"/>
              <a:t> CLB NCKHKT </a:t>
            </a:r>
            <a:r>
              <a:rPr lang="en-AU" dirty="0" err="1"/>
              <a:t>trong</a:t>
            </a:r>
            <a:r>
              <a:rPr lang="en-AU" dirty="0"/>
              <a:t> </a:t>
            </a:r>
            <a:r>
              <a:rPr lang="en-AU" dirty="0" err="1"/>
              <a:t>nhà</a:t>
            </a:r>
            <a:r>
              <a:rPr lang="en-AU" dirty="0"/>
              <a:t> </a:t>
            </a:r>
            <a:r>
              <a:rPr lang="en-AU" dirty="0" err="1"/>
              <a:t>trường</a:t>
            </a:r>
            <a:r>
              <a:rPr lang="en-AU" dirty="0"/>
              <a:t> </a:t>
            </a:r>
            <a:r>
              <a:rPr lang="en-AU" dirty="0" err="1"/>
              <a:t>gắn</a:t>
            </a:r>
            <a:r>
              <a:rPr lang="en-AU" dirty="0"/>
              <a:t> với đổi </a:t>
            </a:r>
            <a:r>
              <a:rPr lang="en-AU" dirty="0" err="1"/>
              <a:t>mới</a:t>
            </a:r>
            <a:r>
              <a:rPr lang="en-AU" dirty="0"/>
              <a:t> ND, PP, </a:t>
            </a:r>
            <a:r>
              <a:rPr lang="en-AU" dirty="0" err="1"/>
              <a:t>HTtổ</a:t>
            </a:r>
            <a:r>
              <a:rPr lang="en-AU" dirty="0"/>
              <a:t> chức các hoạt </a:t>
            </a:r>
            <a:r>
              <a:rPr lang="en-AU" dirty="0" err="1"/>
              <a:t>động</a:t>
            </a:r>
            <a:r>
              <a:rPr lang="en-AU" dirty="0"/>
              <a:t> TNST theo định hướng phát </a:t>
            </a:r>
            <a:r>
              <a:rPr lang="en-AU" dirty="0" err="1"/>
              <a:t>triển</a:t>
            </a:r>
            <a:r>
              <a:rPr lang="en-AU" dirty="0"/>
              <a:t> NL </a:t>
            </a:r>
            <a:r>
              <a:rPr lang="en-AU" dirty="0" err="1"/>
              <a:t>và</a:t>
            </a:r>
            <a:r>
              <a:rPr lang="en-AU" dirty="0"/>
              <a:t> PC </a:t>
            </a:r>
            <a:r>
              <a:rPr lang="en-AU" dirty="0" err="1"/>
              <a:t>của</a:t>
            </a:r>
            <a:r>
              <a:rPr lang="en-AU" dirty="0"/>
              <a:t> HS</a:t>
            </a:r>
            <a:endParaRPr lang="en-US" dirty="0"/>
          </a:p>
          <a:p>
            <a:pPr>
              <a:lnSpc>
                <a:spcPct val="110000"/>
              </a:lnSpc>
              <a:spcBef>
                <a:spcPts val="600"/>
              </a:spcBef>
            </a:pPr>
            <a:endParaRPr lang="en-US" dirty="0"/>
          </a:p>
        </p:txBody>
      </p:sp>
    </p:spTree>
    <p:extLst>
      <p:ext uri="{BB962C8B-B14F-4D97-AF65-F5344CB8AC3E}">
        <p14:creationId xmlns:p14="http://schemas.microsoft.com/office/powerpoint/2010/main" val="255782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667000"/>
            <a:ext cx="7543800" cy="1295400"/>
          </a:xfrm>
        </p:spPr>
        <p:txBody>
          <a:bodyPr/>
          <a:lstStyle/>
          <a:p>
            <a:pPr algn="ctr"/>
            <a:r>
              <a:rPr lang="en-US" dirty="0" err="1">
                <a:solidFill>
                  <a:srgbClr val="FF0000"/>
                </a:solidFill>
              </a:rPr>
              <a:t>MỘT</a:t>
            </a:r>
            <a:r>
              <a:rPr lang="en-US" dirty="0">
                <a:solidFill>
                  <a:srgbClr val="FF0000"/>
                </a:solidFill>
              </a:rPr>
              <a:t> </a:t>
            </a:r>
            <a:r>
              <a:rPr lang="en-US" dirty="0" err="1">
                <a:solidFill>
                  <a:srgbClr val="FF0000"/>
                </a:solidFill>
              </a:rPr>
              <a:t>SỐ</a:t>
            </a:r>
            <a:r>
              <a:rPr lang="en-US" dirty="0">
                <a:solidFill>
                  <a:srgbClr val="FF0000"/>
                </a:solidFill>
              </a:rPr>
              <a:t> </a:t>
            </a:r>
            <a:r>
              <a:rPr lang="en-US" err="1">
                <a:solidFill>
                  <a:srgbClr val="FF0000"/>
                </a:solidFill>
              </a:rPr>
              <a:t>ĐIỂM</a:t>
            </a:r>
            <a:r>
              <a:rPr lang="en-US">
                <a:solidFill>
                  <a:srgbClr val="FF0000"/>
                </a:solidFill>
              </a:rPr>
              <a:t> CẦN </a:t>
            </a:r>
            <a:r>
              <a:rPr lang="en-US" err="1">
                <a:solidFill>
                  <a:srgbClr val="FF0000"/>
                </a:solidFill>
              </a:rPr>
              <a:t>LƯU</a:t>
            </a:r>
            <a:r>
              <a:rPr lang="en-US">
                <a:solidFill>
                  <a:srgbClr val="FF0000"/>
                </a:solidFill>
              </a:rPr>
              <a:t> Ý</a:t>
            </a:r>
            <a:endParaRPr lang="en-US" dirty="0">
              <a:solidFill>
                <a:srgbClr val="FF0000"/>
              </a:solidFill>
            </a:endParaRPr>
          </a:p>
        </p:txBody>
      </p:sp>
    </p:spTree>
    <p:extLst>
      <p:ext uri="{BB962C8B-B14F-4D97-AF65-F5344CB8AC3E}">
        <p14:creationId xmlns:p14="http://schemas.microsoft.com/office/powerpoint/2010/main" val="135629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a:solidFill>
                  <a:srgbClr val="FF0000"/>
                </a:solidFill>
              </a:rPr>
              <a:t>1. </a:t>
            </a:r>
            <a:r>
              <a:rPr lang="en-US" dirty="0" err="1">
                <a:solidFill>
                  <a:srgbClr val="FF0000"/>
                </a:solidFill>
              </a:rPr>
              <a:t>Kế</a:t>
            </a:r>
            <a:r>
              <a:rPr lang="en-US" dirty="0">
                <a:solidFill>
                  <a:srgbClr val="FF0000"/>
                </a:solidFill>
              </a:rPr>
              <a:t> </a:t>
            </a:r>
            <a:r>
              <a:rPr lang="en-US" dirty="0" err="1">
                <a:solidFill>
                  <a:srgbClr val="FF0000"/>
                </a:solidFill>
              </a:rPr>
              <a:t>hoạch</a:t>
            </a:r>
            <a:r>
              <a:rPr lang="en-US" dirty="0">
                <a:solidFill>
                  <a:srgbClr val="FF0000"/>
                </a:solidFill>
              </a:rPr>
              <a:t> </a:t>
            </a:r>
            <a:r>
              <a:rPr lang="en-US" dirty="0" err="1">
                <a:solidFill>
                  <a:srgbClr val="FF0000"/>
                </a:solidFill>
              </a:rPr>
              <a:t>nghiên</a:t>
            </a:r>
            <a:r>
              <a:rPr lang="en-US" dirty="0">
                <a:solidFill>
                  <a:srgbClr val="FF0000"/>
                </a:solidFill>
              </a:rPr>
              <a:t> </a:t>
            </a:r>
            <a:r>
              <a:rPr lang="en-US" dirty="0" err="1">
                <a:solidFill>
                  <a:srgbClr val="FF0000"/>
                </a:solidFill>
              </a:rPr>
              <a:t>cứu</a:t>
            </a:r>
            <a:r>
              <a:rPr lang="vi-VN" dirty="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426720" y="990600"/>
            <a:ext cx="8229600" cy="4891216"/>
          </a:xfrm>
        </p:spPr>
        <p:txBody>
          <a:bodyPr/>
          <a:lstStyle/>
          <a:p>
            <a:r>
              <a:rPr lang="en-US" sz="2800" dirty="0">
                <a:solidFill>
                  <a:schemeClr val="tx1"/>
                </a:solidFill>
                <a:cs typeface="+mn-cs"/>
              </a:rPr>
              <a:t>Trong </a:t>
            </a:r>
            <a:r>
              <a:rPr lang="en-US" sz="2800" dirty="0" err="1">
                <a:solidFill>
                  <a:schemeClr val="tx1"/>
                </a:solidFill>
                <a:cs typeface="+mn-cs"/>
              </a:rPr>
              <a:t>KH</a:t>
            </a:r>
            <a:r>
              <a:rPr lang="en-US" sz="2800" dirty="0">
                <a:solidFill>
                  <a:schemeClr val="tx1"/>
                </a:solidFill>
                <a:cs typeface="+mn-cs"/>
              </a:rPr>
              <a:t> </a:t>
            </a:r>
            <a:r>
              <a:rPr lang="en-US" sz="2800" dirty="0" err="1">
                <a:solidFill>
                  <a:schemeClr val="tx1"/>
                </a:solidFill>
                <a:cs typeface="+mn-cs"/>
              </a:rPr>
              <a:t>phải</a:t>
            </a:r>
            <a:r>
              <a:rPr lang="en-US" sz="2800" dirty="0">
                <a:solidFill>
                  <a:schemeClr val="tx1"/>
                </a:solidFill>
                <a:cs typeface="+mn-cs"/>
              </a:rPr>
              <a:t> </a:t>
            </a:r>
            <a:r>
              <a:rPr lang="en-US" sz="2800" dirty="0" err="1">
                <a:solidFill>
                  <a:schemeClr val="tx1"/>
                </a:solidFill>
                <a:cs typeface="+mn-cs"/>
              </a:rPr>
              <a:t>rõ</a:t>
            </a:r>
            <a:r>
              <a:rPr lang="en-US" sz="2800" dirty="0">
                <a:solidFill>
                  <a:schemeClr val="tx1"/>
                </a:solidFill>
                <a:cs typeface="+mn-cs"/>
              </a:rPr>
              <a:t>: </a:t>
            </a:r>
            <a:r>
              <a:rPr lang="en-US" sz="2800" dirty="0" err="1">
                <a:solidFill>
                  <a:schemeClr val="tx1"/>
                </a:solidFill>
                <a:cs typeface="+mn-cs"/>
              </a:rPr>
              <a:t>Lí</a:t>
            </a:r>
            <a:r>
              <a:rPr lang="en-US" sz="2800" dirty="0">
                <a:solidFill>
                  <a:schemeClr val="tx1"/>
                </a:solidFill>
                <a:cs typeface="+mn-cs"/>
              </a:rPr>
              <a:t> do </a:t>
            </a:r>
            <a:r>
              <a:rPr lang="en-US" sz="2800" dirty="0" err="1">
                <a:solidFill>
                  <a:schemeClr val="tx1"/>
                </a:solidFill>
                <a:cs typeface="+mn-cs"/>
              </a:rPr>
              <a:t>chọn</a:t>
            </a:r>
            <a:r>
              <a:rPr lang="en-US" sz="2800" dirty="0">
                <a:solidFill>
                  <a:schemeClr val="tx1"/>
                </a:solidFill>
                <a:cs typeface="+mn-cs"/>
              </a:rPr>
              <a:t> </a:t>
            </a:r>
            <a:r>
              <a:rPr lang="en-US" sz="2800" dirty="0" err="1">
                <a:solidFill>
                  <a:schemeClr val="tx1"/>
                </a:solidFill>
                <a:cs typeface="+mn-cs"/>
              </a:rPr>
              <a:t>đề</a:t>
            </a:r>
            <a:r>
              <a:rPr lang="en-US" sz="2800" dirty="0">
                <a:solidFill>
                  <a:schemeClr val="tx1"/>
                </a:solidFill>
                <a:cs typeface="+mn-cs"/>
              </a:rPr>
              <a:t> </a:t>
            </a:r>
            <a:r>
              <a:rPr lang="en-US" sz="2800" dirty="0" err="1">
                <a:solidFill>
                  <a:schemeClr val="tx1"/>
                </a:solidFill>
                <a:cs typeface="+mn-cs"/>
              </a:rPr>
              <a:t>tài</a:t>
            </a:r>
            <a:r>
              <a:rPr lang="en-US" sz="2800" dirty="0">
                <a:solidFill>
                  <a:schemeClr val="tx1"/>
                </a:solidFill>
                <a:cs typeface="+mn-cs"/>
              </a:rPr>
              <a:t>, </a:t>
            </a:r>
            <a:r>
              <a:rPr lang="en-US" sz="2800" dirty="0" err="1">
                <a:solidFill>
                  <a:schemeClr val="tx1"/>
                </a:solidFill>
                <a:cs typeface="+mn-cs"/>
              </a:rPr>
              <a:t>Giả</a:t>
            </a:r>
            <a:r>
              <a:rPr lang="en-US" sz="2800" dirty="0">
                <a:solidFill>
                  <a:schemeClr val="tx1"/>
                </a:solidFill>
                <a:cs typeface="+mn-cs"/>
              </a:rPr>
              <a:t> </a:t>
            </a:r>
            <a:r>
              <a:rPr lang="en-US" sz="2800" dirty="0" err="1">
                <a:solidFill>
                  <a:schemeClr val="tx1"/>
                </a:solidFill>
                <a:cs typeface="+mn-cs"/>
              </a:rPr>
              <a:t>thuyết</a:t>
            </a:r>
            <a:r>
              <a:rPr lang="en-US" sz="2800" dirty="0">
                <a:solidFill>
                  <a:schemeClr val="tx1"/>
                </a:solidFill>
                <a:cs typeface="+mn-cs"/>
              </a:rPr>
              <a:t> </a:t>
            </a:r>
            <a:r>
              <a:rPr lang="en-US" sz="2800" dirty="0" err="1">
                <a:solidFill>
                  <a:schemeClr val="tx1"/>
                </a:solidFill>
                <a:cs typeface="+mn-cs"/>
              </a:rPr>
              <a:t>KH</a:t>
            </a:r>
            <a:r>
              <a:rPr lang="en-US" sz="2800" dirty="0">
                <a:solidFill>
                  <a:schemeClr val="tx1"/>
                </a:solidFill>
                <a:cs typeface="+mn-cs"/>
              </a:rPr>
              <a:t>,</a:t>
            </a:r>
            <a:r>
              <a:rPr lang="vi-VN" sz="2800" dirty="0">
                <a:solidFill>
                  <a:schemeClr val="tx1"/>
                </a:solidFill>
                <a:cs typeface="+mn-cs"/>
              </a:rPr>
              <a:t> câu hỏi</a:t>
            </a:r>
            <a:r>
              <a:rPr lang="en-US" sz="2800" dirty="0">
                <a:solidFill>
                  <a:schemeClr val="tx1"/>
                </a:solidFill>
                <a:cs typeface="+mn-cs"/>
              </a:rPr>
              <a:t> NC,</a:t>
            </a:r>
            <a:r>
              <a:rPr lang="vi-VN" sz="2800" dirty="0">
                <a:solidFill>
                  <a:schemeClr val="tx1"/>
                </a:solidFill>
                <a:cs typeface="+mn-cs"/>
              </a:rPr>
              <a:t> mục tiêu</a:t>
            </a:r>
            <a:r>
              <a:rPr lang="en-US" sz="2800" dirty="0">
                <a:solidFill>
                  <a:schemeClr val="tx1"/>
                </a:solidFill>
                <a:cs typeface="+mn-cs"/>
              </a:rPr>
              <a:t> KT, </a:t>
            </a:r>
            <a:r>
              <a:rPr lang="en-US" sz="2800" dirty="0" err="1">
                <a:solidFill>
                  <a:schemeClr val="tx1"/>
                </a:solidFill>
                <a:cs typeface="+mn-cs"/>
              </a:rPr>
              <a:t>KQ</a:t>
            </a:r>
            <a:r>
              <a:rPr lang="en-US" sz="2800" dirty="0">
                <a:solidFill>
                  <a:schemeClr val="tx1"/>
                </a:solidFill>
                <a:cs typeface="+mn-cs"/>
              </a:rPr>
              <a:t> </a:t>
            </a:r>
            <a:r>
              <a:rPr lang="en-US" sz="2800" dirty="0" err="1">
                <a:solidFill>
                  <a:schemeClr val="tx1"/>
                </a:solidFill>
                <a:cs typeface="+mn-cs"/>
              </a:rPr>
              <a:t>mong</a:t>
            </a:r>
            <a:r>
              <a:rPr lang="en-US" sz="2800" dirty="0">
                <a:solidFill>
                  <a:schemeClr val="tx1"/>
                </a:solidFill>
                <a:cs typeface="+mn-cs"/>
              </a:rPr>
              <a:t> </a:t>
            </a:r>
            <a:r>
              <a:rPr lang="en-US" sz="2800" dirty="0" err="1">
                <a:solidFill>
                  <a:schemeClr val="tx1"/>
                </a:solidFill>
                <a:cs typeface="+mn-cs"/>
              </a:rPr>
              <a:t>đợi</a:t>
            </a:r>
            <a:r>
              <a:rPr lang="en-US" sz="2800" dirty="0"/>
              <a:t>.</a:t>
            </a:r>
          </a:p>
          <a:p>
            <a:r>
              <a:rPr lang="en-US" sz="2800" dirty="0"/>
              <a:t>PP </a:t>
            </a:r>
            <a:r>
              <a:rPr lang="en-US" sz="2800" dirty="0" err="1"/>
              <a:t>nghiên</a:t>
            </a:r>
            <a:r>
              <a:rPr lang="en-US" sz="2800" dirty="0"/>
              <a:t> </a:t>
            </a:r>
            <a:r>
              <a:rPr lang="en-US" sz="2800" dirty="0" err="1"/>
              <a:t>cứu</a:t>
            </a:r>
            <a:r>
              <a:rPr lang="en-US" sz="2800" dirty="0"/>
              <a:t> </a:t>
            </a:r>
            <a:r>
              <a:rPr lang="en-US" sz="2800" dirty="0" err="1"/>
              <a:t>và</a:t>
            </a:r>
            <a:r>
              <a:rPr lang="en-US" sz="2800" dirty="0"/>
              <a:t> </a:t>
            </a:r>
            <a:r>
              <a:rPr lang="en-US" sz="2800" dirty="0" err="1"/>
              <a:t>các</a:t>
            </a:r>
            <a:r>
              <a:rPr lang="en-US" sz="2800" dirty="0"/>
              <a:t> </a:t>
            </a:r>
            <a:r>
              <a:rPr lang="en-US" sz="2800" dirty="0" err="1"/>
              <a:t>Kết</a:t>
            </a:r>
            <a:r>
              <a:rPr lang="en-US" sz="2800" dirty="0"/>
              <a:t> </a:t>
            </a:r>
            <a:r>
              <a:rPr lang="en-US" sz="2800" dirty="0" err="1"/>
              <a:t>luận</a:t>
            </a:r>
            <a:r>
              <a:rPr lang="en-US" sz="2800" dirty="0"/>
              <a:t> </a:t>
            </a:r>
            <a:r>
              <a:rPr lang="en-US" sz="2800" dirty="0" err="1"/>
              <a:t>nêu</a:t>
            </a:r>
            <a:r>
              <a:rPr lang="en-US" sz="2800" dirty="0"/>
              <a:t> </a:t>
            </a:r>
            <a:r>
              <a:rPr lang="en-US" sz="2800" dirty="0" err="1"/>
              <a:t>rõ</a:t>
            </a:r>
            <a:r>
              <a:rPr lang="en-US" sz="2800" dirty="0"/>
              <a:t>:</a:t>
            </a:r>
          </a:p>
          <a:p>
            <a:pPr>
              <a:buNone/>
            </a:pPr>
            <a:r>
              <a:rPr lang="en-US" sz="2800" dirty="0">
                <a:solidFill>
                  <a:schemeClr val="tx1"/>
                </a:solidFill>
                <a:cs typeface="+mn-cs"/>
              </a:rPr>
              <a:t>  -</a:t>
            </a:r>
            <a:r>
              <a:rPr lang="en-US" sz="2800" dirty="0"/>
              <a:t> </a:t>
            </a:r>
            <a:r>
              <a:rPr lang="vi-VN" sz="2800" dirty="0">
                <a:solidFill>
                  <a:schemeClr val="tx1"/>
                </a:solidFill>
                <a:cs typeface="+mn-cs"/>
              </a:rPr>
              <a:t>Tiến trình: mô tả chi tiết tiến trình và thiết kế </a:t>
            </a:r>
            <a:r>
              <a:rPr lang="en-US" sz="2800" dirty="0">
                <a:solidFill>
                  <a:schemeClr val="tx1"/>
                </a:solidFill>
                <a:cs typeface="+mn-cs"/>
              </a:rPr>
              <a:t>TN, PP</a:t>
            </a:r>
            <a:r>
              <a:rPr lang="vi-VN" sz="2800" dirty="0">
                <a:solidFill>
                  <a:schemeClr val="tx1"/>
                </a:solidFill>
                <a:cs typeface="+mn-cs"/>
              </a:rPr>
              <a:t> thu thập số liệu</a:t>
            </a:r>
            <a:r>
              <a:rPr lang="en-US" sz="2800" dirty="0"/>
              <a:t>.</a:t>
            </a:r>
            <a:endParaRPr lang="en-US" sz="2800" dirty="0">
              <a:solidFill>
                <a:schemeClr val="tx1"/>
              </a:solidFill>
              <a:cs typeface="+mn-cs"/>
            </a:endParaRPr>
          </a:p>
          <a:p>
            <a:pPr marL="0" indent="0">
              <a:buNone/>
            </a:pPr>
            <a:r>
              <a:rPr lang="en-US" sz="2800" dirty="0">
                <a:solidFill>
                  <a:schemeClr val="tx1"/>
                </a:solidFill>
                <a:cs typeface="+mn-cs"/>
              </a:rPr>
              <a:t>  -</a:t>
            </a:r>
            <a:r>
              <a:rPr lang="vi-VN" sz="2800" dirty="0">
                <a:solidFill>
                  <a:schemeClr val="tx1"/>
                </a:solidFill>
                <a:cs typeface="+mn-cs"/>
              </a:rPr>
              <a:t> Rủi ro và an toàn: Xác định rủi ro tiềm năng và những cảnh báo an toàn cần thiết.</a:t>
            </a:r>
            <a:endParaRPr lang="en-US" sz="2800" dirty="0">
              <a:solidFill>
                <a:schemeClr val="tx1"/>
              </a:solidFill>
              <a:cs typeface="+mn-cs"/>
            </a:endParaRPr>
          </a:p>
          <a:p>
            <a:pPr marL="0" indent="0">
              <a:buNone/>
            </a:pPr>
            <a:r>
              <a:rPr lang="en-US" sz="2800" dirty="0"/>
              <a:t>  - </a:t>
            </a:r>
            <a:r>
              <a:rPr lang="vi-VN" sz="2800" dirty="0">
                <a:solidFill>
                  <a:schemeClr val="tx1"/>
                </a:solidFill>
                <a:cs typeface="+mn-cs"/>
              </a:rPr>
              <a:t>Phân tích dữ liệu: Mô tả tiến trình sẽ sử dụng để phân tích dữ liệu</a:t>
            </a:r>
            <a:r>
              <a:rPr lang="en-US" sz="2800" dirty="0">
                <a:solidFill>
                  <a:schemeClr val="tx1"/>
                </a:solidFill>
                <a:cs typeface="+mn-cs"/>
              </a:rPr>
              <a:t> </a:t>
            </a:r>
            <a:r>
              <a:rPr lang="vi-VN" sz="2800" dirty="0">
                <a:solidFill>
                  <a:schemeClr val="tx1"/>
                </a:solidFill>
                <a:cs typeface="+mn-cs"/>
              </a:rPr>
              <a:t>để trả lời câu hỏi nghiên cứu hay giả thuyết khoa học.</a:t>
            </a:r>
            <a:endParaRPr lang="en-US" sz="2800" dirty="0"/>
          </a:p>
        </p:txBody>
      </p:sp>
    </p:spTree>
    <p:extLst>
      <p:ext uri="{BB962C8B-B14F-4D97-AF65-F5344CB8AC3E}">
        <p14:creationId xmlns:p14="http://schemas.microsoft.com/office/powerpoint/2010/main" val="2326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2.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học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0702889"/>
              </p:ext>
            </p:extLst>
          </p:nvPr>
        </p:nvGraphicFramePr>
        <p:xfrm>
          <a:off x="457200" y="829964"/>
          <a:ext cx="8106033" cy="5490741"/>
        </p:xfrm>
        <a:graphic>
          <a:graphicData uri="http://schemas.openxmlformats.org/drawingml/2006/table">
            <a:tbl>
              <a:tblPr firstRow="1" firstCol="1" bandRow="1"/>
              <a:tblGrid>
                <a:gridCol w="613062">
                  <a:extLst>
                    <a:ext uri="{9D8B030D-6E8A-4147-A177-3AD203B41FA5}">
                      <a16:colId xmlns:a16="http://schemas.microsoft.com/office/drawing/2014/main" val="2839317925"/>
                    </a:ext>
                  </a:extLst>
                </a:gridCol>
                <a:gridCol w="1438991">
                  <a:extLst>
                    <a:ext uri="{9D8B030D-6E8A-4147-A177-3AD203B41FA5}">
                      <a16:colId xmlns:a16="http://schemas.microsoft.com/office/drawing/2014/main" val="2564241484"/>
                    </a:ext>
                  </a:extLst>
                </a:gridCol>
                <a:gridCol w="6053980">
                  <a:extLst>
                    <a:ext uri="{9D8B030D-6E8A-4147-A177-3AD203B41FA5}">
                      <a16:colId xmlns:a16="http://schemas.microsoft.com/office/drawing/2014/main" val="3414409086"/>
                    </a:ext>
                  </a:extLst>
                </a:gridCol>
              </a:tblGrid>
              <a:tr h="429558">
                <a:tc>
                  <a:txBody>
                    <a:bodyPr/>
                    <a:lstStyle/>
                    <a:p>
                      <a:pPr marL="0" marR="0" indent="0" algn="ctr" hangingPunct="0">
                        <a:spcBef>
                          <a:spcPts val="600"/>
                        </a:spcBef>
                        <a:spcAft>
                          <a:spcPts val="600"/>
                        </a:spcAft>
                      </a:pPr>
                      <a:r>
                        <a:rPr lang="en-US" sz="2000" b="1">
                          <a:effectLst/>
                          <a:latin typeface="Arial" panose="020B0604020202020204" pitchFamily="34" charset="0"/>
                          <a:ea typeface="Calibri" panose="020F0502020204030204" pitchFamily="34" charset="0"/>
                          <a:cs typeface="Arial" panose="020B0604020202020204" pitchFamily="34" charset="0"/>
                        </a:rPr>
                        <a:t>STT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spcBef>
                          <a:spcPts val="600"/>
                        </a:spcBef>
                        <a:spcAft>
                          <a:spcPts val="600"/>
                        </a:spcAft>
                      </a:pPr>
                      <a:r>
                        <a:rPr lang="en-US" sz="2000" b="1">
                          <a:effectLst/>
                          <a:latin typeface="Arial" panose="020B0604020202020204" pitchFamily="34" charset="0"/>
                          <a:ea typeface="Calibri" panose="020F0502020204030204" pitchFamily="34" charset="0"/>
                          <a:cs typeface="Arial" panose="020B0604020202020204" pitchFamily="34" charset="0"/>
                        </a:rPr>
                        <a:t>Lĩnh vực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spcBef>
                          <a:spcPts val="600"/>
                        </a:spcBef>
                        <a:spcAft>
                          <a:spcPts val="600"/>
                        </a:spcAft>
                      </a:pPr>
                      <a:r>
                        <a:rPr lang="en-US" sz="2000" b="1">
                          <a:effectLst/>
                          <a:latin typeface="Arial" panose="020B0604020202020204" pitchFamily="34" charset="0"/>
                          <a:ea typeface="Calibri" panose="020F0502020204030204" pitchFamily="34" charset="0"/>
                          <a:cs typeface="Arial" panose="020B0604020202020204" pitchFamily="34" charset="0"/>
                        </a:rPr>
                        <a:t>Lĩnh vực chuyên sâu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900033"/>
                  </a:ext>
                </a:extLst>
              </a:tr>
              <a:tr h="1334109">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Khoa học động vật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Hành vi; Tế bào; Mối liên hệ và tương tác với môi trường tự nhiên; Gen và di truyền; Dinh dưỡng và tăng trưởng; Sinh lí; Hệ thống và tiến hóa;…</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170857"/>
                  </a:ext>
                </a:extLst>
              </a:tr>
              <a:tr h="85911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30">
                          <a:effectLst/>
                          <a:latin typeface="Arial" panose="020B0604020202020204" pitchFamily="34" charset="0"/>
                          <a:ea typeface="Calibri" panose="020F0502020204030204" pitchFamily="34" charset="0"/>
                          <a:cs typeface="Arial" panose="020B0604020202020204" pitchFamily="34" charset="0"/>
                        </a:rPr>
                        <a:t>Khoa học xã hội và hành vi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Điều dưỡng và phát triển; Tâm lí; Tâm lí nhận thức; Tâm lí xã hội và xã hội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259833"/>
                  </a:ext>
                </a:extLst>
              </a:tr>
              <a:tr h="85911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Hóa Sinh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Hóa-Sinh phân tích; Hóa-Sinh tổng hợp; Hóa-Sinh-Y; Hóa-Sinh cấu trúc;…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61547"/>
                  </a:ext>
                </a:extLst>
              </a:tr>
              <a:tr h="85911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60">
                          <a:effectLst/>
                          <a:latin typeface="Arial" panose="020B0604020202020204" pitchFamily="34" charset="0"/>
                          <a:ea typeface="Calibri" panose="020F0502020204030204" pitchFamily="34" charset="0"/>
                          <a:cs typeface="Arial" panose="020B0604020202020204" pitchFamily="34" charset="0"/>
                        </a:rPr>
                        <a:t>Y Sinh và khoa học Sức khỏe</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Chẩn đoán; Điều trị; Phát triển và thử nghiệm dược liệu; Dịch tễ học; Dinh dưỡng; Sinh lí học và Bệnh lí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850266"/>
                  </a:ext>
                </a:extLst>
              </a:tr>
              <a:tr h="85911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solidFill>
                            <a:srgbClr val="231F20"/>
                          </a:solidFill>
                          <a:effectLst/>
                          <a:latin typeface="Arial" panose="020B0604020202020204" pitchFamily="34" charset="0"/>
                          <a:ea typeface="Calibri" panose="020F0502020204030204" pitchFamily="34" charset="0"/>
                          <a:cs typeface="Arial" panose="020B0604020202020204" pitchFamily="34" charset="0"/>
                        </a:rPr>
                        <a:t>Kĩ thuật Y Sinh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fontAlgn="auto" hangingPunct="1">
                        <a:spcBef>
                          <a:spcPts val="600"/>
                        </a:spcBef>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000">
                          <a:effectLst/>
                          <a:latin typeface="Arial" panose="020B0604020202020204" pitchFamily="34" charset="0"/>
                          <a:ea typeface="Calibri" panose="020F0502020204030204" pitchFamily="34" charset="0"/>
                          <a:cs typeface="Arial" panose="020B0604020202020204" pitchFamily="34" charset="0"/>
                        </a:rPr>
                        <a:t>Vật liệu </a:t>
                      </a:r>
                      <a:r>
                        <a:rPr lang="en-US" sz="2000">
                          <a:effectLst/>
                          <a:latin typeface="Arial" panose="020B0604020202020204" pitchFamily="34" charset="0"/>
                          <a:ea typeface="Calibri" panose="020F0502020204030204" pitchFamily="34" charset="0"/>
                          <a:cs typeface="Arial" panose="020B0604020202020204" pitchFamily="34" charset="0"/>
                        </a:rPr>
                        <a:t>Y </a:t>
                      </a:r>
                      <a:r>
                        <a:rPr lang="vi-VN" sz="2000">
                          <a:effectLst/>
                          <a:latin typeface="Arial" panose="020B0604020202020204" pitchFamily="34" charset="0"/>
                          <a:ea typeface="Calibri" panose="020F0502020204030204" pitchFamily="34" charset="0"/>
                          <a:cs typeface="Arial" panose="020B0604020202020204" pitchFamily="34" charset="0"/>
                        </a:rPr>
                        <a:t>Sinh</a:t>
                      </a:r>
                      <a:r>
                        <a:rPr lang="en-US" sz="2000">
                          <a:effectLst/>
                          <a:latin typeface="Arial" panose="020B0604020202020204" pitchFamily="34" charset="0"/>
                          <a:ea typeface="Calibri" panose="020F0502020204030204" pitchFamily="34" charset="0"/>
                          <a:cs typeface="Arial" panose="020B0604020202020204" pitchFamily="34" charset="0"/>
                        </a:rPr>
                        <a:t>; Cơ chế </a:t>
                      </a:r>
                      <a:r>
                        <a:rPr lang="vi-VN" sz="2000">
                          <a:effectLst/>
                          <a:latin typeface="Arial" panose="020B0604020202020204" pitchFamily="34" charset="0"/>
                          <a:ea typeface="Calibri" panose="020F0502020204030204" pitchFamily="34" charset="0"/>
                          <a:cs typeface="Arial" panose="020B0604020202020204" pitchFamily="34" charset="0"/>
                        </a:rPr>
                        <a:t>Sinh học</a:t>
                      </a:r>
                      <a:r>
                        <a:rPr lang="en-US" sz="2000">
                          <a:effectLst/>
                          <a:latin typeface="Arial" panose="020B0604020202020204" pitchFamily="34" charset="0"/>
                          <a:ea typeface="Calibri" panose="020F0502020204030204" pitchFamily="34" charset="0"/>
                          <a:cs typeface="Arial" panose="020B0604020202020204" pitchFamily="34" charset="0"/>
                        </a:rPr>
                        <a:t>; </a:t>
                      </a:r>
                      <a:r>
                        <a:rPr lang="vi-VN" sz="2000">
                          <a:effectLst/>
                          <a:latin typeface="Arial" panose="020B0604020202020204" pitchFamily="34" charset="0"/>
                          <a:ea typeface="Calibri" panose="020F0502020204030204" pitchFamily="34" charset="0"/>
                          <a:cs typeface="Arial" panose="020B0604020202020204" pitchFamily="34" charset="0"/>
                        </a:rPr>
                        <a:t>Thiết bị Y sinh</a:t>
                      </a:r>
                      <a:r>
                        <a:rPr lang="en-US" sz="2000">
                          <a:effectLst/>
                          <a:latin typeface="Arial" panose="020B0604020202020204" pitchFamily="34" charset="0"/>
                          <a:ea typeface="Calibri" panose="020F0502020204030204" pitchFamily="34" charset="0"/>
                          <a:cs typeface="Arial" panose="020B0604020202020204" pitchFamily="34" charset="0"/>
                        </a:rPr>
                        <a:t>; </a:t>
                      </a:r>
                      <a:r>
                        <a:rPr lang="vi-VN" sz="2000">
                          <a:effectLst/>
                          <a:latin typeface="Arial" panose="020B0604020202020204" pitchFamily="34" charset="0"/>
                          <a:ea typeface="Calibri" panose="020F0502020204030204" pitchFamily="34" charset="0"/>
                          <a:cs typeface="Arial" panose="020B0604020202020204" pitchFamily="34" charset="0"/>
                        </a:rPr>
                        <a:t>Kỹ thuật tế bào và mô</a:t>
                      </a:r>
                      <a:r>
                        <a:rPr lang="en-US" sz="2000">
                          <a:effectLst/>
                          <a:latin typeface="Arial" panose="020B0604020202020204" pitchFamily="34" charset="0"/>
                          <a:ea typeface="Calibri" panose="020F0502020204030204" pitchFamily="34" charset="0"/>
                          <a:cs typeface="Arial" panose="020B0604020202020204" pitchFamily="34" charset="0"/>
                        </a:rPr>
                        <a:t>; </a:t>
                      </a:r>
                      <a:r>
                        <a:rPr lang="vi-VN" sz="2000">
                          <a:effectLst/>
                          <a:latin typeface="Arial" panose="020B0604020202020204" pitchFamily="34" charset="0"/>
                          <a:ea typeface="Calibri" panose="020F0502020204030204" pitchFamily="34" charset="0"/>
                          <a:cs typeface="Arial" panose="020B0604020202020204" pitchFamily="34" charset="0"/>
                        </a:rPr>
                        <a:t>Sinh học tổng hợp</a:t>
                      </a: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8092604"/>
                  </a:ext>
                </a:extLst>
              </a:tr>
            </a:tbl>
          </a:graphicData>
        </a:graphic>
      </p:graphicFrame>
    </p:spTree>
    <p:extLst>
      <p:ext uri="{BB962C8B-B14F-4D97-AF65-F5344CB8AC3E}">
        <p14:creationId xmlns:p14="http://schemas.microsoft.com/office/powerpoint/2010/main" val="373516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2.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học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10378606"/>
              </p:ext>
            </p:extLst>
          </p:nvPr>
        </p:nvGraphicFramePr>
        <p:xfrm>
          <a:off x="274273" y="857117"/>
          <a:ext cx="8560808" cy="5462054"/>
        </p:xfrm>
        <a:graphic>
          <a:graphicData uri="http://schemas.openxmlformats.org/drawingml/2006/table">
            <a:tbl>
              <a:tblPr firstRow="1" firstCol="1" bandRow="1"/>
              <a:tblGrid>
                <a:gridCol w="647456">
                  <a:extLst>
                    <a:ext uri="{9D8B030D-6E8A-4147-A177-3AD203B41FA5}">
                      <a16:colId xmlns:a16="http://schemas.microsoft.com/office/drawing/2014/main" val="620408798"/>
                    </a:ext>
                  </a:extLst>
                </a:gridCol>
                <a:gridCol w="1519723">
                  <a:extLst>
                    <a:ext uri="{9D8B030D-6E8A-4147-A177-3AD203B41FA5}">
                      <a16:colId xmlns:a16="http://schemas.microsoft.com/office/drawing/2014/main" val="3074416984"/>
                    </a:ext>
                  </a:extLst>
                </a:gridCol>
                <a:gridCol w="6393629">
                  <a:extLst>
                    <a:ext uri="{9D8B030D-6E8A-4147-A177-3AD203B41FA5}">
                      <a16:colId xmlns:a16="http://schemas.microsoft.com/office/drawing/2014/main" val="1491213344"/>
                    </a:ext>
                  </a:extLst>
                </a:gridCol>
              </a:tblGrid>
              <a:tr h="909531">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30">
                          <a:effectLst/>
                          <a:latin typeface="Arial" panose="020B0604020202020204" pitchFamily="34" charset="0"/>
                          <a:ea typeface="Calibri" panose="020F0502020204030204" pitchFamily="34" charset="0"/>
                          <a:cs typeface="Arial" panose="020B0604020202020204" pitchFamily="34" charset="0"/>
                        </a:rPr>
                        <a:t>Sinh học tế bào và phân tử</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Sinh lí tế bào; Gen; Miễn dịch; Sinh học phân tử; Sinh học thần kinh;…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385624"/>
                  </a:ext>
                </a:extLst>
              </a:tr>
              <a:tr h="909531">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7</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Hóa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Hóa phân tích; Hóa học trên máy tính; Hóa môi trường; Hóa vô cơ; Hóa vật liệu; Hóa hữu cơ; Hóa Lý;…</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400699"/>
                  </a:ext>
                </a:extLst>
              </a:tr>
              <a:tr h="136429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40">
                          <a:effectLst/>
                          <a:latin typeface="Arial" panose="020B0604020202020204" pitchFamily="34" charset="0"/>
                          <a:ea typeface="Calibri" panose="020F0502020204030204" pitchFamily="34" charset="0"/>
                          <a:cs typeface="Arial" panose="020B0604020202020204" pitchFamily="34" charset="0"/>
                        </a:rPr>
                        <a:t>Sinh học trên máy tính và Sinh -Tin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Kĩ thuật Y sinh; Dược lí trên máy tính; Sinh học mô hình trên máy tính; Tiến hóa sinh học trên máy tính; Khoa học thần kinh trên máy tính; Gen;…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801319"/>
                  </a:ext>
                </a:extLst>
              </a:tr>
              <a:tr h="136429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Khoa học Trái đất và Môi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Khí quyển; Khí hậu; Ảnh hưởng của môi trường lên hệ sinh thái; Địa chất; Nước;…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86351"/>
                  </a:ext>
                </a:extLst>
              </a:tr>
              <a:tr h="909531">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10</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Hệ thống nhúng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Kỹ thuật mạch; Vi điều khiển; Giao tiếp mạng và dữ liệu; Quang học; Cảm biến; Gia công tín hiệu;…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909146"/>
                  </a:ext>
                </a:extLst>
              </a:tr>
            </a:tbl>
          </a:graphicData>
        </a:graphic>
      </p:graphicFrame>
    </p:spTree>
    <p:extLst>
      <p:ext uri="{BB962C8B-B14F-4D97-AF65-F5344CB8AC3E}">
        <p14:creationId xmlns:p14="http://schemas.microsoft.com/office/powerpoint/2010/main" val="262956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2.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học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3361704"/>
              </p:ext>
            </p:extLst>
          </p:nvPr>
        </p:nvGraphicFramePr>
        <p:xfrm>
          <a:off x="237202" y="695861"/>
          <a:ext cx="8807944" cy="5793036"/>
        </p:xfrm>
        <a:graphic>
          <a:graphicData uri="http://schemas.openxmlformats.org/drawingml/2006/table">
            <a:tbl>
              <a:tblPr firstRow="1" firstCol="1" bandRow="1"/>
              <a:tblGrid>
                <a:gridCol w="666147">
                  <a:extLst>
                    <a:ext uri="{9D8B030D-6E8A-4147-A177-3AD203B41FA5}">
                      <a16:colId xmlns:a16="http://schemas.microsoft.com/office/drawing/2014/main" val="2837575862"/>
                    </a:ext>
                  </a:extLst>
                </a:gridCol>
                <a:gridCol w="1563595">
                  <a:extLst>
                    <a:ext uri="{9D8B030D-6E8A-4147-A177-3AD203B41FA5}">
                      <a16:colId xmlns:a16="http://schemas.microsoft.com/office/drawing/2014/main" val="1231038260"/>
                    </a:ext>
                  </a:extLst>
                </a:gridCol>
                <a:gridCol w="6578202">
                  <a:extLst>
                    <a:ext uri="{9D8B030D-6E8A-4147-A177-3AD203B41FA5}">
                      <a16:colId xmlns:a16="http://schemas.microsoft.com/office/drawing/2014/main" val="532838484"/>
                    </a:ext>
                  </a:extLst>
                </a:gridCol>
              </a:tblGrid>
              <a:tr h="76230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Năng lượng: Hóa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Nhiên liệu thay thế; Năng lượng hóa thạch; Phát triển tế bào nhiên liệu và pin; Vật liệu năng lượng mặt trời;…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51218"/>
                  </a:ext>
                </a:extLst>
              </a:tr>
              <a:tr h="76230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Năng lượng: Vật lí</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Năng lượng thủy điện; Năng lượng hạt nhân; Năng lượng mặt trời; Năng lượng nhiệt; Năng lượng gió;…</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0587709"/>
                  </a:ext>
                </a:extLst>
              </a:tr>
              <a:tr h="1143459">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40">
                          <a:effectLst/>
                          <a:latin typeface="Arial" panose="020B0604020202020204" pitchFamily="34" charset="0"/>
                          <a:ea typeface="Calibri" panose="020F0502020204030204" pitchFamily="34" charset="0"/>
                          <a:cs typeface="Arial" panose="020B0604020202020204" pitchFamily="34" charset="0"/>
                        </a:rPr>
                        <a:t>Kĩ thuật cơ khí</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Kĩ thuật hàng không và vũ trụ; Kĩ thuật dân dụng; Cơ khí trên máy tính; Lí thuyết điều khiển; Hệ thống vận tải mặt đất; Kĩ thuật gia công công nghiệp; Kĩ thuật cơ khí; Hệ thống hàng hải;…</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111381"/>
                  </a:ext>
                </a:extLst>
              </a:tr>
              <a:tr h="1143459">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14</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Kĩ thuật môi trường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spc="-20">
                          <a:effectLst/>
                          <a:latin typeface="Arial" panose="020B0604020202020204" pitchFamily="34" charset="0"/>
                          <a:ea typeface="Calibri" panose="020F0502020204030204" pitchFamily="34" charset="0"/>
                          <a:cs typeface="Arial" panose="020B0604020202020204" pitchFamily="34" charset="0"/>
                        </a:rPr>
                        <a:t>Xử lí môi trường bằng phương pháp sinh học; Khai thác đất; Kiểm soát ô nhiễm; Quản lí chất thải và tái sử dụng; Quản lí nguồn nước;…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00393"/>
                  </a:ext>
                </a:extLst>
              </a:tr>
              <a:tr h="1143459">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Khoa học vật liệu</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spc="-20">
                          <a:effectLst/>
                          <a:latin typeface="Arial" panose="020B0604020202020204" pitchFamily="34" charset="0"/>
                          <a:ea typeface="Calibri" panose="020F0502020204030204" pitchFamily="34" charset="0"/>
                          <a:cs typeface="Arial" panose="020B0604020202020204" pitchFamily="34" charset="0"/>
                        </a:rPr>
                        <a:t>Vật liệu sinh học; Gốm và Thủy tinh; Vật liệu composite; Lí thuyết và tính toán; Vật liệu điện tử, quang và từ; Vật liệu nano; Pô-li-me;…</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8174091"/>
                  </a:ext>
                </a:extLst>
              </a:tr>
              <a:tr h="762306">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Toán học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Đại số; Phân tích; Rời rạc; Lý thuyết Game và Graph; Hình học và Tô pô; Lý thuyết số; Xác suất và thống kê;…</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016292"/>
                  </a:ext>
                </a:extLst>
              </a:tr>
            </a:tbl>
          </a:graphicData>
        </a:graphic>
      </p:graphicFrame>
    </p:spTree>
    <p:extLst>
      <p:ext uri="{BB962C8B-B14F-4D97-AF65-F5344CB8AC3E}">
        <p14:creationId xmlns:p14="http://schemas.microsoft.com/office/powerpoint/2010/main" val="326639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13" y="452438"/>
            <a:ext cx="8228012" cy="610818"/>
          </a:xfrm>
        </p:spPr>
        <p:txBody>
          <a:bodyPr/>
          <a:lstStyle/>
          <a:p>
            <a:r>
              <a:rPr lang="en-US" sz="2800" b="1" dirty="0">
                <a:solidFill>
                  <a:srgbClr val="FF0000"/>
                </a:solidFill>
              </a:rPr>
              <a:t>MỘT SỐ KẾT QUẢ ĐÃ ĐẠT ĐƯỢC</a:t>
            </a:r>
          </a:p>
        </p:txBody>
      </p:sp>
      <p:sp>
        <p:nvSpPr>
          <p:cNvPr id="3" name="Slide Number Placeholder 2"/>
          <p:cNvSpPr>
            <a:spLocks noGrp="1"/>
          </p:cNvSpPr>
          <p:nvPr>
            <p:ph type="sldNum" sz="quarter" idx="12"/>
          </p:nvPr>
        </p:nvSpPr>
        <p:spPr/>
        <p:txBody>
          <a:bodyPr/>
          <a:lstStyle/>
          <a:p>
            <a:fld id="{EE2556C5-CE8C-6547-B838-EA80C61A4AF7}" type="slidenum">
              <a:rPr lang="en-US" smtClean="0"/>
              <a:pPr/>
              <a:t>2</a:t>
            </a:fld>
            <a:endParaRPr lang="en-US" dirty="0"/>
          </a:p>
        </p:txBody>
      </p:sp>
      <p:sp>
        <p:nvSpPr>
          <p:cNvPr id="9" name="Content Placeholder 8"/>
          <p:cNvSpPr>
            <a:spLocks noGrp="1"/>
          </p:cNvSpPr>
          <p:nvPr>
            <p:ph sz="half" idx="1"/>
          </p:nvPr>
        </p:nvSpPr>
        <p:spPr>
          <a:xfrm>
            <a:off x="3837062" y="1290416"/>
            <a:ext cx="4846565" cy="4408020"/>
          </a:xfrm>
        </p:spPr>
        <p:txBody>
          <a:bodyPr/>
          <a:lstStyle/>
          <a:p>
            <a:r>
              <a:rPr lang="en-US" sz="2400" dirty="0" err="1"/>
              <a:t>ViSEF</a:t>
            </a:r>
            <a:r>
              <a:rPr lang="en-US" sz="2400" dirty="0"/>
              <a:t> 2012, </a:t>
            </a:r>
            <a:r>
              <a:rPr lang="en-US" sz="2400" dirty="0" err="1"/>
              <a:t>Cuộc</a:t>
            </a:r>
            <a:r>
              <a:rPr lang="en-US" sz="2400" dirty="0"/>
              <a:t> </a:t>
            </a:r>
            <a:r>
              <a:rPr lang="en-US" sz="2400" dirty="0" err="1"/>
              <a:t>thi</a:t>
            </a:r>
            <a:r>
              <a:rPr lang="en-US" sz="2400" dirty="0"/>
              <a:t> KHKT </a:t>
            </a:r>
            <a:r>
              <a:rPr lang="en-US" sz="2400" dirty="0" err="1"/>
              <a:t>trở</a:t>
            </a:r>
            <a:r>
              <a:rPr lang="en-US" sz="2400" dirty="0"/>
              <a:t> </a:t>
            </a:r>
            <a:r>
              <a:rPr lang="en-US" sz="2400" dirty="0" err="1"/>
              <a:t>thành</a:t>
            </a:r>
            <a:r>
              <a:rPr lang="en-US" sz="2400" dirty="0"/>
              <a:t> </a:t>
            </a:r>
            <a:r>
              <a:rPr lang="en-US" sz="2400" dirty="0" err="1"/>
              <a:t>Cuộc</a:t>
            </a:r>
            <a:r>
              <a:rPr lang="en-US" sz="2400" dirty="0"/>
              <a:t> </a:t>
            </a:r>
            <a:r>
              <a:rPr lang="en-US" sz="2400" dirty="0" err="1"/>
              <a:t>thi</a:t>
            </a:r>
            <a:r>
              <a:rPr lang="en-US" sz="2400" dirty="0"/>
              <a:t> </a:t>
            </a:r>
            <a:r>
              <a:rPr lang="en-US" sz="2400" dirty="0" err="1"/>
              <a:t>hàng</a:t>
            </a:r>
            <a:r>
              <a:rPr lang="en-US" sz="2400" dirty="0"/>
              <a:t> </a:t>
            </a:r>
            <a:r>
              <a:rPr lang="en-US" sz="2400" dirty="0" err="1"/>
              <a:t>năm</a:t>
            </a:r>
            <a:r>
              <a:rPr lang="en-US" sz="2400" dirty="0"/>
              <a:t> </a:t>
            </a:r>
            <a:r>
              <a:rPr lang="en-US" sz="2400" dirty="0" err="1"/>
              <a:t>dành</a:t>
            </a:r>
            <a:r>
              <a:rPr lang="en-US" sz="2400" dirty="0"/>
              <a:t> </a:t>
            </a:r>
            <a:r>
              <a:rPr lang="en-US" sz="2400" dirty="0" err="1"/>
              <a:t>cho</a:t>
            </a:r>
            <a:r>
              <a:rPr lang="en-US" sz="2400" dirty="0"/>
              <a:t> </a:t>
            </a:r>
            <a:r>
              <a:rPr lang="en-US" sz="2400" dirty="0" err="1"/>
              <a:t>học</a:t>
            </a:r>
            <a:r>
              <a:rPr lang="en-US" sz="2400" dirty="0"/>
              <a:t> </a:t>
            </a:r>
            <a:r>
              <a:rPr lang="en-US" sz="2400" dirty="0" err="1"/>
              <a:t>sinh</a:t>
            </a:r>
            <a:r>
              <a:rPr lang="en-US" sz="2400" dirty="0"/>
              <a:t> </a:t>
            </a:r>
            <a:r>
              <a:rPr lang="en-US" sz="2400" dirty="0" err="1"/>
              <a:t>trung</a:t>
            </a:r>
            <a:r>
              <a:rPr lang="en-US" sz="2400" dirty="0"/>
              <a:t> </a:t>
            </a:r>
            <a:r>
              <a:rPr lang="en-US" sz="2400" dirty="0" err="1"/>
              <a:t>học</a:t>
            </a:r>
            <a:r>
              <a:rPr lang="en-US" sz="2400" dirty="0"/>
              <a:t> – </a:t>
            </a:r>
            <a:r>
              <a:rPr lang="en-US" sz="2400" dirty="0" err="1"/>
              <a:t>ViSEF</a:t>
            </a:r>
            <a:r>
              <a:rPr lang="en-US" sz="2400" dirty="0"/>
              <a:t>.</a:t>
            </a:r>
          </a:p>
          <a:p>
            <a:pPr marL="342900" indent="-342900">
              <a:buFontTx/>
              <a:buChar char="-"/>
            </a:pPr>
            <a:r>
              <a:rPr lang="en-US" sz="2400" dirty="0"/>
              <a:t>06 </a:t>
            </a:r>
            <a:r>
              <a:rPr lang="en-US" sz="2400" dirty="0" err="1"/>
              <a:t>tỉnh</a:t>
            </a:r>
            <a:r>
              <a:rPr lang="en-US" sz="2400" dirty="0"/>
              <a:t>/</a:t>
            </a:r>
            <a:r>
              <a:rPr lang="en-US" sz="2400" dirty="0" err="1"/>
              <a:t>thành</a:t>
            </a:r>
            <a:r>
              <a:rPr lang="en-US" sz="2400" dirty="0"/>
              <a:t> </a:t>
            </a:r>
            <a:r>
              <a:rPr lang="en-US" sz="2400" dirty="0" err="1"/>
              <a:t>phố</a:t>
            </a:r>
            <a:r>
              <a:rPr lang="en-US" sz="2400" dirty="0"/>
              <a:t>: TT-</a:t>
            </a:r>
            <a:r>
              <a:rPr lang="en-US" sz="2400" dirty="0" err="1"/>
              <a:t>Huế</a:t>
            </a:r>
            <a:r>
              <a:rPr lang="en-US" sz="2400" dirty="0"/>
              <a:t>, </a:t>
            </a:r>
            <a:r>
              <a:rPr lang="en-US" sz="2400" dirty="0" err="1"/>
              <a:t>Quảng</a:t>
            </a:r>
            <a:r>
              <a:rPr lang="en-US" sz="2400" dirty="0"/>
              <a:t> </a:t>
            </a:r>
            <a:r>
              <a:rPr lang="en-US" sz="2400" dirty="0" err="1"/>
              <a:t>Trị</a:t>
            </a:r>
            <a:r>
              <a:rPr lang="en-US" sz="2400" dirty="0"/>
              <a:t>, </a:t>
            </a:r>
            <a:r>
              <a:rPr lang="en-US" sz="2400" dirty="0" err="1"/>
              <a:t>Lâm</a:t>
            </a:r>
            <a:r>
              <a:rPr lang="en-US" sz="2400" dirty="0"/>
              <a:t> </a:t>
            </a:r>
            <a:r>
              <a:rPr lang="en-US" sz="2400" dirty="0" err="1"/>
              <a:t>Đồng</a:t>
            </a:r>
            <a:r>
              <a:rPr lang="en-US" sz="2400" dirty="0"/>
              <a:t>, </a:t>
            </a:r>
            <a:r>
              <a:rPr lang="en-US" sz="2400" dirty="0" err="1"/>
              <a:t>Đà</a:t>
            </a:r>
            <a:r>
              <a:rPr lang="en-US" sz="2400" dirty="0"/>
              <a:t> </a:t>
            </a:r>
            <a:r>
              <a:rPr lang="en-US" sz="2400" dirty="0" err="1"/>
              <a:t>Nẵng</a:t>
            </a:r>
            <a:r>
              <a:rPr lang="en-US" sz="2400" dirty="0"/>
              <a:t>, TP HCM, </a:t>
            </a:r>
            <a:r>
              <a:rPr lang="en-US" sz="2400" dirty="0" err="1"/>
              <a:t>Hà</a:t>
            </a:r>
            <a:r>
              <a:rPr lang="en-US" sz="2400" dirty="0"/>
              <a:t> </a:t>
            </a:r>
            <a:r>
              <a:rPr lang="en-US" sz="2400" dirty="0" err="1"/>
              <a:t>Nội</a:t>
            </a:r>
            <a:endParaRPr lang="en-US" sz="2400" dirty="0"/>
          </a:p>
          <a:p>
            <a:pPr marL="342900" indent="-342900">
              <a:buFontTx/>
              <a:buChar char="-"/>
            </a:pPr>
            <a:r>
              <a:rPr lang="en-US" sz="2400" dirty="0"/>
              <a:t>45 </a:t>
            </a:r>
            <a:r>
              <a:rPr lang="en-US" sz="2400" dirty="0" err="1"/>
              <a:t>dự</a:t>
            </a:r>
            <a:r>
              <a:rPr lang="en-US" sz="2400" dirty="0"/>
              <a:t> </a:t>
            </a:r>
            <a:r>
              <a:rPr lang="en-US" sz="2400" dirty="0" err="1"/>
              <a:t>án</a:t>
            </a:r>
            <a:r>
              <a:rPr lang="en-US" sz="2400" dirty="0"/>
              <a:t>; 105 </a:t>
            </a:r>
            <a:r>
              <a:rPr lang="en-US" sz="2400" dirty="0" err="1"/>
              <a:t>học</a:t>
            </a:r>
            <a:r>
              <a:rPr lang="en-US" sz="2400" dirty="0"/>
              <a:t> </a:t>
            </a:r>
            <a:r>
              <a:rPr lang="en-US" sz="2400" dirty="0" err="1"/>
              <a:t>sinh</a:t>
            </a:r>
            <a:r>
              <a:rPr lang="en-US" sz="2400" dirty="0"/>
              <a:t>; 05 </a:t>
            </a:r>
            <a:r>
              <a:rPr lang="en-US" sz="2400" dirty="0" err="1"/>
              <a:t>lĩnh</a:t>
            </a:r>
            <a:r>
              <a:rPr lang="en-US" sz="2400" dirty="0"/>
              <a:t> </a:t>
            </a:r>
            <a:r>
              <a:rPr lang="en-US" sz="2400" dirty="0" err="1"/>
              <a:t>vực</a:t>
            </a:r>
            <a:r>
              <a:rPr lang="en-US" sz="2400" dirty="0"/>
              <a:t>.</a:t>
            </a:r>
          </a:p>
          <a:p>
            <a:pPr marL="342900" indent="-342900">
              <a:buFontTx/>
              <a:buChar char="-"/>
            </a:pPr>
            <a:r>
              <a:rPr lang="en-US" sz="2400" dirty="0" err="1"/>
              <a:t>Dành</a:t>
            </a:r>
            <a:r>
              <a:rPr lang="en-US" sz="2400" dirty="0"/>
              <a:t> </a:t>
            </a:r>
            <a:r>
              <a:rPr lang="en-US" sz="2400" dirty="0" err="1"/>
              <a:t>giải</a:t>
            </a:r>
            <a:r>
              <a:rPr lang="en-US" sz="2400" dirty="0"/>
              <a:t> </a:t>
            </a:r>
            <a:r>
              <a:rPr lang="en-US" sz="2400" dirty="0" err="1"/>
              <a:t>Nhất</a:t>
            </a:r>
            <a:r>
              <a:rPr lang="en-US" sz="2400" dirty="0"/>
              <a:t> </a:t>
            </a:r>
            <a:r>
              <a:rPr lang="en-US" sz="2400" dirty="0" err="1"/>
              <a:t>tại</a:t>
            </a:r>
            <a:r>
              <a:rPr lang="en-US" sz="2400" dirty="0"/>
              <a:t> Intel ISEF 2012 (Pittsburgh).</a:t>
            </a:r>
          </a:p>
          <a:p>
            <a:pPr marL="342900" indent="-342900">
              <a:buFontTx/>
              <a:buChar char="-"/>
            </a:pPr>
            <a:endParaRPr lang="en-US" sz="2400" dirty="0"/>
          </a:p>
        </p:txBody>
      </p:sp>
      <p:pic>
        <p:nvPicPr>
          <p:cNvPr id="11" name="Picture 14" descr="image00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3" y="1290415"/>
            <a:ext cx="3161413" cy="21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6"/>
          <p:cNvGrpSpPr>
            <a:grpSpLocks/>
          </p:cNvGrpSpPr>
          <p:nvPr/>
        </p:nvGrpSpPr>
        <p:grpSpPr bwMode="auto">
          <a:xfrm>
            <a:off x="455613" y="3725967"/>
            <a:ext cx="3161413" cy="2076626"/>
            <a:chOff x="192" y="768"/>
            <a:chExt cx="5424" cy="2880"/>
          </a:xfrm>
        </p:grpSpPr>
        <p:pic>
          <p:nvPicPr>
            <p:cNvPr id="12" name="Picture 13" descr="giainhat21852012_7ad84"/>
            <p:cNvPicPr>
              <a:picLocks noChangeAspect="1" noChangeArrowheads="1"/>
            </p:cNvPicPr>
            <p:nvPr/>
          </p:nvPicPr>
          <p:blipFill>
            <a:blip r:embed="rId3" cstate="print">
              <a:lum bright="-6000" contrast="10000"/>
              <a:extLst>
                <a:ext uri="{28A0092B-C50C-407E-A947-70E740481C1C}">
                  <a14:useLocalDpi xmlns:a14="http://schemas.microsoft.com/office/drawing/2010/main" val="0"/>
                </a:ext>
              </a:extLst>
            </a:blip>
            <a:srcRect/>
            <a:stretch>
              <a:fillRect/>
            </a:stretch>
          </p:blipFill>
          <p:spPr bwMode="auto">
            <a:xfrm>
              <a:off x="192" y="768"/>
              <a:ext cx="5424"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4"/>
            <p:cNvSpPr>
              <a:spLocks noChangeArrowheads="1"/>
            </p:cNvSpPr>
            <p:nvPr/>
          </p:nvSpPr>
          <p:spPr bwMode="auto">
            <a:xfrm>
              <a:off x="1968" y="2448"/>
              <a:ext cx="864" cy="1152"/>
            </a:xfrm>
            <a:prstGeom prst="ellipse">
              <a:avLst/>
            </a:prstGeom>
            <a:noFill/>
            <a:ln w="9525">
              <a:solidFill>
                <a:srgbClr val="0066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grpSp>
    </p:spTree>
    <p:extLst>
      <p:ext uri="{BB962C8B-B14F-4D97-AF65-F5344CB8AC3E}">
        <p14:creationId xmlns:p14="http://schemas.microsoft.com/office/powerpoint/2010/main" val="212645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2. </a:t>
            </a:r>
            <a:r>
              <a:rPr lang="en-US" dirty="0" err="1">
                <a:solidFill>
                  <a:srgbClr val="FF0000"/>
                </a:solidFill>
              </a:rPr>
              <a:t>Các</a:t>
            </a:r>
            <a:r>
              <a:rPr lang="en-US" dirty="0">
                <a:solidFill>
                  <a:srgbClr val="FF0000"/>
                </a:solidFill>
              </a:rPr>
              <a:t> </a:t>
            </a:r>
            <a:r>
              <a:rPr lang="en-US" dirty="0" err="1">
                <a:solidFill>
                  <a:srgbClr val="FF0000"/>
                </a:solidFill>
              </a:rPr>
              <a:t>lĩnh</a:t>
            </a:r>
            <a:r>
              <a:rPr lang="en-US" dirty="0">
                <a:solidFill>
                  <a:srgbClr val="FF0000"/>
                </a:solidFill>
              </a:rPr>
              <a:t> </a:t>
            </a:r>
            <a:r>
              <a:rPr lang="en-US" dirty="0" err="1">
                <a:solidFill>
                  <a:srgbClr val="FF0000"/>
                </a:solidFill>
              </a:rPr>
              <a:t>vực</a:t>
            </a:r>
            <a:r>
              <a:rPr lang="en-US" dirty="0">
                <a:solidFill>
                  <a:srgbClr val="FF0000"/>
                </a:solidFill>
              </a:rPr>
              <a:t> </a:t>
            </a:r>
            <a:r>
              <a:rPr lang="en-US" dirty="0" err="1">
                <a:solidFill>
                  <a:srgbClr val="FF0000"/>
                </a:solidFill>
              </a:rPr>
              <a:t>khoa</a:t>
            </a:r>
            <a:r>
              <a:rPr lang="en-US" dirty="0">
                <a:solidFill>
                  <a:srgbClr val="FF0000"/>
                </a:solidFill>
              </a:rPr>
              <a:t> học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4583151"/>
              </p:ext>
            </p:extLst>
          </p:nvPr>
        </p:nvGraphicFramePr>
        <p:xfrm>
          <a:off x="138348" y="695657"/>
          <a:ext cx="9005651" cy="6057770"/>
        </p:xfrm>
        <a:graphic>
          <a:graphicData uri="http://schemas.openxmlformats.org/drawingml/2006/table">
            <a:tbl>
              <a:tblPr firstRow="1" firstCol="1" bandRow="1"/>
              <a:tblGrid>
                <a:gridCol w="681100">
                  <a:extLst>
                    <a:ext uri="{9D8B030D-6E8A-4147-A177-3AD203B41FA5}">
                      <a16:colId xmlns:a16="http://schemas.microsoft.com/office/drawing/2014/main" val="684168980"/>
                    </a:ext>
                  </a:extLst>
                </a:gridCol>
                <a:gridCol w="1598692">
                  <a:extLst>
                    <a:ext uri="{9D8B030D-6E8A-4147-A177-3AD203B41FA5}">
                      <a16:colId xmlns:a16="http://schemas.microsoft.com/office/drawing/2014/main" val="894815447"/>
                    </a:ext>
                  </a:extLst>
                </a:gridCol>
                <a:gridCol w="6725859">
                  <a:extLst>
                    <a:ext uri="{9D8B030D-6E8A-4147-A177-3AD203B41FA5}">
                      <a16:colId xmlns:a16="http://schemas.microsoft.com/office/drawing/2014/main" val="2225409863"/>
                    </a:ext>
                  </a:extLst>
                </a:gridCol>
              </a:tblGrid>
              <a:tr h="734767">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17</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Vi Sinh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Vi trùng và kháng sinh; Vi sinh ứng dụng; Vi khuẩn; Vi sinh môi trường; Kháng sinh tổng hợp; Vi-rút;…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96359"/>
                  </a:ext>
                </a:extLst>
              </a:tr>
              <a:tr h="1836918">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Vật lí và Thiên văn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spc="-20">
                          <a:effectLst/>
                          <a:latin typeface="Arial" panose="020B0604020202020204" pitchFamily="34" charset="0"/>
                          <a:ea typeface="Calibri" panose="020F0502020204030204" pitchFamily="34" charset="0"/>
                          <a:cs typeface="Arial" panose="020B0604020202020204" pitchFamily="34" charset="0"/>
                        </a:rPr>
                        <a:t>Thiên văn học và Vũ trụ học; Vật lí nguyên tử, phân tử và quang học; Lý - Sinh; Vật lí trên máy tính; Vật lí thiên văn; Vật liệu đo; Từ, Điện từ và Plasma; Cơ học; Vật lí hạt cơ bản và hạt nhân; Quang học; La-de; Thu phát sóng điện từ; Lượng tử máy tính; Vật lí lí thuyết;…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922591"/>
                  </a:ext>
                </a:extLst>
              </a:tr>
              <a:tr h="1102151">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19</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Khoa học Thực vật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Nông nghiệp; Mối liên hệ và tương tác với môi trường tự nhiên; Gen và sinh sản; Tăng trưởng và phát triển; Bệnh lí thực vật; Sinh lí thực vật; Hệ thống và tiến hóa;…</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648633"/>
                  </a:ext>
                </a:extLst>
              </a:tr>
              <a:tr h="734767">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20</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spc="-20">
                          <a:effectLst/>
                          <a:latin typeface="Arial" panose="020B0604020202020204" pitchFamily="34" charset="0"/>
                          <a:ea typeface="Calibri" panose="020F0502020204030204" pitchFamily="34" charset="0"/>
                          <a:cs typeface="Arial" panose="020B0604020202020204" pitchFamily="34" charset="0"/>
                        </a:rPr>
                        <a:t>Rô bốt và máy thông minh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Máy sinh học; Lí thuyết điều khiển; Rô bốt động lực;…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144649"/>
                  </a:ext>
                </a:extLst>
              </a:tr>
              <a:tr h="734767">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Phần mềm hệ thống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Thuật toán; An ninh máy tính; Cơ sở dữ liệu; Hệ điều hành; Ngôn ngữ lập trình;…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922494"/>
                  </a:ext>
                </a:extLst>
              </a:tr>
              <a:tr h="734767">
                <a:tc>
                  <a:txBody>
                    <a:bodyPr/>
                    <a:lstStyle/>
                    <a:p>
                      <a:pPr marL="0" marR="0" indent="0" algn="ctr" hangingPunct="0">
                        <a:spcBef>
                          <a:spcPts val="600"/>
                        </a:spcBef>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hangingPunct="0">
                        <a:spcBef>
                          <a:spcPts val="600"/>
                        </a:spcBef>
                        <a:spcAft>
                          <a:spcPts val="600"/>
                        </a:spcAft>
                      </a:pPr>
                      <a:r>
                        <a:rPr lang="en-US" sz="2000">
                          <a:solidFill>
                            <a:srgbClr val="231F20"/>
                          </a:solidFill>
                          <a:effectLst/>
                          <a:latin typeface="Arial" panose="020B0604020202020204" pitchFamily="34" charset="0"/>
                          <a:ea typeface="Calibri" panose="020F0502020204030204" pitchFamily="34" charset="0"/>
                          <a:cs typeface="Arial" panose="020B0604020202020204" pitchFamily="34" charset="0"/>
                        </a:rPr>
                        <a:t>Y học chuyển dịch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spcBef>
                          <a:spcPts val="600"/>
                        </a:spcBef>
                        <a:spcAft>
                          <a:spcPts val="600"/>
                        </a:spcAft>
                      </a:pPr>
                      <a:r>
                        <a:rPr lang="en-US" sz="2000">
                          <a:solidFill>
                            <a:srgbClr val="231F20"/>
                          </a:solidFill>
                          <a:effectLst/>
                          <a:latin typeface="Arial" panose="020B0604020202020204" pitchFamily="34" charset="0"/>
                          <a:ea typeface="Calibri" panose="020F0502020204030204" pitchFamily="34" charset="0"/>
                          <a:cs typeface="Arial" panose="020B0604020202020204" pitchFamily="34" charset="0"/>
                        </a:rPr>
                        <a:t>Khám bệnh và chẩn đoán; Phòng bệnh; Điều trị; Kiểm định thuốc; Nghiên cứu tiền lâm sàng;…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060543"/>
                  </a:ext>
                </a:extLst>
              </a:tr>
            </a:tbl>
          </a:graphicData>
        </a:graphic>
      </p:graphicFrame>
    </p:spTree>
    <p:extLst>
      <p:ext uri="{BB962C8B-B14F-4D97-AF65-F5344CB8AC3E}">
        <p14:creationId xmlns:p14="http://schemas.microsoft.com/office/powerpoint/2010/main" val="2048276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68362"/>
          </a:xfrm>
        </p:spPr>
        <p:txBody>
          <a:bodyPr/>
          <a:lstStyle/>
          <a:p>
            <a:r>
              <a:rPr lang="en-US" dirty="0">
                <a:solidFill>
                  <a:srgbClr val="FF0000"/>
                </a:solidFill>
              </a:rPr>
              <a:t>3. Quy </a:t>
            </a:r>
            <a:r>
              <a:rPr lang="en-US" dirty="0" err="1">
                <a:solidFill>
                  <a:srgbClr val="FF0000"/>
                </a:solidFill>
              </a:rPr>
              <a:t>trình</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sp>
        <p:nvSpPr>
          <p:cNvPr id="3" name="Content Placeholder 2"/>
          <p:cNvSpPr>
            <a:spLocks noGrp="1"/>
          </p:cNvSpPr>
          <p:nvPr>
            <p:ph idx="1"/>
          </p:nvPr>
        </p:nvSpPr>
        <p:spPr>
          <a:xfrm>
            <a:off x="420624" y="1066800"/>
            <a:ext cx="8229600" cy="5715000"/>
          </a:xfrm>
        </p:spPr>
        <p:txBody>
          <a:bodyPr/>
          <a:lstStyle/>
          <a:p>
            <a:r>
              <a:rPr lang="en-US" sz="2800" dirty="0" err="1"/>
              <a:t>Đánh</a:t>
            </a:r>
            <a:r>
              <a:rPr lang="en-US" sz="2800" dirty="0"/>
              <a:t> </a:t>
            </a:r>
            <a:r>
              <a:rPr lang="en-US" sz="2800" dirty="0" err="1"/>
              <a:t>giá</a:t>
            </a:r>
            <a:r>
              <a:rPr lang="en-US" sz="2800" dirty="0"/>
              <a:t> </a:t>
            </a:r>
            <a:r>
              <a:rPr lang="en-US" sz="2800" dirty="0" err="1"/>
              <a:t>thông</a:t>
            </a:r>
            <a:r>
              <a:rPr lang="en-US" sz="2800" dirty="0"/>
              <a:t> qua </a:t>
            </a:r>
            <a:r>
              <a:rPr lang="en-US" sz="2800" dirty="0" err="1"/>
              <a:t>hồ</a:t>
            </a:r>
            <a:r>
              <a:rPr lang="en-US" sz="2800" dirty="0"/>
              <a:t> </a:t>
            </a:r>
            <a:r>
              <a:rPr lang="en-US" sz="2800" dirty="0" err="1"/>
              <a:t>sơ</a:t>
            </a:r>
            <a:r>
              <a:rPr lang="en-US" sz="2800" dirty="0"/>
              <a:t> </a:t>
            </a:r>
            <a:r>
              <a:rPr lang="en-US" sz="2800" dirty="0" err="1"/>
              <a:t>khoa</a:t>
            </a:r>
            <a:r>
              <a:rPr lang="en-US" sz="2800" dirty="0"/>
              <a:t> học: </a:t>
            </a:r>
            <a:r>
              <a:rPr lang="en-US" sz="2800" dirty="0" err="1"/>
              <a:t>Các</a:t>
            </a:r>
            <a:r>
              <a:rPr lang="en-US" sz="2800" dirty="0"/>
              <a:t> </a:t>
            </a:r>
            <a:r>
              <a:rPr lang="en-US" sz="2800" dirty="0" err="1"/>
              <a:t>phiếu</a:t>
            </a:r>
            <a:r>
              <a:rPr lang="en-US" sz="2800" dirty="0"/>
              <a:t>, </a:t>
            </a:r>
            <a:r>
              <a:rPr lang="en-US" sz="2800" dirty="0" err="1"/>
              <a:t>Kế</a:t>
            </a:r>
            <a:r>
              <a:rPr lang="en-US" sz="2800" dirty="0"/>
              <a:t> </a:t>
            </a:r>
            <a:r>
              <a:rPr lang="en-US" sz="2800" dirty="0" err="1"/>
              <a:t>hoạch</a:t>
            </a:r>
            <a:r>
              <a:rPr lang="en-US" sz="2800" dirty="0"/>
              <a:t> nghiêm </a:t>
            </a:r>
            <a:r>
              <a:rPr lang="en-US" sz="2800" dirty="0" err="1"/>
              <a:t>cứu</a:t>
            </a:r>
            <a:r>
              <a:rPr lang="en-US" sz="2800" dirty="0"/>
              <a:t> </a:t>
            </a:r>
            <a:r>
              <a:rPr lang="en-US" sz="2800" dirty="0" err="1"/>
              <a:t>đã</a:t>
            </a:r>
            <a:r>
              <a:rPr lang="en-US" sz="2800" dirty="0"/>
              <a:t> </a:t>
            </a:r>
            <a:r>
              <a:rPr lang="en-US" sz="2800" dirty="0" err="1"/>
              <a:t>hoàn</a:t>
            </a:r>
            <a:r>
              <a:rPr lang="en-US" sz="2800" dirty="0"/>
              <a:t> </a:t>
            </a:r>
            <a:r>
              <a:rPr lang="en-US" sz="2800" dirty="0" err="1"/>
              <a:t>thiện</a:t>
            </a:r>
            <a:r>
              <a:rPr lang="en-US" sz="2800" dirty="0"/>
              <a:t>, </a:t>
            </a:r>
            <a:r>
              <a:rPr lang="en-US" sz="2800" dirty="0" err="1"/>
              <a:t>Tóm</a:t>
            </a:r>
            <a:r>
              <a:rPr lang="en-US" sz="2800" dirty="0"/>
              <a:t> </a:t>
            </a:r>
            <a:r>
              <a:rPr lang="en-US" sz="2800" dirty="0" err="1"/>
              <a:t>tắt</a:t>
            </a:r>
            <a:r>
              <a:rPr lang="en-US" sz="2800" dirty="0"/>
              <a:t> </a:t>
            </a:r>
            <a:r>
              <a:rPr lang="en-US" sz="2800" dirty="0" err="1"/>
              <a:t>dự</a:t>
            </a:r>
            <a:r>
              <a:rPr lang="en-US" sz="2800" dirty="0"/>
              <a:t> án…</a:t>
            </a:r>
          </a:p>
          <a:p>
            <a:r>
              <a:rPr lang="en-US" sz="2800" dirty="0" err="1"/>
              <a:t>Phỏng</a:t>
            </a:r>
            <a:r>
              <a:rPr lang="en-US" sz="2800" dirty="0"/>
              <a:t> </a:t>
            </a:r>
            <a:r>
              <a:rPr lang="en-US" sz="2800" dirty="0" err="1"/>
              <a:t>vấn</a:t>
            </a:r>
            <a:r>
              <a:rPr lang="en-US" sz="2800" dirty="0"/>
              <a:t> </a:t>
            </a:r>
            <a:r>
              <a:rPr lang="en-US" sz="2800" dirty="0" err="1"/>
              <a:t>trực</a:t>
            </a:r>
            <a:r>
              <a:rPr lang="en-US" sz="2800" dirty="0"/>
              <a:t> </a:t>
            </a:r>
            <a:r>
              <a:rPr lang="en-US" sz="2800" dirty="0" err="1"/>
              <a:t>tiếp</a:t>
            </a:r>
            <a:r>
              <a:rPr lang="en-US" sz="2800" dirty="0"/>
              <a:t> </a:t>
            </a:r>
            <a:r>
              <a:rPr lang="en-US" sz="2800" dirty="0" err="1"/>
              <a:t>tại</a:t>
            </a:r>
            <a:r>
              <a:rPr lang="en-US" sz="2800" dirty="0"/>
              <a:t> Poster:</a:t>
            </a:r>
          </a:p>
          <a:p>
            <a:pPr marL="0" indent="0">
              <a:buNone/>
            </a:pPr>
            <a:r>
              <a:rPr lang="en-US" sz="2800" dirty="0"/>
              <a:t>  - </a:t>
            </a:r>
            <a:r>
              <a:rPr lang="en-US" sz="2800" dirty="0" err="1"/>
              <a:t>Thời</a:t>
            </a:r>
            <a:r>
              <a:rPr lang="en-US" sz="2800" dirty="0"/>
              <a:t> </a:t>
            </a:r>
            <a:r>
              <a:rPr lang="en-US" sz="2800" dirty="0" err="1"/>
              <a:t>gian</a:t>
            </a:r>
            <a:r>
              <a:rPr lang="en-US" sz="2800" dirty="0"/>
              <a:t> </a:t>
            </a:r>
            <a:r>
              <a:rPr lang="en-US" sz="2800" dirty="0" err="1"/>
              <a:t>dành</a:t>
            </a:r>
            <a:r>
              <a:rPr lang="en-US" sz="2800" dirty="0"/>
              <a:t> </a:t>
            </a:r>
            <a:r>
              <a:rPr lang="en-US" sz="2800" dirty="0" err="1"/>
              <a:t>cho</a:t>
            </a:r>
            <a:r>
              <a:rPr lang="en-US" sz="2800" dirty="0"/>
              <a:t> </a:t>
            </a:r>
            <a:r>
              <a:rPr lang="en-US" sz="2800" dirty="0" err="1"/>
              <a:t>phỏng</a:t>
            </a:r>
            <a:r>
              <a:rPr lang="en-US" sz="2800" dirty="0"/>
              <a:t> </a:t>
            </a:r>
            <a:r>
              <a:rPr lang="en-US" sz="2800" dirty="0" err="1"/>
              <a:t>vấn</a:t>
            </a:r>
            <a:r>
              <a:rPr lang="en-US" sz="2800" dirty="0"/>
              <a:t> </a:t>
            </a:r>
            <a:r>
              <a:rPr lang="en-US" sz="2800" dirty="0" err="1"/>
              <a:t>là</a:t>
            </a:r>
            <a:r>
              <a:rPr lang="en-US" sz="2800" dirty="0"/>
              <a:t> 01 </a:t>
            </a:r>
            <a:r>
              <a:rPr lang="en-US" sz="2800" dirty="0" err="1"/>
              <a:t>ngày</a:t>
            </a:r>
            <a:endParaRPr lang="en-US" sz="2800" dirty="0"/>
          </a:p>
          <a:p>
            <a:pPr marL="0" indent="0">
              <a:buNone/>
            </a:pPr>
            <a:r>
              <a:rPr lang="en-US" sz="2800" dirty="0"/>
              <a:t>  - </a:t>
            </a:r>
            <a:r>
              <a:rPr lang="en-US" sz="2800" dirty="0" err="1"/>
              <a:t>Từng</a:t>
            </a:r>
            <a:r>
              <a:rPr lang="en-US" sz="2800" dirty="0"/>
              <a:t> </a:t>
            </a:r>
            <a:r>
              <a:rPr lang="en-US" sz="2800" dirty="0" err="1"/>
              <a:t>GK</a:t>
            </a:r>
            <a:r>
              <a:rPr lang="en-US" sz="2800" dirty="0"/>
              <a:t> </a:t>
            </a:r>
            <a:r>
              <a:rPr lang="en-US" sz="2800" dirty="0" err="1"/>
              <a:t>phỏng</a:t>
            </a:r>
            <a:r>
              <a:rPr lang="en-US" sz="2800" dirty="0"/>
              <a:t> </a:t>
            </a:r>
            <a:r>
              <a:rPr lang="en-US" sz="2800" dirty="0" err="1"/>
              <a:t>vấn</a:t>
            </a:r>
            <a:r>
              <a:rPr lang="en-US" sz="2800" dirty="0"/>
              <a:t> </a:t>
            </a:r>
            <a:r>
              <a:rPr lang="en-US" sz="2800" dirty="0" err="1"/>
              <a:t>độc</a:t>
            </a:r>
            <a:r>
              <a:rPr lang="en-US" sz="2800" dirty="0"/>
              <a:t> </a:t>
            </a:r>
            <a:r>
              <a:rPr lang="en-US" sz="2800" dirty="0" err="1"/>
              <a:t>lập</a:t>
            </a:r>
            <a:r>
              <a:rPr lang="en-US" sz="2800" dirty="0"/>
              <a:t> </a:t>
            </a:r>
            <a:r>
              <a:rPr lang="en-US" sz="2800" dirty="0" err="1"/>
              <a:t>và</a:t>
            </a:r>
            <a:r>
              <a:rPr lang="en-US" sz="2800" dirty="0"/>
              <a:t> </a:t>
            </a:r>
            <a:r>
              <a:rPr lang="en-US" sz="2800" dirty="0" err="1"/>
              <a:t>phỏng</a:t>
            </a:r>
            <a:r>
              <a:rPr lang="en-US" sz="2800" dirty="0"/>
              <a:t> </a:t>
            </a:r>
            <a:r>
              <a:rPr lang="en-US" sz="2800" dirty="0" err="1"/>
              <a:t>vấn</a:t>
            </a:r>
            <a:r>
              <a:rPr lang="en-US" sz="2800" dirty="0"/>
              <a:t> </a:t>
            </a:r>
            <a:r>
              <a:rPr lang="en-US" sz="2800" dirty="0" err="1"/>
              <a:t>từng</a:t>
            </a:r>
            <a:r>
              <a:rPr lang="en-US" sz="2800" dirty="0"/>
              <a:t> HS </a:t>
            </a:r>
            <a:r>
              <a:rPr lang="en-US" sz="2800" dirty="0" err="1"/>
              <a:t>đối</a:t>
            </a:r>
            <a:r>
              <a:rPr lang="en-US" sz="2800" dirty="0"/>
              <a:t> </a:t>
            </a:r>
            <a:r>
              <a:rPr lang="en-US" sz="2800" dirty="0" err="1"/>
              <a:t>với</a:t>
            </a:r>
            <a:r>
              <a:rPr lang="en-US" sz="2800" dirty="0"/>
              <a:t> DA </a:t>
            </a:r>
            <a:r>
              <a:rPr lang="en-US" sz="2800" dirty="0" err="1"/>
              <a:t>tập</a:t>
            </a:r>
            <a:r>
              <a:rPr lang="en-US" sz="2800" dirty="0"/>
              <a:t> </a:t>
            </a:r>
            <a:r>
              <a:rPr lang="en-US" sz="2800" dirty="0" err="1"/>
              <a:t>thể</a:t>
            </a:r>
            <a:r>
              <a:rPr lang="en-US" sz="2800" dirty="0"/>
              <a:t>; </a:t>
            </a:r>
            <a:r>
              <a:rPr lang="en-US" sz="2800" dirty="0" err="1"/>
              <a:t>từ</a:t>
            </a:r>
            <a:r>
              <a:rPr lang="en-US" sz="2800" dirty="0"/>
              <a:t> 10-12 </a:t>
            </a:r>
            <a:r>
              <a:rPr lang="en-US" sz="2800" dirty="0" err="1"/>
              <a:t>GK</a:t>
            </a:r>
            <a:r>
              <a:rPr lang="en-US" sz="2800" dirty="0"/>
              <a:t>/</a:t>
            </a:r>
            <a:r>
              <a:rPr lang="en-US" sz="2800" dirty="0" err="1"/>
              <a:t>1DA</a:t>
            </a:r>
            <a:endParaRPr lang="en-US" sz="2800" dirty="0"/>
          </a:p>
          <a:p>
            <a:pPr marL="0" indent="0">
              <a:buNone/>
            </a:pPr>
            <a:r>
              <a:rPr lang="en-US" sz="2800" dirty="0"/>
              <a:t>  - </a:t>
            </a:r>
            <a:r>
              <a:rPr lang="en-US" sz="2800" dirty="0" err="1"/>
              <a:t>Chấm</a:t>
            </a:r>
            <a:r>
              <a:rPr lang="en-US" sz="2800" dirty="0"/>
              <a:t> </a:t>
            </a:r>
            <a:r>
              <a:rPr lang="en-US" sz="2800" dirty="0" err="1"/>
              <a:t>điểm</a:t>
            </a:r>
            <a:r>
              <a:rPr lang="en-US" sz="2800" dirty="0"/>
              <a:t> </a:t>
            </a:r>
            <a:r>
              <a:rPr lang="en-US" sz="2800" dirty="0" err="1"/>
              <a:t>và</a:t>
            </a:r>
            <a:r>
              <a:rPr lang="en-US" sz="2800" dirty="0"/>
              <a:t> </a:t>
            </a:r>
            <a:r>
              <a:rPr lang="en-US" sz="2800" dirty="0" err="1"/>
              <a:t>nộp</a:t>
            </a:r>
            <a:r>
              <a:rPr lang="en-US" sz="2800" dirty="0"/>
              <a:t> </a:t>
            </a:r>
            <a:r>
              <a:rPr lang="en-US" sz="2800" dirty="0" err="1"/>
              <a:t>phiếu</a:t>
            </a:r>
            <a:r>
              <a:rPr lang="en-US" sz="2800" dirty="0"/>
              <a:t> </a:t>
            </a:r>
            <a:r>
              <a:rPr lang="en-US" sz="2800" dirty="0" err="1"/>
              <a:t>điểm</a:t>
            </a:r>
            <a:r>
              <a:rPr lang="en-US" sz="2800" dirty="0"/>
              <a:t> </a:t>
            </a:r>
            <a:r>
              <a:rPr lang="en-US" sz="2800" dirty="0" err="1"/>
              <a:t>tại</a:t>
            </a:r>
            <a:r>
              <a:rPr lang="en-US" sz="2800" dirty="0"/>
              <a:t> </a:t>
            </a:r>
            <a:r>
              <a:rPr lang="en-US" sz="2800" dirty="0" err="1"/>
              <a:t>chỗ</a:t>
            </a:r>
            <a:r>
              <a:rPr lang="en-US" sz="2800" dirty="0"/>
              <a:t>;</a:t>
            </a:r>
          </a:p>
          <a:p>
            <a:pPr marL="0" indent="0">
              <a:buNone/>
            </a:pPr>
            <a:r>
              <a:rPr lang="en-US" sz="2800" dirty="0"/>
              <a:t>  - </a:t>
            </a:r>
            <a:r>
              <a:rPr lang="en-US" sz="2800" dirty="0" err="1"/>
              <a:t>Trách</a:t>
            </a:r>
            <a:r>
              <a:rPr lang="en-US" sz="2800" dirty="0"/>
              <a:t> </a:t>
            </a:r>
            <a:r>
              <a:rPr lang="en-US" sz="2800" dirty="0" err="1"/>
              <a:t>nhiệm</a:t>
            </a:r>
            <a:r>
              <a:rPr lang="en-US" sz="2800" dirty="0"/>
              <a:t> </a:t>
            </a:r>
            <a:r>
              <a:rPr lang="en-US" sz="2800" dirty="0" err="1"/>
              <a:t>giải</a:t>
            </a:r>
            <a:r>
              <a:rPr lang="en-US" sz="2800" dirty="0"/>
              <a:t> </a:t>
            </a:r>
            <a:r>
              <a:rPr lang="en-US" sz="2800" dirty="0" err="1"/>
              <a:t>trình</a:t>
            </a:r>
            <a:r>
              <a:rPr lang="en-US" sz="2800" dirty="0"/>
              <a:t> </a:t>
            </a:r>
            <a:r>
              <a:rPr lang="en-US" sz="2800" dirty="0" err="1"/>
              <a:t>của</a:t>
            </a:r>
            <a:r>
              <a:rPr lang="en-US" sz="2800" dirty="0"/>
              <a:t> </a:t>
            </a:r>
            <a:r>
              <a:rPr lang="en-US" sz="2800" dirty="0" err="1"/>
              <a:t>GK</a:t>
            </a:r>
            <a:r>
              <a:rPr lang="en-US" sz="2800" dirty="0"/>
              <a:t> </a:t>
            </a:r>
            <a:r>
              <a:rPr lang="en-US" sz="2800" dirty="0" err="1"/>
              <a:t>khi</a:t>
            </a:r>
            <a:r>
              <a:rPr lang="en-US" sz="2800" dirty="0"/>
              <a:t> </a:t>
            </a:r>
            <a:r>
              <a:rPr lang="en-US" sz="2800" dirty="0" err="1"/>
              <a:t>họp</a:t>
            </a:r>
            <a:r>
              <a:rPr lang="en-US" sz="2800" dirty="0"/>
              <a:t>;</a:t>
            </a:r>
          </a:p>
          <a:p>
            <a:pPr marL="0" indent="0">
              <a:buNone/>
            </a:pPr>
            <a:r>
              <a:rPr lang="en-US" sz="2800" dirty="0"/>
              <a:t>  - </a:t>
            </a:r>
            <a:r>
              <a:rPr lang="en-US" sz="2800" dirty="0" err="1"/>
              <a:t>Mỗi</a:t>
            </a:r>
            <a:r>
              <a:rPr lang="en-US" sz="2800" dirty="0"/>
              <a:t> LV </a:t>
            </a:r>
            <a:r>
              <a:rPr lang="en-US" sz="2800" dirty="0" err="1"/>
              <a:t>đề</a:t>
            </a:r>
            <a:r>
              <a:rPr lang="en-US" sz="2800" dirty="0"/>
              <a:t> </a:t>
            </a:r>
            <a:r>
              <a:rPr lang="en-US" sz="2800" dirty="0" err="1"/>
              <a:t>xuất</a:t>
            </a:r>
            <a:r>
              <a:rPr lang="en-US" sz="2800" dirty="0"/>
              <a:t> 01 DA </a:t>
            </a:r>
            <a:r>
              <a:rPr lang="en-US" sz="2800" dirty="0" err="1"/>
              <a:t>xuất</a:t>
            </a:r>
            <a:r>
              <a:rPr lang="en-US" sz="2800" dirty="0"/>
              <a:t> </a:t>
            </a:r>
            <a:r>
              <a:rPr lang="en-US" sz="2800" dirty="0" err="1"/>
              <a:t>sắc</a:t>
            </a:r>
            <a:r>
              <a:rPr lang="en-US" sz="2800" dirty="0"/>
              <a:t> </a:t>
            </a:r>
            <a:r>
              <a:rPr lang="en-US" sz="2800" dirty="0" err="1"/>
              <a:t>nhất</a:t>
            </a:r>
            <a:r>
              <a:rPr lang="en-US" sz="2800" dirty="0"/>
              <a:t>; </a:t>
            </a:r>
            <a:r>
              <a:rPr lang="en-US" sz="2800" dirty="0" err="1"/>
              <a:t>Các</a:t>
            </a:r>
            <a:r>
              <a:rPr lang="en-US" sz="2800" dirty="0"/>
              <a:t> </a:t>
            </a:r>
            <a:r>
              <a:rPr lang="en-US" sz="2800" dirty="0" err="1"/>
              <a:t>giải</a:t>
            </a:r>
            <a:r>
              <a:rPr lang="en-US" sz="2800" dirty="0"/>
              <a:t> </a:t>
            </a:r>
            <a:r>
              <a:rPr lang="en-US" sz="2800" dirty="0" err="1"/>
              <a:t>toàn</a:t>
            </a:r>
            <a:r>
              <a:rPr lang="en-US" sz="2800" dirty="0"/>
              <a:t> </a:t>
            </a:r>
            <a:r>
              <a:rPr lang="en-US" sz="2800" dirty="0" err="1"/>
              <a:t>cuộc</a:t>
            </a:r>
            <a:r>
              <a:rPr lang="en-US" sz="2800" dirty="0"/>
              <a:t> </a:t>
            </a:r>
            <a:r>
              <a:rPr lang="en-US" sz="2800" dirty="0" err="1"/>
              <a:t>được</a:t>
            </a:r>
            <a:r>
              <a:rPr lang="en-US" sz="2800" dirty="0"/>
              <a:t> </a:t>
            </a:r>
            <a:r>
              <a:rPr lang="en-US" sz="2800" dirty="0" err="1"/>
              <a:t>chọn</a:t>
            </a:r>
            <a:r>
              <a:rPr lang="en-US" sz="2800" dirty="0"/>
              <a:t> </a:t>
            </a:r>
            <a:r>
              <a:rPr lang="en-US" sz="2800" dirty="0" err="1"/>
              <a:t>trong</a:t>
            </a:r>
            <a:r>
              <a:rPr lang="en-US" sz="2800" dirty="0"/>
              <a:t> </a:t>
            </a:r>
            <a:r>
              <a:rPr lang="en-US" sz="2800" dirty="0" err="1"/>
              <a:t>số</a:t>
            </a:r>
            <a:r>
              <a:rPr lang="en-US" sz="2800" dirty="0"/>
              <a:t> </a:t>
            </a:r>
            <a:r>
              <a:rPr lang="en-US" sz="2800" dirty="0" err="1"/>
              <a:t>đó</a:t>
            </a:r>
            <a:r>
              <a:rPr lang="en-US" sz="2800" dirty="0"/>
              <a:t>.</a:t>
            </a:r>
          </a:p>
        </p:txBody>
      </p:sp>
    </p:spTree>
    <p:extLst>
      <p:ext uri="{BB962C8B-B14F-4D97-AF65-F5344CB8AC3E}">
        <p14:creationId xmlns:p14="http://schemas.microsoft.com/office/powerpoint/2010/main" val="7074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22313" y="1981200"/>
            <a:ext cx="7772400" cy="1500187"/>
          </a:xfrm>
        </p:spPr>
        <p:txBody>
          <a:bodyPr/>
          <a:lstStyle/>
          <a:p>
            <a:pPr algn="ctr"/>
            <a:r>
              <a:rPr lang="en-US" sz="3200" b="1" dirty="0" err="1">
                <a:solidFill>
                  <a:srgbClr val="FF0000"/>
                </a:solidFill>
              </a:rPr>
              <a:t>NHỮNG</a:t>
            </a:r>
            <a:r>
              <a:rPr lang="en-US" sz="3200" b="1" dirty="0">
                <a:solidFill>
                  <a:srgbClr val="FF0000"/>
                </a:solidFill>
              </a:rPr>
              <a:t> </a:t>
            </a:r>
            <a:r>
              <a:rPr lang="en-US" sz="3200" b="1" dirty="0" err="1">
                <a:solidFill>
                  <a:srgbClr val="FF0000"/>
                </a:solidFill>
              </a:rPr>
              <a:t>ĐIỂM</a:t>
            </a:r>
            <a:r>
              <a:rPr lang="en-US" sz="3200" b="1" dirty="0">
                <a:solidFill>
                  <a:srgbClr val="FF0000"/>
                </a:solidFill>
              </a:rPr>
              <a:t> </a:t>
            </a:r>
            <a:r>
              <a:rPr lang="en-US" sz="3200" b="1" dirty="0" err="1">
                <a:solidFill>
                  <a:srgbClr val="FF0000"/>
                </a:solidFill>
              </a:rPr>
              <a:t>MỚI</a:t>
            </a:r>
            <a:r>
              <a:rPr lang="en-US" sz="3200" b="1" dirty="0">
                <a:solidFill>
                  <a:srgbClr val="FF0000"/>
                </a:solidFill>
              </a:rPr>
              <a:t> </a:t>
            </a:r>
            <a:r>
              <a:rPr lang="en-US" sz="3200" b="1" dirty="0" err="1">
                <a:solidFill>
                  <a:srgbClr val="FF0000"/>
                </a:solidFill>
              </a:rPr>
              <a:t>CẦN</a:t>
            </a:r>
            <a:r>
              <a:rPr lang="en-US" sz="3200" b="1" dirty="0">
                <a:solidFill>
                  <a:srgbClr val="FF0000"/>
                </a:solidFill>
              </a:rPr>
              <a:t> </a:t>
            </a:r>
            <a:r>
              <a:rPr lang="en-US" sz="3200" b="1" dirty="0" err="1">
                <a:solidFill>
                  <a:srgbClr val="FF0000"/>
                </a:solidFill>
              </a:rPr>
              <a:t>NHẤN</a:t>
            </a:r>
            <a:r>
              <a:rPr lang="en-US" sz="3200" b="1" dirty="0">
                <a:solidFill>
                  <a:srgbClr val="FF0000"/>
                </a:solidFill>
              </a:rPr>
              <a:t> </a:t>
            </a:r>
            <a:r>
              <a:rPr lang="en-US" sz="3200" b="1" dirty="0" err="1">
                <a:solidFill>
                  <a:srgbClr val="FF0000"/>
                </a:solidFill>
              </a:rPr>
              <a:t>MẠNH</a:t>
            </a:r>
            <a:endParaRPr lang="en-US" sz="3200" b="1" dirty="0">
              <a:solidFill>
                <a:srgbClr val="FF0000"/>
              </a:solidFill>
            </a:endParaRPr>
          </a:p>
        </p:txBody>
      </p:sp>
    </p:spTree>
    <p:extLst>
      <p:ext uri="{BB962C8B-B14F-4D97-AF65-F5344CB8AC3E}">
        <p14:creationId xmlns:p14="http://schemas.microsoft.com/office/powerpoint/2010/main" val="3636366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a:solidFill>
                  <a:srgbClr val="FF0000"/>
                </a:solidFill>
              </a:rPr>
              <a:t>Những </a:t>
            </a:r>
            <a:r>
              <a:rPr lang="vi-VN" sz="3200" dirty="0">
                <a:solidFill>
                  <a:srgbClr val="FF0000"/>
                </a:solidFill>
              </a:rPr>
              <a:t>điểm mới cần nhấn mạnh đối với Cuộc thi cấp quốc gia</a:t>
            </a:r>
            <a:endParaRPr lang="en-US" sz="3200" dirty="0">
              <a:solidFill>
                <a:srgbClr val="FF0000"/>
              </a:solidFill>
            </a:endParaRPr>
          </a:p>
        </p:txBody>
      </p:sp>
      <p:sp>
        <p:nvSpPr>
          <p:cNvPr id="3" name="Content Placeholder 2"/>
          <p:cNvSpPr>
            <a:spLocks noGrp="1"/>
          </p:cNvSpPr>
          <p:nvPr>
            <p:ph idx="1"/>
          </p:nvPr>
        </p:nvSpPr>
        <p:spPr>
          <a:xfrm>
            <a:off x="457200" y="1719262"/>
            <a:ext cx="8229600" cy="4757737"/>
          </a:xfrm>
        </p:spPr>
        <p:txBody>
          <a:bodyPr/>
          <a:lstStyle/>
          <a:p>
            <a:pPr marL="0" indent="0">
              <a:buNone/>
            </a:pPr>
            <a:r>
              <a:rPr lang="pt-BR" sz="2800" dirty="0"/>
              <a:t>1. Tăng cường tuyên truyền để nâng cao nhận thức của cán bộ quản lí, giáo viên, học sinh, cha mẹ học sinh và toàn xã hội về mục đích, ý nghĩa của hoạt động nghiên cứu KHKT của học sinh.</a:t>
            </a:r>
          </a:p>
          <a:p>
            <a:pPr marL="0" indent="0">
              <a:buNone/>
            </a:pPr>
            <a:r>
              <a:rPr lang="pt-BR" sz="2800" dirty="0"/>
              <a:t>2. Hạn chế các dự án tập thể có biểu hiện dựa dẫm, ăn theo bằng cách quy định có sự phân biệt mức độ đóng góp khác nhau vào kết quả nghiên cứu của người thứ nhất (nhóm trưởng) và người thứ hai.</a:t>
            </a:r>
            <a:endParaRPr lang="en-US" sz="2800" dirty="0"/>
          </a:p>
        </p:txBody>
      </p:sp>
    </p:spTree>
    <p:extLst>
      <p:ext uri="{BB962C8B-B14F-4D97-AF65-F5344CB8AC3E}">
        <p14:creationId xmlns:p14="http://schemas.microsoft.com/office/powerpoint/2010/main" val="26050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59" y="205302"/>
            <a:ext cx="8229600" cy="919163"/>
          </a:xfrm>
        </p:spPr>
        <p:txBody>
          <a:bodyPr>
            <a:normAutofit fontScale="90000"/>
          </a:bodyPr>
          <a:lstStyle/>
          <a:p>
            <a:r>
              <a:rPr lang="vi-VN" sz="3200">
                <a:solidFill>
                  <a:srgbClr val="FF0000"/>
                </a:solidFill>
              </a:rPr>
              <a:t>Những </a:t>
            </a:r>
            <a:r>
              <a:rPr lang="vi-VN" sz="3200" dirty="0">
                <a:solidFill>
                  <a:srgbClr val="FF0000"/>
                </a:solidFill>
              </a:rPr>
              <a:t>điểm mới cần nhấn mạnh đối với Cuộc thi cấp quốc gia</a:t>
            </a:r>
            <a:r>
              <a:rPr lang="en-US" sz="3200" dirty="0">
                <a:solidFill>
                  <a:srgbClr val="FF0000"/>
                </a:solidFill>
              </a:rPr>
              <a:t>…</a:t>
            </a:r>
          </a:p>
        </p:txBody>
      </p:sp>
      <p:sp>
        <p:nvSpPr>
          <p:cNvPr id="3" name="Content Placeholder 2"/>
          <p:cNvSpPr>
            <a:spLocks noGrp="1"/>
          </p:cNvSpPr>
          <p:nvPr>
            <p:ph idx="1"/>
          </p:nvPr>
        </p:nvSpPr>
        <p:spPr>
          <a:xfrm>
            <a:off x="228600" y="1371600"/>
            <a:ext cx="8763000" cy="4757737"/>
          </a:xfrm>
        </p:spPr>
        <p:txBody>
          <a:bodyPr>
            <a:normAutofit fontScale="92500"/>
          </a:bodyPr>
          <a:lstStyle/>
          <a:p>
            <a:pPr marL="0" indent="0">
              <a:buNone/>
            </a:pPr>
            <a:r>
              <a:rPr lang="pt-BR" sz="2600" dirty="0"/>
              <a:t>3. Kiểm soát quá trình thực hiện dự án của học sinh bằng cách quy định rõ trách nhiệm phê duyệt, xác nhận của người bảo trợ, người hướng dẫn, cơ quan hỗ trợ học sinh nghiên cứu dự án, Hội đồng thẩm định khoa học cấp tỉnh trong hồ sơ dự thi của học sinh.</a:t>
            </a:r>
          </a:p>
          <a:p>
            <a:pPr marL="0" indent="0">
              <a:buNone/>
            </a:pPr>
            <a:r>
              <a:rPr lang="vi-VN" sz="2600" dirty="0"/>
              <a:t>4. Quy định chặt chẽ quy trình chấm thi để đánh giá một cách chính xác năng lực thực sự của học sinh. Cụ thể là trong quá trình chấm thi, các tiêu chí chấm dự án được xem xét, đánh giá dựa trên kết quả nghiên cứu và chỉ cho điểm sau khi đã xem xét, đối chiếu với các minh chứng khoa học về quá trình nghiên cứu được thể hiện trong các phiếu quy định trong hồ sơ dự thi và sổ tay nghiên cứu khoa học của học sinh.</a:t>
            </a:r>
            <a:endParaRPr lang="en-US" sz="2600" dirty="0"/>
          </a:p>
        </p:txBody>
      </p:sp>
    </p:spTree>
    <p:extLst>
      <p:ext uri="{BB962C8B-B14F-4D97-AF65-F5344CB8AC3E}">
        <p14:creationId xmlns:p14="http://schemas.microsoft.com/office/powerpoint/2010/main" val="209779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16"/>
            <a:ext cx="8229600" cy="995363"/>
          </a:xfrm>
        </p:spPr>
        <p:txBody>
          <a:bodyPr>
            <a:normAutofit fontScale="90000"/>
          </a:bodyPr>
          <a:lstStyle/>
          <a:p>
            <a:r>
              <a:rPr lang="vi-VN" sz="3200">
                <a:solidFill>
                  <a:srgbClr val="FF0000"/>
                </a:solidFill>
              </a:rPr>
              <a:t>Những </a:t>
            </a:r>
            <a:r>
              <a:rPr lang="vi-VN" sz="3200" dirty="0">
                <a:solidFill>
                  <a:srgbClr val="FF0000"/>
                </a:solidFill>
              </a:rPr>
              <a:t>điểm mới cần nhấn mạnh đối với Cuộc thi cấp quốc gia</a:t>
            </a:r>
            <a:r>
              <a:rPr lang="en-US" sz="3200" dirty="0">
                <a:solidFill>
                  <a:srgbClr val="FF0000"/>
                </a:solidFill>
              </a:rPr>
              <a:t>…</a:t>
            </a:r>
          </a:p>
        </p:txBody>
      </p:sp>
      <p:sp>
        <p:nvSpPr>
          <p:cNvPr id="3" name="Content Placeholder 2"/>
          <p:cNvSpPr>
            <a:spLocks noGrp="1"/>
          </p:cNvSpPr>
          <p:nvPr>
            <p:ph idx="1"/>
          </p:nvPr>
        </p:nvSpPr>
        <p:spPr>
          <a:xfrm>
            <a:off x="457200" y="1447800"/>
            <a:ext cx="8382000" cy="5257800"/>
          </a:xfrm>
        </p:spPr>
        <p:txBody>
          <a:bodyPr>
            <a:normAutofit lnSpcReduction="10000"/>
          </a:bodyPr>
          <a:lstStyle/>
          <a:p>
            <a:pPr marL="0" indent="0">
              <a:buNone/>
            </a:pPr>
            <a:r>
              <a:rPr lang="vi-VN" sz="2800" dirty="0"/>
              <a:t>5</a:t>
            </a:r>
            <a:r>
              <a:rPr lang="vi-VN" sz="2800"/>
              <a:t>. </a:t>
            </a:r>
            <a:r>
              <a:rPr lang="en-US" sz="2800"/>
              <a:t>C</a:t>
            </a:r>
            <a:r>
              <a:rPr lang="vi-VN" sz="2800"/>
              <a:t>hỉ </a:t>
            </a:r>
            <a:r>
              <a:rPr lang="vi-VN" sz="2800" dirty="0"/>
              <a:t>những thí sinh đoạt giải Nhất tại vòng thi lĩnh </a:t>
            </a:r>
            <a:r>
              <a:rPr lang="vi-VN" sz="2800"/>
              <a:t>vực mới </a:t>
            </a:r>
            <a:r>
              <a:rPr lang="vi-VN" sz="2800" dirty="0"/>
              <a:t>được tham gia vòng thi toàn cuộc. Tại vòng thi toàn cuộc, thí sinh trình bày dự án và trả lời câu hỏi của giám khảo bằng </a:t>
            </a:r>
            <a:r>
              <a:rPr lang="vi-VN" sz="2800"/>
              <a:t>tiếng </a:t>
            </a:r>
            <a:r>
              <a:rPr lang="en-US" sz="2800"/>
              <a:t>Việt và tự nguyện đăng kí trình bày DA và trả lời câu hỏi bằng Tiếng Anh tại hội đồng riêng.</a:t>
            </a:r>
            <a:endParaRPr lang="en-US" sz="2800" dirty="0"/>
          </a:p>
          <a:p>
            <a:pPr marL="0" indent="0">
              <a:buNone/>
            </a:pPr>
            <a:r>
              <a:rPr lang="vi-VN" sz="2800" dirty="0"/>
              <a:t>6. Quy định chặt chẽ về trách nhiệm và tiêu chí lựa chọn giám khảo của Cuộc thi cấp quốc gia, đảm bảo chọn được giám khảo có phẩm chất và năng </a:t>
            </a:r>
            <a:r>
              <a:rPr lang="vi-VN" sz="2800"/>
              <a:t>lực tốt; </a:t>
            </a:r>
            <a:r>
              <a:rPr lang="vi-VN" sz="2800" dirty="0"/>
              <a:t>giám khảo chấm thi vòng toàn cuộc phải đáp ứng về năng lực tiếng Anh chuyên ngành để phỏng vấn thí sinh bằng tiếng Anh.</a:t>
            </a:r>
            <a:endParaRPr lang="en-US" sz="2800" dirty="0"/>
          </a:p>
        </p:txBody>
      </p:sp>
    </p:spTree>
    <p:extLst>
      <p:ext uri="{BB962C8B-B14F-4D97-AF65-F5344CB8AC3E}">
        <p14:creationId xmlns:p14="http://schemas.microsoft.com/office/powerpoint/2010/main" val="28717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a:solidFill>
                  <a:srgbClr val="FF0000"/>
                </a:solidFill>
              </a:rPr>
              <a:t>Những </a:t>
            </a:r>
            <a:r>
              <a:rPr lang="vi-VN" sz="3200" dirty="0">
                <a:solidFill>
                  <a:srgbClr val="FF0000"/>
                </a:solidFill>
              </a:rPr>
              <a:t>điểm mới cần nhấn mạnh đối với Cuộc thi cấp quốc gia</a:t>
            </a:r>
            <a:r>
              <a:rPr lang="en-US" sz="3200" dirty="0">
                <a:solidFill>
                  <a:srgbClr val="FF0000"/>
                </a:solidFill>
              </a:rPr>
              <a:t>…</a:t>
            </a:r>
          </a:p>
        </p:txBody>
      </p:sp>
      <p:sp>
        <p:nvSpPr>
          <p:cNvPr id="3" name="Content Placeholder 2"/>
          <p:cNvSpPr>
            <a:spLocks noGrp="1"/>
          </p:cNvSpPr>
          <p:nvPr>
            <p:ph idx="1"/>
          </p:nvPr>
        </p:nvSpPr>
        <p:spPr>
          <a:xfrm>
            <a:off x="457200" y="1719262"/>
            <a:ext cx="8229600" cy="4757737"/>
          </a:xfrm>
        </p:spPr>
        <p:txBody>
          <a:bodyPr>
            <a:normAutofit lnSpcReduction="10000"/>
          </a:bodyPr>
          <a:lstStyle/>
          <a:p>
            <a:pPr marL="0" indent="0">
              <a:buNone/>
            </a:pPr>
            <a:r>
              <a:rPr lang="vi-VN" sz="2800" dirty="0"/>
              <a:t>7. Hoàn thiện thêm trang mạng "Trường học kết nối" để tổ chức và quản lí quá trình triển khai hoạt động nghiên cứu khoa học ở trường trung học; tổ chức Cuộc thi cấp tỉnh; đăng kí, nộp hồ sơ dự thi cấp quốc gia; thẩm định hồ sơ dự thi của học sinh, với sự tham gia giám sát, quản lí được phân cấp theo đơn vị trường, phòng GDĐT, sở GDĐT và quyền theo dõi, giám sát cao nhất là Bộ GDĐT để đảm bảo tiết kiệm, hiệu quả trong công tác tổ chức Cuộc thi, đồng thời đảm bảo sự công khai, minh bạch của Cuộc thi</a:t>
            </a:r>
            <a:r>
              <a:rPr lang="en-US" sz="2800" dirty="0"/>
              <a:t>.</a:t>
            </a:r>
          </a:p>
        </p:txBody>
      </p:sp>
    </p:spTree>
    <p:extLst>
      <p:ext uri="{BB962C8B-B14F-4D97-AF65-F5344CB8AC3E}">
        <p14:creationId xmlns:p14="http://schemas.microsoft.com/office/powerpoint/2010/main" val="11455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7772400" cy="1362075"/>
          </a:xfrm>
        </p:spPr>
        <p:txBody>
          <a:bodyPr/>
          <a:lstStyle/>
          <a:p>
            <a:pPr algn="ctr"/>
            <a:r>
              <a:rPr lang="en-US" dirty="0" err="1">
                <a:solidFill>
                  <a:srgbClr val="FF0000"/>
                </a:solidFill>
              </a:rPr>
              <a:t>THỰC</a:t>
            </a:r>
            <a:r>
              <a:rPr lang="en-US" dirty="0">
                <a:solidFill>
                  <a:srgbClr val="FF0000"/>
                </a:solidFill>
              </a:rPr>
              <a:t> </a:t>
            </a:r>
            <a:r>
              <a:rPr lang="en-US" dirty="0" err="1">
                <a:solidFill>
                  <a:srgbClr val="FF0000"/>
                </a:solidFill>
              </a:rPr>
              <a:t>HIỆN</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br>
              <a:rPr lang="en-US" dirty="0">
                <a:solidFill>
                  <a:srgbClr val="FF0000"/>
                </a:solidFill>
              </a:rPr>
            </a:br>
            <a:r>
              <a:rPr lang="en-US" dirty="0">
                <a:solidFill>
                  <a:srgbClr val="FF0000"/>
                </a:solidFill>
              </a:rPr>
              <a:t>DỰ ÁN KHOA HỌC </a:t>
            </a:r>
            <a:r>
              <a:rPr lang="en-US" dirty="0" err="1">
                <a:solidFill>
                  <a:srgbClr val="FF0000"/>
                </a:solidFill>
              </a:rPr>
              <a:t>KĨ</a:t>
            </a:r>
            <a:r>
              <a:rPr lang="en-US" dirty="0">
                <a:solidFill>
                  <a:srgbClr val="FF0000"/>
                </a:solidFill>
              </a:rPr>
              <a:t> </a:t>
            </a:r>
            <a:r>
              <a:rPr lang="en-US" dirty="0" err="1">
                <a:solidFill>
                  <a:srgbClr val="FF0000"/>
                </a:solidFill>
              </a:rPr>
              <a:t>THUẬT</a:t>
            </a:r>
            <a:endParaRPr lang="en-US" dirty="0">
              <a:solidFill>
                <a:srgbClr val="FF0000"/>
              </a:solidFill>
            </a:endParaRPr>
          </a:p>
        </p:txBody>
      </p:sp>
    </p:spTree>
    <p:extLst>
      <p:ext uri="{BB962C8B-B14F-4D97-AF65-F5344CB8AC3E}">
        <p14:creationId xmlns:p14="http://schemas.microsoft.com/office/powerpoint/2010/main" val="1751347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7134" y="452437"/>
            <a:ext cx="8662087" cy="709098"/>
          </a:xfrm>
        </p:spPr>
        <p:txBody>
          <a:bodyPr>
            <a:normAutofit fontScale="90000"/>
          </a:bodyPr>
          <a:lstStyle/>
          <a:p>
            <a:r>
              <a:rPr lang="vi-VN" dirty="0">
                <a:solidFill>
                  <a:srgbClr val="FF0000"/>
                </a:solidFill>
              </a:rPr>
              <a:t>I. Các bước thực hiện một dự án khoa học</a:t>
            </a:r>
            <a:endParaRPr lang="en-US" dirty="0">
              <a:solidFill>
                <a:srgbClr val="FF0000"/>
              </a:solidFill>
            </a:endParaRPr>
          </a:p>
        </p:txBody>
      </p:sp>
      <p:sp>
        <p:nvSpPr>
          <p:cNvPr id="7" name="Content Placeholder 6"/>
          <p:cNvSpPr>
            <a:spLocks noGrp="1"/>
          </p:cNvSpPr>
          <p:nvPr>
            <p:ph idx="1"/>
          </p:nvPr>
        </p:nvSpPr>
        <p:spPr/>
        <p:txBody>
          <a:bodyPr>
            <a:normAutofit fontScale="92500" lnSpcReduction="10000"/>
          </a:bodyPr>
          <a:lstStyle/>
          <a:p>
            <a:pPr marL="0" indent="0">
              <a:buNone/>
            </a:pPr>
            <a:r>
              <a:rPr lang="vi-VN" sz="3200" i="1" dirty="0">
                <a:solidFill>
                  <a:srgbClr val="FF0000"/>
                </a:solidFill>
              </a:rPr>
              <a:t>1. Xác định câu hỏi nghiên cứu</a:t>
            </a:r>
            <a:endParaRPr lang="en-US" sz="3200" dirty="0">
              <a:solidFill>
                <a:srgbClr val="FF0000"/>
              </a:solidFill>
            </a:endParaRPr>
          </a:p>
          <a:p>
            <a:pPr marL="0" indent="0">
              <a:buNone/>
            </a:pPr>
            <a:r>
              <a:rPr lang="vi-VN" sz="3200" dirty="0"/>
              <a:t>- Lựa chọn một chủ đề. Thu hẹp chủ đề bằng cách xem xét những trường hợp đặc biệt.</a:t>
            </a:r>
            <a:endParaRPr lang="en-US" sz="3200" dirty="0"/>
          </a:p>
          <a:p>
            <a:pPr marL="0" indent="0">
              <a:buNone/>
            </a:pPr>
            <a:r>
              <a:rPr lang="vi-VN" sz="3200" dirty="0"/>
              <a:t>- Tiến hành nghiên cứu tổng quan và viết dự thảo đề cương nghiên cứu. </a:t>
            </a:r>
            <a:endParaRPr lang="en-US" sz="3200" dirty="0"/>
          </a:p>
          <a:p>
            <a:pPr marL="0" indent="0">
              <a:buNone/>
            </a:pPr>
            <a:r>
              <a:rPr lang="vi-VN" sz="3200" dirty="0"/>
              <a:t>- Nêu một giả thuyết khoa học hoặc nêu mục đích nghiên cứu.</a:t>
            </a:r>
            <a:endParaRPr lang="en-US" sz="3200" dirty="0"/>
          </a:p>
        </p:txBody>
      </p:sp>
    </p:spTree>
    <p:extLst>
      <p:ext uri="{BB962C8B-B14F-4D97-AF65-F5344CB8AC3E}">
        <p14:creationId xmlns:p14="http://schemas.microsoft.com/office/powerpoint/2010/main" val="2385543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0" y="452437"/>
            <a:ext cx="8838965" cy="721455"/>
          </a:xfrm>
        </p:spPr>
        <p:txBody>
          <a:bodyPr/>
          <a:lstStyle/>
          <a:p>
            <a:r>
              <a:rPr lang="vi-VN" dirty="0">
                <a:solidFill>
                  <a:srgbClr val="FF0000"/>
                </a:solidFill>
              </a:rPr>
              <a:t>I. Các bước thực hiện một dự án </a:t>
            </a:r>
            <a:r>
              <a:rPr lang="vi-VN">
                <a:solidFill>
                  <a:srgbClr val="FF0000"/>
                </a:solidFill>
              </a:rPr>
              <a:t>khoa học</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vi-VN" sz="3200" i="1" dirty="0">
                <a:solidFill>
                  <a:srgbClr val="FF0000"/>
                </a:solidFill>
              </a:rPr>
              <a:t>2. Kế hoạch và phương pháp nghiên cứu</a:t>
            </a:r>
            <a:endParaRPr lang="en-US" sz="3200" dirty="0">
              <a:solidFill>
                <a:srgbClr val="FF0000"/>
              </a:solidFill>
            </a:endParaRPr>
          </a:p>
          <a:p>
            <a:pPr marL="0" indent="0">
              <a:buNone/>
            </a:pPr>
            <a:r>
              <a:rPr lang="vi-VN" sz="3200" dirty="0"/>
              <a:t>- Xây dựng kế hoạch nghiên cứu/thiết kế thí nghiệm. </a:t>
            </a:r>
            <a:endParaRPr lang="en-US" sz="3200" dirty="0"/>
          </a:p>
          <a:p>
            <a:pPr marL="0" indent="0">
              <a:buNone/>
            </a:pPr>
            <a:r>
              <a:rPr lang="vi-VN" sz="3200" dirty="0"/>
              <a:t>- Yêu cầu phê duyệt dự án (điền các mẫu phiếu và xin chữ ký phê duyệt).</a:t>
            </a:r>
            <a:endParaRPr lang="en-US" sz="3200" dirty="0"/>
          </a:p>
          <a:p>
            <a:pPr marL="0" indent="0">
              <a:buNone/>
            </a:pPr>
            <a:r>
              <a:rPr lang="vi-VN" sz="3200" dirty="0"/>
              <a:t>- Viết báo cáo nghiên cứu tổng quan.</a:t>
            </a:r>
            <a:endParaRPr lang="en-US" sz="3200" dirty="0"/>
          </a:p>
          <a:p>
            <a:endParaRPr lang="en-US" sz="3200" dirty="0"/>
          </a:p>
        </p:txBody>
      </p:sp>
    </p:spTree>
    <p:extLst>
      <p:ext uri="{BB962C8B-B14F-4D97-AF65-F5344CB8AC3E}">
        <p14:creationId xmlns:p14="http://schemas.microsoft.com/office/powerpoint/2010/main" val="290193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409906"/>
            <a:ext cx="8228012" cy="504494"/>
          </a:xfrm>
        </p:spPr>
        <p:txBody>
          <a:bodyPr>
            <a:normAutofit fontScale="90000"/>
          </a:bodyPr>
          <a:lstStyle/>
          <a:p>
            <a:r>
              <a:rPr lang="en-US" sz="2800" b="1" dirty="0">
                <a:solidFill>
                  <a:srgbClr val="FF0000"/>
                </a:solidFill>
              </a:rPr>
              <a:t>MỘT SỐ KẾT QUẢ ĐÃ ĐẠT ĐƯỢC</a:t>
            </a:r>
          </a:p>
        </p:txBody>
      </p:sp>
      <p:sp>
        <p:nvSpPr>
          <p:cNvPr id="3" name="Slide Number Placeholder 2"/>
          <p:cNvSpPr>
            <a:spLocks noGrp="1"/>
          </p:cNvSpPr>
          <p:nvPr>
            <p:ph type="sldNum" sz="quarter" idx="12"/>
          </p:nvPr>
        </p:nvSpPr>
        <p:spPr/>
        <p:txBody>
          <a:bodyPr/>
          <a:lstStyle/>
          <a:p>
            <a:fld id="{EE2556C5-CE8C-6547-B838-EA80C61A4AF7}" type="slidenum">
              <a:rPr lang="en-US" smtClean="0"/>
              <a:pPr/>
              <a:t>3</a:t>
            </a:fld>
            <a:endParaRPr lang="en-US" dirty="0"/>
          </a:p>
        </p:txBody>
      </p:sp>
      <p:sp>
        <p:nvSpPr>
          <p:cNvPr id="5" name="Content Placeholder 4"/>
          <p:cNvSpPr>
            <a:spLocks noGrp="1"/>
          </p:cNvSpPr>
          <p:nvPr>
            <p:ph sz="half" idx="1"/>
          </p:nvPr>
        </p:nvSpPr>
        <p:spPr>
          <a:xfrm>
            <a:off x="4569619" y="1247684"/>
            <a:ext cx="4001613" cy="5118930"/>
          </a:xfrm>
        </p:spPr>
        <p:txBody>
          <a:bodyPr/>
          <a:lstStyle/>
          <a:p>
            <a:r>
              <a:rPr lang="en-US" dirty="0" err="1"/>
              <a:t>ViSEF</a:t>
            </a:r>
            <a:r>
              <a:rPr lang="en-US" dirty="0"/>
              <a:t> 2013:</a:t>
            </a:r>
          </a:p>
          <a:p>
            <a:pPr marL="342900" indent="-342900">
              <a:buFontTx/>
              <a:buChar char="-"/>
            </a:pPr>
            <a:r>
              <a:rPr lang="en-US" dirty="0"/>
              <a:t>44 </a:t>
            </a:r>
            <a:r>
              <a:rPr lang="en-US" dirty="0" err="1"/>
              <a:t>tỉnh</a:t>
            </a:r>
            <a:r>
              <a:rPr lang="en-US" dirty="0"/>
              <a:t>/</a:t>
            </a:r>
            <a:r>
              <a:rPr lang="en-US" dirty="0" err="1"/>
              <a:t>thành</a:t>
            </a:r>
            <a:r>
              <a:rPr lang="en-US" dirty="0"/>
              <a:t> </a:t>
            </a:r>
            <a:r>
              <a:rPr lang="en-US" dirty="0" err="1"/>
              <a:t>phố</a:t>
            </a:r>
            <a:endParaRPr lang="en-US" dirty="0"/>
          </a:p>
          <a:p>
            <a:pPr marL="342900" indent="-342900">
              <a:buFontTx/>
              <a:buChar char="-"/>
            </a:pPr>
            <a:r>
              <a:rPr lang="en-US" dirty="0"/>
              <a:t>150 </a:t>
            </a:r>
            <a:r>
              <a:rPr lang="en-US" dirty="0" err="1"/>
              <a:t>dự</a:t>
            </a:r>
            <a:r>
              <a:rPr lang="en-US" dirty="0"/>
              <a:t> </a:t>
            </a:r>
            <a:r>
              <a:rPr lang="en-US" dirty="0" err="1"/>
              <a:t>án</a:t>
            </a:r>
            <a:r>
              <a:rPr lang="en-US" dirty="0"/>
              <a:t>; 308 </a:t>
            </a:r>
            <a:r>
              <a:rPr lang="en-US" dirty="0" err="1"/>
              <a:t>học</a:t>
            </a:r>
            <a:r>
              <a:rPr lang="en-US" dirty="0"/>
              <a:t> </a:t>
            </a:r>
            <a:r>
              <a:rPr lang="en-US" dirty="0" err="1"/>
              <a:t>sinh</a:t>
            </a:r>
            <a:endParaRPr lang="en-US" dirty="0"/>
          </a:p>
          <a:p>
            <a:pPr marL="342900" indent="-342900">
              <a:buFontTx/>
              <a:buChar char="-"/>
            </a:pPr>
            <a:r>
              <a:rPr lang="en-US" dirty="0"/>
              <a:t> 15 </a:t>
            </a:r>
            <a:r>
              <a:rPr lang="en-US" dirty="0" err="1"/>
              <a:t>lĩnh</a:t>
            </a:r>
            <a:r>
              <a:rPr lang="en-US" dirty="0"/>
              <a:t> </a:t>
            </a:r>
            <a:r>
              <a:rPr lang="en-US" dirty="0" err="1"/>
              <a:t>vực</a:t>
            </a:r>
            <a:endParaRPr lang="en-US" dirty="0"/>
          </a:p>
          <a:p>
            <a:pPr marL="342900" indent="-342900">
              <a:buFontTx/>
              <a:buChar char="-"/>
            </a:pPr>
            <a:r>
              <a:rPr lang="en-US" dirty="0"/>
              <a:t>Intel ISEF 2013: 2 </a:t>
            </a:r>
            <a:r>
              <a:rPr lang="en-US" dirty="0" err="1"/>
              <a:t>trong</a:t>
            </a:r>
            <a:r>
              <a:rPr lang="en-US" dirty="0"/>
              <a:t> 5 </a:t>
            </a:r>
            <a:r>
              <a:rPr lang="en-US" dirty="0" err="1"/>
              <a:t>dự</a:t>
            </a:r>
            <a:r>
              <a:rPr lang="en-US" dirty="0"/>
              <a:t> </a:t>
            </a:r>
            <a:r>
              <a:rPr lang="en-US" dirty="0" err="1"/>
              <a:t>án</a:t>
            </a:r>
            <a:r>
              <a:rPr lang="en-US" dirty="0"/>
              <a:t> </a:t>
            </a:r>
            <a:r>
              <a:rPr lang="en-US" dirty="0" err="1"/>
              <a:t>tham</a:t>
            </a:r>
            <a:r>
              <a:rPr lang="en-US" dirty="0"/>
              <a:t> </a:t>
            </a:r>
            <a:r>
              <a:rPr lang="en-US" dirty="0" err="1"/>
              <a:t>gia</a:t>
            </a:r>
            <a:r>
              <a:rPr lang="en-US" dirty="0"/>
              <a:t> </a:t>
            </a:r>
            <a:r>
              <a:rPr lang="en-US" dirty="0" err="1"/>
              <a:t>đạt</a:t>
            </a:r>
            <a:r>
              <a:rPr lang="en-US" dirty="0"/>
              <a:t> </a:t>
            </a:r>
            <a:r>
              <a:rPr lang="en-US" dirty="0" err="1"/>
              <a:t>giải</a:t>
            </a:r>
            <a:r>
              <a:rPr lang="en-US" dirty="0"/>
              <a:t> </a:t>
            </a:r>
            <a:r>
              <a:rPr lang="en-US" dirty="0" err="1"/>
              <a:t>Tư</a:t>
            </a:r>
            <a:endParaRPr lang="en-US" dirty="0"/>
          </a:p>
          <a:p>
            <a:r>
              <a:rPr lang="en-US" dirty="0" err="1"/>
              <a:t>ViSEF</a:t>
            </a:r>
            <a:r>
              <a:rPr lang="en-US" dirty="0"/>
              <a:t> 2014:</a:t>
            </a:r>
          </a:p>
          <a:p>
            <a:pPr marL="342900" indent="-342900">
              <a:buFontTx/>
              <a:buChar char="-"/>
            </a:pPr>
            <a:r>
              <a:rPr lang="en-US" dirty="0"/>
              <a:t>55 </a:t>
            </a:r>
            <a:r>
              <a:rPr lang="en-US" dirty="0" err="1"/>
              <a:t>tỉnh</a:t>
            </a:r>
            <a:r>
              <a:rPr lang="en-US" dirty="0"/>
              <a:t>/</a:t>
            </a:r>
            <a:r>
              <a:rPr lang="en-US" dirty="0" err="1"/>
              <a:t>thành</a:t>
            </a:r>
            <a:r>
              <a:rPr lang="en-US" dirty="0"/>
              <a:t> </a:t>
            </a:r>
            <a:r>
              <a:rPr lang="en-US" dirty="0" err="1"/>
              <a:t>phố</a:t>
            </a:r>
            <a:endParaRPr lang="en-US" dirty="0"/>
          </a:p>
          <a:p>
            <a:pPr marL="342900" indent="-342900">
              <a:buFontTx/>
              <a:buChar char="-"/>
            </a:pPr>
            <a:r>
              <a:rPr lang="en-US" dirty="0"/>
              <a:t>300 </a:t>
            </a:r>
            <a:r>
              <a:rPr lang="en-US" dirty="0" err="1"/>
              <a:t>dự</a:t>
            </a:r>
            <a:r>
              <a:rPr lang="en-US" dirty="0"/>
              <a:t> </a:t>
            </a:r>
            <a:r>
              <a:rPr lang="en-US" dirty="0" err="1"/>
              <a:t>án</a:t>
            </a:r>
            <a:r>
              <a:rPr lang="en-US" dirty="0"/>
              <a:t>; 644 </a:t>
            </a:r>
            <a:r>
              <a:rPr lang="en-US" dirty="0" err="1"/>
              <a:t>học</a:t>
            </a:r>
            <a:r>
              <a:rPr lang="en-US" dirty="0"/>
              <a:t> </a:t>
            </a:r>
            <a:r>
              <a:rPr lang="en-US" dirty="0" err="1"/>
              <a:t>sinh</a:t>
            </a:r>
            <a:endParaRPr lang="en-US" dirty="0"/>
          </a:p>
          <a:p>
            <a:pPr marL="342900" indent="-342900">
              <a:buFontTx/>
              <a:buChar char="-"/>
            </a:pPr>
            <a:r>
              <a:rPr lang="en-US" dirty="0"/>
              <a:t>15 </a:t>
            </a:r>
            <a:r>
              <a:rPr lang="en-US" dirty="0" err="1"/>
              <a:t>lĩnh</a:t>
            </a:r>
            <a:r>
              <a:rPr lang="en-US" dirty="0"/>
              <a:t> </a:t>
            </a:r>
            <a:r>
              <a:rPr lang="en-US" dirty="0" err="1"/>
              <a:t>vực</a:t>
            </a:r>
            <a:r>
              <a:rPr lang="en-US" dirty="0"/>
              <a:t>;</a:t>
            </a:r>
          </a:p>
          <a:p>
            <a:pPr marL="342900" indent="-342900">
              <a:buFontTx/>
              <a:buChar char="-"/>
            </a:pPr>
            <a:r>
              <a:rPr lang="en-US" dirty="0"/>
              <a:t>06 </a:t>
            </a:r>
            <a:r>
              <a:rPr lang="en-US" dirty="0" err="1"/>
              <a:t>dự</a:t>
            </a:r>
            <a:r>
              <a:rPr lang="en-US" dirty="0"/>
              <a:t> </a:t>
            </a:r>
            <a:r>
              <a:rPr lang="en-US" dirty="0" err="1"/>
              <a:t>án</a:t>
            </a:r>
            <a:r>
              <a:rPr lang="en-US" dirty="0"/>
              <a:t> </a:t>
            </a:r>
            <a:r>
              <a:rPr lang="en-US" dirty="0" err="1"/>
              <a:t>dự</a:t>
            </a:r>
            <a:r>
              <a:rPr lang="en-US" dirty="0"/>
              <a:t> Intel ISEF 2014</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2702" y="3807149"/>
            <a:ext cx="3365814" cy="252436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2701" y="1167212"/>
            <a:ext cx="3309121" cy="2481841"/>
          </a:xfrm>
          <a:prstGeom prst="rect">
            <a:avLst/>
          </a:prstGeom>
        </p:spPr>
      </p:pic>
    </p:spTree>
    <p:extLst>
      <p:ext uri="{BB962C8B-B14F-4D97-AF65-F5344CB8AC3E}">
        <p14:creationId xmlns:p14="http://schemas.microsoft.com/office/powerpoint/2010/main" val="2995108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3" y="168231"/>
            <a:ext cx="8859795" cy="783239"/>
          </a:xfrm>
        </p:spPr>
        <p:txBody>
          <a:bodyPr/>
          <a:lstStyle/>
          <a:p>
            <a:r>
              <a:rPr lang="vi-VN" dirty="0">
                <a:solidFill>
                  <a:srgbClr val="FF0000"/>
                </a:solidFill>
              </a:rPr>
              <a:t>I. Các bước thực hiện một dự án </a:t>
            </a:r>
            <a:r>
              <a:rPr lang="vi-VN">
                <a:solidFill>
                  <a:srgbClr val="FF0000"/>
                </a:solidFill>
              </a:rPr>
              <a:t>khoa học</a:t>
            </a:r>
            <a:endParaRPr lang="en-US" dirty="0">
              <a:solidFill>
                <a:srgbClr val="FF0000"/>
              </a:solidFill>
            </a:endParaRPr>
          </a:p>
        </p:txBody>
      </p:sp>
      <p:sp>
        <p:nvSpPr>
          <p:cNvPr id="3" name="Content Placeholder 2"/>
          <p:cNvSpPr>
            <a:spLocks noGrp="1"/>
          </p:cNvSpPr>
          <p:nvPr>
            <p:ph idx="1"/>
          </p:nvPr>
        </p:nvSpPr>
        <p:spPr>
          <a:xfrm>
            <a:off x="457200" y="864974"/>
            <a:ext cx="8229600" cy="5539002"/>
          </a:xfrm>
        </p:spPr>
        <p:txBody>
          <a:bodyPr/>
          <a:lstStyle/>
          <a:p>
            <a:pPr marL="0" indent="0">
              <a:buNone/>
            </a:pPr>
            <a:r>
              <a:rPr lang="vi-VN" sz="2400" i="1" dirty="0">
                <a:solidFill>
                  <a:srgbClr val="FF0000"/>
                </a:solidFill>
              </a:rPr>
              <a:t>3. </a:t>
            </a:r>
            <a:r>
              <a:rPr lang="it-IT" sz="2400" i="1" dirty="0">
                <a:solidFill>
                  <a:srgbClr val="FF0000"/>
                </a:solidFill>
              </a:rPr>
              <a:t>Thực hiện kế hoạch nghiên cứu</a:t>
            </a:r>
            <a:endParaRPr lang="en-US" sz="2400" dirty="0">
              <a:solidFill>
                <a:srgbClr val="FF0000"/>
              </a:solidFill>
            </a:endParaRPr>
          </a:p>
          <a:p>
            <a:pPr marL="0" indent="0">
              <a:buNone/>
            </a:pPr>
            <a:r>
              <a:rPr lang="vi-VN" sz="2400" dirty="0"/>
              <a:t>- Thu thập tài liệu và thiết bị thí nghiệm; xây dựng thời gian biểu trong phòng thí nghiệm.</a:t>
            </a:r>
            <a:endParaRPr lang="en-US" sz="2400" dirty="0"/>
          </a:p>
          <a:p>
            <a:pPr marL="0" indent="0">
              <a:buNone/>
            </a:pPr>
            <a:r>
              <a:rPr lang="vi-VN" sz="2400" dirty="0"/>
              <a:t>- Tiến hành thí nghiệm. Ghi lại các dữ liệu định lượng và định tính.</a:t>
            </a:r>
            <a:endParaRPr lang="en-US" sz="2400" dirty="0"/>
          </a:p>
          <a:p>
            <a:pPr marL="0" indent="0">
              <a:buNone/>
            </a:pPr>
            <a:r>
              <a:rPr lang="vi-VN" sz="2400" dirty="0"/>
              <a:t>- Phân tích dữ liệu, áp dụng các phương pháp thống kê thích hợp. </a:t>
            </a:r>
            <a:endParaRPr lang="en-US" sz="2400" dirty="0"/>
          </a:p>
          <a:p>
            <a:pPr marL="0" indent="0">
              <a:buNone/>
            </a:pPr>
            <a:r>
              <a:rPr lang="vi-VN" sz="2400" dirty="0"/>
              <a:t>- Lặp lại thí nghiệm, khi cần thiết, nhằm triệt để khám phá những vấn đề. </a:t>
            </a:r>
            <a:endParaRPr lang="en-US" sz="2400" dirty="0"/>
          </a:p>
          <a:p>
            <a:pPr marL="0" indent="0">
              <a:buNone/>
            </a:pPr>
            <a:r>
              <a:rPr lang="vi-VN" sz="2400" dirty="0"/>
              <a:t>- Đưa ra một kết luận.</a:t>
            </a:r>
            <a:endParaRPr lang="en-US" sz="2400" dirty="0"/>
          </a:p>
          <a:p>
            <a:pPr marL="0" indent="0">
              <a:buNone/>
            </a:pPr>
            <a:r>
              <a:rPr lang="vi-VN" sz="2400" dirty="0"/>
              <a:t>- Viết báo cáo thí nghiệm.</a:t>
            </a:r>
            <a:endParaRPr lang="en-US" sz="2400" dirty="0"/>
          </a:p>
          <a:p>
            <a:pPr marL="0" indent="0">
              <a:buNone/>
            </a:pPr>
            <a:r>
              <a:rPr lang="vi-VN" sz="2400" dirty="0"/>
              <a:t>- Viết tóm tắt báo cáo.</a:t>
            </a:r>
            <a:endParaRPr lang="en-US" sz="2400" dirty="0"/>
          </a:p>
          <a:p>
            <a:endParaRPr lang="en-US" sz="2400" dirty="0"/>
          </a:p>
        </p:txBody>
      </p:sp>
    </p:spTree>
    <p:extLst>
      <p:ext uri="{BB962C8B-B14F-4D97-AF65-F5344CB8AC3E}">
        <p14:creationId xmlns:p14="http://schemas.microsoft.com/office/powerpoint/2010/main" val="391556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1" y="316513"/>
            <a:ext cx="8811954" cy="746168"/>
          </a:xfrm>
        </p:spPr>
        <p:txBody>
          <a:bodyPr/>
          <a:lstStyle/>
          <a:p>
            <a:r>
              <a:rPr lang="vi-VN" dirty="0">
                <a:solidFill>
                  <a:srgbClr val="FF0000"/>
                </a:solidFill>
              </a:rPr>
              <a:t>I. Các bước thực hiện một dự án </a:t>
            </a:r>
            <a:r>
              <a:rPr lang="vi-VN">
                <a:solidFill>
                  <a:srgbClr val="FF0000"/>
                </a:solidFill>
              </a:rPr>
              <a:t>khoa học</a:t>
            </a:r>
            <a:endParaRPr lang="en-US" dirty="0">
              <a:solidFill>
                <a:srgbClr val="FF0000"/>
              </a:solidFill>
            </a:endParaRPr>
          </a:p>
        </p:txBody>
      </p:sp>
      <p:sp>
        <p:nvSpPr>
          <p:cNvPr id="3" name="Content Placeholder 2"/>
          <p:cNvSpPr>
            <a:spLocks noGrp="1"/>
          </p:cNvSpPr>
          <p:nvPr>
            <p:ph idx="1"/>
          </p:nvPr>
        </p:nvSpPr>
        <p:spPr>
          <a:xfrm>
            <a:off x="455614" y="1223319"/>
            <a:ext cx="8228012" cy="4948881"/>
          </a:xfrm>
        </p:spPr>
        <p:txBody>
          <a:bodyPr/>
          <a:lstStyle/>
          <a:p>
            <a:pPr marL="0" indent="0">
              <a:buNone/>
            </a:pPr>
            <a:r>
              <a:rPr lang="vi-VN" sz="3200" i="1" dirty="0">
                <a:solidFill>
                  <a:srgbClr val="FF0000"/>
                </a:solidFill>
              </a:rPr>
              <a:t>4. Trình bày kết quả nghiên cứu</a:t>
            </a:r>
            <a:endParaRPr lang="en-US" sz="3200" dirty="0">
              <a:solidFill>
                <a:srgbClr val="FF0000"/>
              </a:solidFill>
            </a:endParaRPr>
          </a:p>
          <a:p>
            <a:pPr marL="0" indent="0">
              <a:buNone/>
            </a:pPr>
            <a:r>
              <a:rPr lang="vi-VN" sz="3200" dirty="0"/>
              <a:t>- Ghi lại các hình ảnh để giới thiệu dự án.</a:t>
            </a:r>
            <a:endParaRPr lang="en-US" sz="3200" dirty="0"/>
          </a:p>
          <a:p>
            <a:pPr marL="0" indent="0">
              <a:buNone/>
            </a:pPr>
            <a:r>
              <a:rPr lang="vi-VN" sz="3200" dirty="0"/>
              <a:t>- Làm bài thuyết trình về dự án trước giáo viên và/hoặc các bạn cùng lớp.</a:t>
            </a:r>
            <a:endParaRPr lang="en-US" sz="3200" dirty="0"/>
          </a:p>
          <a:p>
            <a:pPr marL="0" indent="0">
              <a:buNone/>
            </a:pPr>
            <a:r>
              <a:rPr lang="vi-VN" sz="3200" dirty="0"/>
              <a:t>- Thiết kế poster để giới thiệu dự án tại cuộc thi khoa học kĩ thuật.</a:t>
            </a:r>
            <a:endParaRPr lang="en-US" sz="3200" dirty="0"/>
          </a:p>
        </p:txBody>
      </p:sp>
    </p:spTree>
    <p:extLst>
      <p:ext uri="{BB962C8B-B14F-4D97-AF65-F5344CB8AC3E}">
        <p14:creationId xmlns:p14="http://schemas.microsoft.com/office/powerpoint/2010/main" val="3864888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FF0000"/>
                </a:solidFill>
              </a:rPr>
              <a:t>I</a:t>
            </a:r>
            <a:r>
              <a:rPr lang="en-US" dirty="0">
                <a:solidFill>
                  <a:srgbClr val="FF0000"/>
                </a:solidFill>
              </a:rPr>
              <a:t>I</a:t>
            </a:r>
            <a:r>
              <a:rPr lang="vi-VN" dirty="0">
                <a:solidFill>
                  <a:srgbClr val="FF0000"/>
                </a:solidFill>
              </a:rPr>
              <a:t>. Các bước thực hiện một dự án k</a:t>
            </a:r>
            <a:r>
              <a:rPr lang="en-US" dirty="0">
                <a:solidFill>
                  <a:srgbClr val="FF0000"/>
                </a:solidFill>
              </a:rPr>
              <a:t>ỹ </a:t>
            </a:r>
            <a:r>
              <a:rPr lang="en-US" dirty="0" err="1">
                <a:solidFill>
                  <a:srgbClr val="FF0000"/>
                </a:solidFill>
              </a:rPr>
              <a:t>thuật</a:t>
            </a:r>
            <a:r>
              <a:rPr lang="en-US" dirty="0">
                <a:solidFill>
                  <a:srgbClr val="FF0000"/>
                </a:solidFill>
              </a:rPr>
              <a:t> </a:t>
            </a:r>
            <a:r>
              <a:rPr lang="en-US" dirty="0" err="1">
                <a:solidFill>
                  <a:srgbClr val="FF0000"/>
                </a:solidFill>
              </a:rPr>
              <a:t>hoặc</a:t>
            </a:r>
            <a:r>
              <a:rPr lang="en-US" dirty="0">
                <a:solidFill>
                  <a:srgbClr val="FF0000"/>
                </a:solidFill>
              </a:rPr>
              <a:t> </a:t>
            </a:r>
            <a:r>
              <a:rPr lang="en-US" dirty="0" err="1">
                <a:solidFill>
                  <a:srgbClr val="FF0000"/>
                </a:solidFill>
              </a:rPr>
              <a:t>máy</a:t>
            </a:r>
            <a:r>
              <a:rPr lang="en-US" dirty="0">
                <a:solidFill>
                  <a:srgbClr val="FF0000"/>
                </a:solidFill>
              </a:rPr>
              <a:t> </a:t>
            </a:r>
            <a:r>
              <a:rPr lang="en-US" dirty="0" err="1">
                <a:solidFill>
                  <a:srgbClr val="FF0000"/>
                </a:solidFill>
              </a:rPr>
              <a:t>tính</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vi-VN" sz="3200" i="1" dirty="0">
                <a:solidFill>
                  <a:srgbClr val="FF0000"/>
                </a:solidFill>
              </a:rPr>
              <a:t>1. Xác định v</a:t>
            </a:r>
            <a:r>
              <a:rPr lang="it-IT" sz="3200" i="1" dirty="0">
                <a:solidFill>
                  <a:srgbClr val="FF0000"/>
                </a:solidFill>
              </a:rPr>
              <a:t>ấn đề nghiên cứu</a:t>
            </a:r>
            <a:endParaRPr lang="en-US" sz="3200" dirty="0">
              <a:solidFill>
                <a:srgbClr val="FF0000"/>
              </a:solidFill>
            </a:endParaRPr>
          </a:p>
          <a:p>
            <a:pPr marL="0" indent="0">
              <a:buNone/>
            </a:pPr>
            <a:r>
              <a:rPr lang="vi-VN" sz="3200" dirty="0"/>
              <a:t>- Xác định nhu cầu hoặc tiếp nhận yêu cầu.</a:t>
            </a:r>
            <a:endParaRPr lang="en-US" sz="3200" dirty="0"/>
          </a:p>
          <a:p>
            <a:pPr marL="0" indent="0">
              <a:buNone/>
            </a:pPr>
            <a:r>
              <a:rPr lang="it-IT" sz="3200" i="1" dirty="0">
                <a:solidFill>
                  <a:srgbClr val="FF0000"/>
                </a:solidFill>
              </a:rPr>
              <a:t>2. Thiết kế và phương pháp</a:t>
            </a:r>
            <a:endParaRPr lang="en-US" sz="3200" dirty="0">
              <a:solidFill>
                <a:srgbClr val="FF0000"/>
              </a:solidFill>
            </a:endParaRPr>
          </a:p>
          <a:p>
            <a:pPr marL="0" indent="0">
              <a:buNone/>
            </a:pPr>
            <a:r>
              <a:rPr lang="it-IT" sz="3200" dirty="0"/>
              <a:t>- Phát triển các tiêu chuẩn thiết kế. </a:t>
            </a:r>
            <a:endParaRPr lang="en-US" sz="3200" dirty="0"/>
          </a:p>
          <a:p>
            <a:pPr marL="0" indent="0">
              <a:buNone/>
            </a:pPr>
            <a:r>
              <a:rPr lang="it-IT" sz="3200" dirty="0"/>
              <a:t>- Thực hiện việc tìm kiếm tài liệu và nghiên cứu tổng quan. </a:t>
            </a:r>
            <a:endParaRPr lang="en-US" sz="3200" dirty="0"/>
          </a:p>
          <a:p>
            <a:pPr marL="0" indent="0">
              <a:buNone/>
            </a:pPr>
            <a:r>
              <a:rPr lang="it-IT" sz="3200" dirty="0"/>
              <a:t>- Chuẩn bị thiết kế sơ bộ hoặc thuật toán dưới dạng sơ đồ khối.</a:t>
            </a:r>
            <a:endParaRPr lang="en-US" sz="3200" dirty="0"/>
          </a:p>
          <a:p>
            <a:endParaRPr lang="en-US" sz="3200" dirty="0"/>
          </a:p>
        </p:txBody>
      </p:sp>
    </p:spTree>
    <p:extLst>
      <p:ext uri="{BB962C8B-B14F-4D97-AF65-F5344CB8AC3E}">
        <p14:creationId xmlns:p14="http://schemas.microsoft.com/office/powerpoint/2010/main" val="3913302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306"/>
            <a:ext cx="8229600" cy="1143000"/>
          </a:xfrm>
        </p:spPr>
        <p:txBody>
          <a:bodyPr>
            <a:normAutofit fontScale="90000"/>
          </a:bodyPr>
          <a:lstStyle/>
          <a:p>
            <a:r>
              <a:rPr lang="vi-VN" dirty="0">
                <a:solidFill>
                  <a:srgbClr val="FF0000"/>
                </a:solidFill>
              </a:rPr>
              <a:t>I</a:t>
            </a:r>
            <a:r>
              <a:rPr lang="en-US" dirty="0">
                <a:solidFill>
                  <a:srgbClr val="FF0000"/>
                </a:solidFill>
              </a:rPr>
              <a:t>I</a:t>
            </a:r>
            <a:r>
              <a:rPr lang="vi-VN" dirty="0">
                <a:solidFill>
                  <a:srgbClr val="FF0000"/>
                </a:solidFill>
              </a:rPr>
              <a:t>. Các bước thực hiện một dự án k</a:t>
            </a:r>
            <a:r>
              <a:rPr lang="en-US" dirty="0">
                <a:solidFill>
                  <a:srgbClr val="FF0000"/>
                </a:solidFill>
              </a:rPr>
              <a:t>ỹ </a:t>
            </a:r>
            <a:r>
              <a:rPr lang="en-US" dirty="0" err="1">
                <a:solidFill>
                  <a:srgbClr val="FF0000"/>
                </a:solidFill>
              </a:rPr>
              <a:t>thuật</a:t>
            </a:r>
            <a:r>
              <a:rPr lang="en-US" dirty="0">
                <a:solidFill>
                  <a:srgbClr val="FF0000"/>
                </a:solidFill>
              </a:rPr>
              <a:t> </a:t>
            </a:r>
            <a:r>
              <a:rPr lang="en-US" dirty="0" err="1">
                <a:solidFill>
                  <a:srgbClr val="FF0000"/>
                </a:solidFill>
              </a:rPr>
              <a:t>hoặc</a:t>
            </a:r>
            <a:r>
              <a:rPr lang="en-US" dirty="0">
                <a:solidFill>
                  <a:srgbClr val="FF0000"/>
                </a:solidFill>
              </a:rPr>
              <a:t> </a:t>
            </a:r>
            <a:r>
              <a:rPr lang="en-US" dirty="0" err="1">
                <a:solidFill>
                  <a:srgbClr val="FF0000"/>
                </a:solidFill>
              </a:rPr>
              <a:t>máy</a:t>
            </a:r>
            <a:r>
              <a:rPr lang="en-US" dirty="0">
                <a:solidFill>
                  <a:srgbClr val="FF0000"/>
                </a:solidFill>
              </a:rPr>
              <a:t> </a:t>
            </a:r>
            <a:r>
              <a:rPr lang="en-US" dirty="0" err="1">
                <a:solidFill>
                  <a:srgbClr val="FF0000"/>
                </a:solidFill>
              </a:rPr>
              <a:t>tính</a:t>
            </a:r>
            <a:r>
              <a:rPr lang="en-US" dirty="0">
                <a:solidFill>
                  <a:srgbClr val="FF0000"/>
                </a:solidFill>
              </a:rPr>
              <a:t>…</a:t>
            </a:r>
            <a:endParaRPr lang="en-US" b="0" dirty="0">
              <a:solidFill>
                <a:srgbClr val="FF0000"/>
              </a:solidFill>
            </a:endParaRPr>
          </a:p>
        </p:txBody>
      </p:sp>
      <p:sp>
        <p:nvSpPr>
          <p:cNvPr id="3" name="Content Placeholder 2"/>
          <p:cNvSpPr>
            <a:spLocks noGrp="1"/>
          </p:cNvSpPr>
          <p:nvPr>
            <p:ph idx="1"/>
          </p:nvPr>
        </p:nvSpPr>
        <p:spPr>
          <a:xfrm>
            <a:off x="457200" y="1603566"/>
            <a:ext cx="8458200" cy="4873434"/>
          </a:xfrm>
        </p:spPr>
        <p:txBody>
          <a:bodyPr/>
          <a:lstStyle/>
          <a:p>
            <a:pPr marL="0" indent="0">
              <a:buNone/>
            </a:pPr>
            <a:r>
              <a:rPr lang="it-IT" sz="2800" i="1" dirty="0">
                <a:solidFill>
                  <a:srgbClr val="FF0000"/>
                </a:solidFill>
              </a:rPr>
              <a:t>3. Thực hiện: Xây dựng và kiểm tra</a:t>
            </a:r>
            <a:endParaRPr lang="en-US" sz="2800" dirty="0">
              <a:solidFill>
                <a:srgbClr val="FF0000"/>
              </a:solidFill>
            </a:endParaRPr>
          </a:p>
          <a:p>
            <a:pPr marL="0" indent="0">
              <a:buNone/>
            </a:pPr>
            <a:r>
              <a:rPr lang="it-IT" sz="2800" dirty="0"/>
              <a:t>- Sản xuất mẫu hoặc viết chương trình máy tính</a:t>
            </a:r>
            <a:endParaRPr lang="en-US" sz="2800" dirty="0"/>
          </a:p>
          <a:p>
            <a:pPr marL="0" indent="0">
              <a:buNone/>
            </a:pPr>
            <a:r>
              <a:rPr lang="it-IT" sz="2800" dirty="0"/>
              <a:t>- Kiểm tra các mẫu/chương trình máy tính</a:t>
            </a:r>
            <a:endParaRPr lang="en-US" sz="2800" dirty="0"/>
          </a:p>
          <a:p>
            <a:pPr marL="0" indent="0">
              <a:buNone/>
            </a:pPr>
            <a:r>
              <a:rPr lang="it-IT" sz="2800" dirty="0"/>
              <a:t>- Thiết kế lại, khi cần thiết.</a:t>
            </a:r>
            <a:endParaRPr lang="en-US" sz="2800" dirty="0"/>
          </a:p>
          <a:p>
            <a:pPr marL="0" indent="0">
              <a:buNone/>
            </a:pPr>
            <a:r>
              <a:rPr lang="it-IT" sz="2800" i="1" dirty="0">
                <a:solidFill>
                  <a:srgbClr val="FF0000"/>
                </a:solidFill>
              </a:rPr>
              <a:t>4. Trình bày kết quả nghiên cứu</a:t>
            </a:r>
            <a:endParaRPr lang="en-US" sz="2800" dirty="0">
              <a:solidFill>
                <a:srgbClr val="FF0000"/>
              </a:solidFill>
            </a:endParaRPr>
          </a:p>
          <a:p>
            <a:pPr marL="0" indent="0">
              <a:buNone/>
            </a:pPr>
            <a:r>
              <a:rPr lang="it-IT" sz="2800" dirty="0"/>
              <a:t>- Ghi lại các hình ảnh để giới thiệu dự án.</a:t>
            </a:r>
            <a:endParaRPr lang="en-US" sz="2800" dirty="0"/>
          </a:p>
          <a:p>
            <a:pPr marL="0" indent="0">
              <a:buNone/>
            </a:pPr>
            <a:r>
              <a:rPr lang="it-IT" sz="2800" dirty="0"/>
              <a:t>- Làm bài thuyết trình về dự án trước giáo viên và/hoặc các bạn cùng lớp.</a:t>
            </a:r>
            <a:endParaRPr lang="en-US" sz="2800" dirty="0"/>
          </a:p>
          <a:p>
            <a:pPr marL="0" indent="0">
              <a:buNone/>
            </a:pPr>
            <a:r>
              <a:rPr lang="it-IT" sz="2800" dirty="0"/>
              <a:t>- Thiết kế poster để giới thiệu dự án</a:t>
            </a:r>
            <a:endParaRPr lang="en-US" sz="2800" dirty="0"/>
          </a:p>
        </p:txBody>
      </p:sp>
    </p:spTree>
    <p:extLst>
      <p:ext uri="{BB962C8B-B14F-4D97-AF65-F5344CB8AC3E}">
        <p14:creationId xmlns:p14="http://schemas.microsoft.com/office/powerpoint/2010/main" val="1572105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92162"/>
          </a:xfrm>
        </p:spPr>
        <p:txBody>
          <a:bodyPr/>
          <a:lstStyle/>
          <a:p>
            <a:r>
              <a:rPr lang="en-US" dirty="0">
                <a:solidFill>
                  <a:srgbClr val="FF0000"/>
                </a:solidFill>
              </a:rPr>
              <a:t>III. Viết </a:t>
            </a:r>
            <a:r>
              <a:rPr lang="en-US" dirty="0" err="1">
                <a:solidFill>
                  <a:srgbClr val="FF0000"/>
                </a:solidFill>
              </a:rPr>
              <a:t>báo</a:t>
            </a:r>
            <a:r>
              <a:rPr lang="en-US" dirty="0">
                <a:solidFill>
                  <a:srgbClr val="FF0000"/>
                </a:solidFill>
              </a:rPr>
              <a:t> </a:t>
            </a:r>
            <a:r>
              <a:rPr lang="en-US" dirty="0" err="1">
                <a:solidFill>
                  <a:srgbClr val="FF0000"/>
                </a:solidFill>
              </a:rPr>
              <a:t>cáo</a:t>
            </a:r>
            <a:endParaRPr lang="en-US" dirty="0">
              <a:solidFill>
                <a:srgbClr val="FF0000"/>
              </a:solidFill>
            </a:endParaRPr>
          </a:p>
        </p:txBody>
      </p:sp>
      <p:sp>
        <p:nvSpPr>
          <p:cNvPr id="3" name="Content Placeholder 2"/>
          <p:cNvSpPr>
            <a:spLocks noGrp="1"/>
          </p:cNvSpPr>
          <p:nvPr>
            <p:ph idx="1"/>
          </p:nvPr>
        </p:nvSpPr>
        <p:spPr>
          <a:xfrm>
            <a:off x="228600" y="753762"/>
            <a:ext cx="8695944" cy="5745892"/>
          </a:xfrm>
        </p:spPr>
        <p:txBody>
          <a:bodyPr/>
          <a:lstStyle/>
          <a:p>
            <a:pPr marL="0" indent="0">
              <a:buNone/>
            </a:pPr>
            <a:r>
              <a:rPr lang="en-US" sz="3200" dirty="0"/>
              <a:t>- </a:t>
            </a:r>
            <a:r>
              <a:rPr lang="en-US" sz="3200" dirty="0" err="1"/>
              <a:t>Đặt</a:t>
            </a:r>
            <a:r>
              <a:rPr lang="en-US" sz="3200" dirty="0"/>
              <a:t> </a:t>
            </a:r>
            <a:r>
              <a:rPr lang="en-US" sz="3200" dirty="0" err="1"/>
              <a:t>tiêu</a:t>
            </a:r>
            <a:r>
              <a:rPr lang="en-US" sz="3200" dirty="0"/>
              <a:t> </a:t>
            </a:r>
            <a:r>
              <a:rPr lang="en-US" sz="3200" dirty="0" err="1"/>
              <a:t>đề</a:t>
            </a:r>
            <a:r>
              <a:rPr lang="en-US" sz="3200" dirty="0"/>
              <a:t> </a:t>
            </a:r>
            <a:r>
              <a:rPr lang="en-US" sz="3200" dirty="0" err="1"/>
              <a:t>báo</a:t>
            </a:r>
            <a:r>
              <a:rPr lang="en-US" sz="3200" dirty="0"/>
              <a:t> </a:t>
            </a:r>
            <a:r>
              <a:rPr lang="en-US" sz="3200" dirty="0" err="1"/>
              <a:t>cáo</a:t>
            </a:r>
            <a:r>
              <a:rPr lang="en-US" sz="3200" dirty="0"/>
              <a:t>;</a:t>
            </a:r>
          </a:p>
          <a:p>
            <a:pPr marL="0" indent="0">
              <a:buNone/>
            </a:pPr>
            <a:r>
              <a:rPr lang="en-US" sz="3200" dirty="0"/>
              <a:t>- Viết </a:t>
            </a:r>
            <a:r>
              <a:rPr lang="en-US" sz="3200" dirty="0" err="1"/>
              <a:t>tóm</a:t>
            </a:r>
            <a:r>
              <a:rPr lang="en-US" sz="3200" dirty="0"/>
              <a:t> </a:t>
            </a:r>
            <a:r>
              <a:rPr lang="en-US" sz="3200" dirty="0" err="1"/>
              <a:t>tắt</a:t>
            </a:r>
            <a:r>
              <a:rPr lang="en-US" sz="3200" dirty="0"/>
              <a:t>;</a:t>
            </a:r>
          </a:p>
          <a:p>
            <a:pPr marL="0" indent="0">
              <a:buNone/>
            </a:pPr>
            <a:r>
              <a:rPr lang="en-US" sz="3200" dirty="0"/>
              <a:t>- </a:t>
            </a:r>
            <a:r>
              <a:rPr lang="en-US" sz="3200" dirty="0" err="1"/>
              <a:t>Giới</a:t>
            </a:r>
            <a:r>
              <a:rPr lang="en-US" sz="3200" dirty="0"/>
              <a:t> </a:t>
            </a:r>
            <a:r>
              <a:rPr lang="en-US" sz="3200" dirty="0" err="1"/>
              <a:t>thiệu</a:t>
            </a:r>
            <a:r>
              <a:rPr lang="en-US" sz="3200" dirty="0"/>
              <a:t>: </a:t>
            </a:r>
            <a:r>
              <a:rPr lang="en-US" sz="3200" dirty="0" err="1"/>
              <a:t>Bối</a:t>
            </a:r>
            <a:r>
              <a:rPr lang="en-US" sz="3200" dirty="0"/>
              <a:t> </a:t>
            </a:r>
            <a:r>
              <a:rPr lang="en-US" sz="3200" dirty="0" err="1"/>
              <a:t>cảnh</a:t>
            </a:r>
            <a:r>
              <a:rPr lang="en-US" sz="3200" dirty="0"/>
              <a:t>, </a:t>
            </a:r>
            <a:r>
              <a:rPr lang="en-US" sz="3200" dirty="0" err="1"/>
              <a:t>tổng</a:t>
            </a:r>
            <a:r>
              <a:rPr lang="en-US" sz="3200" dirty="0"/>
              <a:t> quan, </a:t>
            </a:r>
            <a:r>
              <a:rPr lang="en-US" sz="3200" dirty="0" err="1"/>
              <a:t>cách</a:t>
            </a:r>
            <a:r>
              <a:rPr lang="en-US" sz="3200" dirty="0"/>
              <a:t> </a:t>
            </a:r>
            <a:r>
              <a:rPr lang="en-US" sz="3200" dirty="0" err="1"/>
              <a:t>thực</a:t>
            </a:r>
            <a:r>
              <a:rPr lang="en-US" sz="3200" dirty="0"/>
              <a:t> </a:t>
            </a:r>
            <a:r>
              <a:rPr lang="en-US" sz="3200" dirty="0" err="1"/>
              <a:t>hiện</a:t>
            </a:r>
            <a:r>
              <a:rPr lang="en-US" sz="3200" dirty="0"/>
              <a:t>, </a:t>
            </a:r>
            <a:r>
              <a:rPr lang="en-US" sz="3200" dirty="0" err="1"/>
              <a:t>lịch</a:t>
            </a:r>
            <a:r>
              <a:rPr lang="en-US" sz="3200" dirty="0"/>
              <a:t> </a:t>
            </a:r>
            <a:r>
              <a:rPr lang="en-US" sz="3200" dirty="0" err="1"/>
              <a:t>sử</a:t>
            </a:r>
            <a:r>
              <a:rPr lang="en-US" sz="3200" dirty="0"/>
              <a:t> </a:t>
            </a:r>
            <a:r>
              <a:rPr lang="en-US" sz="3200" dirty="0" err="1"/>
              <a:t>vấn</a:t>
            </a:r>
            <a:r>
              <a:rPr lang="en-US" sz="3200" dirty="0"/>
              <a:t> </a:t>
            </a:r>
            <a:r>
              <a:rPr lang="en-US" sz="3200" dirty="0" err="1"/>
              <a:t>đề</a:t>
            </a:r>
            <a:r>
              <a:rPr lang="en-US" sz="3200" dirty="0"/>
              <a:t>...;</a:t>
            </a:r>
          </a:p>
          <a:p>
            <a:pPr marL="0" indent="0">
              <a:buNone/>
            </a:pPr>
            <a:r>
              <a:rPr lang="en-US" sz="3200" dirty="0"/>
              <a:t>- </a:t>
            </a:r>
            <a:r>
              <a:rPr lang="en-US" sz="3200" dirty="0" err="1"/>
              <a:t>Mục</a:t>
            </a:r>
            <a:r>
              <a:rPr lang="en-US" sz="3200" dirty="0"/>
              <a:t> </a:t>
            </a:r>
            <a:r>
              <a:rPr lang="en-US" sz="3200" dirty="0" err="1"/>
              <a:t>tiêu</a:t>
            </a:r>
            <a:r>
              <a:rPr lang="en-US" sz="3200" dirty="0"/>
              <a:t>: Thiết </a:t>
            </a:r>
            <a:r>
              <a:rPr lang="en-US" sz="3200" dirty="0" err="1"/>
              <a:t>bị</a:t>
            </a:r>
            <a:r>
              <a:rPr lang="en-US" sz="3200" dirty="0"/>
              <a:t> </a:t>
            </a:r>
            <a:r>
              <a:rPr lang="en-US" sz="3200" dirty="0" err="1"/>
              <a:t>gì</a:t>
            </a:r>
            <a:r>
              <a:rPr lang="en-US" sz="3200" dirty="0"/>
              <a:t>, </a:t>
            </a:r>
            <a:r>
              <a:rPr lang="en-US" sz="3200" dirty="0" err="1"/>
              <a:t>chương</a:t>
            </a:r>
            <a:r>
              <a:rPr lang="en-US" sz="3200" dirty="0"/>
              <a:t> </a:t>
            </a:r>
            <a:r>
              <a:rPr lang="en-US" sz="3200" dirty="0" err="1"/>
              <a:t>trình</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được</a:t>
            </a:r>
            <a:r>
              <a:rPr lang="en-US" sz="3200" dirty="0"/>
              <a:t> thiết </a:t>
            </a:r>
            <a:r>
              <a:rPr lang="en-US" sz="3200" dirty="0" err="1"/>
              <a:t>kế</a:t>
            </a:r>
            <a:r>
              <a:rPr lang="en-US" sz="3200" dirty="0"/>
              <a:t> </a:t>
            </a:r>
            <a:r>
              <a:rPr lang="en-US" sz="3200" dirty="0" err="1"/>
              <a:t>để</a:t>
            </a:r>
            <a:r>
              <a:rPr lang="en-US" sz="3200" dirty="0"/>
              <a:t> </a:t>
            </a:r>
            <a:r>
              <a:rPr lang="en-US" sz="3200" dirty="0" err="1"/>
              <a:t>làm</a:t>
            </a:r>
            <a:r>
              <a:rPr lang="en-US" sz="3200" dirty="0"/>
              <a:t> </a:t>
            </a:r>
            <a:r>
              <a:rPr lang="en-US" sz="3200" dirty="0" err="1"/>
              <a:t>gì</a:t>
            </a:r>
            <a:r>
              <a:rPr lang="en-US" sz="3200" dirty="0"/>
              <a:t>? </a:t>
            </a:r>
          </a:p>
          <a:p>
            <a:pPr marL="0" indent="0">
              <a:buNone/>
            </a:pPr>
            <a:r>
              <a:rPr lang="en-US" sz="3200" dirty="0"/>
              <a:t>- Vật </a:t>
            </a:r>
            <a:r>
              <a:rPr lang="en-US" sz="3200" dirty="0" err="1"/>
              <a:t>liệu</a:t>
            </a:r>
            <a:r>
              <a:rPr lang="en-US" sz="3200" dirty="0"/>
              <a:t> </a:t>
            </a:r>
            <a:r>
              <a:rPr lang="en-US" sz="3200" dirty="0" err="1"/>
              <a:t>và</a:t>
            </a:r>
            <a:r>
              <a:rPr lang="en-US" sz="3200" dirty="0"/>
              <a:t> </a:t>
            </a:r>
            <a:r>
              <a:rPr lang="en-US" sz="3200" dirty="0" err="1"/>
              <a:t>phương</a:t>
            </a:r>
            <a:r>
              <a:rPr lang="en-US" sz="3200" dirty="0"/>
              <a:t> </a:t>
            </a:r>
            <a:r>
              <a:rPr lang="en-US" sz="3200" dirty="0" err="1"/>
              <a:t>pháp</a:t>
            </a:r>
            <a:r>
              <a:rPr lang="en-US" sz="3200" dirty="0"/>
              <a:t> </a:t>
            </a:r>
            <a:r>
              <a:rPr lang="en-US" sz="3200" dirty="0" err="1"/>
              <a:t>thực</a:t>
            </a:r>
            <a:r>
              <a:rPr lang="en-US" sz="3200" dirty="0"/>
              <a:t> </a:t>
            </a:r>
            <a:r>
              <a:rPr lang="en-US" sz="3200" dirty="0" err="1"/>
              <a:t>nghiệm</a:t>
            </a:r>
            <a:r>
              <a:rPr lang="en-US" sz="3200" dirty="0"/>
              <a:t>;</a:t>
            </a:r>
          </a:p>
          <a:p>
            <a:pPr marL="0" indent="0">
              <a:buNone/>
            </a:pPr>
            <a:r>
              <a:rPr lang="en-US" sz="3200" dirty="0"/>
              <a:t>- </a:t>
            </a:r>
            <a:r>
              <a:rPr lang="en-US" sz="3200" dirty="0" err="1"/>
              <a:t>Mô</a:t>
            </a:r>
            <a:r>
              <a:rPr lang="en-US" sz="3200" dirty="0"/>
              <a:t> </a:t>
            </a:r>
            <a:r>
              <a:rPr lang="en-US" sz="3200" dirty="0" err="1"/>
              <a:t>tả</a:t>
            </a:r>
            <a:r>
              <a:rPr lang="en-US" sz="3200" dirty="0"/>
              <a:t> </a:t>
            </a:r>
            <a:r>
              <a:rPr lang="en-US" sz="3200" dirty="0" err="1"/>
              <a:t>cấu</a:t>
            </a:r>
            <a:r>
              <a:rPr lang="en-US" sz="3200" dirty="0"/>
              <a:t> </a:t>
            </a:r>
            <a:r>
              <a:rPr lang="en-US" sz="3200" dirty="0" err="1"/>
              <a:t>trúc</a:t>
            </a:r>
            <a:r>
              <a:rPr lang="en-US" sz="3200" dirty="0"/>
              <a:t> </a:t>
            </a:r>
            <a:r>
              <a:rPr lang="en-US" sz="3200" dirty="0" err="1"/>
              <a:t>và</a:t>
            </a:r>
            <a:r>
              <a:rPr lang="en-US" sz="3200" dirty="0"/>
              <a:t> </a:t>
            </a:r>
            <a:r>
              <a:rPr lang="en-US" sz="3200" dirty="0" err="1"/>
              <a:t>các</a:t>
            </a:r>
            <a:r>
              <a:rPr lang="en-US" sz="3200" dirty="0"/>
              <a:t> bộ </a:t>
            </a:r>
            <a:r>
              <a:rPr lang="en-US" sz="3200" dirty="0" err="1"/>
              <a:t>phận</a:t>
            </a:r>
            <a:r>
              <a:rPr lang="en-US" sz="3200" dirty="0"/>
              <a:t>. </a:t>
            </a:r>
            <a:r>
              <a:rPr lang="en-US" sz="3200" dirty="0" err="1"/>
              <a:t>Cách</a:t>
            </a:r>
            <a:r>
              <a:rPr lang="en-US" sz="3200" dirty="0"/>
              <a:t> </a:t>
            </a:r>
            <a:r>
              <a:rPr lang="en-US" sz="3200" dirty="0" err="1"/>
              <a:t>thực</a:t>
            </a:r>
            <a:r>
              <a:rPr lang="en-US" sz="3200" dirty="0"/>
              <a:t> </a:t>
            </a:r>
            <a:r>
              <a:rPr lang="en-US" sz="3200" dirty="0" err="1"/>
              <a:t>hiện</a:t>
            </a:r>
            <a:r>
              <a:rPr lang="en-US" sz="3200" dirty="0"/>
              <a:t>, </a:t>
            </a:r>
            <a:r>
              <a:rPr lang="en-US" sz="3200" dirty="0" err="1"/>
              <a:t>sử</a:t>
            </a:r>
            <a:r>
              <a:rPr lang="en-US" sz="3200" dirty="0"/>
              <a:t> </a:t>
            </a:r>
            <a:r>
              <a:rPr lang="en-US" sz="3200" dirty="0" err="1"/>
              <a:t>dụng</a:t>
            </a:r>
            <a:r>
              <a:rPr lang="en-US" sz="3200" dirty="0"/>
              <a:t> </a:t>
            </a:r>
            <a:r>
              <a:rPr lang="en-US" sz="3200" dirty="0" err="1"/>
              <a:t>các</a:t>
            </a:r>
            <a:r>
              <a:rPr lang="en-US" sz="3200" dirty="0"/>
              <a:t> thiết </a:t>
            </a:r>
            <a:r>
              <a:rPr lang="en-US" sz="3200" dirty="0" err="1"/>
              <a:t>bị</a:t>
            </a:r>
            <a:r>
              <a:rPr lang="en-US" sz="3200" dirty="0"/>
              <a:t>, </a:t>
            </a:r>
            <a:r>
              <a:rPr lang="en-US" sz="3200" dirty="0" err="1"/>
              <a:t>hệ</a:t>
            </a:r>
            <a:r>
              <a:rPr lang="en-US" sz="3200" dirty="0"/>
              <a:t> </a:t>
            </a:r>
            <a:r>
              <a:rPr lang="en-US" sz="3200" dirty="0" err="1"/>
              <a:t>thống</a:t>
            </a:r>
            <a:r>
              <a:rPr lang="en-US" sz="3200" dirty="0"/>
              <a:t> </a:t>
            </a:r>
            <a:r>
              <a:rPr lang="en-US" sz="3200" dirty="0" err="1"/>
              <a:t>hoặc</a:t>
            </a:r>
            <a:r>
              <a:rPr lang="en-US" sz="3200" dirty="0"/>
              <a:t> </a:t>
            </a:r>
            <a:r>
              <a:rPr lang="en-US" sz="3200" dirty="0" err="1"/>
              <a:t>chương</a:t>
            </a:r>
            <a:r>
              <a:rPr lang="en-US" sz="3200" dirty="0"/>
              <a:t> </a:t>
            </a:r>
            <a:r>
              <a:rPr lang="en-US" sz="3200" dirty="0" err="1"/>
              <a:t>trình</a:t>
            </a:r>
            <a:r>
              <a:rPr lang="en-US" sz="3200" dirty="0"/>
              <a:t> </a:t>
            </a:r>
            <a:r>
              <a:rPr lang="en-US" sz="3200" dirty="0" err="1"/>
              <a:t>làm</a:t>
            </a:r>
            <a:r>
              <a:rPr lang="en-US" sz="3200" dirty="0"/>
              <a:t> </a:t>
            </a:r>
            <a:r>
              <a:rPr lang="en-US" sz="3200" dirty="0" err="1"/>
              <a:t>việc</a:t>
            </a:r>
            <a:r>
              <a:rPr lang="en-US" sz="3200" dirty="0"/>
              <a:t>?</a:t>
            </a:r>
          </a:p>
        </p:txBody>
      </p:sp>
    </p:spTree>
    <p:extLst>
      <p:ext uri="{BB962C8B-B14F-4D97-AF65-F5344CB8AC3E}">
        <p14:creationId xmlns:p14="http://schemas.microsoft.com/office/powerpoint/2010/main" val="1671672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92162"/>
          </a:xfrm>
        </p:spPr>
        <p:txBody>
          <a:bodyPr/>
          <a:lstStyle/>
          <a:p>
            <a:r>
              <a:rPr lang="en-US" dirty="0">
                <a:solidFill>
                  <a:srgbClr val="FF0000"/>
                </a:solidFill>
              </a:rPr>
              <a:t>III. Viết </a:t>
            </a:r>
            <a:r>
              <a:rPr lang="en-US" dirty="0" err="1">
                <a:solidFill>
                  <a:srgbClr val="FF0000"/>
                </a:solidFill>
              </a:rPr>
              <a:t>báo</a:t>
            </a:r>
            <a:r>
              <a:rPr lang="en-US" dirty="0">
                <a:solidFill>
                  <a:srgbClr val="FF0000"/>
                </a:solidFill>
              </a:rPr>
              <a:t> </a:t>
            </a:r>
            <a:r>
              <a:rPr lang="en-US" dirty="0" err="1">
                <a:solidFill>
                  <a:srgbClr val="FF0000"/>
                </a:solidFill>
              </a:rPr>
              <a:t>cáo</a:t>
            </a:r>
            <a:r>
              <a:rPr lang="en-US" dirty="0">
                <a:solidFill>
                  <a:srgbClr val="FF0000"/>
                </a:solidFill>
              </a:rPr>
              <a:t>…</a:t>
            </a:r>
          </a:p>
        </p:txBody>
      </p:sp>
      <p:sp>
        <p:nvSpPr>
          <p:cNvPr id="3" name="Content Placeholder 2"/>
          <p:cNvSpPr>
            <a:spLocks noGrp="1"/>
          </p:cNvSpPr>
          <p:nvPr>
            <p:ph idx="1"/>
          </p:nvPr>
        </p:nvSpPr>
        <p:spPr>
          <a:xfrm>
            <a:off x="441960" y="766119"/>
            <a:ext cx="8534400" cy="5329881"/>
          </a:xfrm>
        </p:spPr>
        <p:txBody>
          <a:bodyPr>
            <a:normAutofit lnSpcReduction="10000"/>
          </a:bodyPr>
          <a:lstStyle/>
          <a:p>
            <a:pPr marL="0" indent="0">
              <a:buNone/>
            </a:pPr>
            <a:r>
              <a:rPr lang="en-US" sz="3200" dirty="0"/>
              <a:t>- </a:t>
            </a:r>
            <a:r>
              <a:rPr lang="en-US" sz="3200" dirty="0" err="1"/>
              <a:t>Trình</a:t>
            </a:r>
            <a:r>
              <a:rPr lang="en-US" sz="3200" dirty="0"/>
              <a:t> </a:t>
            </a:r>
            <a:r>
              <a:rPr lang="en-US" sz="3200" dirty="0" err="1"/>
              <a:t>bày</a:t>
            </a:r>
            <a:r>
              <a:rPr lang="en-US" sz="3200" dirty="0"/>
              <a:t> </a:t>
            </a:r>
            <a:r>
              <a:rPr lang="en-US" sz="3200" dirty="0" err="1"/>
              <a:t>một</a:t>
            </a:r>
            <a:r>
              <a:rPr lang="en-US" sz="3200" dirty="0"/>
              <a:t> </a:t>
            </a:r>
            <a:r>
              <a:rPr lang="en-US" sz="3200" dirty="0" err="1"/>
              <a:t>sơ</a:t>
            </a:r>
            <a:r>
              <a:rPr lang="en-US" sz="3200" dirty="0"/>
              <a:t> </a:t>
            </a:r>
            <a:r>
              <a:rPr lang="en-US" sz="3200" dirty="0" err="1"/>
              <a:t>đồ</a:t>
            </a:r>
            <a:r>
              <a:rPr lang="en-US" sz="3200" dirty="0"/>
              <a:t> chi </a:t>
            </a:r>
            <a:r>
              <a:rPr lang="en-US" sz="3200" dirty="0" err="1"/>
              <a:t>tiết</a:t>
            </a:r>
            <a:r>
              <a:rPr lang="en-US" sz="3200" dirty="0"/>
              <a:t> </a:t>
            </a:r>
            <a:r>
              <a:rPr lang="en-US" sz="3200" dirty="0" err="1"/>
              <a:t>hoặc</a:t>
            </a:r>
            <a:r>
              <a:rPr lang="en-US" sz="3200" dirty="0"/>
              <a:t> </a:t>
            </a:r>
            <a:r>
              <a:rPr lang="en-US" sz="3200" dirty="0" err="1"/>
              <a:t>thuật</a:t>
            </a:r>
            <a:r>
              <a:rPr lang="en-US" sz="3200" dirty="0"/>
              <a:t> </a:t>
            </a:r>
            <a:r>
              <a:rPr lang="en-US" sz="3200" dirty="0" err="1"/>
              <a:t>toán</a:t>
            </a:r>
            <a:r>
              <a:rPr lang="en-US" sz="3200" dirty="0"/>
              <a:t>;</a:t>
            </a:r>
          </a:p>
          <a:p>
            <a:pPr marL="0" indent="0">
              <a:buNone/>
            </a:pPr>
            <a:r>
              <a:rPr lang="en-US" sz="3200" dirty="0"/>
              <a:t>- </a:t>
            </a:r>
            <a:r>
              <a:rPr lang="en-US" sz="3200" dirty="0" err="1"/>
              <a:t>Cung</a:t>
            </a:r>
            <a:r>
              <a:rPr lang="en-US" sz="3200" dirty="0"/>
              <a:t> </a:t>
            </a:r>
            <a:r>
              <a:rPr lang="en-US" sz="3200" dirty="0" err="1"/>
              <a:t>cấp</a:t>
            </a:r>
            <a:r>
              <a:rPr lang="en-US" sz="3200" dirty="0"/>
              <a:t> </a:t>
            </a:r>
            <a:r>
              <a:rPr lang="en-US" sz="3200" dirty="0" err="1"/>
              <a:t>các</a:t>
            </a:r>
            <a:r>
              <a:rPr lang="en-US" sz="3200" dirty="0"/>
              <a:t> </a:t>
            </a:r>
            <a:r>
              <a:rPr lang="en-US" sz="3200" dirty="0" err="1"/>
              <a:t>đặc</a:t>
            </a:r>
            <a:r>
              <a:rPr lang="en-US" sz="3200" dirty="0"/>
              <a:t> </a:t>
            </a:r>
            <a:r>
              <a:rPr lang="en-US" sz="3200" dirty="0" err="1"/>
              <a:t>tính</a:t>
            </a:r>
            <a:r>
              <a:rPr lang="en-US" sz="3200" dirty="0"/>
              <a:t> </a:t>
            </a:r>
            <a:r>
              <a:rPr lang="en-US" sz="3200" dirty="0" err="1"/>
              <a:t>đo</a:t>
            </a:r>
            <a:r>
              <a:rPr lang="en-US" sz="3200" dirty="0"/>
              <a:t> </a:t>
            </a:r>
            <a:r>
              <a:rPr lang="en-US" sz="3200" dirty="0" err="1"/>
              <a:t>lường</a:t>
            </a:r>
            <a:r>
              <a:rPr lang="en-US" sz="3200" dirty="0"/>
              <a:t> </a:t>
            </a:r>
            <a:r>
              <a:rPr lang="en-US" sz="3200" dirty="0" err="1"/>
              <a:t>của</a:t>
            </a:r>
            <a:r>
              <a:rPr lang="en-US" sz="3200" dirty="0"/>
              <a:t> thiết </a:t>
            </a:r>
            <a:r>
              <a:rPr lang="en-US" sz="3200" dirty="0" err="1"/>
              <a:t>bị</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ví</a:t>
            </a:r>
            <a:r>
              <a:rPr lang="en-US" sz="3200" dirty="0"/>
              <a:t> </a:t>
            </a:r>
            <a:r>
              <a:rPr lang="en-US" sz="3200" dirty="0" err="1"/>
              <a:t>dụ</a:t>
            </a:r>
            <a:r>
              <a:rPr lang="en-US" sz="3200" dirty="0"/>
              <a:t>: </a:t>
            </a:r>
            <a:r>
              <a:rPr lang="en-US" sz="3200" dirty="0" err="1"/>
              <a:t>kích</a:t>
            </a:r>
            <a:r>
              <a:rPr lang="en-US" sz="3200" dirty="0"/>
              <a:t> </a:t>
            </a:r>
            <a:r>
              <a:rPr lang="en-US" sz="3200" dirty="0" err="1"/>
              <a:t>thước</a:t>
            </a:r>
            <a:r>
              <a:rPr lang="en-US" sz="3200" dirty="0"/>
              <a:t>, </a:t>
            </a:r>
            <a:r>
              <a:rPr lang="en-US" sz="3200" dirty="0" err="1"/>
              <a:t>trọng</a:t>
            </a:r>
            <a:r>
              <a:rPr lang="en-US" sz="3200" dirty="0"/>
              <a:t> </a:t>
            </a:r>
            <a:r>
              <a:rPr lang="en-US" sz="3200" dirty="0" err="1"/>
              <a:t>lượng</a:t>
            </a:r>
            <a:r>
              <a:rPr lang="en-US" sz="3200" dirty="0"/>
              <a:t>, </a:t>
            </a:r>
            <a:r>
              <a:rPr lang="en-US" sz="3200" dirty="0" err="1"/>
              <a:t>cấp</a:t>
            </a:r>
            <a:r>
              <a:rPr lang="en-US" sz="3200" dirty="0"/>
              <a:t> </a:t>
            </a:r>
            <a:r>
              <a:rPr lang="en-US" sz="3200" dirty="0" err="1"/>
              <a:t>điện</a:t>
            </a:r>
            <a:r>
              <a:rPr lang="en-US" sz="3200" dirty="0"/>
              <a:t>, </a:t>
            </a:r>
            <a:r>
              <a:rPr lang="en-US" sz="3200" dirty="0" err="1"/>
              <a:t>điện</a:t>
            </a:r>
            <a:r>
              <a:rPr lang="en-US" sz="3200" dirty="0"/>
              <a:t> </a:t>
            </a:r>
            <a:r>
              <a:rPr lang="en-US" sz="3200" dirty="0" err="1"/>
              <a:t>áp</a:t>
            </a:r>
            <a:r>
              <a:rPr lang="en-US" sz="3200" dirty="0"/>
              <a:t> </a:t>
            </a:r>
            <a:r>
              <a:rPr lang="en-US" sz="3200" dirty="0" err="1"/>
              <a:t>được</a:t>
            </a:r>
            <a:r>
              <a:rPr lang="en-US" sz="3200" dirty="0"/>
              <a:t> </a:t>
            </a:r>
            <a:r>
              <a:rPr lang="en-US" sz="3200" dirty="0" err="1"/>
              <a:t>tạo</a:t>
            </a:r>
            <a:r>
              <a:rPr lang="en-US" sz="3200" dirty="0"/>
              <a:t> </a:t>
            </a:r>
            <a:r>
              <a:rPr lang="en-US" sz="3200" dirty="0" err="1"/>
              <a:t>ra</a:t>
            </a:r>
            <a:r>
              <a:rPr lang="en-US" sz="3200" dirty="0"/>
              <a:t>, </a:t>
            </a:r>
            <a:r>
              <a:rPr lang="en-US" sz="3200" dirty="0" err="1"/>
              <a:t>phần</a:t>
            </a:r>
            <a:r>
              <a:rPr lang="en-US" sz="3200" dirty="0"/>
              <a:t> </a:t>
            </a:r>
            <a:r>
              <a:rPr lang="en-US" sz="3200" dirty="0" err="1"/>
              <a:t>mềm</a:t>
            </a:r>
            <a:r>
              <a:rPr lang="en-US" sz="3200" dirty="0"/>
              <a:t> </a:t>
            </a:r>
            <a:r>
              <a:rPr lang="en-US" sz="3200" dirty="0" err="1"/>
              <a:t>và</a:t>
            </a:r>
            <a:r>
              <a:rPr lang="en-US" sz="3200" dirty="0"/>
              <a:t> </a:t>
            </a:r>
            <a:r>
              <a:rPr lang="en-US" sz="3200" dirty="0" err="1"/>
              <a:t>phần</a:t>
            </a:r>
            <a:r>
              <a:rPr lang="en-US" sz="3200" dirty="0"/>
              <a:t> </a:t>
            </a:r>
            <a:r>
              <a:rPr lang="en-US" sz="3200" dirty="0" err="1"/>
              <a:t>cứng</a:t>
            </a:r>
            <a:r>
              <a:rPr lang="en-US" sz="3200" dirty="0"/>
              <a:t>...). </a:t>
            </a:r>
          </a:p>
          <a:p>
            <a:pPr marL="0" indent="0">
              <a:buNone/>
            </a:pPr>
            <a:r>
              <a:rPr lang="en-US" sz="3200" dirty="0"/>
              <a:t>- </a:t>
            </a:r>
            <a:r>
              <a:rPr lang="en-US" sz="3200" dirty="0" err="1"/>
              <a:t>Dữ</a:t>
            </a:r>
            <a:r>
              <a:rPr lang="en-US" sz="3200" dirty="0"/>
              <a:t> </a:t>
            </a:r>
            <a:r>
              <a:rPr lang="en-US" sz="3200" dirty="0" err="1"/>
              <a:t>liệu</a:t>
            </a:r>
            <a:r>
              <a:rPr lang="en-US" sz="3200" dirty="0"/>
              <a:t> </a:t>
            </a:r>
            <a:r>
              <a:rPr lang="en-US" sz="3200" dirty="0" err="1"/>
              <a:t>hoặc</a:t>
            </a:r>
            <a:r>
              <a:rPr lang="en-US" sz="3200" dirty="0"/>
              <a:t> </a:t>
            </a:r>
            <a:r>
              <a:rPr lang="en-US" sz="3200" dirty="0" err="1"/>
              <a:t>kết</a:t>
            </a:r>
            <a:r>
              <a:rPr lang="en-US" sz="3200" dirty="0"/>
              <a:t> </a:t>
            </a:r>
            <a:r>
              <a:rPr lang="en-US" sz="3200" dirty="0" err="1"/>
              <a:t>quả</a:t>
            </a:r>
            <a:r>
              <a:rPr lang="en-US" sz="3200" dirty="0"/>
              <a:t>: </a:t>
            </a:r>
            <a:r>
              <a:rPr lang="en-US" sz="3200" dirty="0" err="1"/>
              <a:t>Chứng</a:t>
            </a:r>
            <a:r>
              <a:rPr lang="en-US" sz="3200" dirty="0"/>
              <a:t> minh thiết </a:t>
            </a:r>
            <a:r>
              <a:rPr lang="en-US" sz="3200" dirty="0" err="1"/>
              <a:t>bị</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là</a:t>
            </a:r>
            <a:r>
              <a:rPr lang="en-US" sz="3200" dirty="0"/>
              <a:t> </a:t>
            </a:r>
            <a:r>
              <a:rPr lang="en-US" sz="3200" dirty="0" err="1"/>
              <a:t>công</a:t>
            </a:r>
            <a:r>
              <a:rPr lang="en-US" sz="3200" dirty="0"/>
              <a:t> </a:t>
            </a:r>
            <a:r>
              <a:rPr lang="en-US" sz="3200" dirty="0" err="1"/>
              <a:t>trình</a:t>
            </a:r>
            <a:r>
              <a:rPr lang="en-US" sz="3200" dirty="0"/>
              <a:t> </a:t>
            </a:r>
            <a:r>
              <a:rPr lang="en-US" sz="3200" dirty="0" err="1"/>
              <a:t>của</a:t>
            </a:r>
            <a:r>
              <a:rPr lang="en-US" sz="3200" dirty="0"/>
              <a:t> </a:t>
            </a:r>
            <a:r>
              <a:rPr lang="en-US" sz="3200" dirty="0" err="1"/>
              <a:t>thực</a:t>
            </a:r>
            <a:r>
              <a:rPr lang="en-US" sz="3200" dirty="0"/>
              <a:t> </a:t>
            </a:r>
            <a:r>
              <a:rPr lang="en-US" sz="3200" dirty="0" err="1"/>
              <a:t>hiện</a:t>
            </a:r>
            <a:r>
              <a:rPr lang="en-US" sz="3200" dirty="0"/>
              <a:t> </a:t>
            </a:r>
            <a:r>
              <a:rPr lang="en-US" sz="3200" dirty="0" err="1"/>
              <a:t>dự</a:t>
            </a:r>
            <a:r>
              <a:rPr lang="en-US" sz="3200" dirty="0"/>
              <a:t> án.</a:t>
            </a:r>
          </a:p>
          <a:p>
            <a:pPr marL="0" indent="0">
              <a:buNone/>
            </a:pPr>
            <a:r>
              <a:rPr lang="en-US" sz="3200" dirty="0"/>
              <a:t>- Thảo </a:t>
            </a:r>
            <a:r>
              <a:rPr lang="en-US" sz="3200" dirty="0" err="1"/>
              <a:t>luận</a:t>
            </a:r>
            <a:r>
              <a:rPr lang="en-US" sz="3200" dirty="0"/>
              <a:t> </a:t>
            </a:r>
            <a:r>
              <a:rPr lang="en-US" sz="3200" dirty="0" err="1"/>
              <a:t>và</a:t>
            </a:r>
            <a:r>
              <a:rPr lang="en-US" sz="3200" dirty="0"/>
              <a:t> </a:t>
            </a:r>
            <a:r>
              <a:rPr lang="en-US" sz="3200" dirty="0" err="1"/>
              <a:t>phân</a:t>
            </a:r>
            <a:r>
              <a:rPr lang="en-US" sz="3200" dirty="0"/>
              <a:t> </a:t>
            </a:r>
            <a:r>
              <a:rPr lang="en-US" sz="3200" dirty="0" err="1"/>
              <a:t>tích</a:t>
            </a:r>
            <a:r>
              <a:rPr lang="en-US" sz="3200" dirty="0"/>
              <a:t>;</a:t>
            </a:r>
          </a:p>
        </p:txBody>
      </p:sp>
    </p:spTree>
    <p:extLst>
      <p:ext uri="{BB962C8B-B14F-4D97-AF65-F5344CB8AC3E}">
        <p14:creationId xmlns:p14="http://schemas.microsoft.com/office/powerpoint/2010/main" val="398157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92162"/>
          </a:xfrm>
        </p:spPr>
        <p:txBody>
          <a:bodyPr/>
          <a:lstStyle/>
          <a:p>
            <a:r>
              <a:rPr lang="en-US" dirty="0">
                <a:solidFill>
                  <a:srgbClr val="FF0000"/>
                </a:solidFill>
              </a:rPr>
              <a:t>III. Viết </a:t>
            </a:r>
            <a:r>
              <a:rPr lang="en-US" dirty="0" err="1">
                <a:solidFill>
                  <a:srgbClr val="FF0000"/>
                </a:solidFill>
              </a:rPr>
              <a:t>báo</a:t>
            </a:r>
            <a:r>
              <a:rPr lang="en-US" dirty="0">
                <a:solidFill>
                  <a:srgbClr val="FF0000"/>
                </a:solidFill>
              </a:rPr>
              <a:t> </a:t>
            </a:r>
            <a:r>
              <a:rPr lang="en-US" dirty="0" err="1">
                <a:solidFill>
                  <a:srgbClr val="FF0000"/>
                </a:solidFill>
              </a:rPr>
              <a:t>cáo</a:t>
            </a:r>
            <a:r>
              <a:rPr lang="en-US" dirty="0">
                <a:solidFill>
                  <a:srgbClr val="FF0000"/>
                </a:solidFill>
              </a:rPr>
              <a:t>…</a:t>
            </a:r>
          </a:p>
        </p:txBody>
      </p:sp>
      <p:sp>
        <p:nvSpPr>
          <p:cNvPr id="3" name="Content Placeholder 2"/>
          <p:cNvSpPr>
            <a:spLocks noGrp="1"/>
          </p:cNvSpPr>
          <p:nvPr>
            <p:ph idx="1"/>
          </p:nvPr>
        </p:nvSpPr>
        <p:spPr>
          <a:xfrm>
            <a:off x="457200" y="716692"/>
            <a:ext cx="8229600" cy="5535827"/>
          </a:xfrm>
        </p:spPr>
        <p:txBody>
          <a:bodyPr>
            <a:normAutofit lnSpcReduction="10000"/>
          </a:bodyPr>
          <a:lstStyle/>
          <a:p>
            <a:pPr marL="0" indent="0">
              <a:buNone/>
            </a:pPr>
            <a:r>
              <a:rPr lang="en-US" sz="3200" dirty="0"/>
              <a:t>- </a:t>
            </a:r>
            <a:r>
              <a:rPr lang="en-US" sz="3200" dirty="0" err="1"/>
              <a:t>Hệ</a:t>
            </a:r>
            <a:r>
              <a:rPr lang="en-US" sz="3200" dirty="0"/>
              <a:t> </a:t>
            </a:r>
            <a:r>
              <a:rPr lang="en-US" sz="3200" dirty="0" err="1"/>
              <a:t>thống</a:t>
            </a:r>
            <a:r>
              <a:rPr lang="en-US" sz="3200" dirty="0"/>
              <a:t> </a:t>
            </a:r>
            <a:r>
              <a:rPr lang="en-US" sz="3200" dirty="0" err="1"/>
              <a:t>đã</a:t>
            </a:r>
            <a:r>
              <a:rPr lang="en-US" sz="3200" dirty="0"/>
              <a:t> </a:t>
            </a:r>
            <a:r>
              <a:rPr lang="en-US" sz="3200" dirty="0" err="1"/>
              <a:t>được</a:t>
            </a:r>
            <a:r>
              <a:rPr lang="en-US" sz="3200" dirty="0"/>
              <a:t> </a:t>
            </a:r>
            <a:r>
              <a:rPr lang="en-US" sz="3200" dirty="0" err="1"/>
              <a:t>thử</a:t>
            </a:r>
            <a:r>
              <a:rPr lang="en-US" sz="3200" dirty="0"/>
              <a:t> </a:t>
            </a:r>
            <a:r>
              <a:rPr lang="en-US" sz="3200" dirty="0" err="1"/>
              <a:t>nghiệm</a:t>
            </a:r>
            <a:r>
              <a:rPr lang="en-US" sz="3200" dirty="0"/>
              <a:t> </a:t>
            </a:r>
            <a:r>
              <a:rPr lang="en-US" sz="3200" dirty="0" err="1"/>
              <a:t>trên</a:t>
            </a:r>
            <a:r>
              <a:rPr lang="en-US" sz="3200" dirty="0"/>
              <a:t> </a:t>
            </a:r>
            <a:r>
              <a:rPr lang="en-US" sz="3200" dirty="0" err="1"/>
              <a:t>các</a:t>
            </a:r>
            <a:r>
              <a:rPr lang="en-US" sz="3200" dirty="0"/>
              <a:t> </a:t>
            </a:r>
            <a:r>
              <a:rPr lang="en-US" sz="3200" dirty="0" err="1"/>
              <a:t>điều</a:t>
            </a:r>
            <a:r>
              <a:rPr lang="en-US" sz="3200" dirty="0"/>
              <a:t> </a:t>
            </a:r>
            <a:r>
              <a:rPr lang="en-US" sz="3200" dirty="0" err="1"/>
              <a:t>kiện</a:t>
            </a:r>
            <a:r>
              <a:rPr lang="en-US" sz="3200" dirty="0"/>
              <a:t> </a:t>
            </a:r>
            <a:r>
              <a:rPr lang="en-US" sz="3200" dirty="0" err="1"/>
              <a:t>nào</a:t>
            </a:r>
            <a:r>
              <a:rPr lang="en-US" sz="3200" dirty="0"/>
              <a:t>? </a:t>
            </a:r>
            <a:r>
              <a:rPr lang="en-US" sz="3200" dirty="0" err="1"/>
              <a:t>Đồ</a:t>
            </a:r>
            <a:r>
              <a:rPr lang="en-US" sz="3200" dirty="0"/>
              <a:t> </a:t>
            </a:r>
            <a:r>
              <a:rPr lang="en-US" sz="3200" dirty="0" err="1"/>
              <a:t>thị</a:t>
            </a:r>
            <a:r>
              <a:rPr lang="en-US" sz="3200" dirty="0"/>
              <a:t> </a:t>
            </a:r>
            <a:r>
              <a:rPr lang="en-US" sz="3200" dirty="0" err="1"/>
              <a:t>hóa</a:t>
            </a:r>
            <a:r>
              <a:rPr lang="en-US" sz="3200" dirty="0"/>
              <a:t> </a:t>
            </a:r>
            <a:r>
              <a:rPr lang="en-US" sz="3200" dirty="0" err="1"/>
              <a:t>kết</a:t>
            </a:r>
            <a:r>
              <a:rPr lang="en-US" sz="3200" dirty="0"/>
              <a:t> </a:t>
            </a:r>
            <a:r>
              <a:rPr lang="en-US" sz="3200" dirty="0" err="1"/>
              <a:t>quả</a:t>
            </a:r>
            <a:r>
              <a:rPr lang="en-US" sz="3200" dirty="0"/>
              <a:t> </a:t>
            </a:r>
            <a:r>
              <a:rPr lang="en-US" sz="3200" dirty="0" err="1"/>
              <a:t>thử</a:t>
            </a:r>
            <a:r>
              <a:rPr lang="en-US" sz="3200" dirty="0"/>
              <a:t> </a:t>
            </a:r>
            <a:r>
              <a:rPr lang="en-US" sz="3200" dirty="0" err="1"/>
              <a:t>nghiệm</a:t>
            </a:r>
            <a:r>
              <a:rPr lang="en-US" sz="3200" dirty="0"/>
              <a:t>. </a:t>
            </a:r>
          </a:p>
          <a:p>
            <a:pPr marL="0" indent="0">
              <a:buNone/>
            </a:pPr>
            <a:r>
              <a:rPr lang="en-US" sz="3200" dirty="0"/>
              <a:t>- </a:t>
            </a:r>
            <a:r>
              <a:rPr lang="en-US" sz="3200" dirty="0" err="1"/>
              <a:t>Những</a:t>
            </a:r>
            <a:r>
              <a:rPr lang="en-US" sz="3200" dirty="0"/>
              <a:t> </a:t>
            </a:r>
            <a:r>
              <a:rPr lang="en-US" sz="3200" dirty="0" err="1"/>
              <a:t>hạn</a:t>
            </a:r>
            <a:r>
              <a:rPr lang="en-US" sz="3200" dirty="0"/>
              <a:t> </a:t>
            </a:r>
            <a:r>
              <a:rPr lang="en-US" sz="3200" dirty="0" err="1"/>
              <a:t>chế</a:t>
            </a:r>
            <a:r>
              <a:rPr lang="en-US" sz="3200" dirty="0"/>
              <a:t> </a:t>
            </a:r>
            <a:r>
              <a:rPr lang="en-US" sz="3200" dirty="0" err="1"/>
              <a:t>cản</a:t>
            </a:r>
            <a:r>
              <a:rPr lang="en-US" sz="3200" dirty="0"/>
              <a:t> </a:t>
            </a:r>
            <a:r>
              <a:rPr lang="en-US" sz="3200" dirty="0" err="1"/>
              <a:t>trở</a:t>
            </a:r>
            <a:r>
              <a:rPr lang="en-US" sz="3200" dirty="0"/>
              <a:t> </a:t>
            </a:r>
            <a:r>
              <a:rPr lang="en-US" sz="3200" dirty="0" err="1"/>
              <a:t>các</a:t>
            </a:r>
            <a:r>
              <a:rPr lang="en-US" sz="3200" dirty="0"/>
              <a:t> thiết </a:t>
            </a:r>
            <a:r>
              <a:rPr lang="en-US" sz="3200" dirty="0" err="1"/>
              <a:t>bị</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trở</a:t>
            </a:r>
            <a:r>
              <a:rPr lang="en-US" sz="3200" dirty="0"/>
              <a:t> </a:t>
            </a:r>
            <a:r>
              <a:rPr lang="en-US" sz="3200" dirty="0" err="1"/>
              <a:t>nên</a:t>
            </a:r>
            <a:r>
              <a:rPr lang="en-US" sz="3200" dirty="0"/>
              <a:t> </a:t>
            </a:r>
            <a:r>
              <a:rPr lang="en-US" sz="3200" dirty="0" err="1"/>
              <a:t>hoàn</a:t>
            </a:r>
            <a:r>
              <a:rPr lang="en-US" sz="3200" dirty="0"/>
              <a:t> </a:t>
            </a:r>
            <a:r>
              <a:rPr lang="en-US" sz="3200" dirty="0" err="1"/>
              <a:t>hảo</a:t>
            </a:r>
            <a:r>
              <a:rPr lang="en-US" sz="3200" dirty="0"/>
              <a:t>? </a:t>
            </a:r>
          </a:p>
          <a:p>
            <a:pPr marL="0" indent="0">
              <a:buNone/>
            </a:pPr>
            <a:r>
              <a:rPr lang="en-US" sz="3200" dirty="0"/>
              <a:t>- Đề </a:t>
            </a:r>
            <a:r>
              <a:rPr lang="en-US" sz="3200" dirty="0" err="1"/>
              <a:t>xuất</a:t>
            </a:r>
            <a:r>
              <a:rPr lang="en-US" sz="3200" dirty="0"/>
              <a:t> </a:t>
            </a:r>
            <a:r>
              <a:rPr lang="en-US" sz="3200" dirty="0" err="1"/>
              <a:t>các</a:t>
            </a:r>
            <a:r>
              <a:rPr lang="en-US" sz="3200" dirty="0"/>
              <a:t> </a:t>
            </a:r>
            <a:r>
              <a:rPr lang="en-US" sz="3200" dirty="0" err="1"/>
              <a:t>gợi</a:t>
            </a:r>
            <a:r>
              <a:rPr lang="en-US" sz="3200" dirty="0"/>
              <a:t> ý </a:t>
            </a:r>
            <a:r>
              <a:rPr lang="en-US" sz="3200" dirty="0" err="1"/>
              <a:t>để</a:t>
            </a:r>
            <a:r>
              <a:rPr lang="en-US" sz="3200" dirty="0"/>
              <a:t> </a:t>
            </a:r>
            <a:r>
              <a:rPr lang="en-US" sz="3200" dirty="0" err="1"/>
              <a:t>cải</a:t>
            </a:r>
            <a:r>
              <a:rPr lang="en-US" sz="3200" dirty="0"/>
              <a:t> </a:t>
            </a:r>
            <a:r>
              <a:rPr lang="en-US" sz="3200" dirty="0" err="1"/>
              <a:t>thiện</a:t>
            </a:r>
            <a:r>
              <a:rPr lang="en-US" sz="3200" dirty="0"/>
              <a:t>. </a:t>
            </a:r>
          </a:p>
          <a:p>
            <a:pPr marL="0" indent="0">
              <a:buNone/>
            </a:pPr>
            <a:r>
              <a:rPr lang="en-US" sz="3200" dirty="0"/>
              <a:t>- </a:t>
            </a:r>
            <a:r>
              <a:rPr lang="en-US" sz="3200" dirty="0" err="1"/>
              <a:t>Kết</a:t>
            </a:r>
            <a:r>
              <a:rPr lang="en-US" sz="3200" dirty="0"/>
              <a:t> </a:t>
            </a:r>
            <a:r>
              <a:rPr lang="en-US" sz="3200" dirty="0" err="1"/>
              <a:t>luận</a:t>
            </a:r>
            <a:r>
              <a:rPr lang="en-US" sz="3200" dirty="0"/>
              <a:t>: </a:t>
            </a:r>
            <a:r>
              <a:rPr lang="en-US" sz="3200" dirty="0" err="1"/>
              <a:t>Các</a:t>
            </a:r>
            <a:r>
              <a:rPr lang="en-US" sz="3200" dirty="0"/>
              <a:t> thiết </a:t>
            </a:r>
            <a:r>
              <a:rPr lang="en-US" sz="3200" dirty="0" err="1"/>
              <a:t>bị</a:t>
            </a:r>
            <a:r>
              <a:rPr lang="en-US" sz="3200" dirty="0"/>
              <a:t> </a:t>
            </a:r>
            <a:r>
              <a:rPr lang="en-US" sz="3200" dirty="0" err="1"/>
              <a:t>hoặc</a:t>
            </a:r>
            <a:r>
              <a:rPr lang="en-US" sz="3200" dirty="0"/>
              <a:t> </a:t>
            </a:r>
            <a:r>
              <a:rPr lang="en-US" sz="3200" dirty="0" err="1"/>
              <a:t>hệ</a:t>
            </a:r>
            <a:r>
              <a:rPr lang="en-US" sz="3200" dirty="0"/>
              <a:t> </a:t>
            </a:r>
            <a:r>
              <a:rPr lang="en-US" sz="3200" dirty="0" err="1"/>
              <a:t>thống</a:t>
            </a:r>
            <a:r>
              <a:rPr lang="en-US" sz="3200" dirty="0"/>
              <a:t> </a:t>
            </a:r>
            <a:r>
              <a:rPr lang="en-US" sz="3200" dirty="0" err="1"/>
              <a:t>đã</a:t>
            </a:r>
            <a:r>
              <a:rPr lang="en-US" sz="3200" dirty="0"/>
              <a:t> </a:t>
            </a:r>
            <a:r>
              <a:rPr lang="en-US" sz="3200" dirty="0" err="1"/>
              <a:t>làm</a:t>
            </a:r>
            <a:r>
              <a:rPr lang="en-US" sz="3200" dirty="0"/>
              <a:t> </a:t>
            </a:r>
            <a:r>
              <a:rPr lang="en-US" sz="3200" dirty="0" err="1"/>
              <a:t>được</a:t>
            </a:r>
            <a:r>
              <a:rPr lang="en-US" sz="3200" dirty="0"/>
              <a:t> thiết </a:t>
            </a:r>
            <a:r>
              <a:rPr lang="en-US" sz="3200" dirty="0" err="1"/>
              <a:t>kế</a:t>
            </a:r>
            <a:r>
              <a:rPr lang="en-US" sz="3200" dirty="0"/>
              <a:t> </a:t>
            </a:r>
            <a:r>
              <a:rPr lang="en-US" sz="3200" dirty="0" err="1"/>
              <a:t>để</a:t>
            </a:r>
            <a:r>
              <a:rPr lang="en-US" sz="3200" dirty="0"/>
              <a:t> </a:t>
            </a:r>
            <a:r>
              <a:rPr lang="en-US" sz="3200" dirty="0" err="1"/>
              <a:t>làm</a:t>
            </a:r>
            <a:r>
              <a:rPr lang="en-US" sz="3200" dirty="0"/>
              <a:t> </a:t>
            </a:r>
            <a:r>
              <a:rPr lang="en-US" sz="3200" dirty="0" err="1"/>
              <a:t>gì</a:t>
            </a:r>
            <a:r>
              <a:rPr lang="en-US" sz="3200" dirty="0"/>
              <a:t>? </a:t>
            </a:r>
          </a:p>
          <a:p>
            <a:pPr marL="0" indent="0">
              <a:buNone/>
            </a:pPr>
            <a:r>
              <a:rPr lang="en-US" sz="3200" dirty="0"/>
              <a:t>- </a:t>
            </a:r>
            <a:r>
              <a:rPr lang="en-US" sz="3200" dirty="0" err="1"/>
              <a:t>Lời</a:t>
            </a:r>
            <a:r>
              <a:rPr lang="en-US" sz="3200" dirty="0"/>
              <a:t> </a:t>
            </a:r>
            <a:r>
              <a:rPr lang="en-US" sz="3200" dirty="0" err="1"/>
              <a:t>cảm</a:t>
            </a:r>
            <a:r>
              <a:rPr lang="en-US" sz="3200" dirty="0"/>
              <a:t> </a:t>
            </a:r>
            <a:r>
              <a:rPr lang="en-US" sz="3200" dirty="0" err="1"/>
              <a:t>ơn</a:t>
            </a:r>
            <a:r>
              <a:rPr lang="en-US" sz="3200" dirty="0"/>
              <a:t> </a:t>
            </a:r>
          </a:p>
          <a:p>
            <a:pPr marL="0" indent="0">
              <a:buNone/>
            </a:pPr>
            <a:r>
              <a:rPr lang="en-US" sz="3200" dirty="0"/>
              <a:t>- </a:t>
            </a:r>
            <a:r>
              <a:rPr lang="en-US" sz="3200" dirty="0" err="1"/>
              <a:t>Tài</a:t>
            </a:r>
            <a:r>
              <a:rPr lang="en-US" sz="3200" dirty="0"/>
              <a:t> </a:t>
            </a:r>
            <a:r>
              <a:rPr lang="en-US" sz="3200" dirty="0" err="1"/>
              <a:t>liệu</a:t>
            </a:r>
            <a:r>
              <a:rPr lang="en-US" sz="3200" dirty="0"/>
              <a:t> </a:t>
            </a:r>
            <a:r>
              <a:rPr lang="en-US" sz="3200" dirty="0" err="1"/>
              <a:t>tham</a:t>
            </a:r>
            <a:r>
              <a:rPr lang="en-US" sz="3200" dirty="0"/>
              <a:t> khảo </a:t>
            </a:r>
          </a:p>
        </p:txBody>
      </p:sp>
    </p:spTree>
    <p:extLst>
      <p:ext uri="{BB962C8B-B14F-4D97-AF65-F5344CB8AC3E}">
        <p14:creationId xmlns:p14="http://schemas.microsoft.com/office/powerpoint/2010/main" val="1670415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IV. Viết </a:t>
            </a:r>
            <a:r>
              <a:rPr lang="en-US" dirty="0" err="1">
                <a:solidFill>
                  <a:srgbClr val="FF0000"/>
                </a:solidFill>
              </a:rPr>
              <a:t>tóm</a:t>
            </a:r>
            <a:r>
              <a:rPr lang="en-US" dirty="0">
                <a:solidFill>
                  <a:srgbClr val="FF0000"/>
                </a:solidFill>
              </a:rPr>
              <a:t> </a:t>
            </a:r>
            <a:r>
              <a:rPr lang="en-US" dirty="0" err="1">
                <a:solidFill>
                  <a:srgbClr val="FF0000"/>
                </a:solidFill>
              </a:rPr>
              <a:t>tắt</a:t>
            </a:r>
            <a:r>
              <a:rPr lang="en-US" dirty="0">
                <a:solidFill>
                  <a:srgbClr val="FF0000"/>
                </a:solidFill>
              </a:rPr>
              <a:t> </a:t>
            </a:r>
            <a:r>
              <a:rPr lang="en-US" dirty="0" err="1">
                <a:solidFill>
                  <a:srgbClr val="FF0000"/>
                </a:solidFill>
              </a:rPr>
              <a:t>báo</a:t>
            </a:r>
            <a:r>
              <a:rPr lang="en-US" dirty="0">
                <a:solidFill>
                  <a:srgbClr val="FF0000"/>
                </a:solidFill>
              </a:rPr>
              <a:t> </a:t>
            </a:r>
            <a:r>
              <a:rPr lang="en-US" dirty="0" err="1">
                <a:solidFill>
                  <a:srgbClr val="FF0000"/>
                </a:solidFill>
              </a:rPr>
              <a:t>cáo</a:t>
            </a:r>
            <a:endParaRPr lang="en-US" dirty="0">
              <a:solidFill>
                <a:srgbClr val="FF0000"/>
              </a:solidFill>
            </a:endParaRPr>
          </a:p>
        </p:txBody>
      </p:sp>
      <p:sp>
        <p:nvSpPr>
          <p:cNvPr id="3" name="Content Placeholder 2"/>
          <p:cNvSpPr>
            <a:spLocks noGrp="1"/>
          </p:cNvSpPr>
          <p:nvPr>
            <p:ph idx="1"/>
          </p:nvPr>
        </p:nvSpPr>
        <p:spPr>
          <a:xfrm>
            <a:off x="455614" y="1149179"/>
            <a:ext cx="8228012" cy="5023022"/>
          </a:xfrm>
        </p:spPr>
        <p:txBody>
          <a:bodyPr/>
          <a:lstStyle/>
          <a:p>
            <a:pPr marL="0" indent="0">
              <a:buNone/>
            </a:pPr>
            <a:r>
              <a:rPr lang="en-US" sz="3200" dirty="0" err="1"/>
              <a:t>Một</a:t>
            </a:r>
            <a:r>
              <a:rPr lang="en-US" sz="3200" dirty="0"/>
              <a:t> </a:t>
            </a:r>
            <a:r>
              <a:rPr lang="en-US" sz="3200" dirty="0" err="1"/>
              <a:t>bản</a:t>
            </a:r>
            <a:r>
              <a:rPr lang="en-US" sz="3200" dirty="0"/>
              <a:t> </a:t>
            </a:r>
            <a:r>
              <a:rPr lang="en-US" sz="3200" dirty="0" err="1"/>
              <a:t>tóm</a:t>
            </a:r>
            <a:r>
              <a:rPr lang="en-US" sz="3200" dirty="0"/>
              <a:t> </a:t>
            </a:r>
            <a:r>
              <a:rPr lang="en-US" sz="3200" dirty="0" err="1"/>
              <a:t>tắt</a:t>
            </a:r>
            <a:r>
              <a:rPr lang="en-US" sz="3200" dirty="0"/>
              <a:t> bao </a:t>
            </a:r>
            <a:r>
              <a:rPr lang="en-US" sz="3200" dirty="0" err="1"/>
              <a:t>gồm</a:t>
            </a:r>
            <a:r>
              <a:rPr lang="en-US" sz="3200" dirty="0"/>
              <a:t>: </a:t>
            </a:r>
          </a:p>
          <a:p>
            <a:pPr marL="0" indent="0">
              <a:buNone/>
            </a:pPr>
            <a:r>
              <a:rPr lang="en-US" sz="3200" dirty="0"/>
              <a:t>(1) </a:t>
            </a:r>
            <a:r>
              <a:rPr lang="en-US" sz="3200" dirty="0" err="1"/>
              <a:t>Mục</a:t>
            </a:r>
            <a:r>
              <a:rPr lang="en-US" sz="3200" dirty="0"/>
              <a:t> </a:t>
            </a:r>
            <a:r>
              <a:rPr lang="en-US" sz="3200" dirty="0" err="1"/>
              <a:t>tiêu</a:t>
            </a:r>
            <a:r>
              <a:rPr lang="en-US" sz="3200" dirty="0"/>
              <a:t> hay </a:t>
            </a:r>
            <a:r>
              <a:rPr lang="en-US" sz="3200" dirty="0" err="1"/>
              <a:t>nêu</a:t>
            </a:r>
            <a:r>
              <a:rPr lang="en-US" sz="3200" dirty="0"/>
              <a:t> </a:t>
            </a:r>
            <a:r>
              <a:rPr lang="en-US" sz="3200" dirty="0" err="1"/>
              <a:t>giả</a:t>
            </a:r>
            <a:r>
              <a:rPr lang="en-US" sz="3200" dirty="0"/>
              <a:t> </a:t>
            </a:r>
            <a:r>
              <a:rPr lang="en-US" sz="3200" dirty="0" err="1"/>
              <a:t>thuyết</a:t>
            </a:r>
            <a:r>
              <a:rPr lang="en-US" sz="3200" dirty="0"/>
              <a:t>. </a:t>
            </a:r>
          </a:p>
          <a:p>
            <a:pPr marL="0" indent="0">
              <a:buNone/>
            </a:pPr>
            <a:r>
              <a:rPr lang="en-US" sz="3200" dirty="0"/>
              <a:t>(2) Thiết </a:t>
            </a:r>
            <a:r>
              <a:rPr lang="en-US" sz="3200" dirty="0" err="1"/>
              <a:t>kế</a:t>
            </a:r>
            <a:r>
              <a:rPr lang="en-US" sz="3200" dirty="0"/>
              <a:t> </a:t>
            </a:r>
            <a:r>
              <a:rPr lang="en-US" sz="3200" dirty="0" err="1"/>
              <a:t>thí</a:t>
            </a:r>
            <a:r>
              <a:rPr lang="en-US" sz="3200" dirty="0"/>
              <a:t> </a:t>
            </a:r>
            <a:r>
              <a:rPr lang="en-US" sz="3200" dirty="0" err="1"/>
              <a:t>nghiệm</a:t>
            </a:r>
            <a:r>
              <a:rPr lang="en-US" sz="3200" dirty="0"/>
              <a:t>, </a:t>
            </a:r>
            <a:r>
              <a:rPr lang="en-US" sz="3200" dirty="0" err="1"/>
              <a:t>phác</a:t>
            </a:r>
            <a:r>
              <a:rPr lang="en-US" sz="3200" dirty="0"/>
              <a:t> </a:t>
            </a:r>
            <a:r>
              <a:rPr lang="en-US" sz="3200" dirty="0" err="1"/>
              <a:t>thảo</a:t>
            </a:r>
            <a:r>
              <a:rPr lang="en-US" sz="3200" dirty="0"/>
              <a:t> </a:t>
            </a:r>
            <a:r>
              <a:rPr lang="en-US" sz="3200" dirty="0" err="1"/>
              <a:t>mô</a:t>
            </a:r>
            <a:r>
              <a:rPr lang="en-US" sz="3200" dirty="0"/>
              <a:t> </a:t>
            </a:r>
            <a:r>
              <a:rPr lang="en-US" sz="3200" dirty="0" err="1"/>
              <a:t>tả</a:t>
            </a:r>
            <a:r>
              <a:rPr lang="en-US" sz="3200" dirty="0"/>
              <a:t> </a:t>
            </a:r>
            <a:r>
              <a:rPr lang="en-US" sz="3200" dirty="0" err="1"/>
              <a:t>các</a:t>
            </a:r>
            <a:r>
              <a:rPr lang="en-US" sz="3200" dirty="0"/>
              <a:t> </a:t>
            </a:r>
            <a:r>
              <a:rPr lang="en-US" sz="3200" dirty="0" err="1"/>
              <a:t>phương</a:t>
            </a:r>
            <a:r>
              <a:rPr lang="en-US" sz="3200" dirty="0"/>
              <a:t> </a:t>
            </a:r>
            <a:r>
              <a:rPr lang="en-US" sz="3200" dirty="0" err="1"/>
              <a:t>pháp</a:t>
            </a:r>
            <a:r>
              <a:rPr lang="en-US" sz="3200" dirty="0"/>
              <a:t>.</a:t>
            </a:r>
          </a:p>
          <a:p>
            <a:pPr marL="0" indent="0">
              <a:buNone/>
            </a:pPr>
            <a:r>
              <a:rPr lang="en-US" sz="3200" dirty="0"/>
              <a:t>(3) </a:t>
            </a:r>
            <a:r>
              <a:rPr lang="en-US" sz="3200" dirty="0" err="1"/>
              <a:t>Một</a:t>
            </a:r>
            <a:r>
              <a:rPr lang="en-US" sz="3200" dirty="0"/>
              <a:t> </a:t>
            </a:r>
            <a:r>
              <a:rPr lang="en-US" sz="3200" dirty="0" err="1"/>
              <a:t>bản</a:t>
            </a:r>
            <a:r>
              <a:rPr lang="en-US" sz="3200" dirty="0"/>
              <a:t> </a:t>
            </a:r>
            <a:r>
              <a:rPr lang="en-US" sz="3200" dirty="0" err="1"/>
              <a:t>tóm</a:t>
            </a:r>
            <a:r>
              <a:rPr lang="en-US" sz="3200" dirty="0"/>
              <a:t> </a:t>
            </a:r>
            <a:r>
              <a:rPr lang="en-US" sz="3200" dirty="0" err="1"/>
              <a:t>tắt</a:t>
            </a:r>
            <a:r>
              <a:rPr lang="en-US" sz="3200" dirty="0"/>
              <a:t> </a:t>
            </a:r>
            <a:r>
              <a:rPr lang="en-US" sz="3200" dirty="0" err="1"/>
              <a:t>kết</a:t>
            </a:r>
            <a:r>
              <a:rPr lang="en-US" sz="3200" dirty="0"/>
              <a:t> </a:t>
            </a:r>
            <a:r>
              <a:rPr lang="en-US" sz="3200" dirty="0" err="1"/>
              <a:t>quả</a:t>
            </a:r>
            <a:r>
              <a:rPr lang="en-US" sz="3200" dirty="0"/>
              <a:t>. </a:t>
            </a:r>
          </a:p>
          <a:p>
            <a:pPr marL="0" indent="0">
              <a:buNone/>
            </a:pPr>
            <a:r>
              <a:rPr lang="en-US" sz="3200" dirty="0"/>
              <a:t>(4) </a:t>
            </a:r>
            <a:r>
              <a:rPr lang="en-US" sz="3200" dirty="0" err="1"/>
              <a:t>Kết</a:t>
            </a:r>
            <a:r>
              <a:rPr lang="en-US" sz="3200" dirty="0"/>
              <a:t> </a:t>
            </a:r>
            <a:r>
              <a:rPr lang="en-US" sz="3200" dirty="0" err="1"/>
              <a:t>luận</a:t>
            </a:r>
            <a:r>
              <a:rPr lang="en-US" sz="3200" dirty="0"/>
              <a:t>.</a:t>
            </a:r>
          </a:p>
        </p:txBody>
      </p:sp>
    </p:spTree>
    <p:extLst>
      <p:ext uri="{BB962C8B-B14F-4D97-AF65-F5344CB8AC3E}">
        <p14:creationId xmlns:p14="http://schemas.microsoft.com/office/powerpoint/2010/main" val="353399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a:solidFill>
                  <a:srgbClr val="FF0000"/>
                </a:solidFill>
              </a:rPr>
              <a:t>V. </a:t>
            </a:r>
            <a:r>
              <a:rPr lang="en-US" dirty="0" err="1">
                <a:solidFill>
                  <a:srgbClr val="FF0000"/>
                </a:solidFill>
              </a:rPr>
              <a:t>Tiêu</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graphicFrame>
        <p:nvGraphicFramePr>
          <p:cNvPr id="4" name="Content Placeholder 3"/>
          <p:cNvGraphicFramePr>
            <a:graphicFrameLocks noGrp="1"/>
          </p:cNvGraphicFramePr>
          <p:nvPr>
            <p:ph idx="1"/>
          </p:nvPr>
        </p:nvGraphicFramePr>
        <p:xfrm>
          <a:off x="457200" y="914400"/>
          <a:ext cx="8381999" cy="5257800"/>
        </p:xfrm>
        <a:graphic>
          <a:graphicData uri="http://schemas.openxmlformats.org/drawingml/2006/table">
            <a:tbl>
              <a:tblPr firstRow="1" firstCol="1" lastRow="1" lastCol="1" bandRow="1" bandCol="1">
                <a:tableStyleId>{5C22544A-7EE6-4342-B048-85BDC9FD1C3A}</a:tableStyleId>
              </a:tblPr>
              <a:tblGrid>
                <a:gridCol w="3887278">
                  <a:extLst>
                    <a:ext uri="{9D8B030D-6E8A-4147-A177-3AD203B41FA5}">
                      <a16:colId xmlns:a16="http://schemas.microsoft.com/office/drawing/2014/main" val="20000"/>
                    </a:ext>
                  </a:extLst>
                </a:gridCol>
                <a:gridCol w="4494721">
                  <a:extLst>
                    <a:ext uri="{9D8B030D-6E8A-4147-A177-3AD203B41FA5}">
                      <a16:colId xmlns:a16="http://schemas.microsoft.com/office/drawing/2014/main" val="20001"/>
                    </a:ext>
                  </a:extLst>
                </a:gridCol>
              </a:tblGrid>
              <a:tr h="557646">
                <a:tc>
                  <a:txBody>
                    <a:bodyPr/>
                    <a:lstStyle/>
                    <a:p>
                      <a:pPr marL="0" marR="0" indent="0" algn="ctr">
                        <a:spcBef>
                          <a:spcPts val="600"/>
                        </a:spcBef>
                        <a:spcAft>
                          <a:spcPts val="600"/>
                        </a:spcAft>
                        <a:tabLst>
                          <a:tab pos="228600" algn="l"/>
                          <a:tab pos="457200" algn="l"/>
                        </a:tabLst>
                      </a:pPr>
                      <a:r>
                        <a:rPr lang="it-IT" sz="2800" spc="-10" dirty="0">
                          <a:effectLst/>
                        </a:rPr>
                        <a:t>Dự án khoa học</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indent="0" algn="ctr">
                        <a:spcBef>
                          <a:spcPts val="600"/>
                        </a:spcBef>
                        <a:spcAft>
                          <a:spcPts val="600"/>
                        </a:spcAft>
                        <a:tabLst>
                          <a:tab pos="228600" algn="l"/>
                          <a:tab pos="457200" algn="l"/>
                        </a:tabLst>
                      </a:pPr>
                      <a:r>
                        <a:rPr lang="it-IT" sz="2800" spc="-10" dirty="0">
                          <a:effectLst/>
                        </a:rPr>
                        <a:t>Dự án kĩ thuật</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r h="1115291">
                <a:tc>
                  <a:txBody>
                    <a:bodyPr/>
                    <a:lstStyle/>
                    <a:p>
                      <a:pPr marL="0" marR="0" algn="just">
                        <a:spcBef>
                          <a:spcPts val="600"/>
                        </a:spcBef>
                        <a:spcAft>
                          <a:spcPts val="600"/>
                        </a:spcAft>
                      </a:pPr>
                      <a:r>
                        <a:rPr lang="it-IT" sz="2400">
                          <a:effectLst/>
                        </a:rPr>
                        <a:t>1. Câu hỏi nghiên cứu (10 điểm)</a:t>
                      </a:r>
                      <a:endParaRPr lang="en-US" sz="240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400" dirty="0">
                          <a:effectLst/>
                        </a:rPr>
                        <a:t>1. Vấn đề nghiên cứu (10 điểm)</a:t>
                      </a:r>
                      <a:endParaRPr lang="en-US" sz="24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1"/>
                  </a:ext>
                </a:extLst>
              </a:tr>
              <a:tr h="3584863">
                <a:tc>
                  <a:txBody>
                    <a:bodyPr/>
                    <a:lstStyle/>
                    <a:p>
                      <a:pPr marL="0" marR="0" algn="just">
                        <a:spcBef>
                          <a:spcPts val="600"/>
                        </a:spcBef>
                        <a:spcAft>
                          <a:spcPts val="600"/>
                        </a:spcAft>
                      </a:pPr>
                      <a:r>
                        <a:rPr lang="it-IT" sz="2400">
                          <a:effectLst/>
                        </a:rPr>
                        <a:t>- Mục tiêu tập trung và rõ ràng;</a:t>
                      </a:r>
                      <a:endParaRPr lang="en-US" sz="2400">
                        <a:effectLst/>
                      </a:endParaRPr>
                    </a:p>
                    <a:p>
                      <a:pPr marL="0" marR="0" algn="just">
                        <a:spcBef>
                          <a:spcPts val="600"/>
                        </a:spcBef>
                        <a:spcAft>
                          <a:spcPts val="600"/>
                        </a:spcAft>
                      </a:pPr>
                      <a:r>
                        <a:rPr lang="it-IT" sz="2400">
                          <a:effectLst/>
                        </a:rPr>
                        <a:t>- Xác định được sự đóng góp vào lĩnh vực nghiên cứu;</a:t>
                      </a:r>
                      <a:endParaRPr lang="en-US" sz="2400">
                        <a:effectLst/>
                      </a:endParaRPr>
                    </a:p>
                    <a:p>
                      <a:pPr marL="0" marR="0" indent="0" algn="just">
                        <a:spcBef>
                          <a:spcPts val="600"/>
                        </a:spcBef>
                        <a:spcAft>
                          <a:spcPts val="600"/>
                        </a:spcAft>
                        <a:tabLst>
                          <a:tab pos="228600" algn="l"/>
                          <a:tab pos="457200" algn="l"/>
                        </a:tabLst>
                      </a:pPr>
                      <a:r>
                        <a:rPr lang="it-IT" sz="2400" spc="-10">
                          <a:effectLst/>
                        </a:rPr>
                        <a:t>- Có thể đánh giá được bằng các phương pháp khoa học.</a:t>
                      </a:r>
                      <a:endParaRPr lang="en-US" sz="2400" spc="-1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400" dirty="0">
                          <a:effectLst/>
                        </a:rPr>
                        <a:t>- Mô tả sự đòi hỏi thực tế hoặc vấn đề cần giải quyết;</a:t>
                      </a:r>
                      <a:endParaRPr lang="en-US" sz="2400" dirty="0">
                        <a:effectLst/>
                      </a:endParaRPr>
                    </a:p>
                    <a:p>
                      <a:pPr marL="0" marR="0" algn="just">
                        <a:spcBef>
                          <a:spcPts val="600"/>
                        </a:spcBef>
                        <a:spcAft>
                          <a:spcPts val="600"/>
                        </a:spcAft>
                      </a:pPr>
                      <a:r>
                        <a:rPr lang="it-IT" sz="2400" dirty="0">
                          <a:effectLst/>
                        </a:rPr>
                        <a:t>- Xác định các tiêu chí cho giải pháp đề xuất;</a:t>
                      </a:r>
                      <a:endParaRPr lang="en-US" sz="2400" dirty="0">
                        <a:effectLst/>
                      </a:endParaRPr>
                    </a:p>
                    <a:p>
                      <a:pPr marL="0" marR="0" indent="0" algn="just">
                        <a:spcBef>
                          <a:spcPts val="600"/>
                        </a:spcBef>
                        <a:spcAft>
                          <a:spcPts val="600"/>
                        </a:spcAft>
                        <a:tabLst>
                          <a:tab pos="228600" algn="l"/>
                          <a:tab pos="457200" algn="l"/>
                        </a:tabLst>
                      </a:pPr>
                      <a:r>
                        <a:rPr lang="it-IT" sz="2400" spc="-10" dirty="0">
                          <a:effectLst/>
                        </a:rPr>
                        <a:t>- Lí giải về sự cấp thiết;</a:t>
                      </a:r>
                      <a:endParaRPr lang="en-US" sz="24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1030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V. </a:t>
            </a:r>
            <a:r>
              <a:rPr lang="en-US" dirty="0" err="1">
                <a:solidFill>
                  <a:srgbClr val="FF0000"/>
                </a:solidFill>
              </a:rPr>
              <a:t>Tiêu</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graphicFrame>
        <p:nvGraphicFramePr>
          <p:cNvPr id="4" name="Content Placeholder 3"/>
          <p:cNvGraphicFramePr>
            <a:graphicFrameLocks noGrp="1"/>
          </p:cNvGraphicFramePr>
          <p:nvPr>
            <p:ph idx="1"/>
          </p:nvPr>
        </p:nvGraphicFramePr>
        <p:xfrm>
          <a:off x="457200" y="1524000"/>
          <a:ext cx="8381999" cy="533400"/>
        </p:xfrm>
        <a:graphic>
          <a:graphicData uri="http://schemas.openxmlformats.org/drawingml/2006/table">
            <a:tbl>
              <a:tblPr firstRow="1" firstCol="1" lastRow="1" lastCol="1" bandRow="1" bandCol="1">
                <a:tableStyleId>{5C22544A-7EE6-4342-B048-85BDC9FD1C3A}</a:tableStyleId>
              </a:tblPr>
              <a:tblGrid>
                <a:gridCol w="3887278">
                  <a:extLst>
                    <a:ext uri="{9D8B030D-6E8A-4147-A177-3AD203B41FA5}">
                      <a16:colId xmlns:a16="http://schemas.microsoft.com/office/drawing/2014/main" val="20000"/>
                    </a:ext>
                  </a:extLst>
                </a:gridCol>
                <a:gridCol w="4494721">
                  <a:extLst>
                    <a:ext uri="{9D8B030D-6E8A-4147-A177-3AD203B41FA5}">
                      <a16:colId xmlns:a16="http://schemas.microsoft.com/office/drawing/2014/main" val="20001"/>
                    </a:ext>
                  </a:extLst>
                </a:gridCol>
              </a:tblGrid>
              <a:tr h="533400">
                <a:tc>
                  <a:txBody>
                    <a:bodyPr/>
                    <a:lstStyle/>
                    <a:p>
                      <a:pPr marL="0" marR="0" indent="0" algn="ctr">
                        <a:spcBef>
                          <a:spcPts val="600"/>
                        </a:spcBef>
                        <a:spcAft>
                          <a:spcPts val="600"/>
                        </a:spcAft>
                        <a:tabLst>
                          <a:tab pos="228600" algn="l"/>
                          <a:tab pos="457200" algn="l"/>
                        </a:tabLst>
                      </a:pPr>
                      <a:r>
                        <a:rPr lang="it-IT" sz="2800" spc="-10" dirty="0">
                          <a:effectLst/>
                        </a:rPr>
                        <a:t>Dự án khoa học</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indent="0" algn="ctr">
                        <a:spcBef>
                          <a:spcPts val="600"/>
                        </a:spcBef>
                        <a:spcAft>
                          <a:spcPts val="600"/>
                        </a:spcAft>
                        <a:tabLst>
                          <a:tab pos="228600" algn="l"/>
                          <a:tab pos="457200" algn="l"/>
                        </a:tabLst>
                      </a:pPr>
                      <a:r>
                        <a:rPr lang="it-IT" sz="2800" spc="-10" dirty="0">
                          <a:effectLst/>
                        </a:rPr>
                        <a:t>Dự án kĩ thuật</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06426129"/>
              </p:ext>
            </p:extLst>
          </p:nvPr>
        </p:nvGraphicFramePr>
        <p:xfrm>
          <a:off x="457200" y="1223319"/>
          <a:ext cx="8382000" cy="5101281"/>
        </p:xfrm>
        <a:graphic>
          <a:graphicData uri="http://schemas.openxmlformats.org/drawingml/2006/table">
            <a:tbl>
              <a:tblPr firstRow="1" firstCol="1" lastRow="1" lastCol="1" bandRow="1" bandCol="1">
                <a:tableStyleId>{5C22544A-7EE6-4342-B048-85BDC9FD1C3A}</a:tableStyleId>
              </a:tblPr>
              <a:tblGrid>
                <a:gridCol w="3887278">
                  <a:extLst>
                    <a:ext uri="{9D8B030D-6E8A-4147-A177-3AD203B41FA5}">
                      <a16:colId xmlns:a16="http://schemas.microsoft.com/office/drawing/2014/main" val="20000"/>
                    </a:ext>
                  </a:extLst>
                </a:gridCol>
                <a:gridCol w="4494722">
                  <a:extLst>
                    <a:ext uri="{9D8B030D-6E8A-4147-A177-3AD203B41FA5}">
                      <a16:colId xmlns:a16="http://schemas.microsoft.com/office/drawing/2014/main" val="20001"/>
                    </a:ext>
                  </a:extLst>
                </a:gridCol>
              </a:tblGrid>
              <a:tr h="686711">
                <a:tc gridSpan="2">
                  <a:txBody>
                    <a:bodyPr/>
                    <a:lstStyle/>
                    <a:p>
                      <a:pPr marL="0" marR="0" algn="just">
                        <a:spcBef>
                          <a:spcPts val="600"/>
                        </a:spcBef>
                        <a:spcAft>
                          <a:spcPts val="600"/>
                        </a:spcAft>
                      </a:pPr>
                      <a:r>
                        <a:rPr lang="it-IT" sz="2800">
                          <a:effectLst/>
                        </a:rPr>
                        <a:t>2. Thiết kế và phương pháp (15 điểm)</a:t>
                      </a:r>
                      <a:endParaRPr lang="en-US" sz="280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hMerge="1">
                  <a:txBody>
                    <a:bodyPr/>
                    <a:lstStyle/>
                    <a:p>
                      <a:endParaRPr lang="en-US"/>
                    </a:p>
                  </a:txBody>
                  <a:tcPr/>
                </a:tc>
                <a:extLst>
                  <a:ext uri="{0D108BD9-81ED-4DB2-BD59-A6C34878D82A}">
                    <a16:rowId xmlns:a16="http://schemas.microsoft.com/office/drawing/2014/main" val="10000"/>
                  </a:ext>
                </a:extLst>
              </a:tr>
              <a:tr h="4414570">
                <a:tc>
                  <a:txBody>
                    <a:bodyPr/>
                    <a:lstStyle/>
                    <a:p>
                      <a:pPr marL="0" marR="0" algn="just">
                        <a:spcBef>
                          <a:spcPts val="600"/>
                        </a:spcBef>
                        <a:spcAft>
                          <a:spcPts val="600"/>
                        </a:spcAft>
                      </a:pPr>
                      <a:r>
                        <a:rPr lang="it-IT" sz="2800" dirty="0">
                          <a:effectLst/>
                        </a:rPr>
                        <a:t>- Kế hoạch được thiết kế và các phương pháp thu thập dữ liệu tốt;</a:t>
                      </a:r>
                      <a:endParaRPr lang="en-US" sz="2800" dirty="0">
                        <a:effectLst/>
                      </a:endParaRPr>
                    </a:p>
                    <a:p>
                      <a:pPr marL="0" marR="0" algn="just">
                        <a:spcBef>
                          <a:spcPts val="600"/>
                        </a:spcBef>
                        <a:spcAft>
                          <a:spcPts val="600"/>
                        </a:spcAft>
                      </a:pPr>
                      <a:r>
                        <a:rPr lang="it-IT" sz="2800" dirty="0">
                          <a:effectLst/>
                        </a:rPr>
                        <a:t>- Các tham số, thông số và biến số phù hợp và hoàn chỉnh.</a:t>
                      </a:r>
                      <a:endParaRPr lang="en-US" sz="28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800" dirty="0">
                          <a:effectLst/>
                        </a:rPr>
                        <a:t>- Sự tìm tòi các phương án khác nhau để đáp ứng nhu cầu hoặc giải quyết vấn đề;</a:t>
                      </a:r>
                      <a:endParaRPr lang="en-US" sz="2800" dirty="0">
                        <a:effectLst/>
                      </a:endParaRPr>
                    </a:p>
                    <a:p>
                      <a:pPr marL="0" marR="0" algn="just">
                        <a:spcBef>
                          <a:spcPts val="600"/>
                        </a:spcBef>
                        <a:spcAft>
                          <a:spcPts val="600"/>
                        </a:spcAft>
                      </a:pPr>
                      <a:r>
                        <a:rPr lang="it-IT" sz="2800" dirty="0">
                          <a:effectLst/>
                        </a:rPr>
                        <a:t>- Xác định giải pháp;</a:t>
                      </a:r>
                      <a:endParaRPr lang="en-US" sz="2800" dirty="0">
                        <a:effectLst/>
                      </a:endParaRPr>
                    </a:p>
                    <a:p>
                      <a:pPr marL="0" marR="0" algn="just">
                        <a:spcBef>
                          <a:spcPts val="600"/>
                        </a:spcBef>
                        <a:spcAft>
                          <a:spcPts val="600"/>
                        </a:spcAft>
                      </a:pPr>
                      <a:r>
                        <a:rPr lang="it-IT" sz="2800" dirty="0">
                          <a:effectLst/>
                        </a:rPr>
                        <a:t>- Phát triển nguyên mẫu/mô hình.</a:t>
                      </a:r>
                      <a:endParaRPr lang="en-US" sz="28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194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SC00110.JPG"/>
          <p:cNvPicPr>
            <a:picLocks noChangeAspect="1"/>
          </p:cNvPicPr>
          <p:nvPr/>
        </p:nvPicPr>
        <p:blipFill>
          <a:blip r:embed="rId2" cstate="screen"/>
          <a:stretch>
            <a:fillRect/>
          </a:stretch>
        </p:blipFill>
        <p:spPr>
          <a:xfrm>
            <a:off x="5685185" y="2723328"/>
            <a:ext cx="2916305" cy="3888405"/>
          </a:xfrm>
          <a:prstGeom prst="rect">
            <a:avLst/>
          </a:prstGeom>
        </p:spPr>
      </p:pic>
      <p:sp>
        <p:nvSpPr>
          <p:cNvPr id="29698" name="Rectangle 2"/>
          <p:cNvSpPr>
            <a:spLocks noChangeArrowheads="1"/>
          </p:cNvSpPr>
          <p:nvPr/>
        </p:nvSpPr>
        <p:spPr bwMode="auto">
          <a:xfrm>
            <a:off x="457200" y="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buFont typeface="Wingdings" panose="05000000000000000000" pitchFamily="2" charset="2"/>
              <a:buNone/>
            </a:pP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Học</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sinh</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Việt</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Nam </a:t>
            </a:r>
            <a:r>
              <a:rPr lang="en-US" sz="3200" dirty="0" err="1">
                <a:solidFill>
                  <a:srgbClr val="990000"/>
                </a:solidFill>
                <a:ea typeface="Times New Roman" panose="02020603050405020304" pitchFamily="18" charset="0"/>
                <a:cs typeface="Cambria" panose="02040503050406030204" pitchFamily="18" charset="0"/>
                <a:sym typeface="Wingdings" panose="05000000000000000000" pitchFamily="2" charset="2"/>
              </a:rPr>
              <a:t>tại</a:t>
            </a:r>
            <a:r>
              <a:rPr lang="en-US" sz="3200" dirty="0">
                <a:solidFill>
                  <a:srgbClr val="990000"/>
                </a:solidFill>
                <a:ea typeface="Times New Roman" panose="02020603050405020304" pitchFamily="18" charset="0"/>
                <a:cs typeface="Cambria" panose="02040503050406030204" pitchFamily="18" charset="0"/>
                <a:sym typeface="Wingdings" panose="05000000000000000000" pitchFamily="2" charset="2"/>
              </a:rPr>
              <a:t> </a:t>
            </a:r>
            <a:r>
              <a:rPr lang="en-US" sz="3200" dirty="0">
                <a:solidFill>
                  <a:srgbClr val="990000"/>
                </a:solidFill>
                <a:ea typeface="Times New Roman" panose="02020603050405020304" pitchFamily="18" charset="0"/>
                <a:cs typeface="Cambria" panose="02040503050406030204" pitchFamily="18" charset="0"/>
              </a:rPr>
              <a:t>Intel </a:t>
            </a:r>
            <a:r>
              <a:rPr lang="en-US" sz="3200">
                <a:solidFill>
                  <a:srgbClr val="990000"/>
                </a:solidFill>
                <a:ea typeface="Times New Roman" panose="02020603050405020304" pitchFamily="18" charset="0"/>
                <a:cs typeface="Cambria" panose="02040503050406030204" pitchFamily="18" charset="0"/>
              </a:rPr>
              <a:t>ISEF 2014 </a:t>
            </a:r>
            <a:endParaRPr lang="en-US" sz="3200" dirty="0">
              <a:solidFill>
                <a:srgbClr val="990000"/>
              </a:solidFill>
              <a:ea typeface="Times New Roman" panose="02020603050405020304" pitchFamily="18" charset="0"/>
              <a:cs typeface="Cambria" panose="02040503050406030204" pitchFamily="18" charset="0"/>
            </a:endParaRPr>
          </a:p>
        </p:txBody>
      </p:sp>
      <p:pic>
        <p:nvPicPr>
          <p:cNvPr id="14" name="Picture 13" descr="DSC00123.JPG"/>
          <p:cNvPicPr>
            <a:picLocks noChangeAspect="1"/>
          </p:cNvPicPr>
          <p:nvPr/>
        </p:nvPicPr>
        <p:blipFill>
          <a:blip r:embed="rId3" cstate="screen"/>
          <a:stretch>
            <a:fillRect/>
          </a:stretch>
        </p:blipFill>
        <p:spPr>
          <a:xfrm>
            <a:off x="410815" y="2885664"/>
            <a:ext cx="4916555" cy="3687416"/>
          </a:xfrm>
          <a:prstGeom prst="rect">
            <a:avLst/>
          </a:prstGeom>
        </p:spPr>
      </p:pic>
      <p:pic>
        <p:nvPicPr>
          <p:cNvPr id="11" name="Picture 10" descr="DSC00109.JPG"/>
          <p:cNvPicPr>
            <a:picLocks noChangeAspect="1"/>
          </p:cNvPicPr>
          <p:nvPr/>
        </p:nvPicPr>
        <p:blipFill>
          <a:blip r:embed="rId4" cstate="screen"/>
          <a:stretch>
            <a:fillRect/>
          </a:stretch>
        </p:blipFill>
        <p:spPr>
          <a:xfrm>
            <a:off x="436494" y="795130"/>
            <a:ext cx="3009072" cy="4012097"/>
          </a:xfrm>
          <a:prstGeom prst="rect">
            <a:avLst/>
          </a:prstGeom>
        </p:spPr>
      </p:pic>
      <p:pic>
        <p:nvPicPr>
          <p:cNvPr id="16" name="Picture 15" descr="DSC00117.JPG"/>
          <p:cNvPicPr>
            <a:picLocks noChangeAspect="1"/>
          </p:cNvPicPr>
          <p:nvPr/>
        </p:nvPicPr>
        <p:blipFill>
          <a:blip r:embed="rId5" cstate="screen"/>
          <a:stretch>
            <a:fillRect/>
          </a:stretch>
        </p:blipFill>
        <p:spPr>
          <a:xfrm>
            <a:off x="3525077" y="821635"/>
            <a:ext cx="5088835" cy="3816626"/>
          </a:xfrm>
          <a:prstGeom prst="rect">
            <a:avLst/>
          </a:prstGeom>
        </p:spPr>
      </p:pic>
      <p:sp>
        <p:nvSpPr>
          <p:cNvPr id="17" name="Oval 16"/>
          <p:cNvSpPr/>
          <p:nvPr/>
        </p:nvSpPr>
        <p:spPr>
          <a:xfrm>
            <a:off x="6294782" y="3127513"/>
            <a:ext cx="914400" cy="9144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299251" y="5599043"/>
            <a:ext cx="914400" cy="914400"/>
          </a:xfrm>
          <a:prstGeom prst="ellipse">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507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a:solidFill>
                  <a:srgbClr val="FF0000"/>
                </a:solidFill>
              </a:rPr>
              <a:t>V. </a:t>
            </a:r>
            <a:r>
              <a:rPr lang="en-US" dirty="0" err="1">
                <a:solidFill>
                  <a:srgbClr val="FF0000"/>
                </a:solidFill>
              </a:rPr>
              <a:t>Tiêu</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4591813"/>
              </p:ext>
            </p:extLst>
          </p:nvPr>
        </p:nvGraphicFramePr>
        <p:xfrm>
          <a:off x="533400" y="790833"/>
          <a:ext cx="8305799" cy="556053"/>
        </p:xfrm>
        <a:graphic>
          <a:graphicData uri="http://schemas.openxmlformats.org/drawingml/2006/table">
            <a:tbl>
              <a:tblPr firstRow="1" firstCol="1" lastRow="1" lastCol="1" bandRow="1" bandCol="1">
                <a:tableStyleId>{5C22544A-7EE6-4342-B048-85BDC9FD1C3A}</a:tableStyleId>
              </a:tblPr>
              <a:tblGrid>
                <a:gridCol w="3851939">
                  <a:extLst>
                    <a:ext uri="{9D8B030D-6E8A-4147-A177-3AD203B41FA5}">
                      <a16:colId xmlns:a16="http://schemas.microsoft.com/office/drawing/2014/main" val="20000"/>
                    </a:ext>
                  </a:extLst>
                </a:gridCol>
                <a:gridCol w="4453860">
                  <a:extLst>
                    <a:ext uri="{9D8B030D-6E8A-4147-A177-3AD203B41FA5}">
                      <a16:colId xmlns:a16="http://schemas.microsoft.com/office/drawing/2014/main" val="20001"/>
                    </a:ext>
                  </a:extLst>
                </a:gridCol>
              </a:tblGrid>
              <a:tr h="556053">
                <a:tc>
                  <a:txBody>
                    <a:bodyPr/>
                    <a:lstStyle/>
                    <a:p>
                      <a:pPr marL="0" marR="0" indent="0" algn="ctr">
                        <a:spcBef>
                          <a:spcPts val="600"/>
                        </a:spcBef>
                        <a:spcAft>
                          <a:spcPts val="600"/>
                        </a:spcAft>
                        <a:tabLst>
                          <a:tab pos="228600" algn="l"/>
                          <a:tab pos="457200" algn="l"/>
                        </a:tabLst>
                      </a:pPr>
                      <a:r>
                        <a:rPr lang="it-IT" sz="2800" spc="-10" dirty="0">
                          <a:effectLst/>
                        </a:rPr>
                        <a:t>Dự án khoa học</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indent="0" algn="ctr">
                        <a:spcBef>
                          <a:spcPts val="600"/>
                        </a:spcBef>
                        <a:spcAft>
                          <a:spcPts val="600"/>
                        </a:spcAft>
                        <a:tabLst>
                          <a:tab pos="228600" algn="l"/>
                          <a:tab pos="457200" algn="l"/>
                        </a:tabLst>
                      </a:pPr>
                      <a:r>
                        <a:rPr lang="it-IT" sz="2800" spc="-10" dirty="0">
                          <a:effectLst/>
                        </a:rPr>
                        <a:t>Dự án kĩ thuật</a:t>
                      </a:r>
                      <a:endParaRPr lang="en-US" sz="2800" spc="-1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38935191"/>
              </p:ext>
            </p:extLst>
          </p:nvPr>
        </p:nvGraphicFramePr>
        <p:xfrm>
          <a:off x="457200" y="1346886"/>
          <a:ext cx="8381999" cy="4063314"/>
        </p:xfrm>
        <a:graphic>
          <a:graphicData uri="http://schemas.openxmlformats.org/drawingml/2006/table">
            <a:tbl>
              <a:tblPr firstRow="1" firstCol="1" lastRow="1" lastCol="1" bandRow="1" bandCol="1">
                <a:tableStyleId>{5C22544A-7EE6-4342-B048-85BDC9FD1C3A}</a:tableStyleId>
              </a:tblPr>
              <a:tblGrid>
                <a:gridCol w="3887278">
                  <a:extLst>
                    <a:ext uri="{9D8B030D-6E8A-4147-A177-3AD203B41FA5}">
                      <a16:colId xmlns:a16="http://schemas.microsoft.com/office/drawing/2014/main" val="20000"/>
                    </a:ext>
                  </a:extLst>
                </a:gridCol>
                <a:gridCol w="4494721">
                  <a:extLst>
                    <a:ext uri="{9D8B030D-6E8A-4147-A177-3AD203B41FA5}">
                      <a16:colId xmlns:a16="http://schemas.microsoft.com/office/drawing/2014/main" val="20001"/>
                    </a:ext>
                  </a:extLst>
                </a:gridCol>
              </a:tblGrid>
              <a:tr h="975195">
                <a:tc>
                  <a:txBody>
                    <a:bodyPr/>
                    <a:lstStyle/>
                    <a:p>
                      <a:pPr marL="0" marR="0" algn="just">
                        <a:spcBef>
                          <a:spcPts val="600"/>
                        </a:spcBef>
                        <a:spcAft>
                          <a:spcPts val="600"/>
                        </a:spcAft>
                      </a:pPr>
                      <a:r>
                        <a:rPr lang="it-IT" sz="2000" dirty="0">
                          <a:effectLst/>
                        </a:rPr>
                        <a:t>3. Thực hiện: thu thập, phân tích và giải thích dữ liệu (20 điểm)</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000">
                          <a:effectLst/>
                        </a:rPr>
                        <a:t>3. Thực hiện: Xây dựng và kiểm tra (20 điểm)</a:t>
                      </a:r>
                      <a:endParaRPr lang="en-US" sz="200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r h="3088119">
                <a:tc>
                  <a:txBody>
                    <a:bodyPr/>
                    <a:lstStyle/>
                    <a:p>
                      <a:pPr marL="0" marR="0" algn="just">
                        <a:spcBef>
                          <a:spcPts val="600"/>
                        </a:spcBef>
                        <a:spcAft>
                          <a:spcPts val="600"/>
                        </a:spcAft>
                      </a:pPr>
                      <a:r>
                        <a:rPr lang="it-IT" sz="2000">
                          <a:effectLst/>
                        </a:rPr>
                        <a:t>- Thu thập và phân tích dữ liệu một cách hệ thống;</a:t>
                      </a:r>
                      <a:endParaRPr lang="en-US" sz="2000">
                        <a:effectLst/>
                      </a:endParaRPr>
                    </a:p>
                    <a:p>
                      <a:pPr marL="0" marR="0" algn="just">
                        <a:spcBef>
                          <a:spcPts val="600"/>
                        </a:spcBef>
                        <a:spcAft>
                          <a:spcPts val="600"/>
                        </a:spcAft>
                      </a:pPr>
                      <a:r>
                        <a:rPr lang="it-IT" sz="2000">
                          <a:effectLst/>
                        </a:rPr>
                        <a:t>- Tính có thể lặp lại của kết quả;</a:t>
                      </a:r>
                      <a:endParaRPr lang="en-US" sz="2000">
                        <a:effectLst/>
                      </a:endParaRPr>
                    </a:p>
                    <a:p>
                      <a:pPr marL="0" marR="0" algn="just">
                        <a:spcBef>
                          <a:spcPts val="600"/>
                        </a:spcBef>
                        <a:spcAft>
                          <a:spcPts val="600"/>
                        </a:spcAft>
                      </a:pPr>
                      <a:r>
                        <a:rPr lang="it-IT" sz="2000">
                          <a:effectLst/>
                        </a:rPr>
                        <a:t>- Áp dụng các phương pháp toán học và thống kê phù hợp;</a:t>
                      </a:r>
                      <a:endParaRPr lang="en-US" sz="2000">
                        <a:effectLst/>
                      </a:endParaRPr>
                    </a:p>
                    <a:p>
                      <a:pPr marL="0" marR="0" algn="just">
                        <a:spcBef>
                          <a:spcPts val="600"/>
                        </a:spcBef>
                        <a:spcAft>
                          <a:spcPts val="600"/>
                        </a:spcAft>
                      </a:pPr>
                      <a:r>
                        <a:rPr lang="it-IT" sz="2000">
                          <a:effectLst/>
                        </a:rPr>
                        <a:t>- Dữ liệu thu thập đủ hỗ trợ cho giải thích và các kết luận.</a:t>
                      </a:r>
                      <a:endParaRPr lang="en-US" sz="200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tc>
                  <a:txBody>
                    <a:bodyPr/>
                    <a:lstStyle/>
                    <a:p>
                      <a:pPr marL="0" marR="0" algn="just">
                        <a:spcBef>
                          <a:spcPts val="600"/>
                        </a:spcBef>
                        <a:spcAft>
                          <a:spcPts val="600"/>
                        </a:spcAft>
                      </a:pPr>
                      <a:r>
                        <a:rPr lang="it-IT" sz="2000" dirty="0">
                          <a:effectLst/>
                        </a:rPr>
                        <a:t>- Nguyên mẫu chứng minh được thiết kế dự kiến;</a:t>
                      </a:r>
                      <a:endParaRPr lang="en-US" sz="2000" dirty="0">
                        <a:effectLst/>
                      </a:endParaRPr>
                    </a:p>
                    <a:p>
                      <a:pPr marL="0" marR="0" algn="just">
                        <a:spcBef>
                          <a:spcPts val="600"/>
                        </a:spcBef>
                        <a:spcAft>
                          <a:spcPts val="600"/>
                        </a:spcAft>
                      </a:pPr>
                      <a:r>
                        <a:rPr lang="it-IT" sz="2000" dirty="0">
                          <a:effectLst/>
                        </a:rPr>
                        <a:t>- Nguyên mẫu được kiểm tra trong nhiều điều kiện/thử nghiệm. </a:t>
                      </a:r>
                      <a:endParaRPr lang="en-US" sz="2000" dirty="0">
                        <a:effectLst/>
                      </a:endParaRPr>
                    </a:p>
                    <a:p>
                      <a:pPr marL="0" marR="0" algn="just">
                        <a:spcBef>
                          <a:spcPts val="600"/>
                        </a:spcBef>
                        <a:spcAft>
                          <a:spcPts val="600"/>
                        </a:spcAft>
                      </a:pPr>
                      <a:r>
                        <a:rPr lang="it-IT" sz="2000" dirty="0">
                          <a:effectLst/>
                        </a:rPr>
                        <a:t>- Nguyên mẫu chứng minh được kĩ năng công nghệ và sự hoàn chỉnh.</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457200" y="5410200"/>
          <a:ext cx="8382000" cy="990600"/>
        </p:xfrm>
        <a:graphic>
          <a:graphicData uri="http://schemas.openxmlformats.org/drawingml/2006/table">
            <a:tbl>
              <a:tblPr firstRow="1" firstCol="1" lastRow="1" lastCol="1" bandRow="1" bandCol="1">
                <a:tableStyleId>{5C22544A-7EE6-4342-B048-85BDC9FD1C3A}</a:tableStyleId>
              </a:tblPr>
              <a:tblGrid>
                <a:gridCol w="8382000">
                  <a:extLst>
                    <a:ext uri="{9D8B030D-6E8A-4147-A177-3AD203B41FA5}">
                      <a16:colId xmlns:a16="http://schemas.microsoft.com/office/drawing/2014/main" val="20000"/>
                    </a:ext>
                  </a:extLst>
                </a:gridCol>
              </a:tblGrid>
              <a:tr h="550333">
                <a:tc>
                  <a:txBody>
                    <a:bodyPr/>
                    <a:lstStyle/>
                    <a:p>
                      <a:pPr marL="0" marR="0" algn="just">
                        <a:spcBef>
                          <a:spcPts val="600"/>
                        </a:spcBef>
                        <a:spcAft>
                          <a:spcPts val="600"/>
                        </a:spcAft>
                      </a:pPr>
                      <a:r>
                        <a:rPr lang="it-IT" sz="2000" dirty="0">
                          <a:effectLst/>
                        </a:rPr>
                        <a:t>4. Sự sáng tạo (20 điểm)</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0"/>
                  </a:ext>
                </a:extLst>
              </a:tr>
              <a:tr h="440267">
                <a:tc>
                  <a:txBody>
                    <a:bodyPr/>
                    <a:lstStyle/>
                    <a:p>
                      <a:pPr marL="0" marR="0" algn="just">
                        <a:spcBef>
                          <a:spcPts val="600"/>
                        </a:spcBef>
                        <a:spcAft>
                          <a:spcPts val="600"/>
                        </a:spcAft>
                      </a:pPr>
                      <a:r>
                        <a:rPr lang="it-IT" sz="2000" spc="-30" dirty="0">
                          <a:effectLst/>
                        </a:rPr>
                        <a:t>Dự án chứng minh tính sáng tạo đáng kể trong một hay nhiều tiêu chí </a:t>
                      </a:r>
                      <a:endParaRPr lang="en-US" sz="2000" dirty="0">
                        <a:effectLst/>
                        <a:latin typeface="Times New Roman" panose="02020603050405020304" pitchFamily="18" charset="0"/>
                        <a:ea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0296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5962"/>
          </a:xfrm>
        </p:spPr>
        <p:txBody>
          <a:bodyPr/>
          <a:lstStyle/>
          <a:p>
            <a:r>
              <a:rPr lang="en-US" dirty="0">
                <a:solidFill>
                  <a:srgbClr val="FF0000"/>
                </a:solidFill>
              </a:rPr>
              <a:t>V. </a:t>
            </a:r>
            <a:r>
              <a:rPr lang="en-US" dirty="0" err="1">
                <a:solidFill>
                  <a:srgbClr val="FF0000"/>
                </a:solidFill>
              </a:rPr>
              <a:t>Tiêu</a:t>
            </a:r>
            <a:r>
              <a:rPr lang="en-US" dirty="0">
                <a:solidFill>
                  <a:srgbClr val="FF0000"/>
                </a:solidFill>
              </a:rPr>
              <a:t> </a:t>
            </a:r>
            <a:r>
              <a:rPr lang="en-US" dirty="0" err="1">
                <a:solidFill>
                  <a:srgbClr val="FF0000"/>
                </a:solidFill>
              </a:rPr>
              <a:t>chí</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r>
              <a:rPr lang="en-US" dirty="0">
                <a:solidFill>
                  <a:srgbClr val="FF0000"/>
                </a:solidFill>
              </a:rPr>
              <a:t> </a:t>
            </a:r>
            <a:r>
              <a:rPr lang="en-US" dirty="0" err="1">
                <a:solidFill>
                  <a:srgbClr val="FF0000"/>
                </a:solidFill>
              </a:rPr>
              <a:t>dự</a:t>
            </a:r>
            <a:r>
              <a:rPr lang="en-US" dirty="0">
                <a:solidFill>
                  <a:srgbClr val="FF0000"/>
                </a:solidFill>
              </a:rPr>
              <a:t> án</a:t>
            </a:r>
          </a:p>
        </p:txBody>
      </p:sp>
      <p:graphicFrame>
        <p:nvGraphicFramePr>
          <p:cNvPr id="3" name="Table 2"/>
          <p:cNvGraphicFramePr>
            <a:graphicFrameLocks noGrp="1"/>
          </p:cNvGraphicFramePr>
          <p:nvPr>
            <p:extLst>
              <p:ext uri="{D42A27DB-BD31-4B8C-83A1-F6EECF244321}">
                <p14:modId xmlns:p14="http://schemas.microsoft.com/office/powerpoint/2010/main" val="1449881049"/>
              </p:ext>
            </p:extLst>
          </p:nvPr>
        </p:nvGraphicFramePr>
        <p:xfrm>
          <a:off x="457200" y="838201"/>
          <a:ext cx="8382000" cy="5602360"/>
        </p:xfrm>
        <a:graphic>
          <a:graphicData uri="http://schemas.openxmlformats.org/drawingml/2006/table">
            <a:tbl>
              <a:tblPr firstRow="1" firstCol="1" lastRow="1" lastCol="1" bandRow="1" bandCol="1">
                <a:tableStyleId>{5C22544A-7EE6-4342-B048-85BDC9FD1C3A}</a:tableStyleId>
              </a:tblPr>
              <a:tblGrid>
                <a:gridCol w="8382000">
                  <a:extLst>
                    <a:ext uri="{9D8B030D-6E8A-4147-A177-3AD203B41FA5}">
                      <a16:colId xmlns:a16="http://schemas.microsoft.com/office/drawing/2014/main" val="20000"/>
                    </a:ext>
                  </a:extLst>
                </a:gridCol>
              </a:tblGrid>
              <a:tr h="320233">
                <a:tc>
                  <a:txBody>
                    <a:bodyPr/>
                    <a:lstStyle/>
                    <a:p>
                      <a:pPr marL="0" marR="0" algn="just">
                        <a:spcBef>
                          <a:spcPts val="0"/>
                        </a:spcBef>
                        <a:spcAft>
                          <a:spcPts val="0"/>
                        </a:spcAft>
                      </a:pPr>
                      <a:r>
                        <a:rPr lang="it-IT" sz="2200" dirty="0">
                          <a:effectLst/>
                        </a:rPr>
                        <a:t>5. Trình bày (35 điểm)</a:t>
                      </a:r>
                      <a:endParaRPr lang="en-US" sz="2200" dirty="0">
                        <a:effectLst/>
                        <a:latin typeface="Times New Roman" panose="02020603050405020304" pitchFamily="18" charset="0"/>
                        <a:ea typeface="Times New Roman" panose="02020603050405020304" pitchFamily="18" charset="0"/>
                      </a:endParaRPr>
                    </a:p>
                  </a:txBody>
                  <a:tcPr marL="62039" marR="62039" marT="0" marB="0">
                    <a:solidFill>
                      <a:srgbClr val="00B0F0"/>
                    </a:solidFill>
                  </a:tcPr>
                </a:tc>
                <a:extLst>
                  <a:ext uri="{0D108BD9-81ED-4DB2-BD59-A6C34878D82A}">
                    <a16:rowId xmlns:a16="http://schemas.microsoft.com/office/drawing/2014/main" val="10000"/>
                  </a:ext>
                </a:extLst>
              </a:tr>
              <a:tr h="5267080">
                <a:tc>
                  <a:txBody>
                    <a:bodyPr/>
                    <a:lstStyle/>
                    <a:p>
                      <a:pPr marL="0" marR="0" algn="just">
                        <a:spcBef>
                          <a:spcPts val="0"/>
                        </a:spcBef>
                        <a:spcAft>
                          <a:spcPts val="0"/>
                        </a:spcAft>
                      </a:pPr>
                      <a:r>
                        <a:rPr lang="it-IT" sz="2200" dirty="0">
                          <a:effectLst/>
                        </a:rPr>
                        <a:t>a) Áp phích (Poster) (10 điểm)</a:t>
                      </a:r>
                      <a:endParaRPr lang="en-US" sz="2200" dirty="0">
                        <a:effectLst/>
                      </a:endParaRPr>
                    </a:p>
                    <a:p>
                      <a:pPr marL="0" marR="0" algn="just">
                        <a:spcBef>
                          <a:spcPts val="0"/>
                        </a:spcBef>
                        <a:spcAft>
                          <a:spcPts val="0"/>
                        </a:spcAft>
                      </a:pPr>
                      <a:r>
                        <a:rPr lang="it-IT" sz="2200" dirty="0">
                          <a:effectLst/>
                        </a:rPr>
                        <a:t>- Sự bố trí lôgic của vật/tài liệu;</a:t>
                      </a:r>
                      <a:endParaRPr lang="en-US" sz="2200" dirty="0">
                        <a:effectLst/>
                      </a:endParaRPr>
                    </a:p>
                    <a:p>
                      <a:pPr marL="0" marR="0" algn="just">
                        <a:spcBef>
                          <a:spcPts val="0"/>
                        </a:spcBef>
                        <a:spcAft>
                          <a:spcPts val="0"/>
                        </a:spcAft>
                      </a:pPr>
                      <a:r>
                        <a:rPr lang="it-IT" sz="2200" dirty="0">
                          <a:effectLst/>
                        </a:rPr>
                        <a:t>- Sự rõ ràng của các đồ thị và chú thích;</a:t>
                      </a:r>
                      <a:endParaRPr lang="en-US" sz="2200" dirty="0">
                        <a:effectLst/>
                      </a:endParaRPr>
                    </a:p>
                    <a:p>
                      <a:pPr marL="0" marR="0" algn="just">
                        <a:spcBef>
                          <a:spcPts val="0"/>
                        </a:spcBef>
                        <a:spcAft>
                          <a:spcPts val="0"/>
                        </a:spcAft>
                      </a:pPr>
                      <a:r>
                        <a:rPr lang="it-IT" sz="2200" dirty="0">
                          <a:effectLst/>
                        </a:rPr>
                        <a:t>- Sự hỗ trợ của các tài liệu trưng bày.</a:t>
                      </a:r>
                      <a:endParaRPr lang="en-US" sz="2200" dirty="0">
                        <a:effectLst/>
                      </a:endParaRPr>
                    </a:p>
                    <a:p>
                      <a:pPr marL="0" marR="0" algn="just">
                        <a:spcBef>
                          <a:spcPts val="0"/>
                        </a:spcBef>
                        <a:spcAft>
                          <a:spcPts val="0"/>
                        </a:spcAft>
                      </a:pPr>
                      <a:r>
                        <a:rPr lang="it-IT" sz="2200" dirty="0">
                          <a:effectLst/>
                        </a:rPr>
                        <a:t>b) Phỏng vấn (25 điểm)</a:t>
                      </a:r>
                      <a:endParaRPr lang="en-US" sz="2200" dirty="0">
                        <a:effectLst/>
                      </a:endParaRPr>
                    </a:p>
                    <a:p>
                      <a:pPr marL="0" marR="0" algn="just">
                        <a:spcBef>
                          <a:spcPts val="0"/>
                        </a:spcBef>
                        <a:spcAft>
                          <a:spcPts val="0"/>
                        </a:spcAft>
                      </a:pPr>
                      <a:r>
                        <a:rPr lang="it-IT" sz="2200" dirty="0">
                          <a:effectLst/>
                        </a:rPr>
                        <a:t>- Trả lời rõ ràng, súc tích, sâu sắc các câu hỏi;</a:t>
                      </a:r>
                      <a:endParaRPr lang="en-US" sz="2200" dirty="0">
                        <a:effectLst/>
                      </a:endParaRPr>
                    </a:p>
                    <a:p>
                      <a:pPr marL="0" marR="0" algn="just">
                        <a:spcBef>
                          <a:spcPts val="0"/>
                        </a:spcBef>
                        <a:spcAft>
                          <a:spcPts val="0"/>
                        </a:spcAft>
                      </a:pPr>
                      <a:r>
                        <a:rPr lang="it-IT" sz="2200" dirty="0">
                          <a:effectLst/>
                        </a:rPr>
                        <a:t>- Hiểu biết cơ sở khoa học liên quan đến dự án;</a:t>
                      </a:r>
                      <a:endParaRPr lang="en-US" sz="2200" dirty="0">
                        <a:effectLst/>
                      </a:endParaRPr>
                    </a:p>
                    <a:p>
                      <a:pPr marL="0" marR="0" algn="just">
                        <a:spcBef>
                          <a:spcPts val="0"/>
                        </a:spcBef>
                        <a:spcAft>
                          <a:spcPts val="0"/>
                        </a:spcAft>
                      </a:pPr>
                      <a:r>
                        <a:rPr lang="it-IT" sz="2200" dirty="0">
                          <a:effectLst/>
                        </a:rPr>
                        <a:t>- Hiểu biết về sự giải thích và hạn chế của các kết quả và các kết luận;</a:t>
                      </a:r>
                      <a:endParaRPr lang="en-US" sz="2200" dirty="0">
                        <a:effectLst/>
                      </a:endParaRPr>
                    </a:p>
                    <a:p>
                      <a:pPr marL="0" marR="0" algn="just">
                        <a:spcBef>
                          <a:spcPts val="0"/>
                        </a:spcBef>
                        <a:spcAft>
                          <a:spcPts val="0"/>
                        </a:spcAft>
                      </a:pPr>
                      <a:r>
                        <a:rPr lang="it-IT" sz="2200" dirty="0">
                          <a:effectLst/>
                        </a:rPr>
                        <a:t>- Mức độ độc lập trong thực hiện dự án;</a:t>
                      </a:r>
                      <a:endParaRPr lang="en-US" sz="2200" dirty="0">
                        <a:effectLst/>
                      </a:endParaRPr>
                    </a:p>
                    <a:p>
                      <a:pPr marL="0" marR="0" algn="just">
                        <a:spcBef>
                          <a:spcPts val="0"/>
                        </a:spcBef>
                        <a:spcAft>
                          <a:spcPts val="0"/>
                        </a:spcAft>
                      </a:pPr>
                      <a:r>
                        <a:rPr lang="it-IT" sz="2200" spc="-50" dirty="0">
                          <a:effectLst/>
                        </a:rPr>
                        <a:t>- Sự thừa nhận khả năng tác động tiềm tàng về khoa học, xã hội và/hoặc kinh tế;</a:t>
                      </a:r>
                      <a:endParaRPr lang="en-US" sz="2200" dirty="0">
                        <a:effectLst/>
                      </a:endParaRPr>
                    </a:p>
                    <a:p>
                      <a:pPr marL="0" marR="0" algn="just">
                        <a:spcBef>
                          <a:spcPts val="0"/>
                        </a:spcBef>
                        <a:spcAft>
                          <a:spcPts val="0"/>
                        </a:spcAft>
                      </a:pPr>
                      <a:r>
                        <a:rPr lang="it-IT" sz="2200" dirty="0">
                          <a:effectLst/>
                        </a:rPr>
                        <a:t>- Chất lượng của các ý tưởng cho nghiên cứu tiếp theo;</a:t>
                      </a:r>
                      <a:endParaRPr lang="en-US" sz="2200" dirty="0">
                        <a:effectLst/>
                      </a:endParaRPr>
                    </a:p>
                    <a:p>
                      <a:pPr marL="0" marR="0" algn="just">
                        <a:spcBef>
                          <a:spcPts val="0"/>
                        </a:spcBef>
                        <a:spcAft>
                          <a:spcPts val="0"/>
                        </a:spcAft>
                      </a:pPr>
                      <a:r>
                        <a:rPr lang="it-IT" sz="2200" dirty="0">
                          <a:effectLst/>
                        </a:rPr>
                        <a:t>- Đối với các dự án tập thể, sự đóng góp và hiểu biết về dự án của tất cả các thành viên.</a:t>
                      </a:r>
                      <a:endParaRPr lang="en-US" sz="2200" dirty="0">
                        <a:effectLst/>
                        <a:latin typeface="Times New Roman" panose="02020603050405020304" pitchFamily="18" charset="0"/>
                        <a:ea typeface="Times New Roman" panose="02020603050405020304" pitchFamily="18" charset="0"/>
                      </a:endParaRPr>
                    </a:p>
                  </a:txBody>
                  <a:tcPr marL="62039" marR="62039" marT="0" marB="0">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1914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0"/>
            <a:ext cx="7543800" cy="1295400"/>
          </a:xfrm>
        </p:spPr>
        <p:txBody>
          <a:bodyPr/>
          <a:lstStyle/>
          <a:p>
            <a:pPr algn="ctr"/>
            <a:r>
              <a:rPr lang="en-US" dirty="0" err="1">
                <a:solidFill>
                  <a:srgbClr val="FF0000"/>
                </a:solidFill>
              </a:rPr>
              <a:t>TRÂN</a:t>
            </a:r>
            <a:r>
              <a:rPr lang="en-US" dirty="0">
                <a:solidFill>
                  <a:srgbClr val="FF0000"/>
                </a:solidFill>
              </a:rPr>
              <a:t> </a:t>
            </a:r>
            <a:r>
              <a:rPr lang="en-US" dirty="0" err="1">
                <a:solidFill>
                  <a:srgbClr val="FF0000"/>
                </a:solidFill>
              </a:rPr>
              <a:t>TRỌNG</a:t>
            </a:r>
            <a:r>
              <a:rPr lang="en-US" dirty="0">
                <a:solidFill>
                  <a:srgbClr val="FF0000"/>
                </a:solidFill>
              </a:rPr>
              <a:t> </a:t>
            </a:r>
            <a:r>
              <a:rPr lang="en-US" dirty="0" err="1">
                <a:solidFill>
                  <a:srgbClr val="FF0000"/>
                </a:solidFill>
              </a:rPr>
              <a:t>CẢM</a:t>
            </a:r>
            <a:r>
              <a:rPr lang="en-US" dirty="0">
                <a:solidFill>
                  <a:srgbClr val="FF0000"/>
                </a:solidFill>
              </a:rPr>
              <a:t> </a:t>
            </a:r>
            <a:r>
              <a:rPr lang="en-US" dirty="0" err="1">
                <a:solidFill>
                  <a:srgbClr val="FF0000"/>
                </a:solidFill>
              </a:rPr>
              <a:t>ƠN</a:t>
            </a:r>
            <a:endParaRPr lang="en-US" dirty="0">
              <a:solidFill>
                <a:srgbClr val="FF0000"/>
              </a:solidFill>
            </a:endParaRPr>
          </a:p>
        </p:txBody>
      </p:sp>
    </p:spTree>
    <p:extLst>
      <p:ext uri="{BB962C8B-B14F-4D97-AF65-F5344CB8AC3E}">
        <p14:creationId xmlns:p14="http://schemas.microsoft.com/office/powerpoint/2010/main" val="255489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0073" y="1149325"/>
            <a:ext cx="5680363" cy="5099074"/>
          </a:xfrm>
        </p:spPr>
        <p:txBody>
          <a:bodyPr/>
          <a:lstStyle/>
          <a:p>
            <a:r>
              <a:rPr lang="en-AU"/>
              <a:t>	a) Dự thi cấp cơ sở: Hơn </a:t>
            </a:r>
            <a:r>
              <a:rPr lang="en-AU" dirty="0"/>
              <a:t>5000 </a:t>
            </a:r>
            <a:r>
              <a:rPr lang="en-AU"/>
              <a:t>dự án</a:t>
            </a:r>
          </a:p>
          <a:p>
            <a:pPr marL="803275" indent="-803275"/>
            <a:r>
              <a:rPr lang="en-AU"/>
              <a:t>      b) Dự thi cấp quốc gia: </a:t>
            </a:r>
            <a:r>
              <a:rPr lang="pt-BR"/>
              <a:t>385 DA; 677 HS; 61 Sở; 03 trường:</a:t>
            </a:r>
          </a:p>
          <a:p>
            <a:r>
              <a:rPr lang="pt-BR" i="1"/>
              <a:t>	- Khu </a:t>
            </a:r>
            <a:r>
              <a:rPr lang="pt-BR" i="1" dirty="0"/>
              <a:t>vực </a:t>
            </a:r>
            <a:r>
              <a:rPr lang="pt-BR" i="1"/>
              <a:t>phía Bắc: </a:t>
            </a:r>
            <a:r>
              <a:rPr lang="pt-BR"/>
              <a:t>205 DA; 371 HS</a:t>
            </a:r>
            <a:endParaRPr lang="en-US" dirty="0"/>
          </a:p>
          <a:p>
            <a:r>
              <a:rPr lang="pt-BR"/>
              <a:t>	+ </a:t>
            </a:r>
            <a:r>
              <a:rPr lang="pt-BR" dirty="0"/>
              <a:t>Cấp THPT: 150 dự án</a:t>
            </a:r>
            <a:r>
              <a:rPr lang="pt-BR"/>
              <a:t>, 271 </a:t>
            </a:r>
            <a:r>
              <a:rPr lang="pt-BR" dirty="0"/>
              <a:t>học sinh</a:t>
            </a:r>
            <a:endParaRPr lang="en-US" dirty="0"/>
          </a:p>
          <a:p>
            <a:r>
              <a:rPr lang="pt-BR"/>
              <a:t>	+ </a:t>
            </a:r>
            <a:r>
              <a:rPr lang="pt-BR" dirty="0"/>
              <a:t>Cấp THCS: 55 dự án, 100 học sinh</a:t>
            </a:r>
            <a:endParaRPr lang="en-US" dirty="0"/>
          </a:p>
          <a:p>
            <a:r>
              <a:rPr lang="pt-BR"/>
              <a:t>	+ </a:t>
            </a:r>
            <a:r>
              <a:rPr lang="pt-BR" dirty="0"/>
              <a:t>Số lĩnh vực: 15 lĩnh vực.</a:t>
            </a:r>
            <a:endParaRPr lang="en-US" dirty="0"/>
          </a:p>
          <a:p>
            <a:r>
              <a:rPr lang="pt-BR" i="1"/>
              <a:t>	- Khu vực phía Nam: 108</a:t>
            </a:r>
            <a:r>
              <a:rPr lang="pt-BR"/>
              <a:t> DA; 306 HS</a:t>
            </a:r>
            <a:endParaRPr lang="en-US"/>
          </a:p>
          <a:p>
            <a:r>
              <a:rPr lang="pt-BR"/>
              <a:t>	+ Cấp THPT: 130 dự án, 225 học sinh</a:t>
            </a:r>
            <a:endParaRPr lang="en-US"/>
          </a:p>
          <a:p>
            <a:r>
              <a:rPr lang="pt-BR"/>
              <a:t>	+ Cấp THCS: 50 dự án, 81 học sinh</a:t>
            </a:r>
            <a:endParaRPr lang="en-US"/>
          </a:p>
          <a:p>
            <a:r>
              <a:rPr lang="pt-BR"/>
              <a:t>	+ Số lĩnh vực: 14 lĩnh vực.</a:t>
            </a:r>
            <a:endParaRPr lang="en-US"/>
          </a:p>
          <a:p>
            <a:pPr>
              <a:buFontTx/>
              <a:buChar char="-"/>
            </a:pPr>
            <a:endParaRPr lang="pt-BR"/>
          </a:p>
          <a:p>
            <a:pPr>
              <a:buFontTx/>
              <a:buChar char="-"/>
            </a:pP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5</a:t>
            </a:fld>
            <a:endParaRPr lang="en-US" dirty="0"/>
          </a:p>
        </p:txBody>
      </p:sp>
      <p:sp>
        <p:nvSpPr>
          <p:cNvPr id="2" name="Title 1"/>
          <p:cNvSpPr>
            <a:spLocks noGrp="1"/>
          </p:cNvSpPr>
          <p:nvPr>
            <p:ph type="title"/>
          </p:nvPr>
        </p:nvSpPr>
        <p:spPr>
          <a:xfrm>
            <a:off x="455613" y="356740"/>
            <a:ext cx="8229600" cy="620989"/>
          </a:xfrm>
        </p:spPr>
        <p:txBody>
          <a:bodyPr>
            <a:normAutofit fontScale="90000"/>
          </a:bodyPr>
          <a:lstStyle/>
          <a:p>
            <a:r>
              <a:rPr lang="en-US" sz="2800" b="1" dirty="0">
                <a:solidFill>
                  <a:srgbClr val="FF0000"/>
                </a:solidFill>
              </a:rPr>
              <a:t>CUỘC THI NĂM 2015</a:t>
            </a:r>
            <a:br>
              <a:rPr lang="en-US" sz="2800" b="1" dirty="0">
                <a:solidFill>
                  <a:srgbClr val="FF0000"/>
                </a:solidFill>
              </a:rPr>
            </a:br>
            <a:endParaRPr lang="en-US" sz="2800" b="1" dirty="0">
              <a:solidFill>
                <a:srgbClr val="FF0000"/>
              </a:solidFill>
            </a:endParaRPr>
          </a:p>
        </p:txBody>
      </p:sp>
      <p:pic>
        <p:nvPicPr>
          <p:cNvPr id="6" name="Picture 5" descr="Don vi tham du KHKT 2015.jpg"/>
          <p:cNvPicPr>
            <a:picLocks noChangeAspect="1"/>
          </p:cNvPicPr>
          <p:nvPr/>
        </p:nvPicPr>
        <p:blipFill>
          <a:blip r:embed="rId2" cstate="print"/>
          <a:stretch>
            <a:fillRect/>
          </a:stretch>
        </p:blipFill>
        <p:spPr>
          <a:xfrm>
            <a:off x="327746" y="1101003"/>
            <a:ext cx="2207636" cy="53670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716" y="422275"/>
            <a:ext cx="7903806" cy="5749925"/>
          </a:xfrm>
        </p:spPr>
      </p:pic>
      <p:sp>
        <p:nvSpPr>
          <p:cNvPr id="3" name="Slide Number Placeholder 2"/>
          <p:cNvSpPr>
            <a:spLocks noGrp="1"/>
          </p:cNvSpPr>
          <p:nvPr>
            <p:ph type="sldNum" sz="quarter" idx="12"/>
          </p:nvPr>
        </p:nvSpPr>
        <p:spPr/>
        <p:txBody>
          <a:bodyPr/>
          <a:lstStyle/>
          <a:p>
            <a:fld id="{EE2556C5-CE8C-6547-B838-EA80C61A4AF7}" type="slidenum">
              <a:rPr lang="en-US" smtClean="0"/>
              <a:pPr/>
              <a:t>6</a:t>
            </a:fld>
            <a:endParaRPr lang="en-US" dirty="0"/>
          </a:p>
        </p:txBody>
      </p:sp>
    </p:spTree>
    <p:extLst>
      <p:ext uri="{BB962C8B-B14F-4D97-AF65-F5344CB8AC3E}">
        <p14:creationId xmlns:p14="http://schemas.microsoft.com/office/powerpoint/2010/main" val="188018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0073" y="1149325"/>
            <a:ext cx="5680363" cy="5099074"/>
          </a:xfrm>
        </p:spPr>
        <p:txBody>
          <a:bodyPr/>
          <a:lstStyle/>
          <a:p>
            <a:r>
              <a:rPr lang="en-AU" dirty="0"/>
              <a:t>	a) </a:t>
            </a:r>
            <a:r>
              <a:rPr lang="en-AU" dirty="0" err="1"/>
              <a:t>Dự</a:t>
            </a:r>
            <a:r>
              <a:rPr lang="en-AU" dirty="0"/>
              <a:t> </a:t>
            </a:r>
            <a:r>
              <a:rPr lang="en-AU" dirty="0" err="1"/>
              <a:t>thi</a:t>
            </a:r>
            <a:r>
              <a:rPr lang="en-AU" dirty="0"/>
              <a:t> </a:t>
            </a:r>
            <a:r>
              <a:rPr lang="en-AU" dirty="0" err="1"/>
              <a:t>cấp</a:t>
            </a:r>
            <a:r>
              <a:rPr lang="en-AU" dirty="0"/>
              <a:t> </a:t>
            </a:r>
            <a:r>
              <a:rPr lang="en-AU" dirty="0" err="1"/>
              <a:t>cơ</a:t>
            </a:r>
            <a:r>
              <a:rPr lang="en-AU" dirty="0"/>
              <a:t> </a:t>
            </a:r>
            <a:r>
              <a:rPr lang="en-AU" dirty="0" err="1"/>
              <a:t>sở</a:t>
            </a:r>
            <a:r>
              <a:rPr lang="en-AU" dirty="0"/>
              <a:t>: ~ 10.000 </a:t>
            </a:r>
            <a:r>
              <a:rPr lang="en-AU" dirty="0" err="1"/>
              <a:t>dự</a:t>
            </a:r>
            <a:r>
              <a:rPr lang="en-AU" dirty="0"/>
              <a:t> </a:t>
            </a:r>
            <a:r>
              <a:rPr lang="en-AU" dirty="0" err="1"/>
              <a:t>án</a:t>
            </a:r>
            <a:endParaRPr lang="en-AU" dirty="0"/>
          </a:p>
          <a:p>
            <a:pPr marL="803275" indent="-803275"/>
            <a:r>
              <a:rPr lang="en-AU" dirty="0"/>
              <a:t>      b) </a:t>
            </a:r>
            <a:r>
              <a:rPr lang="en-AU" dirty="0" err="1"/>
              <a:t>Dự</a:t>
            </a:r>
            <a:r>
              <a:rPr lang="en-AU" dirty="0"/>
              <a:t> </a:t>
            </a:r>
            <a:r>
              <a:rPr lang="en-AU" dirty="0" err="1"/>
              <a:t>thi</a:t>
            </a:r>
            <a:r>
              <a:rPr lang="en-AU" dirty="0"/>
              <a:t> </a:t>
            </a:r>
            <a:r>
              <a:rPr lang="en-AU" dirty="0" err="1"/>
              <a:t>cấp</a:t>
            </a:r>
            <a:r>
              <a:rPr lang="en-AU" dirty="0"/>
              <a:t> </a:t>
            </a:r>
            <a:r>
              <a:rPr lang="en-AU" dirty="0" err="1"/>
              <a:t>quốc</a:t>
            </a:r>
            <a:r>
              <a:rPr lang="en-AU" dirty="0"/>
              <a:t> </a:t>
            </a:r>
            <a:r>
              <a:rPr lang="en-AU" dirty="0" err="1"/>
              <a:t>gia</a:t>
            </a:r>
            <a:r>
              <a:rPr lang="en-AU" dirty="0"/>
              <a:t>: </a:t>
            </a:r>
            <a:r>
              <a:rPr lang="pt-BR" dirty="0"/>
              <a:t>440 DA; ~800 HS; 63 Sở; 06 trường:</a:t>
            </a:r>
          </a:p>
          <a:p>
            <a:r>
              <a:rPr lang="pt-BR" i="1" dirty="0"/>
              <a:t>	- Khu vực phía Bắc: </a:t>
            </a:r>
            <a:r>
              <a:rPr lang="pt-BR" dirty="0"/>
              <a:t>234 DA;</a:t>
            </a:r>
            <a:endParaRPr lang="en-US" dirty="0"/>
          </a:p>
          <a:p>
            <a:r>
              <a:rPr lang="pt-BR" dirty="0"/>
              <a:t>	+ Cấp THPT: 173 dự án, 316 học sinh</a:t>
            </a:r>
            <a:endParaRPr lang="en-US" dirty="0"/>
          </a:p>
          <a:p>
            <a:r>
              <a:rPr lang="pt-BR" dirty="0"/>
              <a:t>	+ Cấp THCS: 61 dự án, 111 học sinh</a:t>
            </a:r>
            <a:endParaRPr lang="en-US" dirty="0"/>
          </a:p>
          <a:p>
            <a:r>
              <a:rPr lang="pt-BR" dirty="0"/>
              <a:t>	- Số lĩnh vực: 20 lĩnh vực.</a:t>
            </a:r>
            <a:endParaRPr lang="en-US" dirty="0"/>
          </a:p>
          <a:p>
            <a:r>
              <a:rPr lang="pt-BR" i="1" dirty="0"/>
              <a:t>	- Khu vực phía Nam: 206</a:t>
            </a:r>
            <a:r>
              <a:rPr lang="pt-BR" dirty="0"/>
              <a:t> DA;</a:t>
            </a:r>
            <a:endParaRPr lang="en-US" dirty="0"/>
          </a:p>
          <a:p>
            <a:r>
              <a:rPr lang="pt-BR" dirty="0"/>
              <a:t>	+ Cấp THPT: 106 dự án, 279 học sinh</a:t>
            </a:r>
            <a:endParaRPr lang="en-US" dirty="0"/>
          </a:p>
          <a:p>
            <a:r>
              <a:rPr lang="pt-BR" dirty="0"/>
              <a:t>	+ Cấp THCS: 46 dự án, 79 học sinh</a:t>
            </a:r>
            <a:endParaRPr lang="en-US" dirty="0"/>
          </a:p>
          <a:p>
            <a:r>
              <a:rPr lang="pt-BR" dirty="0"/>
              <a:t>	+ Số lĩnh vực: 18 lĩnh vực.</a:t>
            </a:r>
            <a:endParaRPr lang="en-US" dirty="0"/>
          </a:p>
          <a:p>
            <a:pPr>
              <a:buFontTx/>
              <a:buChar char="-"/>
            </a:pPr>
            <a:endParaRPr lang="pt-BR" dirty="0"/>
          </a:p>
          <a:p>
            <a:pPr>
              <a:buFontTx/>
              <a:buChar char="-"/>
            </a:pP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7</a:t>
            </a:fld>
            <a:endParaRPr lang="en-US" dirty="0"/>
          </a:p>
        </p:txBody>
      </p:sp>
      <p:sp>
        <p:nvSpPr>
          <p:cNvPr id="2" name="Title 1"/>
          <p:cNvSpPr>
            <a:spLocks noGrp="1"/>
          </p:cNvSpPr>
          <p:nvPr>
            <p:ph type="title"/>
          </p:nvPr>
        </p:nvSpPr>
        <p:spPr>
          <a:xfrm>
            <a:off x="455613" y="175979"/>
            <a:ext cx="8229600" cy="620989"/>
          </a:xfrm>
        </p:spPr>
        <p:txBody>
          <a:bodyPr>
            <a:normAutofit fontScale="90000"/>
          </a:bodyPr>
          <a:lstStyle/>
          <a:p>
            <a:r>
              <a:rPr lang="en-US" sz="2800" b="1" dirty="0" err="1">
                <a:solidFill>
                  <a:srgbClr val="FF0000"/>
                </a:solidFill>
              </a:rPr>
              <a:t>CUỘC</a:t>
            </a:r>
            <a:r>
              <a:rPr lang="en-US" sz="2800" b="1" dirty="0">
                <a:solidFill>
                  <a:srgbClr val="FF0000"/>
                </a:solidFill>
              </a:rPr>
              <a:t> </a:t>
            </a:r>
            <a:r>
              <a:rPr lang="en-US" sz="2800" b="1" dirty="0" err="1">
                <a:solidFill>
                  <a:srgbClr val="FF0000"/>
                </a:solidFill>
              </a:rPr>
              <a:t>THI</a:t>
            </a:r>
            <a:r>
              <a:rPr lang="en-US" sz="2800" b="1" dirty="0">
                <a:solidFill>
                  <a:srgbClr val="FF0000"/>
                </a:solidFill>
              </a:rPr>
              <a:t> </a:t>
            </a:r>
            <a:r>
              <a:rPr lang="en-US" sz="2800" b="1" dirty="0" err="1">
                <a:solidFill>
                  <a:srgbClr val="FF0000"/>
                </a:solidFill>
              </a:rPr>
              <a:t>NĂM</a:t>
            </a:r>
            <a:r>
              <a:rPr lang="en-US" sz="2800" b="1" dirty="0">
                <a:solidFill>
                  <a:srgbClr val="FF0000"/>
                </a:solidFill>
              </a:rPr>
              <a:t> 2016</a:t>
            </a:r>
            <a:br>
              <a:rPr lang="en-US" sz="2800" b="1" dirty="0">
                <a:solidFill>
                  <a:srgbClr val="FF0000"/>
                </a:solidFill>
              </a:rPr>
            </a:br>
            <a:endParaRPr lang="en-US" sz="2800" b="1" dirty="0">
              <a:solidFill>
                <a:srgbClr val="FF0000"/>
              </a:solidFill>
            </a:endParaRPr>
          </a:p>
        </p:txBody>
      </p:sp>
      <p:pic>
        <p:nvPicPr>
          <p:cNvPr id="6" name="Picture 5" descr="Don vi tham du KHKT 2015.jpg"/>
          <p:cNvPicPr>
            <a:picLocks noChangeAspect="1"/>
          </p:cNvPicPr>
          <p:nvPr/>
        </p:nvPicPr>
        <p:blipFill>
          <a:blip r:embed="rId2" cstate="print"/>
          <a:stretch>
            <a:fillRect/>
          </a:stretch>
        </p:blipFill>
        <p:spPr>
          <a:xfrm>
            <a:off x="327746" y="1101003"/>
            <a:ext cx="2207636" cy="5367008"/>
          </a:xfrm>
          <a:prstGeom prst="rect">
            <a:avLst/>
          </a:prstGeom>
        </p:spPr>
      </p:pic>
    </p:spTree>
    <p:extLst>
      <p:ext uri="{BB962C8B-B14F-4D97-AF65-F5344CB8AC3E}">
        <p14:creationId xmlns:p14="http://schemas.microsoft.com/office/powerpoint/2010/main" val="1728191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2" descr="D:\Google Drive\KHKT\KHKT 2016\ISEF\Anh doi tuyen ISEF 2016.jpg"/>
          <p:cNvPicPr>
            <a:picLocks noGrp="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455613" y="1133341"/>
            <a:ext cx="8229600" cy="4275786"/>
          </a:xfrm>
          <a:prstGeom prst="rect">
            <a:avLst/>
          </a:prstGeom>
          <a:noFill/>
          <a:ln>
            <a:noFill/>
          </a:ln>
        </p:spPr>
      </p:pic>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dirty="0"/>
          </a:p>
        </p:txBody>
      </p:sp>
      <p:sp>
        <p:nvSpPr>
          <p:cNvPr id="4" name="Title 3"/>
          <p:cNvSpPr>
            <a:spLocks noGrp="1"/>
          </p:cNvSpPr>
          <p:nvPr>
            <p:ph type="title"/>
          </p:nvPr>
        </p:nvSpPr>
        <p:spPr>
          <a:xfrm>
            <a:off x="455613" y="452437"/>
            <a:ext cx="8229600" cy="680904"/>
          </a:xfrm>
        </p:spPr>
        <p:txBody>
          <a:bodyPr/>
          <a:lstStyle/>
          <a:p>
            <a:r>
              <a:rPr lang="en-US" dirty="0" err="1">
                <a:solidFill>
                  <a:srgbClr val="FF0000"/>
                </a:solidFill>
              </a:rPr>
              <a:t>Học</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Việt</a:t>
            </a:r>
            <a:r>
              <a:rPr lang="en-US" dirty="0">
                <a:solidFill>
                  <a:srgbClr val="FF0000"/>
                </a:solidFill>
              </a:rPr>
              <a:t> Nam </a:t>
            </a:r>
            <a:r>
              <a:rPr lang="en-US" dirty="0" err="1">
                <a:solidFill>
                  <a:srgbClr val="FF0000"/>
                </a:solidFill>
              </a:rPr>
              <a:t>tại</a:t>
            </a:r>
            <a:r>
              <a:rPr lang="en-US" dirty="0">
                <a:solidFill>
                  <a:srgbClr val="FF0000"/>
                </a:solidFill>
              </a:rPr>
              <a:t> Intel </a:t>
            </a:r>
            <a:r>
              <a:rPr lang="en-US" dirty="0" err="1">
                <a:solidFill>
                  <a:srgbClr val="FF0000"/>
                </a:solidFill>
              </a:rPr>
              <a:t>ISEF</a:t>
            </a:r>
            <a:r>
              <a:rPr lang="en-US" dirty="0">
                <a:solidFill>
                  <a:srgbClr val="FF0000"/>
                </a:solidFill>
              </a:rPr>
              <a:t> 2016</a:t>
            </a:r>
          </a:p>
        </p:txBody>
      </p:sp>
      <p:sp>
        <p:nvSpPr>
          <p:cNvPr id="6" name="TextBox 5"/>
          <p:cNvSpPr txBox="1"/>
          <p:nvPr/>
        </p:nvSpPr>
        <p:spPr>
          <a:xfrm>
            <a:off x="455613" y="5628068"/>
            <a:ext cx="8229600" cy="461665"/>
          </a:xfrm>
          <a:prstGeom prst="rect">
            <a:avLst/>
          </a:prstGeom>
          <a:noFill/>
        </p:spPr>
        <p:txBody>
          <a:bodyPr wrap="square" rtlCol="0">
            <a:spAutoFit/>
          </a:bodyPr>
          <a:lstStyle/>
          <a:p>
            <a:r>
              <a:rPr lang="en-US" sz="2400" dirty="0" err="1">
                <a:solidFill>
                  <a:schemeClr val="tx2"/>
                </a:solidFill>
                <a:cs typeface="Neo Sans Intel"/>
              </a:rPr>
              <a:t>Việt</a:t>
            </a:r>
            <a:r>
              <a:rPr lang="en-US" sz="2400" dirty="0">
                <a:solidFill>
                  <a:schemeClr val="tx2"/>
                </a:solidFill>
                <a:cs typeface="Neo Sans Intel"/>
              </a:rPr>
              <a:t> Nam </a:t>
            </a:r>
            <a:r>
              <a:rPr lang="en-US" sz="2400" dirty="0" err="1">
                <a:solidFill>
                  <a:schemeClr val="tx2"/>
                </a:solidFill>
                <a:cs typeface="Neo Sans Intel"/>
              </a:rPr>
              <a:t>đoạt</a:t>
            </a:r>
            <a:r>
              <a:rPr lang="en-US" sz="2400" dirty="0">
                <a:solidFill>
                  <a:schemeClr val="tx2"/>
                </a:solidFill>
                <a:cs typeface="Neo Sans Intel"/>
              </a:rPr>
              <a:t> 04 </a:t>
            </a:r>
            <a:r>
              <a:rPr lang="en-US" sz="2400" dirty="0" err="1">
                <a:solidFill>
                  <a:schemeClr val="tx2"/>
                </a:solidFill>
                <a:cs typeface="Neo Sans Intel"/>
              </a:rPr>
              <a:t>giải</a:t>
            </a:r>
            <a:r>
              <a:rPr lang="en-US" sz="2400" dirty="0">
                <a:solidFill>
                  <a:schemeClr val="tx2"/>
                </a:solidFill>
                <a:cs typeface="Neo Sans Intel"/>
              </a:rPr>
              <a:t> Ba </a:t>
            </a:r>
            <a:r>
              <a:rPr lang="en-US" sz="2400" dirty="0" err="1">
                <a:solidFill>
                  <a:schemeClr val="tx2"/>
                </a:solidFill>
                <a:cs typeface="Neo Sans Intel"/>
              </a:rPr>
              <a:t>trên</a:t>
            </a:r>
            <a:r>
              <a:rPr lang="en-US" sz="2400" dirty="0">
                <a:solidFill>
                  <a:schemeClr val="tx2"/>
                </a:solidFill>
                <a:cs typeface="Neo Sans Intel"/>
              </a:rPr>
              <a:t> </a:t>
            </a:r>
            <a:r>
              <a:rPr lang="en-US" sz="2400" dirty="0" err="1">
                <a:solidFill>
                  <a:schemeClr val="tx2"/>
                </a:solidFill>
                <a:cs typeface="Neo Sans Intel"/>
              </a:rPr>
              <a:t>tổng</a:t>
            </a:r>
            <a:r>
              <a:rPr lang="en-US" sz="2400" dirty="0">
                <a:solidFill>
                  <a:schemeClr val="tx2"/>
                </a:solidFill>
                <a:cs typeface="Neo Sans Intel"/>
              </a:rPr>
              <a:t> </a:t>
            </a:r>
            <a:r>
              <a:rPr lang="en-US" sz="2400" dirty="0" err="1">
                <a:solidFill>
                  <a:schemeClr val="tx2"/>
                </a:solidFill>
                <a:cs typeface="Neo Sans Intel"/>
              </a:rPr>
              <a:t>số</a:t>
            </a:r>
            <a:r>
              <a:rPr lang="en-US" sz="2400" dirty="0">
                <a:solidFill>
                  <a:schemeClr val="tx2"/>
                </a:solidFill>
                <a:cs typeface="Neo Sans Intel"/>
              </a:rPr>
              <a:t> 06 </a:t>
            </a:r>
            <a:r>
              <a:rPr lang="en-US" sz="2400" dirty="0" err="1">
                <a:solidFill>
                  <a:schemeClr val="tx2"/>
                </a:solidFill>
                <a:cs typeface="Neo Sans Intel"/>
              </a:rPr>
              <a:t>dự</a:t>
            </a:r>
            <a:r>
              <a:rPr lang="en-US" sz="2400" dirty="0">
                <a:solidFill>
                  <a:schemeClr val="tx2"/>
                </a:solidFill>
                <a:cs typeface="Neo Sans Intel"/>
              </a:rPr>
              <a:t> </a:t>
            </a:r>
            <a:r>
              <a:rPr lang="en-US" sz="2400" dirty="0" err="1">
                <a:solidFill>
                  <a:schemeClr val="tx2"/>
                </a:solidFill>
                <a:cs typeface="Neo Sans Intel"/>
              </a:rPr>
              <a:t>án</a:t>
            </a:r>
            <a:r>
              <a:rPr lang="en-US" sz="2400" dirty="0">
                <a:solidFill>
                  <a:schemeClr val="tx2"/>
                </a:solidFill>
                <a:cs typeface="Neo Sans Intel"/>
              </a:rPr>
              <a:t> </a:t>
            </a:r>
            <a:r>
              <a:rPr lang="en-US" sz="2400" dirty="0" err="1">
                <a:solidFill>
                  <a:schemeClr val="tx2"/>
                </a:solidFill>
                <a:cs typeface="Neo Sans Intel"/>
              </a:rPr>
              <a:t>dự</a:t>
            </a:r>
            <a:r>
              <a:rPr lang="en-US" sz="2400" dirty="0">
                <a:solidFill>
                  <a:schemeClr val="tx2"/>
                </a:solidFill>
                <a:cs typeface="Neo Sans Intel"/>
              </a:rPr>
              <a:t> </a:t>
            </a:r>
            <a:r>
              <a:rPr lang="en-US" sz="2400" dirty="0" err="1">
                <a:solidFill>
                  <a:schemeClr val="tx2"/>
                </a:solidFill>
                <a:cs typeface="Neo Sans Intel"/>
              </a:rPr>
              <a:t>thi</a:t>
            </a:r>
            <a:endParaRPr lang="en-US" sz="2400" dirty="0">
              <a:solidFill>
                <a:schemeClr val="tx2"/>
              </a:solidFill>
              <a:cs typeface="Neo Sans Intel"/>
            </a:endParaRPr>
          </a:p>
        </p:txBody>
      </p:sp>
    </p:spTree>
    <p:extLst>
      <p:ext uri="{BB962C8B-B14F-4D97-AF65-F5344CB8AC3E}">
        <p14:creationId xmlns:p14="http://schemas.microsoft.com/office/powerpoint/2010/main" val="54109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14" y="1125415"/>
            <a:ext cx="8228012" cy="5695900"/>
          </a:xfrm>
        </p:spPr>
        <p:txBody>
          <a:bodyPr/>
          <a:lstStyle/>
          <a:p>
            <a:pPr>
              <a:lnSpc>
                <a:spcPct val="130000"/>
              </a:lnSpc>
            </a:pPr>
            <a:r>
              <a:rPr lang="vi-VN" dirty="0"/>
              <a:t>1. Nhận thức của </a:t>
            </a:r>
            <a:r>
              <a:rPr lang="en-US" dirty="0"/>
              <a:t>CBQL</a:t>
            </a:r>
            <a:r>
              <a:rPr lang="vi-VN" dirty="0"/>
              <a:t>, </a:t>
            </a:r>
            <a:r>
              <a:rPr lang="en-US" dirty="0"/>
              <a:t>GV</a:t>
            </a:r>
            <a:r>
              <a:rPr lang="vi-VN" dirty="0"/>
              <a:t>, </a:t>
            </a:r>
            <a:r>
              <a:rPr lang="en-US" dirty="0"/>
              <a:t>HS</a:t>
            </a:r>
            <a:r>
              <a:rPr lang="vi-VN" dirty="0"/>
              <a:t>, </a:t>
            </a:r>
            <a:r>
              <a:rPr lang="en-US" dirty="0"/>
              <a:t>CMHS</a:t>
            </a:r>
            <a:r>
              <a:rPr lang="vi-VN" dirty="0"/>
              <a:t> về mục đích, ý nghĩa của hoạt động </a:t>
            </a:r>
            <a:r>
              <a:rPr lang="en-US" dirty="0"/>
              <a:t>NC</a:t>
            </a:r>
            <a:r>
              <a:rPr lang="vi-VN" dirty="0"/>
              <a:t>KH </a:t>
            </a:r>
            <a:r>
              <a:rPr lang="en-US" dirty="0" err="1"/>
              <a:t>của</a:t>
            </a:r>
            <a:r>
              <a:rPr lang="en-US" dirty="0"/>
              <a:t> HS </a:t>
            </a:r>
            <a:r>
              <a:rPr lang="vi-VN" dirty="0"/>
              <a:t>ở một số nơi còn hạn chế;</a:t>
            </a:r>
            <a:r>
              <a:rPr lang="en-US" dirty="0"/>
              <a:t> </a:t>
            </a:r>
            <a:r>
              <a:rPr lang="vi-VN" dirty="0"/>
              <a:t>còn có biểu hiện chưa đúng đắn về động cơ hướng dẫn cho học sinh </a:t>
            </a:r>
            <a:r>
              <a:rPr lang="en-US" dirty="0"/>
              <a:t>NCKH</a:t>
            </a:r>
            <a:r>
              <a:rPr lang="vi-VN" dirty="0"/>
              <a:t> và tham gia Cuộc thi KHKT cấp quốc gia; còn biểu hiện có sự đầu tư quá mức của người lớn trong quá trình thực hiện các dự án dự thi của </a:t>
            </a:r>
            <a:r>
              <a:rPr lang="en-US" dirty="0"/>
              <a:t>HS</a:t>
            </a:r>
            <a:r>
              <a:rPr lang="vi-VN" dirty="0"/>
              <a:t>. </a:t>
            </a:r>
          </a:p>
          <a:p>
            <a:pPr>
              <a:lnSpc>
                <a:spcPct val="130000"/>
              </a:lnSpc>
            </a:pPr>
            <a:r>
              <a:rPr lang="vi-VN" dirty="0"/>
              <a:t>2. Năng lực hướng dẫn học sinh NCKH của </a:t>
            </a:r>
            <a:r>
              <a:rPr lang="en-US" dirty="0" err="1"/>
              <a:t>một</a:t>
            </a:r>
            <a:r>
              <a:rPr lang="en-US" dirty="0"/>
              <a:t> </a:t>
            </a:r>
            <a:r>
              <a:rPr lang="en-US" dirty="0" err="1"/>
              <a:t>số</a:t>
            </a:r>
            <a:r>
              <a:rPr lang="en-US" dirty="0"/>
              <a:t> GV</a:t>
            </a:r>
            <a:r>
              <a:rPr lang="vi-VN" dirty="0"/>
              <a:t> còn hạn chế, </a:t>
            </a:r>
            <a:r>
              <a:rPr lang="en-US" dirty="0" err="1"/>
              <a:t>kể</a:t>
            </a:r>
            <a:r>
              <a:rPr lang="en-US" dirty="0"/>
              <a:t> </a:t>
            </a:r>
            <a:r>
              <a:rPr lang="vi-VN" dirty="0"/>
              <a:t>cả việc tìm hiểu và thực hiện các văn bản chỉ đạo của Bộ 3. Chưa có cơ chế tài chính bền vững cho hoạt động NCKH</a:t>
            </a:r>
            <a:r>
              <a:rPr lang="en-US" dirty="0"/>
              <a:t> </a:t>
            </a:r>
            <a:r>
              <a:rPr lang="en-US" dirty="0" err="1"/>
              <a:t>nên</a:t>
            </a:r>
            <a:r>
              <a:rPr lang="en-US" dirty="0"/>
              <a:t> ở </a:t>
            </a:r>
            <a:r>
              <a:rPr lang="en-US" dirty="0" err="1"/>
              <a:t>một</a:t>
            </a:r>
            <a:r>
              <a:rPr lang="en-US" dirty="0"/>
              <a:t> </a:t>
            </a:r>
            <a:r>
              <a:rPr lang="en-US" dirty="0" err="1"/>
              <a:t>số</a:t>
            </a:r>
            <a:r>
              <a:rPr lang="en-US" dirty="0"/>
              <a:t> </a:t>
            </a:r>
            <a:r>
              <a:rPr lang="en-US" dirty="0" err="1"/>
              <a:t>nơi</a:t>
            </a:r>
            <a:r>
              <a:rPr lang="en-US" dirty="0"/>
              <a:t> </a:t>
            </a:r>
            <a:r>
              <a:rPr lang="en-US" dirty="0" err="1"/>
              <a:t>còn</a:t>
            </a:r>
            <a:r>
              <a:rPr lang="en-US" dirty="0"/>
              <a:t> </a:t>
            </a:r>
            <a:r>
              <a:rPr lang="en-US" dirty="0" err="1"/>
              <a:t>lúng</a:t>
            </a:r>
            <a:r>
              <a:rPr lang="en-US" dirty="0"/>
              <a:t> </a:t>
            </a:r>
            <a:r>
              <a:rPr lang="en-US" dirty="0" err="1"/>
              <a:t>túng</a:t>
            </a:r>
            <a:r>
              <a:rPr lang="en-US" dirty="0"/>
              <a:t> </a:t>
            </a:r>
            <a:r>
              <a:rPr lang="en-US" dirty="0" err="1"/>
              <a:t>trong</a:t>
            </a:r>
            <a:r>
              <a:rPr lang="en-US" dirty="0"/>
              <a:t> </a:t>
            </a:r>
            <a:r>
              <a:rPr lang="en-US" dirty="0" err="1"/>
              <a:t>việc</a:t>
            </a:r>
            <a:r>
              <a:rPr lang="en-US" dirty="0"/>
              <a:t> </a:t>
            </a:r>
            <a:r>
              <a:rPr lang="en-US" dirty="0" err="1"/>
              <a:t>huy</a:t>
            </a:r>
            <a:r>
              <a:rPr lang="en-US" dirty="0"/>
              <a:t> </a:t>
            </a:r>
            <a:r>
              <a:rPr lang="en-US" dirty="0" err="1"/>
              <a:t>động</a:t>
            </a:r>
            <a:r>
              <a:rPr lang="en-US" dirty="0"/>
              <a:t> </a:t>
            </a:r>
            <a:r>
              <a:rPr lang="en-US" dirty="0" err="1"/>
              <a:t>nguồn</a:t>
            </a:r>
            <a:r>
              <a:rPr lang="en-US" dirty="0"/>
              <a:t> </a:t>
            </a:r>
            <a:r>
              <a:rPr lang="en-US" dirty="0" err="1"/>
              <a:t>lực</a:t>
            </a:r>
            <a:r>
              <a:rPr lang="en-US" dirty="0"/>
              <a:t> </a:t>
            </a:r>
            <a:r>
              <a:rPr lang="en-US" dirty="0" err="1"/>
              <a:t>phục</a:t>
            </a:r>
            <a:r>
              <a:rPr lang="en-US" dirty="0"/>
              <a:t> </a:t>
            </a:r>
            <a:r>
              <a:rPr lang="en-US" dirty="0" err="1"/>
              <a:t>vụ</a:t>
            </a:r>
            <a:r>
              <a:rPr lang="en-US" dirty="0"/>
              <a:t> </a:t>
            </a:r>
            <a:r>
              <a:rPr lang="en-US" dirty="0" err="1"/>
              <a:t>công</a:t>
            </a:r>
            <a:r>
              <a:rPr lang="en-US" dirty="0"/>
              <a:t> </a:t>
            </a:r>
            <a:r>
              <a:rPr lang="en-US" dirty="0" err="1"/>
              <a:t>tác</a:t>
            </a:r>
            <a:r>
              <a:rPr lang="en-US" dirty="0"/>
              <a:t> NCKH </a:t>
            </a:r>
            <a:r>
              <a:rPr lang="en-US" dirty="0" err="1"/>
              <a:t>và</a:t>
            </a:r>
            <a:r>
              <a:rPr lang="en-US" dirty="0"/>
              <a:t> </a:t>
            </a:r>
            <a:r>
              <a:rPr lang="en-US" dirty="0" err="1"/>
              <a:t>tổ</a:t>
            </a:r>
            <a:r>
              <a:rPr lang="en-US" dirty="0"/>
              <a:t> </a:t>
            </a:r>
            <a:r>
              <a:rPr lang="en-US" dirty="0" err="1"/>
              <a:t>chức</a:t>
            </a:r>
            <a:r>
              <a:rPr lang="en-US" dirty="0"/>
              <a:t> </a:t>
            </a:r>
            <a:r>
              <a:rPr lang="en-US" dirty="0" err="1"/>
              <a:t>Cuộc</a:t>
            </a:r>
            <a:r>
              <a:rPr lang="en-US" dirty="0"/>
              <a:t> </a:t>
            </a:r>
            <a:r>
              <a:rPr lang="en-US" dirty="0" err="1"/>
              <a:t>thi</a:t>
            </a:r>
            <a:r>
              <a:rPr lang="en-US" dirty="0"/>
              <a:t> KHKT ở </a:t>
            </a:r>
            <a:r>
              <a:rPr lang="en-US" dirty="0" err="1"/>
              <a:t>địa</a:t>
            </a:r>
            <a:r>
              <a:rPr lang="en-US" dirty="0"/>
              <a:t> </a:t>
            </a:r>
            <a:r>
              <a:rPr lang="en-US" dirty="0" err="1"/>
              <a:t>phương</a:t>
            </a:r>
            <a:r>
              <a:rPr lang="en-US" dirty="0"/>
              <a:t>.</a:t>
            </a:r>
            <a:endParaRPr lang="vi-VN"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9</a:t>
            </a:fld>
            <a:endParaRPr lang="en-US" dirty="0"/>
          </a:p>
        </p:txBody>
      </p:sp>
      <p:sp>
        <p:nvSpPr>
          <p:cNvPr id="4" name="Title 3"/>
          <p:cNvSpPr>
            <a:spLocks noGrp="1"/>
          </p:cNvSpPr>
          <p:nvPr>
            <p:ph type="title"/>
          </p:nvPr>
        </p:nvSpPr>
        <p:spPr>
          <a:xfrm>
            <a:off x="455613" y="292942"/>
            <a:ext cx="8229600" cy="560437"/>
          </a:xfrm>
        </p:spPr>
        <p:txBody>
          <a:bodyPr/>
          <a:lstStyle/>
          <a:p>
            <a:r>
              <a:rPr lang="en-US" sz="2800" b="1" dirty="0">
                <a:solidFill>
                  <a:srgbClr val="FF0000"/>
                </a:solidFill>
              </a:rPr>
              <a:t>MỘT SỐ KHÓ KHĂN, HẠN CHẾ</a:t>
            </a:r>
          </a:p>
        </p:txBody>
      </p:sp>
    </p:spTree>
    <p:extLst>
      <p:ext uri="{BB962C8B-B14F-4D97-AF65-F5344CB8AC3E}">
        <p14:creationId xmlns:p14="http://schemas.microsoft.com/office/powerpoint/2010/main" val="5124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1437</TotalTime>
  <Words>4596</Words>
  <PresentationFormat>On-screen Show (4:3)</PresentationFormat>
  <Paragraphs>306</Paragraphs>
  <Slides>42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Century Gothic</vt:lpstr>
      <vt:lpstr>Tahoma</vt:lpstr>
      <vt:lpstr>Times New Roman</vt:lpstr>
      <vt:lpstr>Wingdings</vt:lpstr>
      <vt:lpstr>Wingdings 3</vt:lpstr>
      <vt:lpstr>Wisp</vt:lpstr>
      <vt:lpstr>MỘT SỐ KẾT QUẢ TRIỂN KHAI HOẠT ĐỘNG NGHIÊN CỨU KHOA HỌC KĨ THUẬT HỌC SINH TRUNG HỌC GIAI ĐOẠN 2012-2016 VÀ ĐỊNH HƯỚNG HOẠT ĐỘNG NGHIÊN CỨU KHOA HỌC KĨ THUẬT TRONG THỜI GIAN TỚI </vt:lpstr>
      <vt:lpstr>MỘT SỐ KẾT QUẢ ĐÃ ĐẠT ĐƯỢC</vt:lpstr>
      <vt:lpstr>MỘT SỐ KẾT QUẢ ĐÃ ĐẠT ĐƯỢC</vt:lpstr>
      <vt:lpstr>PowerPoint Presentation</vt:lpstr>
      <vt:lpstr>CUỘC THI NĂM 2015 </vt:lpstr>
      <vt:lpstr>PowerPoint Presentation</vt:lpstr>
      <vt:lpstr>CUỘC THI NĂM 2016 </vt:lpstr>
      <vt:lpstr>Học sinh Việt Nam tại Intel ISEF 2016</vt:lpstr>
      <vt:lpstr>MỘT SỐ KHÓ KHĂN, HẠN CHẾ</vt:lpstr>
      <vt:lpstr>MỘT SỐ KHÓ KHĂN, HẠN CHẾ</vt:lpstr>
      <vt:lpstr>MỘT SỐ KHÓ KHĂN HẠN CHẾ</vt:lpstr>
      <vt:lpstr>MỘT SỐ KHÓ KHĂN, HẠN CHẾ</vt:lpstr>
      <vt:lpstr>NHỮNG VIỆC CẦN TRIỂN KHAI TIẾP THEO</vt:lpstr>
      <vt:lpstr>TỔ CHỨC CUỘC THI KHKT CẤP QUỐC GIA NĂM 2017</vt:lpstr>
      <vt:lpstr>MỘT SỐ ĐIỂM CẦN LƯU Ý</vt:lpstr>
      <vt:lpstr>1. Kế hoạch nghiên cứu </vt:lpstr>
      <vt:lpstr>2. Các lĩnh vực khoa học</vt:lpstr>
      <vt:lpstr>2. Các lĩnh vực khoa học</vt:lpstr>
      <vt:lpstr>2. Các lĩnh vực khoa học</vt:lpstr>
      <vt:lpstr>2. Các lĩnh vực khoa học</vt:lpstr>
      <vt:lpstr>3. Quy trình đánh giá dự án</vt:lpstr>
      <vt:lpstr>PowerPoint Presentation</vt:lpstr>
      <vt:lpstr>Những điểm mới cần nhấn mạnh đối với Cuộc thi cấp quốc gia</vt:lpstr>
      <vt:lpstr>Những điểm mới cần nhấn mạnh đối với Cuộc thi cấp quốc gia…</vt:lpstr>
      <vt:lpstr>Những điểm mới cần nhấn mạnh đối với Cuộc thi cấp quốc gia…</vt:lpstr>
      <vt:lpstr>Những điểm mới cần nhấn mạnh đối với Cuộc thi cấp quốc gia…</vt:lpstr>
      <vt:lpstr>THỰC HIỆN VÀ ĐÁNH GIÁ DỰ ÁN KHOA HỌC KĨ THUẬT</vt:lpstr>
      <vt:lpstr>I. Các bước thực hiện một dự án khoa học</vt:lpstr>
      <vt:lpstr>I. Các bước thực hiện một dự án khoa học</vt:lpstr>
      <vt:lpstr>I. Các bước thực hiện một dự án khoa học</vt:lpstr>
      <vt:lpstr>I. Các bước thực hiện một dự án khoa học</vt:lpstr>
      <vt:lpstr>II. Các bước thực hiện một dự án kỹ thuật hoặc máy tính</vt:lpstr>
      <vt:lpstr>II. Các bước thực hiện một dự án kỹ thuật hoặc máy tính…</vt:lpstr>
      <vt:lpstr>III. Viết báo cáo</vt:lpstr>
      <vt:lpstr>III. Viết báo cáo…</vt:lpstr>
      <vt:lpstr>III. Viết báo cáo…</vt:lpstr>
      <vt:lpstr>IV. Viết tóm tắt báo cáo</vt:lpstr>
      <vt:lpstr>V. Tiêu chí đánh giá dự án</vt:lpstr>
      <vt:lpstr>V. Tiêu chí đánh giá dự án</vt:lpstr>
      <vt:lpstr>V. Tiêu chí đánh giá dự án</vt:lpstr>
      <vt:lpstr>V. Tiêu chí đánh giá dự án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2014-04-08T21:25:19Z</dcterms:created>
  <dcterms:modified xsi:type="dcterms:W3CDTF">2020-11-14T06:09:42Z</dcterms:modified>
</cp:coreProperties>
</file>