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940" r:id="rId1"/>
  </p:sldMasterIdLst>
  <p:notesMasterIdLst>
    <p:notesMasterId r:id="rId25"/>
  </p:notesMasterIdLst>
  <p:handoutMasterIdLst>
    <p:handoutMasterId r:id="rId26"/>
  </p:handoutMasterIdLst>
  <p:sldIdLst>
    <p:sldId id="261" r:id="rId2"/>
    <p:sldId id="272" r:id="rId3"/>
    <p:sldId id="3325" r:id="rId4"/>
    <p:sldId id="3333" r:id="rId5"/>
    <p:sldId id="3323" r:id="rId6"/>
    <p:sldId id="3285" r:id="rId7"/>
    <p:sldId id="3346" r:id="rId8"/>
    <p:sldId id="3324" r:id="rId9"/>
    <p:sldId id="3305" r:id="rId10"/>
    <p:sldId id="3336" r:id="rId11"/>
    <p:sldId id="3340" r:id="rId12"/>
    <p:sldId id="3341" r:id="rId13"/>
    <p:sldId id="3342" r:id="rId14"/>
    <p:sldId id="3343" r:id="rId15"/>
    <p:sldId id="3344" r:id="rId16"/>
    <p:sldId id="3347" r:id="rId17"/>
    <p:sldId id="3345" r:id="rId18"/>
    <p:sldId id="3348" r:id="rId19"/>
    <p:sldId id="3349" r:id="rId20"/>
    <p:sldId id="3330" r:id="rId21"/>
    <p:sldId id="3350" r:id="rId22"/>
    <p:sldId id="3329" r:id="rId23"/>
    <p:sldId id="3351" r:id="rId24"/>
  </p:sldIdLst>
  <p:sldSz cx="12858750" cy="7232650"/>
  <p:notesSz cx="6858000" cy="9144000"/>
  <p:custDataLst>
    <p:tags r:id="rId27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639763" indent="-182563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1282700" indent="-3683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925638" indent="-55403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2568575" indent="-7397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8" userDrawn="1">
          <p15:clr>
            <a:srgbClr val="A4A3A4"/>
          </p15:clr>
        </p15:guide>
        <p15:guide id="2" pos="4050" userDrawn="1">
          <p15:clr>
            <a:srgbClr val="A4A3A4"/>
          </p15:clr>
        </p15:guide>
        <p15:guide id="5" orient="horz" pos="4183" userDrawn="1">
          <p15:clr>
            <a:srgbClr val="A4A3A4"/>
          </p15:clr>
        </p15:guide>
        <p15:guide id="6" pos="7588" userDrawn="1">
          <p15:clr>
            <a:srgbClr val="A4A3A4"/>
          </p15:clr>
        </p15:guide>
        <p15:guide id="7" pos="376" userDrawn="1">
          <p15:clr>
            <a:srgbClr val="A4A3A4"/>
          </p15:clr>
        </p15:guide>
        <p15:guide id="8" pos="135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FEFF"/>
    <a:srgbClr val="FF9021"/>
    <a:srgbClr val="92D050"/>
    <a:srgbClr val="D05BFF"/>
    <a:srgbClr val="F8C033"/>
    <a:srgbClr val="E94363"/>
    <a:srgbClr val="FF6500"/>
    <a:srgbClr val="95E321"/>
    <a:srgbClr val="FDFEFF"/>
    <a:srgbClr val="9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5" autoAdjust="0"/>
    <p:restoredTop sz="92986" autoAdjust="0"/>
  </p:normalViewPr>
  <p:slideViewPr>
    <p:cSldViewPr>
      <p:cViewPr varScale="1">
        <p:scale>
          <a:sx n="105" d="100"/>
          <a:sy n="105" d="100"/>
        </p:scale>
        <p:origin x="944" y="200"/>
      </p:cViewPr>
      <p:guideLst>
        <p:guide orient="horz" pos="328"/>
        <p:guide pos="4050"/>
        <p:guide orient="horz" pos="4183"/>
        <p:guide pos="7588"/>
        <p:guide pos="376"/>
        <p:guide pos="1350"/>
      </p:guideLst>
    </p:cSldViewPr>
  </p:slideViewPr>
  <p:outlineViewPr>
    <p:cViewPr>
      <p:scale>
        <a:sx n="100" d="100"/>
        <a:sy n="100" d="100"/>
      </p:scale>
      <p:origin x="0" y="-1441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howGuides="1">
      <p:cViewPr varScale="1">
        <p:scale>
          <a:sx n="85" d="100"/>
          <a:sy n="85" d="100"/>
        </p:scale>
        <p:origin x="380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7742FC-62BB-4B81-9CA5-3B750A4B4580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7E82F1-5B17-4D95-A6D6-EB96F2D72B6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5143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6024D97-E667-405D-B634-E583E2108D71}" type="datetimeFigureOut">
              <a:rPr lang="zh-CN" altLang="en-US"/>
              <a:pPr>
                <a:defRPr/>
              </a:pPr>
              <a:t>2021/7/31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18F03C3-53C1-4F10-8DAF-D1F318E96C6E}" type="slidenum">
              <a:rPr lang="zh-CN" altLang="en-US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05404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285493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92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788" algn="l" defTabSz="914197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1755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9986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2202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63373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643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26578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357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0066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771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0984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3100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02EC-97C0-4E19-AA45-E904FCC1D1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14690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6007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13296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3944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3439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172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DC5C0A-0D26-4132-B61F-2E06C1498EC8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85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" y="0"/>
            <a:ext cx="12858045" cy="723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008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BD190-56AD-4C55-BBCA-1554B872117B}" type="datetimeFigureOut">
              <a:rPr lang="en-US" smtClean="0"/>
              <a:t>7/31/21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45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84238" y="385763"/>
            <a:ext cx="11090275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84238" y="1925638"/>
            <a:ext cx="11090275" cy="4589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8423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93E93-166D-47F5-9EF1-ACEABE24AEEA}" type="datetimeFigureOut">
              <a:rPr lang="zh-CN" altLang="en-US" smtClean="0"/>
              <a:t>2021/7/31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259263" y="6704013"/>
            <a:ext cx="43402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9082088" y="6704013"/>
            <a:ext cx="2892425" cy="384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D5ACA-62CA-46DB-AD6B-12EDD6D51A2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75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gif"/><Relationship Id="rId18" Type="http://schemas.openxmlformats.org/officeDocument/2006/relationships/slide" Target="slide8.xml"/><Relationship Id="rId26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openxmlformats.org/officeDocument/2006/relationships/slide" Target="slide2.xml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5" Type="http://schemas.openxmlformats.org/officeDocument/2006/relationships/slide" Target="slide4.xml"/><Relationship Id="rId2" Type="http://schemas.openxmlformats.org/officeDocument/2006/relationships/audio" Target="../media/media1.wma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29" Type="http://schemas.openxmlformats.org/officeDocument/2006/relationships/slide" Target="slide6.xml"/><Relationship Id="rId1" Type="http://schemas.microsoft.com/office/2007/relationships/media" Target="../media/media1.wma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9.png"/><Relationship Id="rId32" Type="http://schemas.openxmlformats.org/officeDocument/2006/relationships/image" Target="../media/image23.png"/><Relationship Id="rId5" Type="http://schemas.openxmlformats.org/officeDocument/2006/relationships/image" Target="../media/image3.png"/><Relationship Id="rId15" Type="http://schemas.openxmlformats.org/officeDocument/2006/relationships/image" Target="../media/image13.gif"/><Relationship Id="rId23" Type="http://schemas.openxmlformats.org/officeDocument/2006/relationships/slide" Target="slide3.xml"/><Relationship Id="rId28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6.png"/><Relationship Id="rId31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2.gif"/><Relationship Id="rId22" Type="http://schemas.openxmlformats.org/officeDocument/2006/relationships/image" Target="../media/image18.png"/><Relationship Id="rId27" Type="http://schemas.openxmlformats.org/officeDocument/2006/relationships/slide" Target="slide5.xml"/><Relationship Id="rId30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https://encrypted-tbn0.gstatic.com/images?q=tbn:ANd9GcTHLpJVa5dhfPM9YZAsPySwjpFCpCRuhjI1hg&amp;usqp=CAU" TargetMode="External"/><Relationship Id="rId5" Type="http://schemas.openxmlformats.org/officeDocument/2006/relationships/image" Target="../media/image26.jpeg"/><Relationship Id="rId10" Type="http://schemas.openxmlformats.org/officeDocument/2006/relationships/image" Target="https://encrypted-tbn0.gstatic.com/images?q=tbn:ANd9GcRDmgGI3Z39_5pGPg-yM6JKn-o-RuBKVo935g&amp;usqp=CAU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06E5AB-0CBF-F842-A5F6-67532C2C15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746"/>
          <a:stretch/>
        </p:blipFill>
        <p:spPr>
          <a:xfrm rot="16200000">
            <a:off x="2813726" y="-2812021"/>
            <a:ext cx="7231298" cy="1285804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9E508F9-41E9-8A4E-B497-A4973E614E22}"/>
              </a:ext>
            </a:extLst>
          </p:cNvPr>
          <p:cNvSpPr/>
          <p:nvPr/>
        </p:nvSpPr>
        <p:spPr>
          <a:xfrm>
            <a:off x="1029264" y="1693424"/>
            <a:ext cx="10800222" cy="2251814"/>
          </a:xfrm>
          <a:prstGeom prst="rect">
            <a:avLst/>
          </a:prstGeom>
          <a:noFill/>
        </p:spPr>
        <p:txBody>
          <a:bodyPr wrap="none" lIns="96435" tIns="48218" rIns="96435" bIns="48218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Chào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mừng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quý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thầy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cô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tới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dự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giờ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lớp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học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</a:t>
            </a:r>
            <a:r>
              <a:rPr lang="en-US" sz="7000" b="1" dirty="0" err="1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hôm</a:t>
            </a:r>
            <a:r>
              <a:rPr lang="en-US" sz="7000" b="1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FF2F92"/>
                </a:solidFill>
                <a:latin typeface="Times New Roman" panose="02020603050405020304" pitchFamily="18" charset="0"/>
                <a:ea typeface="#9Slide05 SVNBeauty Atok Script" pitchFamily="2" charset="-127"/>
                <a:cs typeface="Times New Roman" panose="02020603050405020304" pitchFamily="18" charset="0"/>
              </a:rPr>
              <a:t> nay!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25791FF-5A74-1F4D-A2F1-836FF8357A1E}"/>
              </a:ext>
            </a:extLst>
          </p:cNvPr>
          <p:cNvSpPr/>
          <p:nvPr/>
        </p:nvSpPr>
        <p:spPr>
          <a:xfrm>
            <a:off x="4093249" y="4413319"/>
            <a:ext cx="4922687" cy="845771"/>
          </a:xfrm>
          <a:custGeom>
            <a:avLst/>
            <a:gdLst>
              <a:gd name="connsiteX0" fmla="*/ 0 w 4922687"/>
              <a:gd name="connsiteY0" fmla="*/ 140965 h 845771"/>
              <a:gd name="connsiteX1" fmla="*/ 140965 w 4922687"/>
              <a:gd name="connsiteY1" fmla="*/ 0 h 845771"/>
              <a:gd name="connsiteX2" fmla="*/ 4781722 w 4922687"/>
              <a:gd name="connsiteY2" fmla="*/ 0 h 845771"/>
              <a:gd name="connsiteX3" fmla="*/ 4922687 w 4922687"/>
              <a:gd name="connsiteY3" fmla="*/ 140965 h 845771"/>
              <a:gd name="connsiteX4" fmla="*/ 4922687 w 4922687"/>
              <a:gd name="connsiteY4" fmla="*/ 704806 h 845771"/>
              <a:gd name="connsiteX5" fmla="*/ 4781722 w 4922687"/>
              <a:gd name="connsiteY5" fmla="*/ 845771 h 845771"/>
              <a:gd name="connsiteX6" fmla="*/ 140965 w 4922687"/>
              <a:gd name="connsiteY6" fmla="*/ 845771 h 845771"/>
              <a:gd name="connsiteX7" fmla="*/ 0 w 4922687"/>
              <a:gd name="connsiteY7" fmla="*/ 704806 h 845771"/>
              <a:gd name="connsiteX8" fmla="*/ 0 w 4922687"/>
              <a:gd name="connsiteY8" fmla="*/ 140965 h 845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922687" h="845771" extrusionOk="0">
                <a:moveTo>
                  <a:pt x="0" y="140965"/>
                </a:moveTo>
                <a:cubicBezTo>
                  <a:pt x="-8925" y="57607"/>
                  <a:pt x="58666" y="1669"/>
                  <a:pt x="140965" y="0"/>
                </a:cubicBezTo>
                <a:cubicBezTo>
                  <a:pt x="1826291" y="132882"/>
                  <a:pt x="3057135" y="-84951"/>
                  <a:pt x="4781722" y="0"/>
                </a:cubicBezTo>
                <a:cubicBezTo>
                  <a:pt x="4855040" y="4428"/>
                  <a:pt x="4920134" y="77223"/>
                  <a:pt x="4922687" y="140965"/>
                </a:cubicBezTo>
                <a:cubicBezTo>
                  <a:pt x="4940215" y="334799"/>
                  <a:pt x="4903670" y="584112"/>
                  <a:pt x="4922687" y="704806"/>
                </a:cubicBezTo>
                <a:cubicBezTo>
                  <a:pt x="4924973" y="782930"/>
                  <a:pt x="4865953" y="832645"/>
                  <a:pt x="4781722" y="845771"/>
                </a:cubicBezTo>
                <a:cubicBezTo>
                  <a:pt x="3416352" y="933410"/>
                  <a:pt x="972949" y="773092"/>
                  <a:pt x="140965" y="845771"/>
                </a:cubicBezTo>
                <a:cubicBezTo>
                  <a:pt x="62178" y="836863"/>
                  <a:pt x="-5467" y="790257"/>
                  <a:pt x="0" y="704806"/>
                </a:cubicBezTo>
                <a:cubicBezTo>
                  <a:pt x="32743" y="541719"/>
                  <a:pt x="-37488" y="377249"/>
                  <a:pt x="0" y="140965"/>
                </a:cubicBezTo>
                <a:close/>
              </a:path>
            </a:pathLst>
          </a:custGeom>
          <a:noFill/>
          <a:ln w="381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2476A-F11C-164B-AF8D-E95201C8863F}"/>
              </a:ext>
            </a:extLst>
          </p:cNvPr>
          <p:cNvSpPr txBox="1"/>
          <p:nvPr/>
        </p:nvSpPr>
        <p:spPr>
          <a:xfrm>
            <a:off x="3492876" y="4561131"/>
            <a:ext cx="5523060" cy="1001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95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…………………………………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4046860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55535" cy="7232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Thử phân biệt truyền thuyết và lịch sử | Nghiên Cứu Lịch Sử">
            <a:extLst>
              <a:ext uri="{FF2B5EF4-FFF2-40B4-BE49-F238E27FC236}">
                <a16:creationId xmlns:a16="http://schemas.microsoft.com/office/drawing/2014/main" id="{7BFD409A-F947-D94F-8883-3DF753722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9"/>
          <a:stretch/>
        </p:blipFill>
        <p:spPr bwMode="auto">
          <a:xfrm>
            <a:off x="-4" y="-4"/>
            <a:ext cx="7946690" cy="7232632"/>
          </a:xfrm>
          <a:custGeom>
            <a:avLst/>
            <a:gdLst/>
            <a:ahLst/>
            <a:cxnLst/>
            <a:rect l="l" t="t" r="r" b="b"/>
            <a:pathLst>
              <a:path w="7534640" h="6857984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A9CF43-2689-5A47-A38A-6426CE64E170}"/>
              </a:ext>
            </a:extLst>
          </p:cNvPr>
          <p:cNvSpPr txBox="1"/>
          <p:nvPr/>
        </p:nvSpPr>
        <p:spPr>
          <a:xfrm>
            <a:off x="6717407" y="5128493"/>
            <a:ext cx="5806913" cy="17827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Aft>
                <a:spcPts val="633"/>
              </a:spcAft>
            </a:pP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trong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bản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văn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học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là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con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người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hay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đồ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loài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vật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đã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được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4500" kern="1200" dirty="0" err="1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hoá</a:t>
            </a:r>
            <a:r>
              <a:rPr lang="en-US" sz="4500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218" name="Picture 2" descr="Tóm tắt truyền thuyết Sự tích Hồ Gươm - Văn mẫu lớp 6 (6 mẫu)">
            <a:extLst>
              <a:ext uri="{FF2B5EF4-FFF2-40B4-BE49-F238E27FC236}">
                <a16:creationId xmlns:a16="http://schemas.microsoft.com/office/drawing/2014/main" id="{49778A10-0A3A-0F40-8EE6-68238BFA2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58" r="13079" b="1"/>
          <a:stretch/>
        </p:blipFill>
        <p:spPr bwMode="auto">
          <a:xfrm>
            <a:off x="8072094" y="6"/>
            <a:ext cx="4786660" cy="4089059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159A8B-2848-F14F-A7E3-82FAE68BD8D5}"/>
              </a:ext>
            </a:extLst>
          </p:cNvPr>
          <p:cNvSpPr/>
          <p:nvPr/>
        </p:nvSpPr>
        <p:spPr>
          <a:xfrm>
            <a:off x="5029256" y="280194"/>
            <a:ext cx="100921" cy="18028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9669781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11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858750" cy="72326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97834" y="546982"/>
            <a:ext cx="1190091" cy="893489"/>
            <a:chOff x="8183879" y="1000124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FA9CF43-2689-5A47-A38A-6426CE64E170}"/>
              </a:ext>
            </a:extLst>
          </p:cNvPr>
          <p:cNvSpPr txBox="1"/>
          <p:nvPr/>
        </p:nvSpPr>
        <p:spPr>
          <a:xfrm>
            <a:off x="156536" y="1806489"/>
            <a:ext cx="4544647" cy="50501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/>
          <a:p>
            <a:pPr algn="ctr">
              <a:lnSpc>
                <a:spcPct val="90000"/>
              </a:lnSpc>
              <a:spcAft>
                <a:spcPts val="633"/>
              </a:spcAft>
            </a:pPr>
            <a:r>
              <a:rPr lang="en-US" sz="32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lang="en-US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lang="en-US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lang="en-US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90000"/>
              </a:lnSpc>
              <a:spcAft>
                <a:spcPts val="633"/>
              </a:spcAft>
            </a:pPr>
            <a:r>
              <a:rPr lang="en-US" sz="3200" b="1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685800" indent="-457200">
              <a:lnSpc>
                <a:spcPct val="90000"/>
              </a:lnSpc>
              <a:spcAft>
                <a:spcPts val="633"/>
              </a:spcAft>
              <a:buFont typeface="Wingdings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lai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phẩm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sức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,…</a:t>
            </a:r>
          </a:p>
          <a:p>
            <a:pPr marL="685800" indent="-457200">
              <a:lnSpc>
                <a:spcPct val="90000"/>
              </a:lnSpc>
              <a:spcAft>
                <a:spcPts val="633"/>
              </a:spcAft>
              <a:buFont typeface="Wingdings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gắn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lịch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sử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lớn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685800" indent="-457200">
              <a:lnSpc>
                <a:spcPct val="90000"/>
              </a:lnSpc>
              <a:spcAft>
                <a:spcPts val="633"/>
              </a:spcAft>
              <a:buFont typeface="Wingdings" pitchFamily="2" charset="2"/>
              <a:buChar char="§"/>
            </a:pP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tụng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lang="en-US" sz="32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</a:t>
            </a:r>
            <a:endParaRPr lang="en-US" sz="3200" dirty="0"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449B06-2002-F841-B114-7F7015D2AF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164" r="2" b="2429"/>
          <a:stretch/>
        </p:blipFill>
        <p:spPr>
          <a:xfrm>
            <a:off x="4890546" y="10"/>
            <a:ext cx="7968204" cy="356809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1CAEDC-9721-3B40-B324-96F375E2A9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195"/>
          <a:stretch/>
        </p:blipFill>
        <p:spPr>
          <a:xfrm>
            <a:off x="4892754" y="3664542"/>
            <a:ext cx="7965996" cy="35681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5159A8B-2848-F14F-A7E3-82FAE68BD8D5}"/>
              </a:ext>
            </a:extLst>
          </p:cNvPr>
          <p:cNvSpPr/>
          <p:nvPr/>
        </p:nvSpPr>
        <p:spPr>
          <a:xfrm>
            <a:off x="5029256" y="280194"/>
            <a:ext cx="100921" cy="1802884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94429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Truyền thuyết con Rồng cháu Tiên - Sự tích con Rồng cháu Tiên">
            <a:extLst>
              <a:ext uri="{FF2B5EF4-FFF2-40B4-BE49-F238E27FC236}">
                <a16:creationId xmlns:a16="http://schemas.microsoft.com/office/drawing/2014/main" id="{DBA06894-BCB6-474A-9127-2B4B7570F5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r="1" b="1"/>
          <a:stretch/>
        </p:blipFill>
        <p:spPr bwMode="auto">
          <a:xfrm>
            <a:off x="20" y="10"/>
            <a:ext cx="12858730" cy="723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901786" y="338721"/>
            <a:ext cx="4569230" cy="6218880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5EB047-FC5B-E64B-95D9-3C89AD248360}"/>
              </a:ext>
            </a:extLst>
          </p:cNvPr>
          <p:cNvSpPr txBox="1"/>
          <p:nvPr/>
        </p:nvSpPr>
        <p:spPr>
          <a:xfrm>
            <a:off x="8201043" y="338721"/>
            <a:ext cx="3988972" cy="62188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Cốt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truyện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chuỗi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chính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xếp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theo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trình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chặt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chẽ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nhau</a:t>
            </a:r>
            <a:r>
              <a:rPr lang="en-US" sz="4500" dirty="0"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407810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31FDAC-81C8-9147-A9A8-EFBEA8D7FA40}"/>
              </a:ext>
            </a:extLst>
          </p:cNvPr>
          <p:cNvSpPr/>
          <p:nvPr/>
        </p:nvSpPr>
        <p:spPr>
          <a:xfrm>
            <a:off x="161243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</a:p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13" name="Picture 12" descr="c0f27f09977f3a249bb988b4986ed5f9.png">
            <a:extLst>
              <a:ext uri="{FF2B5EF4-FFF2-40B4-BE49-F238E27FC236}">
                <a16:creationId xmlns:a16="http://schemas.microsoft.com/office/drawing/2014/main" id="{A04BB600-C6CD-8741-B882-EF4D7E3F056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19132" y="4113565"/>
            <a:ext cx="2416624" cy="3326463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746A6C1-71E0-0D4E-BF04-3C4E5D38A1FD}"/>
              </a:ext>
            </a:extLst>
          </p:cNvPr>
          <p:cNvSpPr/>
          <p:nvPr/>
        </p:nvSpPr>
        <p:spPr>
          <a:xfrm>
            <a:off x="2321483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</a:p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6601277-8CDD-FF48-A847-7BE584563188}"/>
              </a:ext>
            </a:extLst>
          </p:cNvPr>
          <p:cNvSpPr/>
          <p:nvPr/>
        </p:nvSpPr>
        <p:spPr>
          <a:xfrm>
            <a:off x="4465589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</a:p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35A9F2D-DA51-9C49-8032-57D1684BE53D}"/>
              </a:ext>
            </a:extLst>
          </p:cNvPr>
          <p:cNvSpPr/>
          <p:nvPr/>
        </p:nvSpPr>
        <p:spPr>
          <a:xfrm>
            <a:off x="6625829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</a:p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2AAC88-6DCE-DA42-884F-F3A06BBE659B}"/>
              </a:ext>
            </a:extLst>
          </p:cNvPr>
          <p:cNvSpPr/>
          <p:nvPr/>
        </p:nvSpPr>
        <p:spPr>
          <a:xfrm>
            <a:off x="8733631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</a:t>
            </a:r>
          </a:p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264E4E6-F679-2D47-B0F3-D89D6BB0AB1C}"/>
              </a:ext>
            </a:extLst>
          </p:cNvPr>
          <p:cNvSpPr/>
          <p:nvPr/>
        </p:nvSpPr>
        <p:spPr>
          <a:xfrm>
            <a:off x="10893871" y="663997"/>
            <a:ext cx="1800200" cy="1094216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CA1C2C5A-8F7D-894A-9444-07642F184D6B}"/>
              </a:ext>
            </a:extLst>
          </p:cNvPr>
          <p:cNvSpPr/>
          <p:nvPr/>
        </p:nvSpPr>
        <p:spPr>
          <a:xfrm>
            <a:off x="1961443" y="1096045"/>
            <a:ext cx="360040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0697A16-2A6D-EE43-87DB-12AC22E5D58A}"/>
              </a:ext>
            </a:extLst>
          </p:cNvPr>
          <p:cNvSpPr/>
          <p:nvPr/>
        </p:nvSpPr>
        <p:spPr>
          <a:xfrm>
            <a:off x="4137714" y="1097371"/>
            <a:ext cx="360040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C2F6797D-51B6-2B48-92ED-3945EE9E2A32}"/>
              </a:ext>
            </a:extLst>
          </p:cNvPr>
          <p:cNvSpPr/>
          <p:nvPr/>
        </p:nvSpPr>
        <p:spPr>
          <a:xfrm>
            <a:off x="6285359" y="1098697"/>
            <a:ext cx="360040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3E5CC2E5-C7CD-7C4F-BE07-FF0A205B3D87}"/>
              </a:ext>
            </a:extLst>
          </p:cNvPr>
          <p:cNvSpPr/>
          <p:nvPr/>
        </p:nvSpPr>
        <p:spPr>
          <a:xfrm>
            <a:off x="8445599" y="1100023"/>
            <a:ext cx="360040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E83ACE28-5828-B746-AE1E-4874F8B634B5}"/>
              </a:ext>
            </a:extLst>
          </p:cNvPr>
          <p:cNvSpPr/>
          <p:nvPr/>
        </p:nvSpPr>
        <p:spPr>
          <a:xfrm>
            <a:off x="10533831" y="1101349"/>
            <a:ext cx="360040" cy="288032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0419E7-3358-CB47-A245-9A0B4AB0E10F}"/>
              </a:ext>
            </a:extLst>
          </p:cNvPr>
          <p:cNvSpPr txBox="1"/>
          <p:nvPr/>
        </p:nvSpPr>
        <p:spPr>
          <a:xfrm>
            <a:off x="1244799" y="2032149"/>
            <a:ext cx="1094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8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sự việc trong cốt truyện được sắp xếp theo trình tự thời gian</a:t>
            </a:r>
          </a:p>
        </p:txBody>
      </p:sp>
      <p:pic>
        <p:nvPicPr>
          <p:cNvPr id="13316" name="Picture 4" descr="Kể truyền thuyết &amp;quot;Bánh chưng, bánh giầy&amp;quot; - Tập làm văn 6 - Hoc360.net |  Hoc360.net">
            <a:extLst>
              <a:ext uri="{FF2B5EF4-FFF2-40B4-BE49-F238E27FC236}">
                <a16:creationId xmlns:a16="http://schemas.microsoft.com/office/drawing/2014/main" id="{DD72F593-2EC2-6C4D-9BBE-1A0FF7A4B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1040">
            <a:off x="6201519" y="3227661"/>
            <a:ext cx="4488160" cy="33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Kể lại truyền thuyết “Bánh chưng bánh giầy&amp;quot; bằng lời kể của em - Văn mẫu  lớp 6 (5 mẫu)">
            <a:extLst>
              <a:ext uri="{FF2B5EF4-FFF2-40B4-BE49-F238E27FC236}">
                <a16:creationId xmlns:a16="http://schemas.microsoft.com/office/drawing/2014/main" id="{965CA9B2-4221-644E-AB56-17B547B8D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0251">
            <a:off x="215301" y="3103179"/>
            <a:ext cx="5576773" cy="3666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033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31FDAC-81C8-9147-A9A8-EFBEA8D7FA40}"/>
              </a:ext>
            </a:extLst>
          </p:cNvPr>
          <p:cNvSpPr/>
          <p:nvPr/>
        </p:nvSpPr>
        <p:spPr>
          <a:xfrm>
            <a:off x="170311" y="1147141"/>
            <a:ext cx="7195168" cy="593284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xoay quanh công trạng, kì tích của nhân vật mà cộng đồng truyền tụng, tôn thờ.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 sử dụng yếu tố kì ảo nhằm thể hiện tài năng, sức mạnh khác thường của nhân vật.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 truyện thường gợi nhắc các dấu tích xưa còn lưu lại đến hiện tại.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F76F0B-D521-334A-84A0-B7CC6A203A41}"/>
              </a:ext>
            </a:extLst>
          </p:cNvPr>
          <p:cNvSpPr/>
          <p:nvPr/>
        </p:nvSpPr>
        <p:spPr>
          <a:xfrm>
            <a:off x="1535647" y="571077"/>
            <a:ext cx="446449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cốt truyện truyền thuyết</a:t>
            </a:r>
          </a:p>
        </p:txBody>
      </p:sp>
      <p:pic>
        <p:nvPicPr>
          <p:cNvPr id="15362" name="Picture 2" descr="Truyền thuyết về Ba Vì, cái nôi văn hóa dân tộc, lịch sử">
            <a:extLst>
              <a:ext uri="{FF2B5EF4-FFF2-40B4-BE49-F238E27FC236}">
                <a16:creationId xmlns:a16="http://schemas.microsoft.com/office/drawing/2014/main" id="{B06A933B-C7DC-9A46-BD5D-BD40A9025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535" y="808013"/>
            <a:ext cx="4617527" cy="499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8125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FCF76F0B-D521-334A-84A0-B7CC6A203A41}"/>
              </a:ext>
            </a:extLst>
          </p:cNvPr>
          <p:cNvSpPr/>
          <p:nvPr/>
        </p:nvSpPr>
        <p:spPr>
          <a:xfrm>
            <a:off x="4702590" y="437517"/>
            <a:ext cx="3453569" cy="7409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VN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Yếu tố kì ảo</a:t>
            </a:r>
          </a:p>
        </p:txBody>
      </p:sp>
      <p:pic>
        <p:nvPicPr>
          <p:cNvPr id="17412" name="Picture 4" descr="Pin on sim năm sinh">
            <a:extLst>
              <a:ext uri="{FF2B5EF4-FFF2-40B4-BE49-F238E27FC236}">
                <a16:creationId xmlns:a16="http://schemas.microsoft.com/office/drawing/2014/main" id="{4D77D679-DDC4-F841-9660-6CFE02B5CE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13"/>
          <a:stretch/>
        </p:blipFill>
        <p:spPr bwMode="auto">
          <a:xfrm>
            <a:off x="596727" y="1589037"/>
            <a:ext cx="4901784" cy="44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Đức Thánh Gióng - Truyền thuyết Việt Nam">
            <a:extLst>
              <a:ext uri="{FF2B5EF4-FFF2-40B4-BE49-F238E27FC236}">
                <a16:creationId xmlns:a16="http://schemas.microsoft.com/office/drawing/2014/main" id="{B25A9E0E-E94A-204E-834A-E2F15F78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327" y="1649889"/>
            <a:ext cx="65024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596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675"/>
            <a:ext cx="12858750" cy="7672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" y="0"/>
            <a:ext cx="1356682" cy="4452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83" flipH="1">
            <a:off x="1383751" y="-144594"/>
            <a:ext cx="754221" cy="2475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29" y="-82267"/>
            <a:ext cx="754221" cy="247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F659B-EAB8-2B4E-95DA-82D65CB01EA3}"/>
              </a:ext>
            </a:extLst>
          </p:cNvPr>
          <p:cNvSpPr txBox="1"/>
          <p:nvPr/>
        </p:nvSpPr>
        <p:spPr>
          <a:xfrm>
            <a:off x="4269135" y="3714036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2440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67591" descr="PPT素材-04">
            <a:extLst>
              <a:ext uri="{FF2B5EF4-FFF2-40B4-BE49-F238E27FC236}">
                <a16:creationId xmlns:a16="http://schemas.microsoft.com/office/drawing/2014/main" id="{318B6D22-3C64-AA45-8DA7-600F73DC26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" y="-484535"/>
            <a:ext cx="5373834" cy="7285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9C3CC5-53E8-1A4D-8CD7-CD5A7FA86293}"/>
              </a:ext>
            </a:extLst>
          </p:cNvPr>
          <p:cNvSpPr txBox="1"/>
          <p:nvPr/>
        </p:nvSpPr>
        <p:spPr>
          <a:xfrm>
            <a:off x="5634206" y="222189"/>
            <a:ext cx="6623585" cy="653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4746" i="1" dirty="0">
                <a:solidFill>
                  <a:srgbClr val="FF2F9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“Có ý kiến cho rằng truyền thuyết và lịch sử thật ra là một vì đều phản ánh các sự kiện lịch sử có thật”. Em có đồng ý với ý kiến đó không? Vì sao?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6DF495-C4E0-1444-9611-1A5615B4DAC8}"/>
              </a:ext>
            </a:extLst>
          </p:cNvPr>
          <p:cNvSpPr txBox="1"/>
          <p:nvPr/>
        </p:nvSpPr>
        <p:spPr>
          <a:xfrm>
            <a:off x="948896" y="4277697"/>
            <a:ext cx="3476747" cy="1552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746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</a:t>
            </a:r>
          </a:p>
        </p:txBody>
      </p:sp>
    </p:spTree>
    <p:extLst>
      <p:ext uri="{BB962C8B-B14F-4D97-AF65-F5344CB8AC3E}">
        <p14:creationId xmlns:p14="http://schemas.microsoft.com/office/powerpoint/2010/main" val="35099837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9300F3D3-A2CB-2F4C-B2FC-3E1D98A46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220517"/>
              </p:ext>
            </p:extLst>
          </p:nvPr>
        </p:nvGraphicFramePr>
        <p:xfrm>
          <a:off x="2612951" y="880020"/>
          <a:ext cx="9542835" cy="486631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180945">
                  <a:extLst>
                    <a:ext uri="{9D8B030D-6E8A-4147-A177-3AD203B41FA5}">
                      <a16:colId xmlns:a16="http://schemas.microsoft.com/office/drawing/2014/main" val="1891998275"/>
                    </a:ext>
                  </a:extLst>
                </a:gridCol>
                <a:gridCol w="3180945">
                  <a:extLst>
                    <a:ext uri="{9D8B030D-6E8A-4147-A177-3AD203B41FA5}">
                      <a16:colId xmlns:a16="http://schemas.microsoft.com/office/drawing/2014/main" val="2281689720"/>
                    </a:ext>
                  </a:extLst>
                </a:gridCol>
                <a:gridCol w="3180945">
                  <a:extLst>
                    <a:ext uri="{9D8B030D-6E8A-4147-A177-3AD203B41FA5}">
                      <a16:colId xmlns:a16="http://schemas.microsoft.com/office/drawing/2014/main" val="284041468"/>
                    </a:ext>
                  </a:extLst>
                </a:gridCol>
              </a:tblGrid>
              <a:tr h="697260">
                <a:tc>
                  <a:txBody>
                    <a:bodyPr/>
                    <a:lstStyle/>
                    <a:p>
                      <a:pPr algn="ctr"/>
                      <a:endParaRPr lang="en-VN" sz="35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TRUYỀN THUYẾT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LỊCH SỬ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7732882"/>
                  </a:ext>
                </a:extLst>
              </a:tr>
              <a:tr h="1691630">
                <a:tc>
                  <a:txBody>
                    <a:bodyPr/>
                    <a:lstStyle/>
                    <a:p>
                      <a:pPr algn="ctr"/>
                      <a:r>
                        <a:rPr lang="en-US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HÁC NHAU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Thể loại văn học, có yếu tố hư cấu, kì ảo, hoang đường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 ánh khách quan, chân thực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95114778"/>
                  </a:ext>
                </a:extLst>
              </a:tr>
              <a:tr h="1483035">
                <a:tc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GIỐNG NHAU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VN" sz="35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Đều phản ánh những sự kiện, nhân vật lịch sử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V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909643"/>
                  </a:ext>
                </a:extLst>
              </a:tr>
            </a:tbl>
          </a:graphicData>
        </a:graphic>
      </p:graphicFrame>
      <p:pic>
        <p:nvPicPr>
          <p:cNvPr id="19458" name="Picture 2" descr="Trẻ Em, Học Tập, Học Bài, Giáo Dục, Mầm Non, Tải hình PNG 111 -  Free.Vector6.com">
            <a:extLst>
              <a:ext uri="{FF2B5EF4-FFF2-40B4-BE49-F238E27FC236}">
                <a16:creationId xmlns:a16="http://schemas.microsoft.com/office/drawing/2014/main" id="{18EEA758-AF7F-1144-A354-999DB97B5D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8655">
            <a:off x="-25034" y="4190201"/>
            <a:ext cx="3112269" cy="3112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2359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675"/>
            <a:ext cx="12858750" cy="7672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" y="0"/>
            <a:ext cx="1356682" cy="4452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83" flipH="1">
            <a:off x="1383751" y="-144594"/>
            <a:ext cx="754221" cy="2475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29" y="-82267"/>
            <a:ext cx="754221" cy="247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F659B-EAB8-2B4E-95DA-82D65CB01EA3}"/>
              </a:ext>
            </a:extLst>
          </p:cNvPr>
          <p:cNvSpPr txBox="1"/>
          <p:nvPr/>
        </p:nvSpPr>
        <p:spPr>
          <a:xfrm>
            <a:off x="4269135" y="3714036"/>
            <a:ext cx="396044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ẬN DỤNG</a:t>
            </a:r>
          </a:p>
        </p:txBody>
      </p:sp>
    </p:spTree>
    <p:extLst>
      <p:ext uri="{BB962C8B-B14F-4D97-AF65-F5344CB8AC3E}">
        <p14:creationId xmlns:p14="http://schemas.microsoft.com/office/powerpoint/2010/main" val="277804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1545" y="768474"/>
            <a:ext cx="7977460" cy="5581262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" y="1000"/>
            <a:ext cx="12853055" cy="7233459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8" y="779912"/>
            <a:ext cx="2796867" cy="2796867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91" y="1150245"/>
            <a:ext cx="2784022" cy="2784022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83" y="778319"/>
            <a:ext cx="2784022" cy="2790437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45" y="3185045"/>
            <a:ext cx="2796867" cy="2796867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54" y="3555668"/>
            <a:ext cx="2784022" cy="2784022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85" y="3183705"/>
            <a:ext cx="2796867" cy="2796867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38" y="1161624"/>
            <a:ext cx="1232435" cy="123243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4" y="932267"/>
            <a:ext cx="1119075" cy="1119075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387" y="1833124"/>
            <a:ext cx="1189170" cy="118917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930" y="-1028087"/>
            <a:ext cx="1858149" cy="639100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920" y="5362915"/>
            <a:ext cx="683084" cy="954308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4885" y="6171862"/>
            <a:ext cx="1245329" cy="1052752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13044" y="-708235"/>
            <a:ext cx="642902" cy="642902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028" y="779912"/>
            <a:ext cx="2796867" cy="2796867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592" y="1150245"/>
            <a:ext cx="2777621" cy="2784022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983" y="778319"/>
            <a:ext cx="2784022" cy="2784022"/>
          </a:xfrm>
          <a:prstGeom prst="rect">
            <a:avLst/>
          </a:prstGeom>
        </p:spPr>
      </p:pic>
      <p:pic>
        <p:nvPicPr>
          <p:cNvPr id="142" name="mau4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45" y="3185045"/>
            <a:ext cx="2796867" cy="2796867"/>
          </a:xfrm>
          <a:prstGeom prst="rect">
            <a:avLst/>
          </a:prstGeom>
        </p:spPr>
      </p:pic>
      <p:pic>
        <p:nvPicPr>
          <p:cNvPr id="143" name="mau5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955" y="3565714"/>
            <a:ext cx="2777621" cy="2784022"/>
          </a:xfrm>
          <a:prstGeom prst="rect">
            <a:avLst/>
          </a:prstGeom>
        </p:spPr>
      </p:pic>
      <p:pic>
        <p:nvPicPr>
          <p:cNvPr id="144" name="mau6">
            <a:hlinkClick r:id="rId31" action="ppaction://hlinksldjump"/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185" y="3183705"/>
            <a:ext cx="2796867" cy="27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62F4023C-C7BD-CA4A-918E-80B0BD85572B}"/>
              </a:ext>
            </a:extLst>
          </p:cNvPr>
          <p:cNvSpPr/>
          <p:nvPr/>
        </p:nvSpPr>
        <p:spPr>
          <a:xfrm>
            <a:off x="452711" y="663997"/>
            <a:ext cx="5683000" cy="399709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."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VN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4D95B6F-3895-D94A-B7B3-2C63C901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6026997"/>
              </p:ext>
            </p:extLst>
          </p:nvPr>
        </p:nvGraphicFramePr>
        <p:xfrm>
          <a:off x="6429375" y="758825"/>
          <a:ext cx="6192690" cy="50025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4230">
                  <a:extLst>
                    <a:ext uri="{9D8B030D-6E8A-4147-A177-3AD203B41FA5}">
                      <a16:colId xmlns:a16="http://schemas.microsoft.com/office/drawing/2014/main" val="4235013528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2209597813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680535900"/>
                    </a:ext>
                  </a:extLst>
                </a:gridCol>
              </a:tblGrid>
              <a:tr h="1273324">
                <a:tc>
                  <a:txBody>
                    <a:bodyPr/>
                    <a:lstStyle/>
                    <a:p>
                      <a:pPr algn="ctr"/>
                      <a:endParaRPr lang="en-VN" sz="2500" b="1" dirty="0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Sơn Tinh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Thuỷ Tinh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26660"/>
                  </a:ext>
                </a:extLst>
              </a:tr>
              <a:tr h="1864601"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Lai lịch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b="1" dirty="0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b="1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96807"/>
                  </a:ext>
                </a:extLst>
              </a:tr>
              <a:tr h="1864601"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Tài năng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b="1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2500" b="1" dirty="0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34557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81D749-565E-6E47-9D11-1AFE43331727}"/>
              </a:ext>
            </a:extLst>
          </p:cNvPr>
          <p:cNvCxnSpPr/>
          <p:nvPr/>
        </p:nvCxnSpPr>
        <p:spPr>
          <a:xfrm>
            <a:off x="6429375" y="736005"/>
            <a:ext cx="2016224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7F0AF1-A5E4-CE4F-8F1A-A6E038A64013}"/>
              </a:ext>
            </a:extLst>
          </p:cNvPr>
          <p:cNvSpPr txBox="1"/>
          <p:nvPr/>
        </p:nvSpPr>
        <p:spPr>
          <a:xfrm>
            <a:off x="6541681" y="1201275"/>
            <a:ext cx="1224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003F7-C4A8-EC48-B70D-115DBD4CF4B4}"/>
              </a:ext>
            </a:extLst>
          </p:cNvPr>
          <p:cNvSpPr txBox="1"/>
          <p:nvPr/>
        </p:nvSpPr>
        <p:spPr>
          <a:xfrm>
            <a:off x="7221463" y="880021"/>
            <a:ext cx="1224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</a:p>
        </p:txBody>
      </p:sp>
    </p:spTree>
    <p:extLst>
      <p:ext uri="{BB962C8B-B14F-4D97-AF65-F5344CB8AC3E}">
        <p14:creationId xmlns:p14="http://schemas.microsoft.com/office/powerpoint/2010/main" val="36366316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A4D95B6F-3895-D94A-B7B3-2C63C9014E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6042705"/>
              </p:ext>
            </p:extLst>
          </p:nvPr>
        </p:nvGraphicFramePr>
        <p:xfrm>
          <a:off x="6429375" y="758825"/>
          <a:ext cx="6192690" cy="500252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64230">
                  <a:extLst>
                    <a:ext uri="{9D8B030D-6E8A-4147-A177-3AD203B41FA5}">
                      <a16:colId xmlns:a16="http://schemas.microsoft.com/office/drawing/2014/main" val="4235013528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2209597813"/>
                    </a:ext>
                  </a:extLst>
                </a:gridCol>
                <a:gridCol w="2064230">
                  <a:extLst>
                    <a:ext uri="{9D8B030D-6E8A-4147-A177-3AD203B41FA5}">
                      <a16:colId xmlns:a16="http://schemas.microsoft.com/office/drawing/2014/main" val="680535900"/>
                    </a:ext>
                  </a:extLst>
                </a:gridCol>
              </a:tblGrid>
              <a:tr h="1273324">
                <a:tc>
                  <a:txBody>
                    <a:bodyPr/>
                    <a:lstStyle/>
                    <a:p>
                      <a:pPr algn="ctr"/>
                      <a:endParaRPr lang="en-VN" sz="2500" b="1" dirty="0">
                        <a:solidFill>
                          <a:schemeClr val="tx1"/>
                        </a:solidFill>
                        <a:latin typeface="#9Slide03 Arima Madurai Bold" pitchFamily="2" charset="77"/>
                        <a:cs typeface="#9Slide03 Arima Madurai Bold" pitchFamily="2" charset="77"/>
                      </a:endParaRP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Sơn Tinh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Thuỷ Tinh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3FE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2926660"/>
                  </a:ext>
                </a:extLst>
              </a:tr>
              <a:tr h="1864601"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Lai lịch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Chúa vùng non cao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Chúa vùng nước thẳm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2196807"/>
                  </a:ext>
                </a:extLst>
              </a:tr>
              <a:tr h="1864601"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Tài năng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Tài dời núi chuyển đồi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500" b="1" dirty="0">
                          <a:solidFill>
                            <a:schemeClr val="tx1"/>
                          </a:solidFill>
                          <a:latin typeface="#9Slide03 Arima Madurai Bold" pitchFamily="2" charset="77"/>
                          <a:cs typeface="#9Slide03 Arima Madurai Bold" pitchFamily="2" charset="77"/>
                        </a:rPr>
                        <a:t>Tài hô mưa gọi gió</a:t>
                      </a:r>
                    </a:p>
                  </a:txBody>
                  <a:tcPr anchor="ctr">
                    <a:lnL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9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534557"/>
                  </a:ext>
                </a:extLst>
              </a:tr>
            </a:tbl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81D749-565E-6E47-9D11-1AFE43331727}"/>
              </a:ext>
            </a:extLst>
          </p:cNvPr>
          <p:cNvCxnSpPr/>
          <p:nvPr/>
        </p:nvCxnSpPr>
        <p:spPr>
          <a:xfrm>
            <a:off x="6429375" y="736005"/>
            <a:ext cx="2016224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D7F0AF1-A5E4-CE4F-8F1A-A6E038A64013}"/>
              </a:ext>
            </a:extLst>
          </p:cNvPr>
          <p:cNvSpPr txBox="1"/>
          <p:nvPr/>
        </p:nvSpPr>
        <p:spPr>
          <a:xfrm>
            <a:off x="6541681" y="1201275"/>
            <a:ext cx="1224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0003F7-C4A8-EC48-B70D-115DBD4CF4B4}"/>
              </a:ext>
            </a:extLst>
          </p:cNvPr>
          <p:cNvSpPr txBox="1"/>
          <p:nvPr/>
        </p:nvSpPr>
        <p:spPr>
          <a:xfrm>
            <a:off x="7221463" y="880021"/>
            <a:ext cx="1224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VN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vật</a:t>
            </a:r>
          </a:p>
        </p:txBody>
      </p:sp>
      <p:pic>
        <p:nvPicPr>
          <p:cNvPr id="22530" name="Picture 2" descr="Bài viết số 1 lớp 6 đề 3: Kể lại câu chuyện Sơn Tinh, Thủy Tinh bằng lời  văn của em - Tin Tức Giáo Dục Học Tập Tiny">
            <a:extLst>
              <a:ext uri="{FF2B5EF4-FFF2-40B4-BE49-F238E27FC236}">
                <a16:creationId xmlns:a16="http://schemas.microsoft.com/office/drawing/2014/main" id="{4C66EDB1-CE68-AA4F-A19B-AF2F4CDDB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49861">
            <a:off x="204854" y="1573916"/>
            <a:ext cx="5903355" cy="309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0830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675"/>
            <a:ext cx="12858750" cy="7672555"/>
          </a:xfrm>
          <a:prstGeom prst="rect">
            <a:avLst/>
          </a:prstGeom>
        </p:spPr>
      </p:pic>
      <p:sp>
        <p:nvSpPr>
          <p:cNvPr id="17" name="TextBox 6"/>
          <p:cNvSpPr txBox="1">
            <a:spLocks noChangeArrowheads="1"/>
          </p:cNvSpPr>
          <p:nvPr/>
        </p:nvSpPr>
        <p:spPr bwMode="auto">
          <a:xfrm>
            <a:off x="2346568" y="2824237"/>
            <a:ext cx="8243547" cy="21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</a:pPr>
            <a:r>
              <a:rPr lang="vi-VN" altLang="zh-CN" sz="5400" b="1" i="1" kern="2000" dirty="0">
                <a:solidFill>
                  <a:schemeClr val="bg1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Chúc các em học tốt !</a:t>
            </a:r>
          </a:p>
          <a:p>
            <a:pPr algn="ctr" eaLnBrk="1" hangingPunct="1">
              <a:lnSpc>
                <a:spcPct val="130000"/>
              </a:lnSpc>
            </a:pPr>
            <a:r>
              <a:rPr lang="vi-VN" altLang="zh-CN" sz="5400" b="1" i="1" kern="2000" dirty="0">
                <a:solidFill>
                  <a:schemeClr val="bg1"/>
                </a:solidFill>
                <a:latin typeface="Times New Roman" panose="02020603050405020304" pitchFamily="18" charset="0"/>
                <a:ea typeface="方正稚艺简体" panose="03000509000000000000" pitchFamily="65" charset="-122"/>
                <a:cs typeface="Times New Roman" panose="02020603050405020304" pitchFamily="18" charset="0"/>
                <a:sym typeface="Arial" panose="020B0604020202020204" pitchFamily="34" charset="0"/>
              </a:rPr>
              <a:t>Bye bye</a:t>
            </a:r>
            <a:endParaRPr lang="zh-CN" altLang="en-US" sz="5400" b="1" i="1" kern="2000" dirty="0">
              <a:solidFill>
                <a:schemeClr val="bg1"/>
              </a:solidFill>
              <a:latin typeface="Times New Roman" panose="02020603050405020304" pitchFamily="18" charset="0"/>
              <a:ea typeface="方正稚艺简体" panose="03000509000000000000" pitchFamily="65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" y="0"/>
            <a:ext cx="1356682" cy="44527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83" flipH="1">
            <a:off x="1383751" y="-144594"/>
            <a:ext cx="754221" cy="2475394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29" y="-82267"/>
            <a:ext cx="754221" cy="247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626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3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8BCEBE-8CAC-B24A-B674-802D1D2C90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991" y="-632147"/>
            <a:ext cx="7060164" cy="706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4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6196"/>
            <a:ext cx="12873848" cy="30253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CA47919-843E-4A46-9549-F1A8D0F6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85875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VN"/>
          </a:p>
        </p:txBody>
      </p:sp>
      <p:pic>
        <p:nvPicPr>
          <p:cNvPr id="7169" name="RÙA">
            <a:extLst>
              <a:ext uri="{FF2B5EF4-FFF2-40B4-BE49-F238E27FC236}">
                <a16:creationId xmlns:a16="http://schemas.microsoft.com/office/drawing/2014/main" id="{147A28E1-7B54-F74E-8D29-AE18397D21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0" y="344807"/>
            <a:ext cx="3685754" cy="317054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NGỰA">
            <a:extLst>
              <a:ext uri="{FF2B5EF4-FFF2-40B4-BE49-F238E27FC236}">
                <a16:creationId xmlns:a16="http://schemas.microsoft.com/office/drawing/2014/main" id="{A66A44F7-E523-8B4B-8125-F2D2EC20B53F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06" y="396031"/>
            <a:ext cx="3678206" cy="31705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BÀ TRƯNG">
            <a:extLst>
              <a:ext uri="{FF2B5EF4-FFF2-40B4-BE49-F238E27FC236}">
                <a16:creationId xmlns:a16="http://schemas.microsoft.com/office/drawing/2014/main" id="{A78C65D7-1622-9D44-BCC3-FA27F412D1F3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" y="3566598"/>
            <a:ext cx="3685754" cy="338010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7171" name="GÀ TRỐNG">
            <a:extLst>
              <a:ext uri="{FF2B5EF4-FFF2-40B4-BE49-F238E27FC236}">
                <a16:creationId xmlns:a16="http://schemas.microsoft.com/office/drawing/2014/main" id="{A171EE0A-D120-B346-82A1-87ADDFA11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r:link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006" y="3566601"/>
            <a:ext cx="3685753" cy="33801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àu đỏ">
            <a:extLst>
              <a:ext uri="{FF2B5EF4-FFF2-40B4-BE49-F238E27FC236}">
                <a16:creationId xmlns:a16="http://schemas.microsoft.com/office/drawing/2014/main" id="{A805BA01-99DB-F24E-B070-BA9D95052B49}"/>
              </a:ext>
            </a:extLst>
          </p:cNvPr>
          <p:cNvSpPr/>
          <p:nvPr/>
        </p:nvSpPr>
        <p:spPr>
          <a:xfrm>
            <a:off x="596727" y="344807"/>
            <a:ext cx="3685754" cy="3271518"/>
          </a:xfrm>
          <a:prstGeom prst="rect">
            <a:avLst/>
          </a:prstGeom>
          <a:solidFill>
            <a:srgbClr val="E943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màu tím">
            <a:extLst>
              <a:ext uri="{FF2B5EF4-FFF2-40B4-BE49-F238E27FC236}">
                <a16:creationId xmlns:a16="http://schemas.microsoft.com/office/drawing/2014/main" id="{ACC55110-FD10-4A4C-B272-275C72680321}"/>
              </a:ext>
            </a:extLst>
          </p:cNvPr>
          <p:cNvSpPr/>
          <p:nvPr/>
        </p:nvSpPr>
        <p:spPr>
          <a:xfrm>
            <a:off x="606028" y="3625227"/>
            <a:ext cx="3685754" cy="3380107"/>
          </a:xfrm>
          <a:prstGeom prst="rect">
            <a:avLst/>
          </a:prstGeom>
          <a:solidFill>
            <a:srgbClr val="D05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màu xanh">
            <a:extLst>
              <a:ext uri="{FF2B5EF4-FFF2-40B4-BE49-F238E27FC236}">
                <a16:creationId xmlns:a16="http://schemas.microsoft.com/office/drawing/2014/main" id="{2F930E82-3E40-A141-853D-A886E45AE162}"/>
              </a:ext>
            </a:extLst>
          </p:cNvPr>
          <p:cNvSpPr/>
          <p:nvPr/>
        </p:nvSpPr>
        <p:spPr>
          <a:xfrm>
            <a:off x="4299328" y="3625226"/>
            <a:ext cx="3704623" cy="3380107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màu vàng">
            <a:extLst>
              <a:ext uri="{FF2B5EF4-FFF2-40B4-BE49-F238E27FC236}">
                <a16:creationId xmlns:a16="http://schemas.microsoft.com/office/drawing/2014/main" id="{7F344475-A254-954B-983F-74D318E77CD4}"/>
              </a:ext>
            </a:extLst>
          </p:cNvPr>
          <p:cNvSpPr/>
          <p:nvPr/>
        </p:nvSpPr>
        <p:spPr>
          <a:xfrm>
            <a:off x="4288006" y="344807"/>
            <a:ext cx="3704623" cy="3271518"/>
          </a:xfrm>
          <a:prstGeom prst="rect">
            <a:avLst/>
          </a:prstGeom>
          <a:solidFill>
            <a:srgbClr val="F8C0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D527007-DB41-5A45-B42B-CBE9DB6FCE30}"/>
              </a:ext>
            </a:extLst>
          </p:cNvPr>
          <p:cNvSpPr/>
          <p:nvPr/>
        </p:nvSpPr>
        <p:spPr>
          <a:xfrm>
            <a:off x="8373591" y="663997"/>
            <a:ext cx="4248472" cy="1008112"/>
          </a:xfrm>
          <a:prstGeom prst="roundRect">
            <a:avLst/>
          </a:prstGeom>
          <a:solidFill>
            <a:srgbClr val="E94363">
              <a:alpha val="40000"/>
            </a:srgbClr>
          </a:solidFill>
          <a:ln>
            <a:solidFill>
              <a:srgbClr val="E9436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tx1"/>
                </a:solidFill>
                <a:latin typeface="#9Slide04 Chonburi" pitchFamily="2" charset="-34"/>
                <a:cs typeface="#9Slide04 Chonburi" pitchFamily="2" charset="-34"/>
              </a:rPr>
              <a:t>Sự tích Hồ Gươm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37B8CC7A-6A89-F04C-AAF1-74E327C7AAC1}"/>
              </a:ext>
            </a:extLst>
          </p:cNvPr>
          <p:cNvSpPr/>
          <p:nvPr/>
        </p:nvSpPr>
        <p:spPr>
          <a:xfrm>
            <a:off x="8376871" y="2052882"/>
            <a:ext cx="4248472" cy="1008112"/>
          </a:xfrm>
          <a:prstGeom prst="roundRect">
            <a:avLst/>
          </a:prstGeom>
          <a:solidFill>
            <a:srgbClr val="FFC000">
              <a:alpha val="40000"/>
            </a:srgbClr>
          </a:solidFill>
          <a:ln>
            <a:solidFill>
              <a:srgbClr val="F8C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tx1"/>
                </a:solidFill>
                <a:latin typeface="#9Slide04 Chonburi" pitchFamily="2" charset="-34"/>
                <a:cs typeface="#9Slide04 Chonburi" pitchFamily="2" charset="-34"/>
              </a:rPr>
              <a:t>Thánh Gióng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98B9AC27-08FB-C247-9F43-7A78F520BECD}"/>
              </a:ext>
            </a:extLst>
          </p:cNvPr>
          <p:cNvSpPr/>
          <p:nvPr/>
        </p:nvSpPr>
        <p:spPr>
          <a:xfrm>
            <a:off x="8373591" y="3449987"/>
            <a:ext cx="4248472" cy="1008112"/>
          </a:xfrm>
          <a:prstGeom prst="roundRect">
            <a:avLst/>
          </a:prstGeom>
          <a:solidFill>
            <a:srgbClr val="D05BFF">
              <a:alpha val="39906"/>
            </a:srgbClr>
          </a:solidFill>
          <a:ln>
            <a:solidFill>
              <a:srgbClr val="D05B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tx1"/>
                </a:solidFill>
                <a:latin typeface="#9Slide04 Chonburi" pitchFamily="2" charset="-34"/>
                <a:cs typeface="#9Slide04 Chonburi" pitchFamily="2" charset="-34"/>
              </a:rPr>
              <a:t>Truyền thuyết </a:t>
            </a:r>
          </a:p>
          <a:p>
            <a:pPr algn="ctr"/>
            <a:r>
              <a:rPr lang="en-VN" sz="2600" dirty="0">
                <a:solidFill>
                  <a:schemeClr val="tx1"/>
                </a:solidFill>
                <a:latin typeface="#9Slide04 Chonburi" pitchFamily="2" charset="-34"/>
                <a:cs typeface="#9Slide04 Chonburi" pitchFamily="2" charset="-34"/>
              </a:rPr>
              <a:t>Hai Bà Trưng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6F33B684-679D-F445-8BC8-346D0B98478F}"/>
              </a:ext>
            </a:extLst>
          </p:cNvPr>
          <p:cNvSpPr/>
          <p:nvPr/>
        </p:nvSpPr>
        <p:spPr>
          <a:xfrm>
            <a:off x="8376871" y="4838872"/>
            <a:ext cx="4248472" cy="1008112"/>
          </a:xfrm>
          <a:prstGeom prst="roundRect">
            <a:avLst/>
          </a:prstGeom>
          <a:solidFill>
            <a:srgbClr val="92D050">
              <a:alpha val="39555"/>
            </a:srgbClr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dirty="0">
                <a:solidFill>
                  <a:schemeClr val="tx1"/>
                </a:solidFill>
                <a:latin typeface="#9Slide04 Chonburi" pitchFamily="2" charset="-34"/>
                <a:cs typeface="#9Slide04 Chonburi" pitchFamily="2" charset="-34"/>
              </a:rPr>
              <a:t>Sơn Tinh – Thuỷ Tinh</a:t>
            </a:r>
          </a:p>
        </p:txBody>
      </p:sp>
      <p:sp>
        <p:nvSpPr>
          <p:cNvPr id="6" name="ô 1">
            <a:extLst>
              <a:ext uri="{FF2B5EF4-FFF2-40B4-BE49-F238E27FC236}">
                <a16:creationId xmlns:a16="http://schemas.microsoft.com/office/drawing/2014/main" id="{B37538C5-352F-6541-8B3D-8835CD4CD824}"/>
              </a:ext>
            </a:extLst>
          </p:cNvPr>
          <p:cNvSpPr/>
          <p:nvPr/>
        </p:nvSpPr>
        <p:spPr>
          <a:xfrm>
            <a:off x="0" y="663997"/>
            <a:ext cx="59672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1</a:t>
            </a:r>
          </a:p>
        </p:txBody>
      </p:sp>
      <p:sp>
        <p:nvSpPr>
          <p:cNvPr id="26" name="ô 2">
            <a:extLst>
              <a:ext uri="{FF2B5EF4-FFF2-40B4-BE49-F238E27FC236}">
                <a16:creationId xmlns:a16="http://schemas.microsoft.com/office/drawing/2014/main" id="{FA60BBDC-7DAB-D740-9C6D-B67667BE210A}"/>
              </a:ext>
            </a:extLst>
          </p:cNvPr>
          <p:cNvSpPr/>
          <p:nvPr/>
        </p:nvSpPr>
        <p:spPr>
          <a:xfrm>
            <a:off x="-24667" y="3810027"/>
            <a:ext cx="59672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2</a:t>
            </a:r>
          </a:p>
        </p:txBody>
      </p:sp>
      <p:sp>
        <p:nvSpPr>
          <p:cNvPr id="27" name="ô 3">
            <a:extLst>
              <a:ext uri="{FF2B5EF4-FFF2-40B4-BE49-F238E27FC236}">
                <a16:creationId xmlns:a16="http://schemas.microsoft.com/office/drawing/2014/main" id="{D1B6BD5C-51A2-B94C-A23C-EA15E13C1203}"/>
              </a:ext>
            </a:extLst>
          </p:cNvPr>
          <p:cNvSpPr/>
          <p:nvPr/>
        </p:nvSpPr>
        <p:spPr>
          <a:xfrm>
            <a:off x="7903570" y="5075"/>
            <a:ext cx="59672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3</a:t>
            </a:r>
          </a:p>
        </p:txBody>
      </p:sp>
      <p:sp>
        <p:nvSpPr>
          <p:cNvPr id="28" name="ô 4">
            <a:extLst>
              <a:ext uri="{FF2B5EF4-FFF2-40B4-BE49-F238E27FC236}">
                <a16:creationId xmlns:a16="http://schemas.microsoft.com/office/drawing/2014/main" id="{B700F396-54B2-364B-8A9C-52CA7B3425EA}"/>
              </a:ext>
            </a:extLst>
          </p:cNvPr>
          <p:cNvSpPr/>
          <p:nvPr/>
        </p:nvSpPr>
        <p:spPr>
          <a:xfrm>
            <a:off x="8075227" y="6354114"/>
            <a:ext cx="596727" cy="64807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34114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9" grpId="0" animBg="1"/>
      <p:bldP spid="21" grpId="0" animBg="1"/>
      <p:bldP spid="8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Tải hình ảnh lich su 45aea9243df304 tại kho hình nền, ảnh đẹp khoanh24.com">
            <a:extLst>
              <a:ext uri="{FF2B5EF4-FFF2-40B4-BE49-F238E27FC236}">
                <a16:creationId xmlns:a16="http://schemas.microsoft.com/office/drawing/2014/main" id="{81D1C1FC-0474-524D-B696-C35BF0C71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4" r="1" b="11550"/>
          <a:stretch/>
        </p:blipFill>
        <p:spPr bwMode="auto">
          <a:xfrm>
            <a:off x="20" y="10"/>
            <a:ext cx="12858730" cy="723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6" name="Freeform: Shape 70">
            <a:extLst>
              <a:ext uri="{FF2B5EF4-FFF2-40B4-BE49-F238E27FC236}">
                <a16:creationId xmlns:a16="http://schemas.microsoft.com/office/drawing/2014/main" id="{569BBA9B-8F4E-4D2B-BEFA-41A475443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-437853" y="-243909"/>
            <a:ext cx="1486491" cy="1979282"/>
          </a:xfrm>
          <a:custGeom>
            <a:avLst/>
            <a:gdLst>
              <a:gd name="connsiteX0" fmla="*/ 0 w 1409491"/>
              <a:gd name="connsiteY0" fmla="*/ 643075 h 1876653"/>
              <a:gd name="connsiteX1" fmla="*/ 643075 w 1409491"/>
              <a:gd name="connsiteY1" fmla="*/ 0 h 1876653"/>
              <a:gd name="connsiteX2" fmla="*/ 1409491 w 1409491"/>
              <a:gd name="connsiteY2" fmla="*/ 0 h 1876653"/>
              <a:gd name="connsiteX3" fmla="*/ 1409491 w 1409491"/>
              <a:gd name="connsiteY3" fmla="*/ 1876653 h 1876653"/>
              <a:gd name="connsiteX4" fmla="*/ 1233578 w 1409491"/>
              <a:gd name="connsiteY4" fmla="*/ 1876653 h 1876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09491" h="1876653">
                <a:moveTo>
                  <a:pt x="0" y="643075"/>
                </a:moveTo>
                <a:lnTo>
                  <a:pt x="643075" y="0"/>
                </a:lnTo>
                <a:lnTo>
                  <a:pt x="1409491" y="0"/>
                </a:lnTo>
                <a:lnTo>
                  <a:pt x="1409491" y="1876653"/>
                </a:lnTo>
                <a:lnTo>
                  <a:pt x="1233578" y="1876653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51012D1-8033-40B1-9EC0-91390FFC7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17776" y="1352852"/>
            <a:ext cx="512105" cy="512133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9291221" y="6363264"/>
            <a:ext cx="680624" cy="68066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Isosceles Triangle 76">
            <a:extLst>
              <a:ext uri="{FF2B5EF4-FFF2-40B4-BE49-F238E27FC236}">
                <a16:creationId xmlns:a16="http://schemas.microsoft.com/office/drawing/2014/main" id="{D291F021-C45C-4D44-A2B8-A789E386CC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73944" y="6033650"/>
            <a:ext cx="2385667" cy="1198998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AE0392B-4BC8-D04D-BA40-AC41B588A2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651"/>
          <a:stretch/>
        </p:blipFill>
        <p:spPr>
          <a:xfrm>
            <a:off x="5347558" y="47767"/>
            <a:ext cx="8567950" cy="67129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22D198-624D-3F45-8842-1FAB2942F414}"/>
              </a:ext>
            </a:extLst>
          </p:cNvPr>
          <p:cNvSpPr txBox="1"/>
          <p:nvPr/>
        </p:nvSpPr>
        <p:spPr>
          <a:xfrm>
            <a:off x="1855916" y="855103"/>
            <a:ext cx="6407133" cy="4976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VN" sz="92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Lắng nghe lịch sử </a:t>
            </a:r>
          </a:p>
          <a:p>
            <a:pPr algn="ctr">
              <a:lnSpc>
                <a:spcPct val="114000"/>
              </a:lnSpc>
            </a:pPr>
            <a:r>
              <a:rPr lang="en-VN" sz="928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mình</a:t>
            </a:r>
          </a:p>
        </p:txBody>
      </p:sp>
    </p:spTree>
    <p:extLst>
      <p:ext uri="{BB962C8B-B14F-4D97-AF65-F5344CB8AC3E}">
        <p14:creationId xmlns:p14="http://schemas.microsoft.com/office/powerpoint/2010/main" val="427867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675"/>
            <a:ext cx="12858750" cy="7672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" y="0"/>
            <a:ext cx="1356682" cy="4452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83" flipH="1">
            <a:off x="1383751" y="-144594"/>
            <a:ext cx="754221" cy="2475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29" y="-82267"/>
            <a:ext cx="754221" cy="2475394"/>
          </a:xfrm>
          <a:prstGeom prst="rect">
            <a:avLst/>
          </a:prstGeom>
        </p:spPr>
      </p:pic>
      <p:pic>
        <p:nvPicPr>
          <p:cNvPr id="3" name="5833c9ca19ba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33031" y="-1387187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F659B-EAB8-2B4E-95DA-82D65CB01EA3}"/>
              </a:ext>
            </a:extLst>
          </p:cNvPr>
          <p:cNvSpPr txBox="1"/>
          <p:nvPr/>
        </p:nvSpPr>
        <p:spPr>
          <a:xfrm>
            <a:off x="4269135" y="3714036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</a:t>
            </a:r>
          </a:p>
          <a:p>
            <a:pPr algn="ctr"/>
            <a:r>
              <a:rPr lang="en-VN" sz="45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</a:t>
            </a:r>
          </a:p>
        </p:txBody>
      </p:sp>
    </p:spTree>
    <p:extLst>
      <p:ext uri="{BB962C8B-B14F-4D97-AF65-F5344CB8AC3E}">
        <p14:creationId xmlns:p14="http://schemas.microsoft.com/office/powerpoint/2010/main" val="13623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8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" name="Table 4">
            <a:extLst>
              <a:ext uri="{FF2B5EF4-FFF2-40B4-BE49-F238E27FC236}">
                <a16:creationId xmlns:a16="http://schemas.microsoft.com/office/drawing/2014/main" id="{526436D0-3C2A-6A42-8C31-61FD55F72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1399345"/>
              </p:ext>
            </p:extLst>
          </p:nvPr>
        </p:nvGraphicFramePr>
        <p:xfrm>
          <a:off x="1984806" y="262035"/>
          <a:ext cx="9019892" cy="48872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92209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425428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58715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696504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536185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27506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735789"/>
                  </a:ext>
                </a:extLst>
              </a:tr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0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484342"/>
                  </a:ext>
                </a:extLst>
              </a:tr>
            </a:tbl>
          </a:graphicData>
        </a:graphic>
      </p:graphicFrame>
      <p:sp>
        <p:nvSpPr>
          <p:cNvPr id="46" name="ô 3">
            <a:extLst>
              <a:ext uri="{FF2B5EF4-FFF2-40B4-BE49-F238E27FC236}">
                <a16:creationId xmlns:a16="http://schemas.microsoft.com/office/drawing/2014/main" id="{333C537D-2DB1-3446-B45C-D63A539BE345}"/>
              </a:ext>
            </a:extLst>
          </p:cNvPr>
          <p:cNvSpPr/>
          <p:nvPr/>
        </p:nvSpPr>
        <p:spPr>
          <a:xfrm>
            <a:off x="840155" y="1500787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7" name="ô 1">
            <a:extLst>
              <a:ext uri="{FF2B5EF4-FFF2-40B4-BE49-F238E27FC236}">
                <a16:creationId xmlns:a16="http://schemas.microsoft.com/office/drawing/2014/main" id="{4036E971-FF7D-9C4F-B6A7-5AF151FF700F}"/>
              </a:ext>
            </a:extLst>
          </p:cNvPr>
          <p:cNvSpPr/>
          <p:nvPr/>
        </p:nvSpPr>
        <p:spPr>
          <a:xfrm>
            <a:off x="840155" y="262035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ô 2">
            <a:extLst>
              <a:ext uri="{FF2B5EF4-FFF2-40B4-BE49-F238E27FC236}">
                <a16:creationId xmlns:a16="http://schemas.microsoft.com/office/drawing/2014/main" id="{EB297781-772B-1644-9E0D-672F8C89C386}"/>
              </a:ext>
            </a:extLst>
          </p:cNvPr>
          <p:cNvSpPr/>
          <p:nvPr/>
        </p:nvSpPr>
        <p:spPr>
          <a:xfrm>
            <a:off x="840155" y="906377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9" name="ô 4">
            <a:extLst>
              <a:ext uri="{FF2B5EF4-FFF2-40B4-BE49-F238E27FC236}">
                <a16:creationId xmlns:a16="http://schemas.microsoft.com/office/drawing/2014/main" id="{1A5D097E-4B7C-BF4D-924D-2B849F5DBFAC}"/>
              </a:ext>
            </a:extLst>
          </p:cNvPr>
          <p:cNvSpPr/>
          <p:nvPr/>
        </p:nvSpPr>
        <p:spPr>
          <a:xfrm>
            <a:off x="840155" y="2110805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0" name="ô 5">
            <a:extLst>
              <a:ext uri="{FF2B5EF4-FFF2-40B4-BE49-F238E27FC236}">
                <a16:creationId xmlns:a16="http://schemas.microsoft.com/office/drawing/2014/main" id="{8E32835F-EB83-8B4C-A25A-E5F07801EAC7}"/>
              </a:ext>
            </a:extLst>
          </p:cNvPr>
          <p:cNvSpPr/>
          <p:nvPr/>
        </p:nvSpPr>
        <p:spPr>
          <a:xfrm>
            <a:off x="840155" y="2736053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51" name="ô 6">
            <a:extLst>
              <a:ext uri="{FF2B5EF4-FFF2-40B4-BE49-F238E27FC236}">
                <a16:creationId xmlns:a16="http://schemas.microsoft.com/office/drawing/2014/main" id="{A529197A-BE84-0945-9C75-F640FF769BE7}"/>
              </a:ext>
            </a:extLst>
          </p:cNvPr>
          <p:cNvSpPr/>
          <p:nvPr/>
        </p:nvSpPr>
        <p:spPr>
          <a:xfrm>
            <a:off x="840155" y="3376451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2" name="ô 7">
            <a:extLst>
              <a:ext uri="{FF2B5EF4-FFF2-40B4-BE49-F238E27FC236}">
                <a16:creationId xmlns:a16="http://schemas.microsoft.com/office/drawing/2014/main" id="{C8C8A65B-5416-1E47-BD06-CEE3705C5DA1}"/>
              </a:ext>
            </a:extLst>
          </p:cNvPr>
          <p:cNvSpPr/>
          <p:nvPr/>
        </p:nvSpPr>
        <p:spPr>
          <a:xfrm>
            <a:off x="840155" y="3997881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3" name="ô 8">
            <a:extLst>
              <a:ext uri="{FF2B5EF4-FFF2-40B4-BE49-F238E27FC236}">
                <a16:creationId xmlns:a16="http://schemas.microsoft.com/office/drawing/2014/main" id="{58D83004-1A20-034C-B259-3C04914BC650}"/>
              </a:ext>
            </a:extLst>
          </p:cNvPr>
          <p:cNvSpPr/>
          <p:nvPr/>
        </p:nvSpPr>
        <p:spPr>
          <a:xfrm>
            <a:off x="840155" y="4619311"/>
            <a:ext cx="694294" cy="543222"/>
          </a:xfrm>
          <a:prstGeom prst="diamond">
            <a:avLst/>
          </a:prstGeom>
          <a:solidFill>
            <a:srgbClr val="FFC0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4" name="câu 1">
            <a:extLst>
              <a:ext uri="{FF2B5EF4-FFF2-40B4-BE49-F238E27FC236}">
                <a16:creationId xmlns:a16="http://schemas.microsoft.com/office/drawing/2014/main" id="{259DB839-BEBE-AD48-BBF2-EFD0A648EC4D}"/>
              </a:ext>
            </a:extLst>
          </p:cNvPr>
          <p:cNvSpPr/>
          <p:nvPr/>
        </p:nvSpPr>
        <p:spPr>
          <a:xfrm>
            <a:off x="1927236" y="5489136"/>
            <a:ext cx="9622465" cy="11270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chữ) Nhân vật trong văn bản truyện thường có tính cách này?</a:t>
            </a:r>
          </a:p>
        </p:txBody>
      </p:sp>
      <p:sp>
        <p:nvSpPr>
          <p:cNvPr id="55" name="câu 2">
            <a:extLst>
              <a:ext uri="{FF2B5EF4-FFF2-40B4-BE49-F238E27FC236}">
                <a16:creationId xmlns:a16="http://schemas.microsoft.com/office/drawing/2014/main" id="{326EF514-8896-174E-A97D-518ED95FED2B}"/>
              </a:ext>
            </a:extLst>
          </p:cNvPr>
          <p:cNvSpPr/>
          <p:nvPr/>
        </p:nvSpPr>
        <p:spPr>
          <a:xfrm>
            <a:off x="1927235" y="5382094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 chữ) Điền từ còn thiếu vào câu sau: “… là các chuỗi sự việc chính được sắp xếp theo trình tự nhất định và có liên quan chặt chẽ với nhau”.</a:t>
            </a:r>
          </a:p>
        </p:txBody>
      </p:sp>
      <p:sp>
        <p:nvSpPr>
          <p:cNvPr id="56" name="câu 3">
            <a:extLst>
              <a:ext uri="{FF2B5EF4-FFF2-40B4-BE49-F238E27FC236}">
                <a16:creationId xmlns:a16="http://schemas.microsoft.com/office/drawing/2014/main" id="{DD0F1C04-7F2E-0E4B-A279-B97A5444D1F3}"/>
              </a:ext>
            </a:extLst>
          </p:cNvPr>
          <p:cNvSpPr/>
          <p:nvPr/>
        </p:nvSpPr>
        <p:spPr>
          <a:xfrm>
            <a:off x="1927234" y="5371172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 chữ) Điền từ còn thiếu vào câu sau: “Cốt truyện truyền thuyết thường xoay quanh công trạng, kì tích của nhân vật mà cộng đồng…, tôn thờ” ?</a:t>
            </a:r>
          </a:p>
        </p:txBody>
      </p:sp>
      <p:sp>
        <p:nvSpPr>
          <p:cNvPr id="57" name="câu 5">
            <a:extLst>
              <a:ext uri="{FF2B5EF4-FFF2-40B4-BE49-F238E27FC236}">
                <a16:creationId xmlns:a16="http://schemas.microsoft.com/office/drawing/2014/main" id="{AC609DD2-060E-9344-9B32-E79A5CF6FF0D}"/>
              </a:ext>
            </a:extLst>
          </p:cNvPr>
          <p:cNvSpPr/>
          <p:nvPr/>
        </p:nvSpPr>
        <p:spPr>
          <a:xfrm>
            <a:off x="1984805" y="5399514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(8 chữ) Câu: “Năm năm báo oán, đời đời đánh ghen” làm em nhớ đến nhân vật nào?</a:t>
            </a:r>
          </a:p>
        </p:txBody>
      </p:sp>
      <p:sp>
        <p:nvSpPr>
          <p:cNvPr id="58" name="câu 6">
            <a:extLst>
              <a:ext uri="{FF2B5EF4-FFF2-40B4-BE49-F238E27FC236}">
                <a16:creationId xmlns:a16="http://schemas.microsoft.com/office/drawing/2014/main" id="{3C0E0F7A-F36E-B942-9B3F-93007527A187}"/>
              </a:ext>
            </a:extLst>
          </p:cNvPr>
          <p:cNvSpPr/>
          <p:nvPr/>
        </p:nvSpPr>
        <p:spPr>
          <a:xfrm>
            <a:off x="1956019" y="5382094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(6 chữ) Khi roi sắt gãy, Thánh Gióng đã dùng cái gì để quật vào giặc ?</a:t>
            </a:r>
          </a:p>
        </p:txBody>
      </p:sp>
      <p:graphicFrame>
        <p:nvGraphicFramePr>
          <p:cNvPr id="59" name="1">
            <a:extLst>
              <a:ext uri="{FF2B5EF4-FFF2-40B4-BE49-F238E27FC236}">
                <a16:creationId xmlns:a16="http://schemas.microsoft.com/office/drawing/2014/main" id="{8B07374E-A417-4446-B8CF-9D2E1A514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182012"/>
              </p:ext>
            </p:extLst>
          </p:nvPr>
        </p:nvGraphicFramePr>
        <p:xfrm>
          <a:off x="1984806" y="260075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392209"/>
                  </a:ext>
                </a:extLst>
              </a:tr>
            </a:tbl>
          </a:graphicData>
        </a:graphic>
      </p:graphicFrame>
      <p:graphicFrame>
        <p:nvGraphicFramePr>
          <p:cNvPr id="60" name="3">
            <a:extLst>
              <a:ext uri="{FF2B5EF4-FFF2-40B4-BE49-F238E27FC236}">
                <a16:creationId xmlns:a16="http://schemas.microsoft.com/office/drawing/2014/main" id="{C3356404-ED47-254C-80B1-FBBA06C53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4113566"/>
              </p:ext>
            </p:extLst>
          </p:nvPr>
        </p:nvGraphicFramePr>
        <p:xfrm>
          <a:off x="1984805" y="1485606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2558715"/>
                  </a:ext>
                </a:extLst>
              </a:tr>
            </a:tbl>
          </a:graphicData>
        </a:graphic>
      </p:graphicFrame>
      <p:graphicFrame>
        <p:nvGraphicFramePr>
          <p:cNvPr id="61" name="2">
            <a:extLst>
              <a:ext uri="{FF2B5EF4-FFF2-40B4-BE49-F238E27FC236}">
                <a16:creationId xmlns:a16="http://schemas.microsoft.com/office/drawing/2014/main" id="{40F7ADF1-BDC9-824E-89C8-2168FF41B8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6568103"/>
              </p:ext>
            </p:extLst>
          </p:nvPr>
        </p:nvGraphicFramePr>
        <p:xfrm>
          <a:off x="1984805" y="889265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0425428"/>
                  </a:ext>
                </a:extLst>
              </a:tr>
            </a:tbl>
          </a:graphicData>
        </a:graphic>
      </p:graphicFrame>
      <p:graphicFrame>
        <p:nvGraphicFramePr>
          <p:cNvPr id="62" name="8">
            <a:extLst>
              <a:ext uri="{FF2B5EF4-FFF2-40B4-BE49-F238E27FC236}">
                <a16:creationId xmlns:a16="http://schemas.microsoft.com/office/drawing/2014/main" id="{8FDC1533-8005-A14E-A091-0BBB267656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1904379"/>
              </p:ext>
            </p:extLst>
          </p:nvPr>
        </p:nvGraphicFramePr>
        <p:xfrm>
          <a:off x="1984805" y="4532870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43484342"/>
                  </a:ext>
                </a:extLst>
              </a:tr>
            </a:tbl>
          </a:graphicData>
        </a:graphic>
      </p:graphicFrame>
      <p:graphicFrame>
        <p:nvGraphicFramePr>
          <p:cNvPr id="63" name="4">
            <a:extLst>
              <a:ext uri="{FF2B5EF4-FFF2-40B4-BE49-F238E27FC236}">
                <a16:creationId xmlns:a16="http://schemas.microsoft.com/office/drawing/2014/main" id="{D6495923-7049-7B44-9801-868DCD1CBF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9555"/>
              </p:ext>
            </p:extLst>
          </p:nvPr>
        </p:nvGraphicFramePr>
        <p:xfrm>
          <a:off x="1984805" y="2098468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2696504"/>
                  </a:ext>
                </a:extLst>
              </a:tr>
            </a:tbl>
          </a:graphicData>
        </a:graphic>
      </p:graphicFrame>
      <p:graphicFrame>
        <p:nvGraphicFramePr>
          <p:cNvPr id="64" name="5">
            <a:extLst>
              <a:ext uri="{FF2B5EF4-FFF2-40B4-BE49-F238E27FC236}">
                <a16:creationId xmlns:a16="http://schemas.microsoft.com/office/drawing/2014/main" id="{6AD4738A-0863-9641-A713-53D6E069B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1127359"/>
              </p:ext>
            </p:extLst>
          </p:nvPr>
        </p:nvGraphicFramePr>
        <p:xfrm>
          <a:off x="1984805" y="2685470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6536185"/>
                  </a:ext>
                </a:extLst>
              </a:tr>
            </a:tbl>
          </a:graphicData>
        </a:graphic>
      </p:graphicFrame>
      <p:graphicFrame>
        <p:nvGraphicFramePr>
          <p:cNvPr id="65" name="6">
            <a:extLst>
              <a:ext uri="{FF2B5EF4-FFF2-40B4-BE49-F238E27FC236}">
                <a16:creationId xmlns:a16="http://schemas.microsoft.com/office/drawing/2014/main" id="{87950DBE-1622-4B42-954D-DD8FAE1737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9019229"/>
              </p:ext>
            </p:extLst>
          </p:nvPr>
        </p:nvGraphicFramePr>
        <p:xfrm>
          <a:off x="1984805" y="3313494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7227506"/>
                  </a:ext>
                </a:extLst>
              </a:tr>
            </a:tbl>
          </a:graphicData>
        </a:graphic>
      </p:graphicFrame>
      <p:graphicFrame>
        <p:nvGraphicFramePr>
          <p:cNvPr id="66" name="7">
            <a:extLst>
              <a:ext uri="{FF2B5EF4-FFF2-40B4-BE49-F238E27FC236}">
                <a16:creationId xmlns:a16="http://schemas.microsoft.com/office/drawing/2014/main" id="{FE441800-6F52-FA41-9555-554F92A1A7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8693903"/>
              </p:ext>
            </p:extLst>
          </p:nvPr>
        </p:nvGraphicFramePr>
        <p:xfrm>
          <a:off x="1984805" y="3919673"/>
          <a:ext cx="9019892" cy="6109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4278">
                  <a:extLst>
                    <a:ext uri="{9D8B030D-6E8A-4147-A177-3AD203B41FA5}">
                      <a16:colId xmlns:a16="http://schemas.microsoft.com/office/drawing/2014/main" val="476819804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232957081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8446582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66673617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699943155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57339258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430709366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446368569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1321197528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8013414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599425840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750045213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3877306787"/>
                    </a:ext>
                  </a:extLst>
                </a:gridCol>
                <a:gridCol w="644278">
                  <a:extLst>
                    <a:ext uri="{9D8B030D-6E8A-4147-A177-3AD203B41FA5}">
                      <a16:colId xmlns:a16="http://schemas.microsoft.com/office/drawing/2014/main" val="2200004176"/>
                    </a:ext>
                  </a:extLst>
                </a:gridCol>
              </a:tblGrid>
              <a:tr h="610902"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2F9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VN" sz="30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16735789"/>
                  </a:ext>
                </a:extLst>
              </a:tr>
            </a:tbl>
          </a:graphicData>
        </a:graphic>
      </p:graphicFrame>
      <p:sp>
        <p:nvSpPr>
          <p:cNvPr id="67" name="câu 8">
            <a:extLst>
              <a:ext uri="{FF2B5EF4-FFF2-40B4-BE49-F238E27FC236}">
                <a16:creationId xmlns:a16="http://schemas.microsoft.com/office/drawing/2014/main" id="{786E0A12-3B79-DA4E-AD23-4C0BC5A2BC7C}"/>
              </a:ext>
            </a:extLst>
          </p:cNvPr>
          <p:cNvSpPr/>
          <p:nvPr/>
        </p:nvSpPr>
        <p:spPr>
          <a:xfrm>
            <a:off x="1898448" y="5337625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chữ) Đây là yếu tố quan trọng không thể thiếu trong văn bản truyện, thường được nhận biết qua hành động, lời nói, ý nghĩ,…</a:t>
            </a:r>
          </a:p>
        </p:txBody>
      </p:sp>
      <p:sp>
        <p:nvSpPr>
          <p:cNvPr id="68" name="câu 7">
            <a:extLst>
              <a:ext uri="{FF2B5EF4-FFF2-40B4-BE49-F238E27FC236}">
                <a16:creationId xmlns:a16="http://schemas.microsoft.com/office/drawing/2014/main" id="{1C6A9215-D2AF-2841-8A83-CF4EC3D84C60}"/>
              </a:ext>
            </a:extLst>
          </p:cNvPr>
          <p:cNvSpPr/>
          <p:nvPr/>
        </p:nvSpPr>
        <p:spPr>
          <a:xfrm>
            <a:off x="1912839" y="5337808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(7 chữ) Đây là yếu tố đặc trưng của truyền thuyết, thể hiện sức mạnh của nhân vật, phép thuật của thần linh.</a:t>
            </a:r>
          </a:p>
        </p:txBody>
      </p:sp>
      <p:sp>
        <p:nvSpPr>
          <p:cNvPr id="69" name="câu 8">
            <a:extLst>
              <a:ext uri="{FF2B5EF4-FFF2-40B4-BE49-F238E27FC236}">
                <a16:creationId xmlns:a16="http://schemas.microsoft.com/office/drawing/2014/main" id="{1E3BEF7D-F3C6-C948-B3F1-877041333FDF}"/>
              </a:ext>
            </a:extLst>
          </p:cNvPr>
          <p:cNvSpPr/>
          <p:nvPr/>
        </p:nvSpPr>
        <p:spPr>
          <a:xfrm>
            <a:off x="1941625" y="5346335"/>
            <a:ext cx="9622465" cy="127945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chữ) Điền từ còn thiếu vào câu sau: “Truyện truyền thuyết thể hiện nhận thức, tình cảm của tác giả dân gian với các nhân vật, … lịch sử”.</a:t>
            </a:r>
          </a:p>
        </p:txBody>
      </p:sp>
      <p:graphicFrame>
        <p:nvGraphicFramePr>
          <p:cNvPr id="70" name="Table 32">
            <a:extLst>
              <a:ext uri="{FF2B5EF4-FFF2-40B4-BE49-F238E27FC236}">
                <a16:creationId xmlns:a16="http://schemas.microsoft.com/office/drawing/2014/main" id="{F57F21F8-36CA-2B4A-9C9F-966D75A197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7986599"/>
              </p:ext>
            </p:extLst>
          </p:nvPr>
        </p:nvGraphicFramePr>
        <p:xfrm>
          <a:off x="2430751" y="5493099"/>
          <a:ext cx="8128000" cy="96850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937164266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40964672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8313351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22290336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3200102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15347135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810582155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393129466"/>
                    </a:ext>
                  </a:extLst>
                </a:gridCol>
              </a:tblGrid>
              <a:tr h="968501"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Ể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97586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8743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4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4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1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54" grpId="0" animBg="1"/>
      <p:bldP spid="54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6675"/>
            <a:ext cx="12858750" cy="76725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3" y="0"/>
            <a:ext cx="1356682" cy="44527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0883" flipH="1">
            <a:off x="1383751" y="-144594"/>
            <a:ext cx="754221" cy="24753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529" y="-82267"/>
            <a:ext cx="754221" cy="24753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61F659B-EAB8-2B4E-95DA-82D65CB01EA3}"/>
              </a:ext>
            </a:extLst>
          </p:cNvPr>
          <p:cNvSpPr txBox="1"/>
          <p:nvPr/>
        </p:nvSpPr>
        <p:spPr>
          <a:xfrm>
            <a:off x="4269135" y="3714036"/>
            <a:ext cx="39604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5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 THỨC NGỮ VĂN</a:t>
            </a:r>
          </a:p>
        </p:txBody>
      </p:sp>
    </p:spTree>
    <p:extLst>
      <p:ext uri="{BB962C8B-B14F-4D97-AF65-F5344CB8AC3E}">
        <p14:creationId xmlns:p14="http://schemas.microsoft.com/office/powerpoint/2010/main" val="658355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8" y="4229046"/>
            <a:ext cx="12873848" cy="302535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95" y="1602834"/>
            <a:ext cx="6072030" cy="4998751"/>
          </a:xfrm>
          <a:prstGeom prst="rect">
            <a:avLst/>
          </a:prstGeom>
        </p:spPr>
      </p:pic>
      <p:sp>
        <p:nvSpPr>
          <p:cNvPr id="28" name="TextBox 13"/>
          <p:cNvSpPr>
            <a:spLocks noChangeArrowheads="1"/>
          </p:cNvSpPr>
          <p:nvPr/>
        </p:nvSpPr>
        <p:spPr bwMode="auto">
          <a:xfrm>
            <a:off x="6861423" y="2248173"/>
            <a:ext cx="5400746" cy="5219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64182"/>
            <a:r>
              <a:rPr lang="vi-VN" altLang="zh-CN" sz="2800" dirty="0">
                <a:solidFill>
                  <a:schemeClr val="bg1"/>
                </a:solidFill>
                <a:latin typeface="+mj-lt"/>
                <a:ea typeface="方正正准黑简体" panose="02000000000000000000" pitchFamily="2" charset="-122"/>
                <a:cs typeface="+mn-ea"/>
                <a:sym typeface="+mn-lt"/>
              </a:rPr>
              <a:t>Khái niệm truyền thuyết</a:t>
            </a:r>
            <a:endParaRPr lang="zh-CN" altLang="en-US" sz="2800" dirty="0">
              <a:solidFill>
                <a:schemeClr val="bg1"/>
              </a:solidFill>
              <a:latin typeface="+mj-lt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32" name="五边形 2"/>
          <p:cNvSpPr>
            <a:spLocks noChangeArrowheads="1"/>
          </p:cNvSpPr>
          <p:nvPr/>
        </p:nvSpPr>
        <p:spPr bwMode="auto">
          <a:xfrm>
            <a:off x="6190139" y="2248172"/>
            <a:ext cx="910666" cy="487140"/>
          </a:xfrm>
          <a:prstGeom prst="homePlate">
            <a:avLst>
              <a:gd name="adj" fmla="val 46735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002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6" name="TextBox 5"/>
          <p:cNvSpPr>
            <a:spLocks noChangeArrowheads="1"/>
          </p:cNvSpPr>
          <p:nvPr/>
        </p:nvSpPr>
        <p:spPr bwMode="auto">
          <a:xfrm>
            <a:off x="6190139" y="2028877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1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40" name="TextBox 12"/>
          <p:cNvSpPr>
            <a:spLocks noChangeArrowheads="1"/>
          </p:cNvSpPr>
          <p:nvPr/>
        </p:nvSpPr>
        <p:spPr bwMode="auto">
          <a:xfrm>
            <a:off x="3035107" y="512465"/>
            <a:ext cx="6855338" cy="1163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vi-VN" altLang="zh-CN" sz="6959" dirty="0">
                <a:solidFill>
                  <a:srgbClr val="FF902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Tri thức đọc hiểu</a:t>
            </a:r>
            <a:endParaRPr lang="zh-CN" altLang="en-US" sz="6959" dirty="0">
              <a:solidFill>
                <a:srgbClr val="FF902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18" name="TextBox 13"/>
          <p:cNvSpPr>
            <a:spLocks noChangeArrowheads="1"/>
          </p:cNvSpPr>
          <p:nvPr/>
        </p:nvSpPr>
        <p:spPr bwMode="auto">
          <a:xfrm>
            <a:off x="6861423" y="3111773"/>
            <a:ext cx="5400746" cy="95410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64182"/>
            <a:r>
              <a:rPr lang="vi-VN" altLang="zh-CN" sz="2800" dirty="0">
                <a:solidFill>
                  <a:schemeClr val="bg1"/>
                </a:solidFill>
                <a:latin typeface="+mj-lt"/>
                <a:ea typeface="方正正准黑简体" panose="02000000000000000000" pitchFamily="2" charset="-122"/>
                <a:cs typeface="+mn-ea"/>
                <a:sym typeface="+mn-lt"/>
              </a:rPr>
              <a:t>Nhân vật trong truyện, Nhân vật trong truyền thuyết</a:t>
            </a:r>
            <a:endParaRPr lang="zh-CN" altLang="en-US" sz="2800" dirty="0">
              <a:solidFill>
                <a:schemeClr val="bg1"/>
              </a:solidFill>
              <a:latin typeface="+mj-lt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19" name="五边形 2"/>
          <p:cNvSpPr>
            <a:spLocks noChangeArrowheads="1"/>
          </p:cNvSpPr>
          <p:nvPr/>
        </p:nvSpPr>
        <p:spPr bwMode="auto">
          <a:xfrm>
            <a:off x="6190139" y="3344746"/>
            <a:ext cx="910666" cy="487140"/>
          </a:xfrm>
          <a:prstGeom prst="homePlate">
            <a:avLst>
              <a:gd name="adj" fmla="val 46735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002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0" name="TextBox 5"/>
          <p:cNvSpPr>
            <a:spLocks noChangeArrowheads="1"/>
          </p:cNvSpPr>
          <p:nvPr/>
        </p:nvSpPr>
        <p:spPr bwMode="auto">
          <a:xfrm>
            <a:off x="6190139" y="3125451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2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21" name="TextBox 13"/>
          <p:cNvSpPr>
            <a:spLocks noChangeArrowheads="1"/>
          </p:cNvSpPr>
          <p:nvPr/>
        </p:nvSpPr>
        <p:spPr bwMode="auto">
          <a:xfrm>
            <a:off x="6861423" y="4369281"/>
            <a:ext cx="540074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64182"/>
            <a:r>
              <a:rPr lang="vi-VN" altLang="zh-CN" sz="2800" dirty="0">
                <a:solidFill>
                  <a:schemeClr val="bg1"/>
                </a:solidFill>
                <a:latin typeface="+mj-lt"/>
                <a:ea typeface="方正正准黑简体" panose="02000000000000000000" pitchFamily="2" charset="-122"/>
                <a:cs typeface="+mn-ea"/>
                <a:sym typeface="+mn-lt"/>
              </a:rPr>
              <a:t>Cốt truyện, cốt truyện truyền thuyết</a:t>
            </a:r>
            <a:endParaRPr lang="zh-CN" altLang="en-US" sz="2800" dirty="0">
              <a:solidFill>
                <a:schemeClr val="bg1"/>
              </a:solidFill>
              <a:latin typeface="+mj-lt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2" name="五边形 2"/>
          <p:cNvSpPr>
            <a:spLocks noChangeArrowheads="1"/>
          </p:cNvSpPr>
          <p:nvPr/>
        </p:nvSpPr>
        <p:spPr bwMode="auto">
          <a:xfrm>
            <a:off x="6190139" y="4413434"/>
            <a:ext cx="910666" cy="487140"/>
          </a:xfrm>
          <a:prstGeom prst="homePlate">
            <a:avLst>
              <a:gd name="adj" fmla="val 46735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002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3" name="TextBox 5"/>
          <p:cNvSpPr>
            <a:spLocks noChangeArrowheads="1"/>
          </p:cNvSpPr>
          <p:nvPr/>
        </p:nvSpPr>
        <p:spPr bwMode="auto">
          <a:xfrm>
            <a:off x="6190139" y="4194139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3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  <p:sp>
        <p:nvSpPr>
          <p:cNvPr id="24" name="TextBox 13"/>
          <p:cNvSpPr>
            <a:spLocks noChangeArrowheads="1"/>
          </p:cNvSpPr>
          <p:nvPr/>
        </p:nvSpPr>
        <p:spPr bwMode="auto">
          <a:xfrm>
            <a:off x="6864771" y="5297734"/>
            <a:ext cx="5400746" cy="5232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wrap="square">
            <a:spAutoFit/>
          </a:bodyPr>
          <a:lstStyle/>
          <a:p>
            <a:pPr algn="ctr" defTabSz="964182"/>
            <a:r>
              <a:rPr lang="vi-VN" altLang="zh-CN" sz="2800" dirty="0">
                <a:solidFill>
                  <a:schemeClr val="bg1"/>
                </a:solidFill>
                <a:latin typeface="+mj-lt"/>
                <a:ea typeface="方正正准黑简体" panose="02000000000000000000" pitchFamily="2" charset="-122"/>
                <a:cs typeface="+mn-ea"/>
                <a:sym typeface="+mn-lt"/>
              </a:rPr>
              <a:t>Yếu tố kì ảo</a:t>
            </a:r>
            <a:endParaRPr lang="zh-CN" altLang="en-US" sz="2800" dirty="0">
              <a:solidFill>
                <a:schemeClr val="bg1"/>
              </a:solidFill>
              <a:latin typeface="+mj-lt"/>
              <a:ea typeface="方正正准黑简体" panose="02000000000000000000" pitchFamily="2" charset="-122"/>
              <a:cs typeface="+mn-ea"/>
              <a:sym typeface="+mn-lt"/>
            </a:endParaRPr>
          </a:p>
        </p:txBody>
      </p:sp>
      <p:sp>
        <p:nvSpPr>
          <p:cNvPr id="25" name="五边形 2"/>
          <p:cNvSpPr>
            <a:spLocks noChangeArrowheads="1"/>
          </p:cNvSpPr>
          <p:nvPr/>
        </p:nvSpPr>
        <p:spPr bwMode="auto">
          <a:xfrm>
            <a:off x="6193487" y="5297797"/>
            <a:ext cx="910666" cy="487140"/>
          </a:xfrm>
          <a:prstGeom prst="homePlate">
            <a:avLst>
              <a:gd name="adj" fmla="val 46735"/>
            </a:avLst>
          </a:prstGeom>
          <a:solidFill>
            <a:schemeClr val="accent1"/>
          </a:solidFill>
          <a:ln>
            <a:noFill/>
          </a:ln>
        </p:spPr>
        <p:txBody>
          <a:bodyPr anchor="ctr"/>
          <a:lstStyle/>
          <a:p>
            <a:pPr algn="ctr"/>
            <a:endParaRPr lang="zh-CN" altLang="zh-CN" sz="2002">
              <a:solidFill>
                <a:srgbClr val="FFFFFF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6" name="TextBox 5"/>
          <p:cNvSpPr>
            <a:spLocks noChangeArrowheads="1"/>
          </p:cNvSpPr>
          <p:nvPr/>
        </p:nvSpPr>
        <p:spPr bwMode="auto">
          <a:xfrm>
            <a:off x="6193487" y="5078502"/>
            <a:ext cx="545275" cy="871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061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 Unicode MS" panose="020B0604020202020204" pitchFamily="34" charset="-122"/>
                <a:sym typeface="Arial" panose="020B0604020202020204" pitchFamily="34" charset="0"/>
              </a:rPr>
              <a:t>6</a:t>
            </a:r>
            <a:endParaRPr lang="zh-CN" altLang="en-US" sz="5061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cs typeface="Arial Unicode MS" panose="020B0604020202020204" pitchFamily="3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810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000"/>
                            </p:stCondLst>
                            <p:childTnLst>
                              <p:par>
                                <p:cTn id="71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6" grpId="0"/>
      <p:bldP spid="40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 animBg="1"/>
      <p:bldP spid="25" grpId="0" animBg="1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68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0231FDAC-81C8-9147-A9A8-EFBEA8D7FA40}"/>
              </a:ext>
            </a:extLst>
          </p:cNvPr>
          <p:cNvSpPr/>
          <p:nvPr/>
        </p:nvSpPr>
        <p:spPr>
          <a:xfrm>
            <a:off x="308695" y="649901"/>
            <a:ext cx="6300346" cy="5932847"/>
          </a:xfrm>
          <a:prstGeom prst="round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 thuyết là thể loại truyện kể dân gian, thường kể về sự kiện, nhân vật lịch sử hoặc liên quan đến lịch sử. 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đó thể hiện nhận thức, tình cảm của tác giả dân gian đối với các nhân vật, sự kiện lịch sử.</a:t>
            </a:r>
          </a:p>
          <a:p>
            <a:pPr marL="457200" indent="-457200" algn="just">
              <a:buFont typeface="Wingdings" pitchFamily="2" charset="2"/>
              <a:buChar char="§"/>
            </a:pPr>
            <a:r>
              <a:rPr lang="en-VN" sz="2953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truyền thuyết thể hiện qua cách xây dựng nhân vật, cốt truyện, sử dụng yếu tố kì ảo, lời kể,…</a:t>
            </a:r>
          </a:p>
        </p:txBody>
      </p:sp>
      <p:pic>
        <p:nvPicPr>
          <p:cNvPr id="13" name="Picture 12" descr="c0f27f09977f3a249bb988b4986ed5f9.png">
            <a:extLst>
              <a:ext uri="{FF2B5EF4-FFF2-40B4-BE49-F238E27FC236}">
                <a16:creationId xmlns:a16="http://schemas.microsoft.com/office/drawing/2014/main" id="{A04BB600-C6CD-8741-B882-EF4D7E3F056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19132" y="4113565"/>
            <a:ext cx="2416624" cy="3326463"/>
          </a:xfrm>
          <a:prstGeom prst="rect">
            <a:avLst/>
          </a:prstGeom>
        </p:spPr>
      </p:pic>
      <p:pic>
        <p:nvPicPr>
          <p:cNvPr id="12290" name="Picture 2" descr="Sơn Tinh - Thủy Tinh [Truyện truyền thuyết Việt Nam] - Thế giới cổ tích">
            <a:extLst>
              <a:ext uri="{FF2B5EF4-FFF2-40B4-BE49-F238E27FC236}">
                <a16:creationId xmlns:a16="http://schemas.microsoft.com/office/drawing/2014/main" id="{EDD22A8D-82C8-B241-A7E0-659210BB5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13227">
            <a:off x="7009208" y="877352"/>
            <a:ext cx="5404537" cy="3042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456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A0001C7A-5199-4A9A-BDA0-FA383F6E1296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OUTPUT_FOLDER" val="C:\Users\Administrator\Desktop"/>
  <p:tag name="ISPRING_PRESENTATION_TITLE" val="bt435.pptx"/>
</p:tagLst>
</file>

<file path=ppt/theme/theme1.xml><?xml version="1.0" encoding="utf-8"?>
<a:theme xmlns:a="http://schemas.openxmlformats.org/drawingml/2006/main" name="1_自定义设计方案">
  <a:themeElements>
    <a:clrScheme name="自定义 54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C5D04"/>
      </a:accent1>
      <a:accent2>
        <a:srgbClr val="92D050"/>
      </a:accent2>
      <a:accent3>
        <a:srgbClr val="FC5D04"/>
      </a:accent3>
      <a:accent4>
        <a:srgbClr val="92D050"/>
      </a:accent4>
      <a:accent5>
        <a:srgbClr val="FC5D04"/>
      </a:accent5>
      <a:accent6>
        <a:srgbClr val="92D050"/>
      </a:accent6>
      <a:hlink>
        <a:srgbClr val="FC5D04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857</Words>
  <Application>Microsoft Macintosh PowerPoint</Application>
  <PresentationFormat>Custom</PresentationFormat>
  <Paragraphs>181</Paragraphs>
  <Slides>23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#9Slide03 Arima Madurai Bold</vt:lpstr>
      <vt:lpstr>#9Slide04 Chonburi</vt:lpstr>
      <vt:lpstr>Arial</vt:lpstr>
      <vt:lpstr>Calibri</vt:lpstr>
      <vt:lpstr>Calibri Light</vt:lpstr>
      <vt:lpstr>Times New Roman</vt:lpstr>
      <vt:lpstr>Wingdings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bt435.pptx</dc:title>
  <dc:creator/>
  <cp:lastModifiedBy/>
  <cp:revision>1</cp:revision>
  <dcterms:created xsi:type="dcterms:W3CDTF">2016-10-17T14:00:15Z</dcterms:created>
  <dcterms:modified xsi:type="dcterms:W3CDTF">2021-07-30T17:47:15Z</dcterms:modified>
</cp:coreProperties>
</file>