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notesMasterIdLst>
    <p:notesMasterId r:id="rId21"/>
  </p:notesMasterIdLst>
  <p:sldIdLst>
    <p:sldId id="258" r:id="rId5"/>
    <p:sldId id="261" r:id="rId6"/>
    <p:sldId id="260" r:id="rId7"/>
    <p:sldId id="269" r:id="rId8"/>
    <p:sldId id="262" r:id="rId9"/>
    <p:sldId id="264" r:id="rId10"/>
    <p:sldId id="280" r:id="rId11"/>
    <p:sldId id="281" r:id="rId12"/>
    <p:sldId id="270" r:id="rId13"/>
    <p:sldId id="271" r:id="rId14"/>
    <p:sldId id="282" r:id="rId15"/>
    <p:sldId id="283" r:id="rId16"/>
    <p:sldId id="285" r:id="rId17"/>
    <p:sldId id="286" r:id="rId18"/>
    <p:sldId id="287" r:id="rId19"/>
    <p:sldId id="279" r:id="rId20"/>
  </p:sldIdLst>
  <p:sldSz cx="12192000" cy="6858000"/>
  <p:notesSz cx="6858000" cy="9144000"/>
  <p:defaultTextStyle>
    <a:defPPr>
      <a:defRPr lang="en-US"/>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p:scale>
          <a:sx n="80" d="100"/>
          <a:sy n="80" d="100"/>
        </p:scale>
        <p:origin x="-414"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3878" rtl="0" eaLnBrk="1" latinLnBrk="0" hangingPunct="1">
      <a:defRPr sz="1100" kern="1200">
        <a:solidFill>
          <a:schemeClr val="tx1"/>
        </a:solidFill>
        <a:latin typeface="+mn-lt"/>
        <a:ea typeface="+mn-ea"/>
        <a:cs typeface="+mn-cs"/>
      </a:defRPr>
    </a:lvl1pPr>
    <a:lvl2pPr marL="456940" algn="l" defTabSz="913878" rtl="0" eaLnBrk="1" latinLnBrk="0" hangingPunct="1">
      <a:defRPr sz="1100" kern="1200">
        <a:solidFill>
          <a:schemeClr val="tx1"/>
        </a:solidFill>
        <a:latin typeface="+mn-lt"/>
        <a:ea typeface="+mn-ea"/>
        <a:cs typeface="+mn-cs"/>
      </a:defRPr>
    </a:lvl2pPr>
    <a:lvl3pPr marL="913878" algn="l" defTabSz="913878" rtl="0" eaLnBrk="1" latinLnBrk="0" hangingPunct="1">
      <a:defRPr sz="1100" kern="1200">
        <a:solidFill>
          <a:schemeClr val="tx1"/>
        </a:solidFill>
        <a:latin typeface="+mn-lt"/>
        <a:ea typeface="+mn-ea"/>
        <a:cs typeface="+mn-cs"/>
      </a:defRPr>
    </a:lvl3pPr>
    <a:lvl4pPr marL="1370822" algn="l" defTabSz="913878" rtl="0" eaLnBrk="1" latinLnBrk="0" hangingPunct="1">
      <a:defRPr sz="1100" kern="1200">
        <a:solidFill>
          <a:schemeClr val="tx1"/>
        </a:solidFill>
        <a:latin typeface="+mn-lt"/>
        <a:ea typeface="+mn-ea"/>
        <a:cs typeface="+mn-cs"/>
      </a:defRPr>
    </a:lvl4pPr>
    <a:lvl5pPr marL="1827764" algn="l" defTabSz="913878" rtl="0" eaLnBrk="1" latinLnBrk="0" hangingPunct="1">
      <a:defRPr sz="1100" kern="1200">
        <a:solidFill>
          <a:schemeClr val="tx1"/>
        </a:solidFill>
        <a:latin typeface="+mn-lt"/>
        <a:ea typeface="+mn-ea"/>
        <a:cs typeface="+mn-cs"/>
      </a:defRPr>
    </a:lvl5pPr>
    <a:lvl6pPr marL="2284701" algn="l" defTabSz="913878" rtl="0" eaLnBrk="1" latinLnBrk="0" hangingPunct="1">
      <a:defRPr sz="1100" kern="1200">
        <a:solidFill>
          <a:schemeClr val="tx1"/>
        </a:solidFill>
        <a:latin typeface="+mn-lt"/>
        <a:ea typeface="+mn-ea"/>
        <a:cs typeface="+mn-cs"/>
      </a:defRPr>
    </a:lvl6pPr>
    <a:lvl7pPr marL="2741645" algn="l" defTabSz="913878" rtl="0" eaLnBrk="1" latinLnBrk="0" hangingPunct="1">
      <a:defRPr sz="1100" kern="1200">
        <a:solidFill>
          <a:schemeClr val="tx1"/>
        </a:solidFill>
        <a:latin typeface="+mn-lt"/>
        <a:ea typeface="+mn-ea"/>
        <a:cs typeface="+mn-cs"/>
      </a:defRPr>
    </a:lvl7pPr>
    <a:lvl8pPr marL="3198585" algn="l" defTabSz="913878" rtl="0" eaLnBrk="1" latinLnBrk="0" hangingPunct="1">
      <a:defRPr sz="1100" kern="1200">
        <a:solidFill>
          <a:schemeClr val="tx1"/>
        </a:solidFill>
        <a:latin typeface="+mn-lt"/>
        <a:ea typeface="+mn-ea"/>
        <a:cs typeface="+mn-cs"/>
      </a:defRPr>
    </a:lvl8pPr>
    <a:lvl9pPr marL="3655525" algn="l" defTabSz="91387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4400" y="685800"/>
            <a:ext cx="50292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5"/>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2" y="3602047"/>
            <a:ext cx="9144000" cy="1655763"/>
          </a:xfrm>
        </p:spPr>
        <p:txBody>
          <a:bodyPr/>
          <a:lstStyle>
            <a:lvl1pPr marL="0" indent="0" algn="ctr">
              <a:buNone/>
              <a:defRPr sz="2400"/>
            </a:lvl1pPr>
            <a:lvl2pPr marL="456940" indent="0" algn="ctr">
              <a:buNone/>
              <a:defRPr sz="2000"/>
            </a:lvl2pPr>
            <a:lvl3pPr marL="913878" indent="0" algn="ctr">
              <a:buNone/>
              <a:defRPr sz="1900"/>
            </a:lvl3pPr>
            <a:lvl4pPr marL="1370822" indent="0" algn="ctr">
              <a:buNone/>
              <a:defRPr sz="1600"/>
            </a:lvl4pPr>
            <a:lvl5pPr marL="1827764" indent="0" algn="ctr">
              <a:buNone/>
              <a:defRPr sz="1600"/>
            </a:lvl5pPr>
            <a:lvl6pPr marL="2284701" indent="0" algn="ctr">
              <a:buNone/>
              <a:defRPr sz="1600"/>
            </a:lvl6pPr>
            <a:lvl7pPr marL="2741645" indent="0" algn="ctr">
              <a:buNone/>
              <a:defRPr sz="1600"/>
            </a:lvl7pPr>
            <a:lvl8pPr marL="3198585" indent="0" algn="ctr">
              <a:buNone/>
              <a:defRPr sz="1600"/>
            </a:lvl8pPr>
            <a:lvl9pPr marL="3655525"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899"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0"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
        <p:nvSpPr>
          <p:cNvPr id="11" name="图片占位符 10"/>
          <p:cNvSpPr>
            <a:spLocks noGrp="1"/>
          </p:cNvSpPr>
          <p:nvPr>
            <p:ph type="pic" sz="quarter" idx="11"/>
          </p:nvPr>
        </p:nvSpPr>
        <p:spPr>
          <a:xfrm>
            <a:off x="5453380"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
        <p:nvSpPr>
          <p:cNvPr id="12" name="图片占位符 11"/>
          <p:cNvSpPr>
            <a:spLocks noGrp="1"/>
          </p:cNvSpPr>
          <p:nvPr>
            <p:ph type="pic" sz="quarter" idx="12"/>
          </p:nvPr>
        </p:nvSpPr>
        <p:spPr>
          <a:xfrm>
            <a:off x="8593935"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2" y="1122365"/>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2" y="3602047"/>
            <a:ext cx="9144000" cy="1655763"/>
          </a:xfrm>
        </p:spPr>
        <p:txBody>
          <a:bodyPr/>
          <a:lstStyle>
            <a:lvl1pPr marL="0" indent="0" algn="ctr">
              <a:buNone/>
              <a:defRPr sz="2400"/>
            </a:lvl1pPr>
            <a:lvl2pPr marL="456940" indent="0" algn="ctr">
              <a:buNone/>
              <a:defRPr sz="2000"/>
            </a:lvl2pPr>
            <a:lvl3pPr marL="913878" indent="0" algn="ctr">
              <a:buNone/>
              <a:defRPr sz="1900"/>
            </a:lvl3pPr>
            <a:lvl4pPr marL="1370822" indent="0" algn="ctr">
              <a:buNone/>
              <a:defRPr sz="1600"/>
            </a:lvl4pPr>
            <a:lvl5pPr marL="1827764" indent="0" algn="ctr">
              <a:buNone/>
              <a:defRPr sz="1600"/>
            </a:lvl5pPr>
            <a:lvl6pPr marL="2284701" indent="0" algn="ctr">
              <a:buNone/>
              <a:defRPr sz="1600"/>
            </a:lvl6pPr>
            <a:lvl7pPr marL="2741645" indent="0" algn="ctr">
              <a:buNone/>
              <a:defRPr sz="1600"/>
            </a:lvl7pPr>
            <a:lvl8pPr marL="3198585" indent="0" algn="ctr">
              <a:buNone/>
              <a:defRPr sz="1600"/>
            </a:lvl8pPr>
            <a:lvl9pPr marL="3655525"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1"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73"/>
            <a:ext cx="10515601" cy="1500187"/>
          </a:xfrm>
        </p:spPr>
        <p:txBody>
          <a:bodyPr/>
          <a:lstStyle>
            <a:lvl1pPr marL="0" indent="0">
              <a:buNone/>
              <a:defRPr sz="2400">
                <a:solidFill>
                  <a:schemeClr val="tx1">
                    <a:tint val="75000"/>
                  </a:schemeClr>
                </a:solidFill>
              </a:defRPr>
            </a:lvl1pPr>
            <a:lvl2pPr marL="456940" indent="0">
              <a:buNone/>
              <a:defRPr sz="2000">
                <a:solidFill>
                  <a:schemeClr val="tx1">
                    <a:tint val="75000"/>
                  </a:schemeClr>
                </a:solidFill>
              </a:defRPr>
            </a:lvl2pPr>
            <a:lvl3pPr marL="913878" indent="0">
              <a:buNone/>
              <a:defRPr sz="1900">
                <a:solidFill>
                  <a:schemeClr val="tx1">
                    <a:tint val="75000"/>
                  </a:schemeClr>
                </a:solidFill>
              </a:defRPr>
            </a:lvl3pPr>
            <a:lvl4pPr marL="1370822" indent="0">
              <a:buNone/>
              <a:defRPr sz="1600">
                <a:solidFill>
                  <a:schemeClr val="tx1">
                    <a:tint val="75000"/>
                  </a:schemeClr>
                </a:solidFill>
              </a:defRPr>
            </a:lvl4pPr>
            <a:lvl5pPr marL="1827764" indent="0">
              <a:buNone/>
              <a:defRPr sz="1600">
                <a:solidFill>
                  <a:schemeClr val="tx1">
                    <a:tint val="75000"/>
                  </a:schemeClr>
                </a:solidFill>
              </a:defRPr>
            </a:lvl5pPr>
            <a:lvl6pPr marL="2284701" indent="0">
              <a:buNone/>
              <a:defRPr sz="1600">
                <a:solidFill>
                  <a:schemeClr val="tx1">
                    <a:tint val="75000"/>
                  </a:schemeClr>
                </a:solidFill>
              </a:defRPr>
            </a:lvl6pPr>
            <a:lvl7pPr marL="2741645" indent="0">
              <a:buNone/>
              <a:defRPr sz="1600">
                <a:solidFill>
                  <a:schemeClr val="tx1">
                    <a:tint val="75000"/>
                  </a:schemeClr>
                </a:solidFill>
              </a:defRPr>
            </a:lvl7pPr>
            <a:lvl8pPr marL="3198585" indent="0">
              <a:buNone/>
              <a:defRPr sz="1600">
                <a:solidFill>
                  <a:schemeClr val="tx1">
                    <a:tint val="75000"/>
                  </a:schemeClr>
                </a:solidFill>
              </a:defRPr>
            </a:lvl8pPr>
            <a:lvl9pPr marL="3655525"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12" y="1825626"/>
            <a:ext cx="5181601"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10" y="1825626"/>
            <a:ext cx="5181601"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7" y="365135"/>
            <a:ext cx="10515601"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5"/>
            <a:ext cx="5157786"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6"/>
            <a:ext cx="515778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2" y="1681165"/>
            <a:ext cx="5183187"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2" y="2505076"/>
            <a:ext cx="51831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1"/>
          </a:xfrm>
        </p:spPr>
        <p:txBody>
          <a:bodyPr anchor="b"/>
          <a:lstStyle>
            <a:lvl1pPr>
              <a:defRPr sz="31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99" y="987425"/>
            <a:ext cx="6172201"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1"/>
          </a:xfrm>
        </p:spPr>
        <p:txBody>
          <a:bodyPr anchor="b"/>
          <a:lstStyle>
            <a:lvl1pPr>
              <a:defRPr sz="31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99" y="987425"/>
            <a:ext cx="6172201" cy="4873625"/>
          </a:xfrm>
        </p:spPr>
        <p:txBody>
          <a:bodyPr/>
          <a:lstStyle>
            <a:lvl1pPr marL="0" indent="0">
              <a:buNone/>
              <a:defRPr sz="3100"/>
            </a:lvl1pPr>
            <a:lvl2pPr marL="456940" indent="0">
              <a:buNone/>
              <a:defRPr sz="2900"/>
            </a:lvl2pPr>
            <a:lvl3pPr marL="913878" indent="0">
              <a:buNone/>
              <a:defRPr sz="2400"/>
            </a:lvl3pPr>
            <a:lvl4pPr marL="1370822" indent="0">
              <a:buNone/>
              <a:defRPr sz="2000"/>
            </a:lvl4pPr>
            <a:lvl5pPr marL="1827764" indent="0">
              <a:buNone/>
              <a:defRPr sz="2000"/>
            </a:lvl5pPr>
            <a:lvl6pPr marL="2284701" indent="0">
              <a:buNone/>
              <a:defRPr sz="2000"/>
            </a:lvl6pPr>
            <a:lvl7pPr marL="2741645" indent="0">
              <a:buNone/>
              <a:defRPr sz="2000"/>
            </a:lvl7pPr>
            <a:lvl8pPr marL="3198585" indent="0">
              <a:buNone/>
              <a:defRPr sz="2000"/>
            </a:lvl8pPr>
            <a:lvl9pPr marL="3655525" indent="0">
              <a:buNone/>
              <a:defRPr sz="2000"/>
            </a:lvl9pPr>
          </a:lstStyle>
          <a:p>
            <a:endParaRPr lang="zh-CN" altLang="en-US"/>
          </a:p>
        </p:txBody>
      </p:sp>
      <p:sp>
        <p:nvSpPr>
          <p:cNvPr id="4" name="文本占位符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899" cy="581183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8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553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5"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
        <p:nvSpPr>
          <p:cNvPr id="11" name="图片占位符 10"/>
          <p:cNvSpPr>
            <a:spLocks noGrp="1"/>
          </p:cNvSpPr>
          <p:nvPr>
            <p:ph type="pic" sz="quarter" idx="11"/>
          </p:nvPr>
        </p:nvSpPr>
        <p:spPr>
          <a:xfrm>
            <a:off x="5453386"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
        <p:nvSpPr>
          <p:cNvPr id="12" name="图片占位符 11"/>
          <p:cNvSpPr>
            <a:spLocks noGrp="1"/>
          </p:cNvSpPr>
          <p:nvPr>
            <p:ph type="pic" sz="quarter" idx="12"/>
          </p:nvPr>
        </p:nvSpPr>
        <p:spPr>
          <a:xfrm>
            <a:off x="8593938"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Tree>
    <p:extLst>
      <p:ext uri="{BB962C8B-B14F-4D97-AF65-F5344CB8AC3E}">
        <p14:creationId xmlns:p14="http://schemas.microsoft.com/office/powerpoint/2010/main" val="53120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1"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73"/>
            <a:ext cx="10515601" cy="1500187"/>
          </a:xfrm>
        </p:spPr>
        <p:txBody>
          <a:bodyPr/>
          <a:lstStyle>
            <a:lvl1pPr marL="0" indent="0">
              <a:buNone/>
              <a:defRPr sz="2400">
                <a:solidFill>
                  <a:schemeClr val="tx1">
                    <a:tint val="75000"/>
                  </a:schemeClr>
                </a:solidFill>
              </a:defRPr>
            </a:lvl1pPr>
            <a:lvl2pPr marL="456940" indent="0">
              <a:buNone/>
              <a:defRPr sz="2000">
                <a:solidFill>
                  <a:schemeClr val="tx1">
                    <a:tint val="75000"/>
                  </a:schemeClr>
                </a:solidFill>
              </a:defRPr>
            </a:lvl2pPr>
            <a:lvl3pPr marL="913878" indent="0">
              <a:buNone/>
              <a:defRPr sz="1900">
                <a:solidFill>
                  <a:schemeClr val="tx1">
                    <a:tint val="75000"/>
                  </a:schemeClr>
                </a:solidFill>
              </a:defRPr>
            </a:lvl3pPr>
            <a:lvl4pPr marL="1370822" indent="0">
              <a:buNone/>
              <a:defRPr sz="1600">
                <a:solidFill>
                  <a:schemeClr val="tx1">
                    <a:tint val="75000"/>
                  </a:schemeClr>
                </a:solidFill>
              </a:defRPr>
            </a:lvl4pPr>
            <a:lvl5pPr marL="1827764" indent="0">
              <a:buNone/>
              <a:defRPr sz="1600">
                <a:solidFill>
                  <a:schemeClr val="tx1">
                    <a:tint val="75000"/>
                  </a:schemeClr>
                </a:solidFill>
              </a:defRPr>
            </a:lvl5pPr>
            <a:lvl6pPr marL="2284701" indent="0">
              <a:buNone/>
              <a:defRPr sz="1600">
                <a:solidFill>
                  <a:schemeClr val="tx1">
                    <a:tint val="75000"/>
                  </a:schemeClr>
                </a:solidFill>
              </a:defRPr>
            </a:lvl6pPr>
            <a:lvl7pPr marL="2741645" indent="0">
              <a:buNone/>
              <a:defRPr sz="1600">
                <a:solidFill>
                  <a:schemeClr val="tx1">
                    <a:tint val="75000"/>
                  </a:schemeClr>
                </a:solidFill>
              </a:defRPr>
            </a:lvl7pPr>
            <a:lvl8pPr marL="3198585" indent="0">
              <a:buNone/>
              <a:defRPr sz="1600">
                <a:solidFill>
                  <a:schemeClr val="tx1">
                    <a:tint val="75000"/>
                  </a:schemeClr>
                </a:solidFill>
              </a:defRPr>
            </a:lvl8pPr>
            <a:lvl9pPr marL="365552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7"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
        <p:nvSpPr>
          <p:cNvPr id="11" name="图片占位符 10"/>
          <p:cNvSpPr>
            <a:spLocks noGrp="1"/>
          </p:cNvSpPr>
          <p:nvPr>
            <p:ph type="pic" sz="quarter" idx="11"/>
          </p:nvPr>
        </p:nvSpPr>
        <p:spPr>
          <a:xfrm>
            <a:off x="5166544"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
        <p:nvSpPr>
          <p:cNvPr id="12" name="图片占位符 11"/>
          <p:cNvSpPr>
            <a:spLocks noGrp="1"/>
          </p:cNvSpPr>
          <p:nvPr>
            <p:ph type="pic" sz="quarter" idx="12"/>
          </p:nvPr>
        </p:nvSpPr>
        <p:spPr>
          <a:xfrm>
            <a:off x="8526966"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Tree>
    <p:extLst>
      <p:ext uri="{BB962C8B-B14F-4D97-AF65-F5344CB8AC3E}">
        <p14:creationId xmlns:p14="http://schemas.microsoft.com/office/powerpoint/2010/main" val="323628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6"/>
            <a:ext cx="518160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10" y="1825626"/>
            <a:ext cx="518160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35"/>
            <a:ext cx="10515601"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5"/>
            <a:ext cx="5157786"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6"/>
            <a:ext cx="515778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5"/>
            <a:ext cx="5183187"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6"/>
            <a:ext cx="51831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00"/>
            </a:lvl1pPr>
          </a:lstStyle>
          <a:p>
            <a:r>
              <a:rPr lang="en-US" smtClean="0"/>
              <a:t>Click to edit Master title style</a:t>
            </a:r>
            <a:endParaRPr lang="en-US"/>
          </a:p>
        </p:txBody>
      </p:sp>
      <p:sp>
        <p:nvSpPr>
          <p:cNvPr id="3" name="Content Placeholder 2"/>
          <p:cNvSpPr>
            <a:spLocks noGrp="1"/>
          </p:cNvSpPr>
          <p:nvPr>
            <p:ph idx="1"/>
          </p:nvPr>
        </p:nvSpPr>
        <p:spPr>
          <a:xfrm>
            <a:off x="5183199" y="987425"/>
            <a:ext cx="6172201"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00"/>
            </a:lvl1pPr>
          </a:lstStyle>
          <a:p>
            <a:r>
              <a:rPr lang="en-US" smtClean="0"/>
              <a:t>Click to edit Master title style</a:t>
            </a:r>
            <a:endParaRPr lang="en-US"/>
          </a:p>
        </p:txBody>
      </p:sp>
      <p:sp>
        <p:nvSpPr>
          <p:cNvPr id="3" name="Picture Placeholder 2"/>
          <p:cNvSpPr>
            <a:spLocks noGrp="1"/>
          </p:cNvSpPr>
          <p:nvPr>
            <p:ph type="pic" idx="1"/>
          </p:nvPr>
        </p:nvSpPr>
        <p:spPr>
          <a:xfrm>
            <a:off x="5183199" y="987425"/>
            <a:ext cx="6172201" cy="4873625"/>
          </a:xfrm>
        </p:spPr>
        <p:txBody>
          <a:bodyPr/>
          <a:lstStyle>
            <a:lvl1pPr marL="0" indent="0">
              <a:buNone/>
              <a:defRPr sz="3100"/>
            </a:lvl1pPr>
            <a:lvl2pPr marL="456940" indent="0">
              <a:buNone/>
              <a:defRPr sz="2900"/>
            </a:lvl2pPr>
            <a:lvl3pPr marL="913878" indent="0">
              <a:buNone/>
              <a:defRPr sz="2400"/>
            </a:lvl3pPr>
            <a:lvl4pPr marL="1370822" indent="0">
              <a:buNone/>
              <a:defRPr sz="2000"/>
            </a:lvl4pPr>
            <a:lvl5pPr marL="1827764" indent="0">
              <a:buNone/>
              <a:defRPr sz="2000"/>
            </a:lvl5pPr>
            <a:lvl6pPr marL="2284701" indent="0">
              <a:buNone/>
              <a:defRPr sz="2000"/>
            </a:lvl6pPr>
            <a:lvl7pPr marL="2741645" indent="0">
              <a:buNone/>
              <a:defRPr sz="2000"/>
            </a:lvl7pPr>
            <a:lvl8pPr marL="3198585" indent="0">
              <a:buNone/>
              <a:defRPr sz="2000"/>
            </a:lvl8pPr>
            <a:lvl9pPr marL="3655525" indent="0">
              <a:buNone/>
              <a:defRPr sz="2000"/>
            </a:lvl9pPr>
          </a:lstStyle>
          <a:p>
            <a:endParaRPr lang="en-US"/>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1" cy="1325563"/>
          </a:xfrm>
          <a:prstGeom prst="rect">
            <a:avLst/>
          </a:prstGeom>
        </p:spPr>
        <p:txBody>
          <a:bodyPr vert="horz" lIns="91389" tIns="45695" rIns="91389" bIns="456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6"/>
            <a:ext cx="10515601" cy="4351338"/>
          </a:xfrm>
          <a:prstGeom prst="rect">
            <a:avLst/>
          </a:prstGeom>
        </p:spPr>
        <p:txBody>
          <a:bodyPr vert="horz" lIns="91389" tIns="45695" rIns="91389" bIns="456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3"/>
            <a:ext cx="2743201" cy="365125"/>
          </a:xfrm>
          <a:prstGeom prst="rect">
            <a:avLst/>
          </a:prstGeom>
        </p:spPr>
        <p:txBody>
          <a:bodyPr vert="horz" lIns="91389" tIns="45695" rIns="91389" bIns="45695" rtlCol="0" anchor="ctr"/>
          <a:lstStyle>
            <a:lvl1pPr algn="l">
              <a:defRPr sz="1100">
                <a:solidFill>
                  <a:schemeClr val="tx1">
                    <a:tint val="75000"/>
                  </a:schemeClr>
                </a:solidFill>
              </a:defRPr>
            </a:lvl1pPr>
          </a:lstStyle>
          <a:p>
            <a:fld id="{876B561D-C668-48BD-B552-8CC5773A8FA0}" type="datetimeFigureOut">
              <a:rPr lang="en-US" smtClean="0"/>
              <a:t>8/6/2021</a:t>
            </a:fld>
            <a:endParaRPr lang="en-US"/>
          </a:p>
        </p:txBody>
      </p:sp>
      <p:sp>
        <p:nvSpPr>
          <p:cNvPr id="5" name="Footer Placeholder 4"/>
          <p:cNvSpPr>
            <a:spLocks noGrp="1"/>
          </p:cNvSpPr>
          <p:nvPr>
            <p:ph type="ftr" sz="quarter" idx="3"/>
          </p:nvPr>
        </p:nvSpPr>
        <p:spPr>
          <a:xfrm>
            <a:off x="4038601" y="6356353"/>
            <a:ext cx="4114799" cy="365125"/>
          </a:xfrm>
          <a:prstGeom prst="rect">
            <a:avLst/>
          </a:prstGeom>
        </p:spPr>
        <p:txBody>
          <a:bodyPr vert="horz" lIns="91389" tIns="45695" rIns="91389" bIns="45695"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599" y="6356353"/>
            <a:ext cx="2743201" cy="365125"/>
          </a:xfrm>
          <a:prstGeom prst="rect">
            <a:avLst/>
          </a:prstGeom>
        </p:spPr>
        <p:txBody>
          <a:bodyPr vert="horz" lIns="91389" tIns="45695" rIns="91389" bIns="45695" rtlCol="0" anchor="ctr"/>
          <a:lstStyle>
            <a:lvl1pPr algn="r">
              <a:defRPr sz="11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3"/>
            <a:ext cx="12192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2" y="3"/>
            <a:ext cx="12192002"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5"/>
            <a:ext cx="10515601" cy="1325563"/>
          </a:xfrm>
          <a:prstGeom prst="rect">
            <a:avLst/>
          </a:prstGeom>
        </p:spPr>
        <p:txBody>
          <a:bodyPr vert="horz" lIns="91389" tIns="45695" rIns="91389" bIns="45695"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6"/>
            <a:ext cx="10515601" cy="4351338"/>
          </a:xfrm>
          <a:prstGeom prst="rect">
            <a:avLst/>
          </a:prstGeom>
        </p:spPr>
        <p:txBody>
          <a:bodyPr vert="horz" lIns="91389" tIns="45695" rIns="91389" bIns="45695"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3"/>
            <a:ext cx="2743201" cy="365125"/>
          </a:xfrm>
          <a:prstGeom prst="rect">
            <a:avLst/>
          </a:prstGeom>
        </p:spPr>
        <p:txBody>
          <a:bodyPr vert="horz" lIns="91389" tIns="45695" rIns="91389" bIns="45695" rtlCol="0" anchor="ctr"/>
          <a:lstStyle>
            <a:lvl1pPr algn="l">
              <a:defRPr sz="1100">
                <a:solidFill>
                  <a:schemeClr val="tx1">
                    <a:tint val="75000"/>
                  </a:schemeClr>
                </a:solidFill>
              </a:defRPr>
            </a:lvl1p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1" y="6356353"/>
            <a:ext cx="4114799" cy="365125"/>
          </a:xfrm>
          <a:prstGeom prst="rect">
            <a:avLst/>
          </a:prstGeom>
        </p:spPr>
        <p:txBody>
          <a:bodyPr vert="horz" lIns="91389" tIns="45695" rIns="91389" bIns="45695" rtlCol="0" anchor="ctr"/>
          <a:lstStyle>
            <a:lvl1pPr algn="ctr">
              <a:defRPr sz="11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599" y="6356353"/>
            <a:ext cx="2743201" cy="365125"/>
          </a:xfrm>
          <a:prstGeom prst="rect">
            <a:avLst/>
          </a:prstGeom>
        </p:spPr>
        <p:txBody>
          <a:bodyPr vert="horz" lIns="91389" tIns="45695" rIns="91389" bIns="45695" rtlCol="0" anchor="ctr"/>
          <a:lstStyle>
            <a:lvl1pPr algn="r">
              <a:defRPr sz="11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3"/>
            <a:ext cx="12192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2" y="3"/>
            <a:ext cx="12192002"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3746537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1088031"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2004" indent="-272004" algn="l" defTabSz="1088031" rtl="0" eaLnBrk="1" latinLnBrk="0" hangingPunct="1">
        <a:lnSpc>
          <a:spcPct val="90000"/>
        </a:lnSpc>
        <a:spcBef>
          <a:spcPts val="1190"/>
        </a:spcBef>
        <a:buFont typeface="Arial" panose="020B0604020202020204" pitchFamily="34" charset="0"/>
        <a:buChar char="•"/>
        <a:defRPr sz="3300" kern="1200">
          <a:solidFill>
            <a:schemeClr val="tx1"/>
          </a:solidFill>
          <a:latin typeface="+mn-lt"/>
          <a:ea typeface="+mn-ea"/>
          <a:cs typeface="+mn-cs"/>
        </a:defRPr>
      </a:lvl1pPr>
      <a:lvl2pPr marL="816025" indent="-272004" algn="l" defTabSz="1088031" rtl="0" eaLnBrk="1" latinLnBrk="0" hangingPunct="1">
        <a:lnSpc>
          <a:spcPct val="90000"/>
        </a:lnSpc>
        <a:spcBef>
          <a:spcPts val="595"/>
        </a:spcBef>
        <a:buFont typeface="Arial" panose="020B0604020202020204" pitchFamily="34" charset="0"/>
        <a:buChar char="•"/>
        <a:defRPr sz="2900" kern="1200">
          <a:solidFill>
            <a:schemeClr val="tx1"/>
          </a:solidFill>
          <a:latin typeface="+mn-lt"/>
          <a:ea typeface="+mn-ea"/>
          <a:cs typeface="+mn-cs"/>
        </a:defRPr>
      </a:lvl2pPr>
      <a:lvl3pPr marL="1360038" indent="-272004" algn="l" defTabSz="1088031" rtl="0" eaLnBrk="1" latinLnBrk="0" hangingPunct="1">
        <a:lnSpc>
          <a:spcPct val="90000"/>
        </a:lnSpc>
        <a:spcBef>
          <a:spcPts val="595"/>
        </a:spcBef>
        <a:buFont typeface="Arial" panose="020B0604020202020204" pitchFamily="34" charset="0"/>
        <a:buChar char="•"/>
        <a:defRPr sz="2400" kern="1200">
          <a:solidFill>
            <a:schemeClr val="tx1"/>
          </a:solidFill>
          <a:latin typeface="+mn-lt"/>
          <a:ea typeface="+mn-ea"/>
          <a:cs typeface="+mn-cs"/>
        </a:defRPr>
      </a:lvl3pPr>
      <a:lvl4pPr marL="1904053"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4pPr>
      <a:lvl5pPr marL="2448075"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5pPr>
      <a:lvl6pPr marL="2992084"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6pPr>
      <a:lvl7pPr marL="3536103"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0118"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4132"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1088031" rtl="0" eaLnBrk="1" latinLnBrk="0" hangingPunct="1">
        <a:defRPr sz="2100" kern="1200">
          <a:solidFill>
            <a:schemeClr val="tx1"/>
          </a:solidFill>
          <a:latin typeface="+mn-lt"/>
          <a:ea typeface="+mn-ea"/>
          <a:cs typeface="+mn-cs"/>
        </a:defRPr>
      </a:lvl1pPr>
      <a:lvl2pPr marL="544015" algn="l" defTabSz="1088031" rtl="0" eaLnBrk="1" latinLnBrk="0" hangingPunct="1">
        <a:defRPr sz="2100" kern="1200">
          <a:solidFill>
            <a:schemeClr val="tx1"/>
          </a:solidFill>
          <a:latin typeface="+mn-lt"/>
          <a:ea typeface="+mn-ea"/>
          <a:cs typeface="+mn-cs"/>
        </a:defRPr>
      </a:lvl2pPr>
      <a:lvl3pPr marL="1088031" algn="l" defTabSz="1088031" rtl="0" eaLnBrk="1" latinLnBrk="0" hangingPunct="1">
        <a:defRPr sz="2100" kern="1200">
          <a:solidFill>
            <a:schemeClr val="tx1"/>
          </a:solidFill>
          <a:latin typeface="+mn-lt"/>
          <a:ea typeface="+mn-ea"/>
          <a:cs typeface="+mn-cs"/>
        </a:defRPr>
      </a:lvl3pPr>
      <a:lvl4pPr marL="1632046" algn="l" defTabSz="1088031" rtl="0" eaLnBrk="1" latinLnBrk="0" hangingPunct="1">
        <a:defRPr sz="2100" kern="1200">
          <a:solidFill>
            <a:schemeClr val="tx1"/>
          </a:solidFill>
          <a:latin typeface="+mn-lt"/>
          <a:ea typeface="+mn-ea"/>
          <a:cs typeface="+mn-cs"/>
        </a:defRPr>
      </a:lvl4pPr>
      <a:lvl5pPr marL="2176062" algn="l" defTabSz="1088031" rtl="0" eaLnBrk="1" latinLnBrk="0" hangingPunct="1">
        <a:defRPr sz="2100" kern="1200">
          <a:solidFill>
            <a:schemeClr val="tx1"/>
          </a:solidFill>
          <a:latin typeface="+mn-lt"/>
          <a:ea typeface="+mn-ea"/>
          <a:cs typeface="+mn-cs"/>
        </a:defRPr>
      </a:lvl5pPr>
      <a:lvl6pPr marL="2720077" algn="l" defTabSz="1088031" rtl="0" eaLnBrk="1" latinLnBrk="0" hangingPunct="1">
        <a:defRPr sz="2100" kern="1200">
          <a:solidFill>
            <a:schemeClr val="tx1"/>
          </a:solidFill>
          <a:latin typeface="+mn-lt"/>
          <a:ea typeface="+mn-ea"/>
          <a:cs typeface="+mn-cs"/>
        </a:defRPr>
      </a:lvl6pPr>
      <a:lvl7pPr marL="3264093" algn="l" defTabSz="1088031" rtl="0" eaLnBrk="1" latinLnBrk="0" hangingPunct="1">
        <a:defRPr sz="2100" kern="1200">
          <a:solidFill>
            <a:schemeClr val="tx1"/>
          </a:solidFill>
          <a:latin typeface="+mn-lt"/>
          <a:ea typeface="+mn-ea"/>
          <a:cs typeface="+mn-cs"/>
        </a:defRPr>
      </a:lvl7pPr>
      <a:lvl8pPr marL="3808108" algn="l" defTabSz="1088031" rtl="0" eaLnBrk="1" latinLnBrk="0" hangingPunct="1">
        <a:defRPr sz="2100" kern="1200">
          <a:solidFill>
            <a:schemeClr val="tx1"/>
          </a:solidFill>
          <a:latin typeface="+mn-lt"/>
          <a:ea typeface="+mn-ea"/>
          <a:cs typeface="+mn-cs"/>
        </a:defRPr>
      </a:lvl8pPr>
      <a:lvl9pPr marL="4352124" algn="l" defTabSz="1088031"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2"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3"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47"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47"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32" y="-2669841"/>
            <a:ext cx="14014579" cy="11858625"/>
          </a:xfrm>
          <a:prstGeom prst="rect">
            <a:avLst/>
          </a:prstGeom>
        </p:spPr>
      </p:pic>
      <p:sp>
        <p:nvSpPr>
          <p:cNvPr id="18" name="TextBox 17"/>
          <p:cNvSpPr txBox="1"/>
          <p:nvPr/>
        </p:nvSpPr>
        <p:spPr>
          <a:xfrm>
            <a:off x="1115615" y="1080338"/>
            <a:ext cx="9911328" cy="1938942"/>
          </a:xfrm>
          <a:prstGeom prst="rect">
            <a:avLst/>
          </a:prstGeom>
          <a:noFill/>
        </p:spPr>
        <p:txBody>
          <a:bodyPr wrap="none" lIns="91389" tIns="45695" rIns="91389" bIns="45695" rtlCol="0">
            <a:spAutoFit/>
          </a:bodyPr>
          <a:lstStyle/>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2" y="3291054"/>
            <a:ext cx="11306628" cy="2354440"/>
          </a:xfrm>
          <a:prstGeom prst="rect">
            <a:avLst/>
          </a:prstGeom>
          <a:noFill/>
          <a:ln>
            <a:noFill/>
          </a:ln>
        </p:spPr>
        <p:txBody>
          <a:bodyPr wrap="square" lIns="91389" tIns="45695" rIns="91389" bIns="45695" rtlCol="0">
            <a:spAutoFit/>
          </a:bodyPr>
          <a:lstStyle/>
          <a:p>
            <a:pPr algn="ctr"/>
            <a:r>
              <a:rPr lang="en-US" sz="49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TUYẾN. </a:t>
            </a:r>
          </a:p>
          <a:p>
            <a:pPr algn="ctr"/>
            <a:r>
              <a:rPr lang="en-US" sz="49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TỌA ĐỘ ĐỊA LÍ CỦA MỘT ĐIỂM TRÊN BẢN ĐỒ</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5" y="4356843"/>
            <a:ext cx="609600" cy="609600"/>
          </a:xfrm>
          <a:prstGeom prst="rect">
            <a:avLst/>
          </a:prstGeom>
        </p:spPr>
      </p:pic>
      <p:sp>
        <p:nvSpPr>
          <p:cNvPr id="4" name="Rectangle 3"/>
          <p:cNvSpPr/>
          <p:nvPr/>
        </p:nvSpPr>
        <p:spPr>
          <a:xfrm>
            <a:off x="3877134" y="5615060"/>
            <a:ext cx="4118332" cy="707836"/>
          </a:xfrm>
          <a:prstGeom prst="rect">
            <a:avLst/>
          </a:prstGeom>
        </p:spPr>
        <p:txBody>
          <a:bodyPr wrap="none" lIns="91389" tIns="45695" rIns="91389" bIns="45695">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30" y="503827"/>
            <a:ext cx="9835477" cy="569387"/>
            <a:chOff x="994820" y="339036"/>
            <a:chExt cx="5751537" cy="838319"/>
          </a:xfrm>
        </p:grpSpPr>
        <p:grpSp>
          <p:nvGrpSpPr>
            <p:cNvPr id="93" name="组合 92"/>
            <p:cNvGrpSpPr/>
            <p:nvPr/>
          </p:nvGrpSpPr>
          <p:grpSpPr>
            <a:xfrm>
              <a:off x="994820" y="626210"/>
              <a:ext cx="5751537" cy="495365"/>
              <a:chOff x="3532280" y="5381090"/>
              <a:chExt cx="5751537" cy="495365"/>
            </a:xfrm>
          </p:grpSpPr>
          <p:sp>
            <p:nvSpPr>
              <p:cNvPr id="95" name="Freeform 34"/>
              <p:cNvSpPr>
                <a:spLocks noEditPoints="1"/>
              </p:cNvSpPr>
              <p:nvPr/>
            </p:nvSpPr>
            <p:spPr bwMode="auto">
              <a:xfrm>
                <a:off x="8973006" y="5381090"/>
                <a:ext cx="310811"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08901" y="339036"/>
              <a:ext cx="5159212" cy="838319"/>
            </a:xfrm>
            <a:prstGeom prst="rect">
              <a:avLst/>
            </a:prstGeom>
            <a:noFill/>
          </p:spPr>
          <p:txBody>
            <a:bodyPr wrap="square" rtlCol="0">
              <a:spAutoFit/>
            </a:bodyPr>
            <a:lstStyle/>
            <a:p>
              <a:r>
                <a:rPr lang="en-US" altLang="zh-CN" sz="3100">
                  <a:solidFill>
                    <a:prstClr val="white"/>
                  </a:solidFill>
                  <a:latin typeface="汉仪喵魂体W" panose="00020600040101010101" pitchFamily="18" charset="-122"/>
                  <a:ea typeface="汉仪喵魂体W" panose="00020600040101010101" pitchFamily="18" charset="-122"/>
                </a:rPr>
                <a:t>2</a:t>
              </a:r>
              <a:r>
                <a:rPr lang="en-US" altLang="zh-CN" sz="3100">
                  <a:solidFill>
                    <a:prstClr val="white"/>
                  </a:solidFill>
                  <a:latin typeface="汉仪喵魂体W" panose="00020600040101010101" pitchFamily="18" charset="-122"/>
                  <a:ea typeface="汉仪喵魂体W" panose="00020600040101010101" pitchFamily="18" charset="-122"/>
                </a:rPr>
                <a:t>. </a:t>
              </a:r>
              <a:r>
                <a:rPr lang="en-US" altLang="zh-CN" sz="3100">
                  <a:solidFill>
                    <a:prstClr val="white"/>
                  </a:solidFill>
                  <a:latin typeface="汉仪喵魂体W" panose="00020600040101010101" pitchFamily="18" charset="-122"/>
                  <a:ea typeface="汉仪喵魂体W" panose="00020600040101010101" pitchFamily="18" charset="-122"/>
                </a:rPr>
                <a:t>T</a:t>
              </a:r>
              <a:r>
                <a:rPr lang="en-US" altLang="zh-CN" sz="3100">
                  <a:solidFill>
                    <a:prstClr val="white"/>
                  </a:solidFill>
                  <a:latin typeface="汉仪喵魂体W" panose="00020600040101010101" pitchFamily="18" charset="-122"/>
                  <a:ea typeface="汉仪喵魂体W" panose="00020600040101010101" pitchFamily="18" charset="-122"/>
                </a:rPr>
                <a:t>ọa độ địa lí của một địa điểm trên bản đồ</a:t>
              </a:r>
              <a:endParaRPr lang="zh-CN" altLang="en-US" sz="31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4" y="1566898"/>
            <a:ext cx="6020792" cy="4454547"/>
          </a:xfrm>
          <a:prstGeom prst="rect">
            <a:avLst/>
          </a:prstGeom>
          <a:noFill/>
        </p:spPr>
        <p:txBody>
          <a:bodyPr wrap="square" lIns="91389" tIns="45695" rIns="91389" bIns="45695" rtlCol="0">
            <a:spAutoFit/>
          </a:bodyPr>
          <a:lstStyle/>
          <a:p>
            <a:pPr algn="just">
              <a:lnSpc>
                <a:spcPct val="115000"/>
              </a:lnSpc>
              <a:spcAft>
                <a:spcPts val="1000"/>
              </a:spcAft>
            </a:pPr>
            <a:r>
              <a:rPr lang="en-US" sz="2900" b="1">
                <a:solidFill>
                  <a:srgbClr val="0070C0"/>
                </a:solidFill>
                <a:latin typeface="Times New Roman"/>
                <a:ea typeface="Calibri"/>
                <a:cs typeface="Times New Roman"/>
              </a:rPr>
              <a:t>Y</a:t>
            </a:r>
            <a:r>
              <a:rPr lang="vi-VN" sz="2900" b="1">
                <a:solidFill>
                  <a:srgbClr val="0070C0"/>
                </a:solidFill>
                <a:latin typeface="Times New Roman"/>
                <a:ea typeface="Calibri"/>
                <a:cs typeface="Times New Roman"/>
              </a:rPr>
              <a:t>êu cầu HS đọc SGK trang 104, 105, lần lượt trả lời các câu hỏi sau:</a:t>
            </a:r>
            <a:endParaRPr lang="en-US" sz="2900">
              <a:solidFill>
                <a:srgbClr val="0070C0"/>
              </a:solidFill>
              <a:latin typeface="Calibri"/>
              <a:ea typeface="Calibri"/>
              <a:cs typeface="Times New Roman"/>
            </a:endParaRPr>
          </a:p>
          <a:p>
            <a:pPr algn="just">
              <a:lnSpc>
                <a:spcPct val="115000"/>
              </a:lnSpc>
              <a:spcAft>
                <a:spcPts val="1000"/>
              </a:spcAft>
            </a:pPr>
            <a:r>
              <a:rPr lang="vi-VN" sz="2900" b="1">
                <a:solidFill>
                  <a:srgbClr val="0070C0"/>
                </a:solidFill>
                <a:latin typeface="Times New Roman"/>
                <a:ea typeface="Calibri"/>
                <a:cs typeface="Times New Roman"/>
              </a:rPr>
              <a:t>+ Kinh độ, vĩ độ là gì? Kinh độ Tây, kinh độ Đông là gì? Vĩ độ Bắc, vĩ độ Nam là gì?</a:t>
            </a:r>
            <a:endParaRPr lang="en-US" sz="2900">
              <a:solidFill>
                <a:srgbClr val="0070C0"/>
              </a:solidFill>
              <a:latin typeface="Calibri"/>
              <a:ea typeface="Calibri"/>
              <a:cs typeface="Times New Roman"/>
            </a:endParaRPr>
          </a:p>
          <a:p>
            <a:pPr algn="just">
              <a:lnSpc>
                <a:spcPct val="115000"/>
              </a:lnSpc>
              <a:spcAft>
                <a:spcPts val="1000"/>
              </a:spcAft>
            </a:pPr>
            <a:r>
              <a:rPr lang="vi-VN" sz="2900" b="1">
                <a:solidFill>
                  <a:srgbClr val="0070C0"/>
                </a:solidFill>
                <a:latin typeface="Times New Roman"/>
                <a:ea typeface="Calibri"/>
                <a:cs typeface="Times New Roman"/>
              </a:rPr>
              <a:t>+ Tọa độ địa lí của một địa điểm là gì? Nêu cách viết tọa độ địa lí cuat một địa điểm?</a:t>
            </a:r>
            <a:endParaRPr lang="en-US" sz="2900">
              <a:solidFill>
                <a:srgbClr val="0070C0"/>
              </a:solidFill>
              <a:latin typeface="Calibri"/>
              <a:ea typeface="Calibri"/>
              <a:cs typeface="Times New Roman"/>
            </a:endParaRPr>
          </a:p>
        </p:txBody>
      </p:sp>
      <p:sp>
        <p:nvSpPr>
          <p:cNvPr id="10" name="Rectangle 9"/>
          <p:cNvSpPr/>
          <p:nvPr/>
        </p:nvSpPr>
        <p:spPr>
          <a:xfrm>
            <a:off x="2343188" y="1088601"/>
            <a:ext cx="2462110" cy="538558"/>
          </a:xfrm>
          <a:prstGeom prst="rect">
            <a:avLst/>
          </a:prstGeom>
        </p:spPr>
        <p:txBody>
          <a:bodyPr wrap="none" lIns="91389" tIns="45695" rIns="91389" bIns="45695">
            <a:spAutoFit/>
          </a:bodyPr>
          <a:lstStyle/>
          <a:p>
            <a:r>
              <a:rPr lang="en-US" sz="2900" b="1">
                <a:solidFill>
                  <a:srgbClr val="FF0000"/>
                </a:solidFill>
                <a:latin typeface="Times New Roman"/>
                <a:ea typeface="Calibri"/>
              </a:rPr>
              <a:t>NHỆM VỤ 1: </a:t>
            </a:r>
            <a:endParaRPr lang="en-US" sz="290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424" y="1350212"/>
            <a:ext cx="5519650" cy="514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circle(in)">
                                      <p:cBhvr>
                                        <p:cTn id="12"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30" y="503827"/>
            <a:ext cx="9835477" cy="569387"/>
            <a:chOff x="994820" y="339036"/>
            <a:chExt cx="5751537" cy="838319"/>
          </a:xfrm>
        </p:grpSpPr>
        <p:grpSp>
          <p:nvGrpSpPr>
            <p:cNvPr id="93" name="组合 92"/>
            <p:cNvGrpSpPr/>
            <p:nvPr/>
          </p:nvGrpSpPr>
          <p:grpSpPr>
            <a:xfrm>
              <a:off x="994820" y="626210"/>
              <a:ext cx="5751537" cy="495365"/>
              <a:chOff x="3532280" y="5381090"/>
              <a:chExt cx="5751537" cy="495365"/>
            </a:xfrm>
          </p:grpSpPr>
          <p:sp>
            <p:nvSpPr>
              <p:cNvPr id="95" name="Freeform 34"/>
              <p:cNvSpPr>
                <a:spLocks noEditPoints="1"/>
              </p:cNvSpPr>
              <p:nvPr/>
            </p:nvSpPr>
            <p:spPr bwMode="auto">
              <a:xfrm>
                <a:off x="8973006" y="5381090"/>
                <a:ext cx="310811"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08901" y="339036"/>
              <a:ext cx="5159212" cy="838319"/>
            </a:xfrm>
            <a:prstGeom prst="rect">
              <a:avLst/>
            </a:prstGeom>
            <a:noFill/>
          </p:spPr>
          <p:txBody>
            <a:bodyPr wrap="square" rtlCol="0">
              <a:spAutoFit/>
            </a:bodyPr>
            <a:lstStyle/>
            <a:p>
              <a:r>
                <a:rPr lang="en-US" altLang="zh-CN" sz="3100">
                  <a:solidFill>
                    <a:prstClr val="white"/>
                  </a:solidFill>
                  <a:latin typeface="汉仪喵魂体W" panose="00020600040101010101" pitchFamily="18" charset="-122"/>
                  <a:ea typeface="汉仪喵魂体W" panose="00020600040101010101" pitchFamily="18" charset="-122"/>
                </a:rPr>
                <a:t>2</a:t>
              </a:r>
              <a:r>
                <a:rPr lang="en-US" altLang="zh-CN" sz="3100">
                  <a:solidFill>
                    <a:prstClr val="white"/>
                  </a:solidFill>
                  <a:latin typeface="汉仪喵魂体W" panose="00020600040101010101" pitchFamily="18" charset="-122"/>
                  <a:ea typeface="汉仪喵魂体W" panose="00020600040101010101" pitchFamily="18" charset="-122"/>
                </a:rPr>
                <a:t>. </a:t>
              </a:r>
              <a:r>
                <a:rPr lang="en-US" altLang="zh-CN" sz="3100">
                  <a:solidFill>
                    <a:prstClr val="white"/>
                  </a:solidFill>
                  <a:latin typeface="汉仪喵魂体W" panose="00020600040101010101" pitchFamily="18" charset="-122"/>
                  <a:ea typeface="汉仪喵魂体W" panose="00020600040101010101" pitchFamily="18" charset="-122"/>
                </a:rPr>
                <a:t>T</a:t>
              </a:r>
              <a:r>
                <a:rPr lang="en-US" altLang="zh-CN" sz="3100">
                  <a:solidFill>
                    <a:prstClr val="white"/>
                  </a:solidFill>
                  <a:latin typeface="汉仪喵魂体W" panose="00020600040101010101" pitchFamily="18" charset="-122"/>
                  <a:ea typeface="汉仪喵魂体W" panose="00020600040101010101" pitchFamily="18" charset="-122"/>
                </a:rPr>
                <a:t>ọa độ địa lí của một địa điểm trên bản đồ</a:t>
              </a:r>
              <a:endParaRPr lang="zh-CN" altLang="en-US" sz="31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424" y="1350212"/>
            <a:ext cx="5519650" cy="514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6051" y="1593574"/>
            <a:ext cx="5822868" cy="4724320"/>
          </a:xfrm>
          <a:prstGeom prst="rect">
            <a:avLst/>
          </a:prstGeom>
        </p:spPr>
        <p:txBody>
          <a:bodyPr wrap="square" lIns="91389" tIns="45695" rIns="91389" bIns="45695">
            <a:spAutoFit/>
          </a:bodyPr>
          <a:lstStyle/>
          <a:p>
            <a:pPr algn="just">
              <a:lnSpc>
                <a:spcPct val="115000"/>
              </a:lnSpc>
              <a:spcAft>
                <a:spcPts val="1000"/>
              </a:spcAft>
            </a:pPr>
            <a:r>
              <a:rPr lang="en-US" sz="2400" b="1">
                <a:solidFill>
                  <a:schemeClr val="bg1"/>
                </a:solidFill>
                <a:latin typeface="Times New Roman"/>
                <a:ea typeface="Calibri"/>
                <a:cs typeface="Times New Roman"/>
              </a:rPr>
              <a:t>- Kinh độ của một điểm là khoảng cách tính bằng độ, từ kinh tuyến gốc độ đến kinh tuyến đi qua điểm đó.</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Vĩ độ của một điểm là khoảng  cách tính bằng độ, từ vĩ tuyến gốc đến vĩ tuyến đi qua điểm đó.</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Kinh độ và vĩ độ của một địa điểm được gọi là tọa độ địa lí.</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Cách viết tọa độ của một địa điểm: vĩ độ trước, kinh độ sau.</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65616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7956" y="159452"/>
            <a:ext cx="9835477" cy="569387"/>
            <a:chOff x="994820" y="339036"/>
            <a:chExt cx="5751537" cy="838319"/>
          </a:xfrm>
        </p:grpSpPr>
        <p:grpSp>
          <p:nvGrpSpPr>
            <p:cNvPr id="93" name="组合 92"/>
            <p:cNvGrpSpPr/>
            <p:nvPr/>
          </p:nvGrpSpPr>
          <p:grpSpPr>
            <a:xfrm>
              <a:off x="994820" y="626210"/>
              <a:ext cx="5751537" cy="495365"/>
              <a:chOff x="3532280" y="5381090"/>
              <a:chExt cx="5751537" cy="495365"/>
            </a:xfrm>
          </p:grpSpPr>
          <p:sp>
            <p:nvSpPr>
              <p:cNvPr id="95" name="Freeform 34"/>
              <p:cNvSpPr>
                <a:spLocks noEditPoints="1"/>
              </p:cNvSpPr>
              <p:nvPr/>
            </p:nvSpPr>
            <p:spPr bwMode="auto">
              <a:xfrm>
                <a:off x="8973006" y="5381090"/>
                <a:ext cx="310811"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08901" y="339036"/>
              <a:ext cx="5159212" cy="838319"/>
            </a:xfrm>
            <a:prstGeom prst="rect">
              <a:avLst/>
            </a:prstGeom>
            <a:noFill/>
          </p:spPr>
          <p:txBody>
            <a:bodyPr wrap="square" rtlCol="0">
              <a:spAutoFit/>
            </a:bodyPr>
            <a:lstStyle/>
            <a:p>
              <a:r>
                <a:rPr lang="en-US" altLang="zh-CN" sz="3100">
                  <a:solidFill>
                    <a:prstClr val="white"/>
                  </a:solidFill>
                  <a:latin typeface="汉仪喵魂体W" panose="00020600040101010101" pitchFamily="18" charset="-122"/>
                  <a:ea typeface="汉仪喵魂体W" panose="00020600040101010101" pitchFamily="18" charset="-122"/>
                </a:rPr>
                <a:t>2</a:t>
              </a:r>
              <a:r>
                <a:rPr lang="en-US" altLang="zh-CN" sz="3100">
                  <a:solidFill>
                    <a:prstClr val="white"/>
                  </a:solidFill>
                  <a:latin typeface="汉仪喵魂体W" panose="00020600040101010101" pitchFamily="18" charset="-122"/>
                  <a:ea typeface="汉仪喵魂体W" panose="00020600040101010101" pitchFamily="18" charset="-122"/>
                </a:rPr>
                <a:t>. </a:t>
              </a:r>
              <a:r>
                <a:rPr lang="en-US" altLang="zh-CN" sz="3100">
                  <a:solidFill>
                    <a:prstClr val="white"/>
                  </a:solidFill>
                  <a:latin typeface="汉仪喵魂体W" panose="00020600040101010101" pitchFamily="18" charset="-122"/>
                  <a:ea typeface="汉仪喵魂体W" panose="00020600040101010101" pitchFamily="18" charset="-122"/>
                </a:rPr>
                <a:t>T</a:t>
              </a:r>
              <a:r>
                <a:rPr lang="en-US" altLang="zh-CN" sz="3100">
                  <a:solidFill>
                    <a:prstClr val="white"/>
                  </a:solidFill>
                  <a:latin typeface="汉仪喵魂体W" panose="00020600040101010101" pitchFamily="18" charset="-122"/>
                  <a:ea typeface="汉仪喵魂体W" panose="00020600040101010101" pitchFamily="18" charset="-122"/>
                </a:rPr>
                <a:t>ọa độ địa lí của một địa điểm trên bản đồ</a:t>
              </a:r>
              <a:endParaRPr lang="zh-CN" altLang="en-US" sz="31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2956968" y="4880112"/>
            <a:ext cx="8906493" cy="1631935"/>
          </a:xfrm>
          <a:prstGeom prst="rect">
            <a:avLst/>
          </a:prstGeom>
          <a:noFill/>
        </p:spPr>
        <p:txBody>
          <a:bodyPr wrap="square" lIns="91389" tIns="45695" rIns="91389" bIns="45695" rtlCol="0">
            <a:spAutoFit/>
          </a:bodyPr>
          <a:lstStyle/>
          <a:p>
            <a:pPr algn="just">
              <a:lnSpc>
                <a:spcPct val="115000"/>
              </a:lnSpc>
              <a:spcAft>
                <a:spcPts val="1000"/>
              </a:spcAft>
            </a:pP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Có </a:t>
            </a:r>
            <a:r>
              <a:rPr lang="vi-VN" sz="2900" b="1">
                <a:solidFill>
                  <a:srgbClr val="0070C0"/>
                </a:solidFill>
                <a:latin typeface="Times New Roman"/>
                <a:ea typeface="Calibri"/>
                <a:cs typeface="Times New Roman"/>
              </a:rPr>
              <a:t>các kho báu được cất giấu ở các điểm B</a:t>
            </a:r>
            <a:r>
              <a:rPr lang="vi-VN" sz="2900" b="1">
                <a:solidFill>
                  <a:srgbClr val="0070C0"/>
                </a:solidFill>
                <a:latin typeface="Times New Roman"/>
                <a:ea typeface="Calibri"/>
                <a:cs typeface="Times New Roman"/>
              </a:rPr>
              <a:t>,</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C </a:t>
            </a:r>
            <a:r>
              <a:rPr lang="vi-VN" sz="2900" b="1">
                <a:solidFill>
                  <a:srgbClr val="0070C0"/>
                </a:solidFill>
                <a:latin typeface="Times New Roman"/>
                <a:ea typeface="Calibri"/>
                <a:cs typeface="Times New Roman"/>
              </a:rPr>
              <a:t>trong hình 1.3 và H</a:t>
            </a:r>
            <a:r>
              <a:rPr lang="vi-VN" sz="2900" b="1">
                <a:solidFill>
                  <a:srgbClr val="0070C0"/>
                </a:solidFill>
                <a:latin typeface="Times New Roman"/>
                <a:ea typeface="Calibri"/>
                <a:cs typeface="Times New Roman"/>
              </a:rPr>
              <a:t>,</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K </a:t>
            </a:r>
            <a:r>
              <a:rPr lang="vi-VN" sz="2900" b="1">
                <a:solidFill>
                  <a:srgbClr val="0070C0"/>
                </a:solidFill>
                <a:latin typeface="Times New Roman"/>
                <a:ea typeface="Calibri"/>
                <a:cs typeface="Times New Roman"/>
              </a:rPr>
              <a:t>trong hình 1.4. Hãy ghi lại tọa độ lí của điểm B</a:t>
            </a:r>
            <a:r>
              <a:rPr lang="vi-VN" sz="2900" b="1">
                <a:solidFill>
                  <a:srgbClr val="0070C0"/>
                </a:solidFill>
                <a:latin typeface="Times New Roman"/>
                <a:ea typeface="Calibri"/>
                <a:cs typeface="Times New Roman"/>
              </a:rPr>
              <a:t>,</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C,</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H,</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K </a:t>
            </a:r>
            <a:r>
              <a:rPr lang="vi-VN" sz="2900" b="1">
                <a:solidFill>
                  <a:srgbClr val="0070C0"/>
                </a:solidFill>
                <a:latin typeface="Times New Roman"/>
                <a:ea typeface="Calibri"/>
                <a:cs typeface="Times New Roman"/>
              </a:rPr>
              <a:t>để tìm được kho báu đó.</a:t>
            </a:r>
            <a:endParaRPr lang="en-US" sz="2000">
              <a:solidFill>
                <a:srgbClr val="0070C0"/>
              </a:solidFill>
              <a:latin typeface="Calibri"/>
              <a:ea typeface="Calibri"/>
              <a:cs typeface="Times New Roman"/>
            </a:endParaRPr>
          </a:p>
        </p:txBody>
      </p:sp>
      <p:sp>
        <p:nvSpPr>
          <p:cNvPr id="10" name="Rectangle 9"/>
          <p:cNvSpPr/>
          <p:nvPr/>
        </p:nvSpPr>
        <p:spPr>
          <a:xfrm>
            <a:off x="704388" y="5278878"/>
            <a:ext cx="2462110" cy="538558"/>
          </a:xfrm>
          <a:prstGeom prst="rect">
            <a:avLst/>
          </a:prstGeom>
        </p:spPr>
        <p:txBody>
          <a:bodyPr wrap="none" lIns="91389" tIns="45695" rIns="91389" bIns="45695">
            <a:spAutoFit/>
          </a:bodyPr>
          <a:lstStyle/>
          <a:p>
            <a:r>
              <a:rPr lang="en-US" sz="2900" b="1">
                <a:solidFill>
                  <a:srgbClr val="FF0000"/>
                </a:solidFill>
                <a:latin typeface="Times New Roman"/>
                <a:ea typeface="Calibri"/>
              </a:rPr>
              <a:t>NHỆM VỤ </a:t>
            </a:r>
            <a:r>
              <a:rPr lang="en-US" sz="2900" b="1">
                <a:solidFill>
                  <a:srgbClr val="FF0000"/>
                </a:solidFill>
                <a:latin typeface="Times New Roman"/>
                <a:ea typeface="Calibri"/>
              </a:rPr>
              <a:t>2: </a:t>
            </a:r>
            <a:endParaRPr lang="en-US" sz="290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840" y="744217"/>
            <a:ext cx="4301556" cy="4010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275" y="744216"/>
            <a:ext cx="5464586" cy="403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69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7956" y="159452"/>
            <a:ext cx="9835477" cy="569387"/>
            <a:chOff x="994820" y="339036"/>
            <a:chExt cx="5751537" cy="838319"/>
          </a:xfrm>
        </p:grpSpPr>
        <p:grpSp>
          <p:nvGrpSpPr>
            <p:cNvPr id="93" name="组合 92"/>
            <p:cNvGrpSpPr/>
            <p:nvPr/>
          </p:nvGrpSpPr>
          <p:grpSpPr>
            <a:xfrm>
              <a:off x="994820" y="626210"/>
              <a:ext cx="5751537" cy="495365"/>
              <a:chOff x="3532280" y="5381090"/>
              <a:chExt cx="5751537" cy="495365"/>
            </a:xfrm>
          </p:grpSpPr>
          <p:sp>
            <p:nvSpPr>
              <p:cNvPr id="95" name="Freeform 34"/>
              <p:cNvSpPr>
                <a:spLocks noEditPoints="1"/>
              </p:cNvSpPr>
              <p:nvPr/>
            </p:nvSpPr>
            <p:spPr bwMode="auto">
              <a:xfrm>
                <a:off x="8973006" y="5381090"/>
                <a:ext cx="310811"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08901" y="339036"/>
              <a:ext cx="5159212" cy="838319"/>
            </a:xfrm>
            <a:prstGeom prst="rect">
              <a:avLst/>
            </a:prstGeom>
            <a:noFill/>
          </p:spPr>
          <p:txBody>
            <a:bodyPr wrap="square" rtlCol="0">
              <a:spAutoFit/>
            </a:bodyPr>
            <a:lstStyle/>
            <a:p>
              <a:r>
                <a:rPr lang="en-US" altLang="zh-CN" sz="3100">
                  <a:solidFill>
                    <a:prstClr val="white"/>
                  </a:solidFill>
                  <a:latin typeface="汉仪喵魂体W" panose="00020600040101010101" pitchFamily="18" charset="-122"/>
                  <a:ea typeface="汉仪喵魂体W" panose="00020600040101010101" pitchFamily="18" charset="-122"/>
                </a:rPr>
                <a:t>2</a:t>
              </a:r>
              <a:r>
                <a:rPr lang="en-US" altLang="zh-CN" sz="3100">
                  <a:solidFill>
                    <a:prstClr val="white"/>
                  </a:solidFill>
                  <a:latin typeface="汉仪喵魂体W" panose="00020600040101010101" pitchFamily="18" charset="-122"/>
                  <a:ea typeface="汉仪喵魂体W" panose="00020600040101010101" pitchFamily="18" charset="-122"/>
                </a:rPr>
                <a:t>. </a:t>
              </a:r>
              <a:r>
                <a:rPr lang="en-US" altLang="zh-CN" sz="3100">
                  <a:solidFill>
                    <a:prstClr val="white"/>
                  </a:solidFill>
                  <a:latin typeface="汉仪喵魂体W" panose="00020600040101010101" pitchFamily="18" charset="-122"/>
                  <a:ea typeface="汉仪喵魂体W" panose="00020600040101010101" pitchFamily="18" charset="-122"/>
                </a:rPr>
                <a:t>T</a:t>
              </a:r>
              <a:r>
                <a:rPr lang="en-US" altLang="zh-CN" sz="3100">
                  <a:solidFill>
                    <a:prstClr val="white"/>
                  </a:solidFill>
                  <a:latin typeface="汉仪喵魂体W" panose="00020600040101010101" pitchFamily="18" charset="-122"/>
                  <a:ea typeface="汉仪喵魂体W" panose="00020600040101010101" pitchFamily="18" charset="-122"/>
                </a:rPr>
                <a:t>ọa độ địa lí của một địa điểm trên bản đồ</a:t>
              </a:r>
              <a:endParaRPr lang="zh-CN" altLang="en-US" sz="31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840" y="744217"/>
            <a:ext cx="4301556" cy="4010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275" y="744216"/>
            <a:ext cx="5464586" cy="403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089840" y="4964939"/>
            <a:ext cx="4063723" cy="1317746"/>
          </a:xfrm>
          <a:prstGeom prst="rect">
            <a:avLst/>
          </a:prstGeom>
        </p:spPr>
        <p:txBody>
          <a:bodyPr wrap="square" lIns="91389" tIns="45695" rIns="91389" bIns="45695">
            <a:spAutoFit/>
          </a:bodyPr>
          <a:lstStyle/>
          <a:p>
            <a:pPr algn="just">
              <a:lnSpc>
                <a:spcPct val="115000"/>
              </a:lnSpc>
              <a:spcAft>
                <a:spcPts val="1000"/>
              </a:spcAft>
            </a:pPr>
            <a:r>
              <a:rPr lang="en-US" sz="3100" b="1">
                <a:solidFill>
                  <a:schemeClr val="bg1"/>
                </a:solidFill>
                <a:latin typeface="Times New Roman"/>
                <a:ea typeface="Calibri"/>
                <a:cs typeface="Times New Roman"/>
              </a:rPr>
              <a:t>B (10</a:t>
            </a:r>
            <a:r>
              <a:rPr lang="en-US" sz="3100" b="1" baseline="30000">
                <a:solidFill>
                  <a:schemeClr val="bg1"/>
                </a:solidFill>
                <a:latin typeface="Times New Roman"/>
                <a:ea typeface="Calibri"/>
                <a:cs typeface="Times New Roman"/>
              </a:rPr>
              <a:t>0</a:t>
            </a:r>
            <a:r>
              <a:rPr lang="en-US" sz="3100" b="1">
                <a:solidFill>
                  <a:schemeClr val="bg1"/>
                </a:solidFill>
                <a:latin typeface="Times New Roman"/>
                <a:ea typeface="Calibri"/>
                <a:cs typeface="Times New Roman"/>
              </a:rPr>
              <a:t>Đ, 20</a:t>
            </a:r>
            <a:r>
              <a:rPr lang="en-US" sz="3100" b="1" baseline="30000">
                <a:solidFill>
                  <a:schemeClr val="bg1"/>
                </a:solidFill>
                <a:latin typeface="Times New Roman"/>
                <a:ea typeface="Calibri"/>
                <a:cs typeface="Times New Roman"/>
              </a:rPr>
              <a:t>0</a:t>
            </a:r>
            <a:r>
              <a:rPr lang="en-US" sz="3100" b="1">
                <a:solidFill>
                  <a:schemeClr val="bg1"/>
                </a:solidFill>
                <a:latin typeface="Times New Roman"/>
                <a:ea typeface="Calibri"/>
                <a:cs typeface="Times New Roman"/>
              </a:rPr>
              <a:t>B)</a:t>
            </a:r>
            <a:endParaRPr lang="en-US" sz="3100" b="1">
              <a:solidFill>
                <a:schemeClr val="bg1"/>
              </a:solidFill>
              <a:latin typeface="Calibri"/>
              <a:ea typeface="Calibri"/>
              <a:cs typeface="Times New Roman"/>
            </a:endParaRPr>
          </a:p>
          <a:p>
            <a:pPr algn="just">
              <a:lnSpc>
                <a:spcPct val="115000"/>
              </a:lnSpc>
              <a:spcAft>
                <a:spcPts val="1000"/>
              </a:spcAft>
            </a:pPr>
            <a:r>
              <a:rPr lang="en-US" sz="3100" b="1">
                <a:solidFill>
                  <a:schemeClr val="bg1"/>
                </a:solidFill>
                <a:latin typeface="Times New Roman"/>
                <a:ea typeface="Calibri"/>
                <a:cs typeface="Times New Roman"/>
              </a:rPr>
              <a:t>C (10</a:t>
            </a:r>
            <a:r>
              <a:rPr lang="en-US" sz="3100" b="1" baseline="30000">
                <a:solidFill>
                  <a:schemeClr val="bg1"/>
                </a:solidFill>
                <a:latin typeface="Times New Roman"/>
                <a:ea typeface="Calibri"/>
                <a:cs typeface="Times New Roman"/>
              </a:rPr>
              <a:t>0</a:t>
            </a:r>
            <a:r>
              <a:rPr lang="en-US" sz="3100" b="1">
                <a:solidFill>
                  <a:schemeClr val="bg1"/>
                </a:solidFill>
                <a:latin typeface="Times New Roman"/>
                <a:ea typeface="Calibri"/>
                <a:cs typeface="Times New Roman"/>
              </a:rPr>
              <a:t>T, 10</a:t>
            </a:r>
            <a:r>
              <a:rPr lang="en-US" sz="3100" b="1" baseline="30000">
                <a:solidFill>
                  <a:schemeClr val="bg1"/>
                </a:solidFill>
                <a:latin typeface="Times New Roman"/>
                <a:ea typeface="Calibri"/>
                <a:cs typeface="Times New Roman"/>
              </a:rPr>
              <a:t>0</a:t>
            </a:r>
            <a:r>
              <a:rPr lang="en-US" sz="3100" b="1">
                <a:solidFill>
                  <a:schemeClr val="bg1"/>
                </a:solidFill>
                <a:latin typeface="Times New Roman"/>
                <a:ea typeface="Calibri"/>
                <a:cs typeface="Times New Roman"/>
              </a:rPr>
              <a:t>N</a:t>
            </a:r>
            <a:r>
              <a:rPr lang="en-US" sz="3100" b="1">
                <a:solidFill>
                  <a:schemeClr val="bg1"/>
                </a:solidFill>
                <a:latin typeface="Times New Roman"/>
                <a:ea typeface="Calibri"/>
                <a:cs typeface="Times New Roman"/>
              </a:rPr>
              <a:t>)</a:t>
            </a:r>
            <a:endParaRPr lang="en-US" sz="3100" b="1">
              <a:solidFill>
                <a:schemeClr val="bg1"/>
              </a:solidFill>
              <a:latin typeface="Calibri"/>
              <a:ea typeface="Calibri"/>
              <a:cs typeface="Times New Roman"/>
            </a:endParaRPr>
          </a:p>
        </p:txBody>
      </p:sp>
      <p:sp>
        <p:nvSpPr>
          <p:cNvPr id="2" name="Rectangle 1"/>
          <p:cNvSpPr/>
          <p:nvPr/>
        </p:nvSpPr>
        <p:spPr>
          <a:xfrm>
            <a:off x="5498287" y="4943800"/>
            <a:ext cx="6096001" cy="1246188"/>
          </a:xfrm>
          <a:prstGeom prst="rect">
            <a:avLst/>
          </a:prstGeom>
        </p:spPr>
        <p:txBody>
          <a:bodyPr lIns="91389" tIns="45695" rIns="91389" bIns="45695">
            <a:spAutoFit/>
          </a:bodyPr>
          <a:lstStyle/>
          <a:p>
            <a:pPr algn="just">
              <a:lnSpc>
                <a:spcPct val="115000"/>
              </a:lnSpc>
              <a:spcAft>
                <a:spcPts val="1000"/>
              </a:spcAft>
            </a:pPr>
            <a:r>
              <a:rPr lang="en-US" sz="3100" b="1">
                <a:solidFill>
                  <a:prstClr val="white"/>
                </a:solidFill>
                <a:latin typeface="Times New Roman"/>
                <a:ea typeface="Calibri"/>
                <a:cs typeface="Times New Roman"/>
              </a:rPr>
              <a:t>H (40</a:t>
            </a:r>
            <a:r>
              <a:rPr lang="en-US" sz="3100" b="1" baseline="30000">
                <a:solidFill>
                  <a:prstClr val="white"/>
                </a:solidFill>
                <a:latin typeface="Times New Roman"/>
                <a:ea typeface="Calibri"/>
                <a:cs typeface="Times New Roman"/>
              </a:rPr>
              <a:t>0</a:t>
            </a:r>
            <a:r>
              <a:rPr lang="en-US" sz="3100" b="1">
                <a:solidFill>
                  <a:prstClr val="white"/>
                </a:solidFill>
                <a:latin typeface="Times New Roman"/>
                <a:ea typeface="Calibri"/>
                <a:cs typeface="Times New Roman"/>
              </a:rPr>
              <a:t>Đ, 60</a:t>
            </a:r>
            <a:r>
              <a:rPr lang="en-US" sz="3100" b="1" baseline="30000">
                <a:solidFill>
                  <a:prstClr val="white"/>
                </a:solidFill>
                <a:latin typeface="Times New Roman"/>
                <a:ea typeface="Calibri"/>
                <a:cs typeface="Times New Roman"/>
              </a:rPr>
              <a:t>0</a:t>
            </a:r>
            <a:r>
              <a:rPr lang="en-US" sz="3100" b="1">
                <a:solidFill>
                  <a:prstClr val="white"/>
                </a:solidFill>
                <a:latin typeface="Times New Roman"/>
                <a:ea typeface="Calibri"/>
                <a:cs typeface="Times New Roman"/>
              </a:rPr>
              <a:t>B)</a:t>
            </a:r>
            <a:endParaRPr lang="en-US" sz="3100" b="1">
              <a:solidFill>
                <a:prstClr val="white"/>
              </a:solidFill>
              <a:latin typeface="Calibri"/>
              <a:ea typeface="Calibri"/>
              <a:cs typeface="Times New Roman"/>
            </a:endParaRPr>
          </a:p>
          <a:p>
            <a:pPr lvl="0"/>
            <a:r>
              <a:rPr lang="en-US" sz="3100" b="1">
                <a:solidFill>
                  <a:prstClr val="white"/>
                </a:solidFill>
                <a:latin typeface="Times New Roman"/>
                <a:ea typeface="Calibri"/>
              </a:rPr>
              <a:t>K (20</a:t>
            </a:r>
            <a:r>
              <a:rPr lang="en-US" sz="3100" b="1" baseline="30000">
                <a:solidFill>
                  <a:prstClr val="white"/>
                </a:solidFill>
                <a:latin typeface="Times New Roman"/>
                <a:ea typeface="Calibri"/>
              </a:rPr>
              <a:t>0</a:t>
            </a:r>
            <a:r>
              <a:rPr lang="en-US" sz="3100" b="1">
                <a:solidFill>
                  <a:prstClr val="white"/>
                </a:solidFill>
                <a:latin typeface="Times New Roman"/>
                <a:ea typeface="Calibri"/>
              </a:rPr>
              <a:t>Đ, 40</a:t>
            </a:r>
            <a:r>
              <a:rPr lang="en-US" sz="3100" b="1" baseline="30000">
                <a:solidFill>
                  <a:prstClr val="white"/>
                </a:solidFill>
                <a:latin typeface="Times New Roman"/>
                <a:ea typeface="Calibri"/>
              </a:rPr>
              <a:t>0</a:t>
            </a:r>
            <a:r>
              <a:rPr lang="en-US" sz="3100" b="1">
                <a:solidFill>
                  <a:prstClr val="white"/>
                </a:solidFill>
                <a:latin typeface="Times New Roman"/>
                <a:ea typeface="Calibri"/>
              </a:rPr>
              <a:t>B)</a:t>
            </a:r>
            <a:endParaRPr lang="en-US" sz="3100" b="1">
              <a:solidFill>
                <a:prstClr val="white"/>
              </a:solidFill>
            </a:endParaRPr>
          </a:p>
        </p:txBody>
      </p:sp>
    </p:spTree>
    <p:extLst>
      <p:ext uri="{BB962C8B-B14F-4D97-AF65-F5344CB8AC3E}">
        <p14:creationId xmlns:p14="http://schemas.microsoft.com/office/powerpoint/2010/main" val="160081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49612" y="449761"/>
            <a:ext cx="5892799" cy="907941"/>
            <a:chOff x="994820" y="448892"/>
            <a:chExt cx="5886671" cy="9079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1306943"/>
                <a:endParaRPr lang="zh-CN" altLang="en-US" sz="26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943"/>
                <a:endParaRPr lang="zh-CN" altLang="en-US" sz="2600">
                  <a:solidFill>
                    <a:prstClr val="white"/>
                  </a:solidFill>
                </a:endParaRPr>
              </a:p>
            </p:txBody>
          </p:sp>
        </p:grpSp>
        <p:sp>
          <p:nvSpPr>
            <p:cNvPr id="94" name="文本框 93"/>
            <p:cNvSpPr txBox="1"/>
            <p:nvPr/>
          </p:nvSpPr>
          <p:spPr>
            <a:xfrm>
              <a:off x="1595869" y="448892"/>
              <a:ext cx="4679202" cy="907941"/>
            </a:xfrm>
            <a:prstGeom prst="rect">
              <a:avLst/>
            </a:prstGeom>
            <a:noFill/>
          </p:spPr>
          <p:txBody>
            <a:bodyPr wrap="square" rtlCol="0">
              <a:spAutoFit/>
            </a:bodyPr>
            <a:lstStyle/>
            <a:p>
              <a:pPr defTabSz="1306943"/>
              <a:r>
                <a:rPr lang="en-US" altLang="zh-CN" sz="5300" b="1">
                  <a:solidFill>
                    <a:srgbClr val="FF0000"/>
                  </a:solidFill>
                  <a:latin typeface="汉仪喵魂体W" panose="00020600040101010101" pitchFamily="18" charset="-122"/>
                  <a:ea typeface="汉仪喵魂体W" panose="00020600040101010101" pitchFamily="18" charset="-122"/>
                </a:rPr>
                <a:t>LUYỆN TẬP</a:t>
              </a:r>
              <a:endParaRPr lang="zh-CN" altLang="en-US" sz="53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304800" y="2254073"/>
            <a:ext cx="11480800" cy="3710850"/>
          </a:xfrm>
          <a:prstGeom prst="rect">
            <a:avLst/>
          </a:prstGeom>
        </p:spPr>
        <p:txBody>
          <a:bodyPr wrap="square" lIns="108797" tIns="54401" rIns="108797" bIns="54401">
            <a:spAutoFit/>
          </a:bodyPr>
          <a:lstStyle/>
          <a:p>
            <a:pPr algn="just" defTabSz="1306943" fontAlgn="base">
              <a:spcBef>
                <a:spcPct val="0"/>
              </a:spcBef>
              <a:spcAft>
                <a:spcPct val="0"/>
              </a:spcAft>
            </a:pPr>
            <a:r>
              <a:rPr lang="en-US" sz="3900" b="1">
                <a:solidFill>
                  <a:prstClr val="white"/>
                </a:solidFill>
                <a:latin typeface="Times New Roman" pitchFamily="18" charset="0"/>
                <a:ea typeface="Calibri"/>
                <a:cs typeface="Times New Roman" pitchFamily="18" charset="0"/>
              </a:rPr>
              <a:t>- </a:t>
            </a:r>
            <a:r>
              <a:rPr lang="vi-VN" sz="3900" b="1">
                <a:solidFill>
                  <a:prstClr val="white"/>
                </a:solidFill>
                <a:latin typeface="Times New Roman" pitchFamily="18" charset="0"/>
                <a:ea typeface="Calibri"/>
                <a:cs typeface="Times New Roman" pitchFamily="18" charset="0"/>
              </a:rPr>
              <a:t>Luật chơi: </a:t>
            </a:r>
            <a:r>
              <a:rPr lang="vi-VN" sz="3900" b="1" i="1">
                <a:solidFill>
                  <a:prstClr val="white"/>
                </a:solidFill>
                <a:latin typeface="Times New Roman" pitchFamily="18" charset="0"/>
                <a:ea typeface="Calibri"/>
                <a:cs typeface="Times New Roman" pitchFamily="18" charset="0"/>
              </a:rPr>
              <a:t>Có 1 bộ câu hỏi gồn 6 câu. HS trả lời vào bảng. Nếu HS trả lời đúng thì được trả lời câu tiếp theo, ngược lại HS không trả lời đúng sẽ phải dừng cuộc chơi. Những HS còn lại cuối cùng trả lời đúng câu hỏi được vinh danh là những người xuất sắc nhất và giành chiến thắng. </a:t>
            </a:r>
            <a:endParaRPr lang="en-US" sz="3900" b="1" i="1">
              <a:solidFill>
                <a:prstClr val="white"/>
              </a:solidFill>
              <a:latin typeface="Times New Roman" pitchFamily="18" charset="0"/>
              <a:cs typeface="Times New Roman" pitchFamily="18" charset="0"/>
            </a:endParaRPr>
          </a:p>
        </p:txBody>
      </p:sp>
      <p:sp>
        <p:nvSpPr>
          <p:cNvPr id="3" name="Rectangle 2"/>
          <p:cNvSpPr/>
          <p:nvPr/>
        </p:nvSpPr>
        <p:spPr>
          <a:xfrm>
            <a:off x="2032003" y="1283835"/>
            <a:ext cx="8229599" cy="800053"/>
          </a:xfrm>
          <a:prstGeom prst="rect">
            <a:avLst/>
          </a:prstGeom>
        </p:spPr>
        <p:txBody>
          <a:bodyPr wrap="square" lIns="108797" tIns="54401" rIns="108797" bIns="54401">
            <a:spAutoFit/>
          </a:bodyPr>
          <a:lstStyle/>
          <a:p>
            <a:pPr indent="543977" algn="ctr" defTabSz="1306943" fontAlgn="base">
              <a:lnSpc>
                <a:spcPct val="115000"/>
              </a:lnSpc>
              <a:spcBef>
                <a:spcPct val="0"/>
              </a:spcBef>
            </a:pPr>
            <a:r>
              <a:rPr lang="vi-VN" sz="3900" b="1">
                <a:solidFill>
                  <a:prstClr val="white"/>
                </a:solidFill>
                <a:latin typeface="Times New Roman" pitchFamily="18" charset="0"/>
                <a:ea typeface="Calibri"/>
                <a:cs typeface="Times New Roman" pitchFamily="18" charset="0"/>
              </a:rPr>
              <a:t>Trò chơi “Rung chuông Vàng”</a:t>
            </a:r>
            <a:endParaRPr lang="en-US" sz="3900" b="1">
              <a:solidFill>
                <a:prstClr val="white"/>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992489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7" y="325694"/>
            <a:ext cx="5772482" cy="907941"/>
            <a:chOff x="994820" y="448892"/>
            <a:chExt cx="5886671" cy="9079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1307501"/>
                <a:endParaRPr lang="zh-CN" altLang="en-US" sz="26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7501"/>
                <a:endParaRPr lang="zh-CN" altLang="en-US" sz="2600">
                  <a:solidFill>
                    <a:prstClr val="white"/>
                  </a:solidFill>
                </a:endParaRPr>
              </a:p>
            </p:txBody>
          </p:sp>
        </p:grpSp>
        <p:sp>
          <p:nvSpPr>
            <p:cNvPr id="94" name="文本框 93"/>
            <p:cNvSpPr txBox="1"/>
            <p:nvPr/>
          </p:nvSpPr>
          <p:spPr>
            <a:xfrm>
              <a:off x="1595869" y="448892"/>
              <a:ext cx="4145960" cy="907941"/>
            </a:xfrm>
            <a:prstGeom prst="rect">
              <a:avLst/>
            </a:prstGeom>
            <a:noFill/>
          </p:spPr>
          <p:txBody>
            <a:bodyPr wrap="none" rtlCol="0">
              <a:spAutoFit/>
            </a:bodyPr>
            <a:lstStyle/>
            <a:p>
              <a:pPr defTabSz="1307501"/>
              <a:r>
                <a:rPr lang="en-US" altLang="zh-CN" sz="5300" b="1">
                  <a:solidFill>
                    <a:srgbClr val="FF0000"/>
                  </a:solidFill>
                  <a:latin typeface="汉仪喵魂体W" panose="00020600040101010101" pitchFamily="18" charset="-122"/>
                  <a:ea typeface="汉仪喵魂体W" panose="00020600040101010101" pitchFamily="18" charset="-122"/>
                </a:rPr>
                <a:t>VẬN DỤNG</a:t>
              </a:r>
              <a:endParaRPr lang="zh-CN" altLang="en-US" sz="53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8" y="1348123"/>
            <a:ext cx="11396404" cy="3715694"/>
          </a:xfrm>
          <a:prstGeom prst="rect">
            <a:avLst/>
          </a:prstGeom>
        </p:spPr>
        <p:txBody>
          <a:bodyPr wrap="square" lIns="108850" tIns="54425" rIns="108850" bIns="54425">
            <a:spAutoFit/>
          </a:bodyPr>
          <a:lstStyle/>
          <a:p>
            <a:pPr indent="544247" algn="just" defTabSz="1307501" fontAlgn="base">
              <a:lnSpc>
                <a:spcPct val="115000"/>
              </a:lnSpc>
              <a:spcBef>
                <a:spcPct val="0"/>
              </a:spcBef>
            </a:pPr>
            <a:r>
              <a:rPr lang="en-US" sz="3300" b="1">
                <a:solidFill>
                  <a:srgbClr val="0070C0"/>
                </a:solidFill>
                <a:latin typeface="Times New Roman"/>
                <a:ea typeface="Calibri"/>
                <a:cs typeface="Times New Roman"/>
              </a:rPr>
              <a:t>1. </a:t>
            </a:r>
            <a:r>
              <a:rPr lang="vi-VN" sz="3300" b="1">
                <a:solidFill>
                  <a:srgbClr val="0070C0"/>
                </a:solidFill>
                <a:latin typeface="Times New Roman"/>
                <a:ea typeface="Calibri"/>
                <a:cs typeface="Times New Roman"/>
              </a:rPr>
              <a:t>Hãy ghi tọa độ địa lí của 1 thành phố/thủ đô vừa ở bán cầu Bắc và vừa ở bán cầu Đông mà các nhóm xác định trên quả Địa Cầu ở nhiệm vụ 2 hoạt động 1.</a:t>
            </a:r>
            <a:endParaRPr lang="en-US" sz="3300" b="1">
              <a:solidFill>
                <a:srgbClr val="0070C0"/>
              </a:solidFill>
              <a:latin typeface="Calibri"/>
              <a:ea typeface="Calibri"/>
              <a:cs typeface="Times New Roman"/>
            </a:endParaRPr>
          </a:p>
          <a:p>
            <a:pPr indent="544247" algn="just" defTabSz="1307501" fontAlgn="base">
              <a:lnSpc>
                <a:spcPct val="115000"/>
              </a:lnSpc>
              <a:spcBef>
                <a:spcPct val="0"/>
              </a:spcBef>
            </a:pPr>
            <a:r>
              <a:rPr lang="en-US" sz="3300" b="1">
                <a:solidFill>
                  <a:srgbClr val="0070C0"/>
                </a:solidFill>
                <a:latin typeface="Times New Roman"/>
                <a:ea typeface="Calibri"/>
                <a:cs typeface="Times New Roman"/>
              </a:rPr>
              <a:t>2.</a:t>
            </a:r>
            <a:r>
              <a:rPr lang="vi-VN" sz="3300" b="1">
                <a:solidFill>
                  <a:srgbClr val="0070C0"/>
                </a:solidFill>
                <a:latin typeface="Times New Roman"/>
                <a:ea typeface="Calibri"/>
                <a:cs typeface="Times New Roman"/>
              </a:rPr>
              <a:t> Ngoài cách xác định tọa độ địa lí của một địa điểm thông qua bản đồ hoặc quả Địa Cầu. Hãy nêu cách khác có thể xác định được tọa độ địa lí của một địa điểm trên Trái Đất.</a:t>
            </a:r>
            <a:endParaRPr lang="en-US" sz="3300" b="1">
              <a:solidFill>
                <a:srgbClr val="0070C0"/>
              </a:solidFill>
              <a:latin typeface="Calibri"/>
              <a:ea typeface="Calibri"/>
              <a:cs typeface="Times New Roman"/>
            </a:endParaRPr>
          </a:p>
        </p:txBody>
      </p:sp>
    </p:spTree>
    <p:extLst>
      <p:ext uri="{BB962C8B-B14F-4D97-AF65-F5344CB8AC3E}">
        <p14:creationId xmlns:p14="http://schemas.microsoft.com/office/powerpoint/2010/main" val="153335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42" y="1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35" y="4543066"/>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601"/>
            <a:ext cx="583268" cy="40957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90" y="5663640"/>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13" y="991464"/>
            <a:ext cx="1487437" cy="1393211"/>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82" y="731606"/>
            <a:ext cx="1997731" cy="6239144"/>
          </a:xfrm>
          <a:prstGeom prst="rect">
            <a:avLst/>
          </a:prstGeom>
        </p:spPr>
      </p:pic>
      <p:grpSp>
        <p:nvGrpSpPr>
          <p:cNvPr id="28" name="组合 27"/>
          <p:cNvGrpSpPr/>
          <p:nvPr/>
        </p:nvGrpSpPr>
        <p:grpSpPr>
          <a:xfrm>
            <a:off x="8395964" y="2087411"/>
            <a:ext cx="1354086" cy="1168596"/>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79118" y="2248515"/>
              <a:ext cx="987771" cy="846385"/>
            </a:xfrm>
            <a:prstGeom prst="rect">
              <a:avLst/>
            </a:prstGeom>
            <a:noFill/>
          </p:spPr>
          <p:txBody>
            <a:bodyPr wrap="none" rtlCol="0">
              <a:spAutoFit/>
            </a:bodyPr>
            <a:lstStyle/>
            <a:p>
              <a:r>
                <a:rPr lang="en-US" altLang="zh-CN" sz="49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9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62269" y="1678432"/>
            <a:ext cx="1458978" cy="1168596"/>
            <a:chOff x="2962279" y="1678431"/>
            <a:chExt cx="1458979"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62279" y="1877069"/>
              <a:ext cx="1441421" cy="846385"/>
            </a:xfrm>
            <a:prstGeom prst="rect">
              <a:avLst/>
            </a:prstGeom>
          </p:spPr>
          <p:txBody>
            <a:bodyPr wrap="none">
              <a:spAutoFit/>
            </a:bodyPr>
            <a:lstStyle/>
            <a:p>
              <a:r>
                <a:rPr lang="en-US" altLang="zh-CN" sz="49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9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4" y="2031260"/>
            <a:ext cx="1354086" cy="116859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793805" y="2195805"/>
              <a:ext cx="1266693" cy="846385"/>
            </a:xfrm>
            <a:prstGeom prst="rect">
              <a:avLst/>
            </a:prstGeom>
          </p:spPr>
          <p:txBody>
            <a:bodyPr wrap="none">
              <a:spAutoFit/>
            </a:bodyPr>
            <a:lstStyle/>
            <a:p>
              <a:r>
                <a:rPr lang="en-US" altLang="zh-CN" sz="49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9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35552" y="1967332"/>
            <a:ext cx="1580882" cy="1168596"/>
            <a:chOff x="6435554" y="1967332"/>
            <a:chExt cx="1580883"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35554" y="2168229"/>
              <a:ext cx="1580883" cy="846385"/>
            </a:xfrm>
            <a:prstGeom prst="rect">
              <a:avLst/>
            </a:prstGeom>
          </p:spPr>
          <p:txBody>
            <a:bodyPr wrap="none">
              <a:spAutoFit/>
            </a:bodyPr>
            <a:lstStyle/>
            <a:p>
              <a:r>
                <a:rPr lang="en-US" altLang="zh-CN" sz="49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9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4" y="180500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5" name="矩形 24"/>
          <p:cNvSpPr/>
          <p:nvPr/>
        </p:nvSpPr>
        <p:spPr>
          <a:xfrm rot="20118966">
            <a:off x="4635925" y="1816639"/>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10" y="1380143"/>
            <a:ext cx="7148946"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702"/>
            <a:ext cx="3731016"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7" y="496392"/>
              <a:ext cx="4269735"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65"/>
            <a:ext cx="4773168" cy="3271143"/>
          </a:xfrm>
          <a:prstGeom prst="rect">
            <a:avLst/>
          </a:prstGeom>
        </p:spPr>
        <p:txBody>
          <a:bodyPr wrap="square" lIns="91389" tIns="45695" rIns="91389" bIns="45695">
            <a:spAutoFit/>
            <a:scene3d>
              <a:camera prst="orthographicFront"/>
              <a:lightRig rig="threePt" dir="t"/>
            </a:scene3d>
            <a:sp3d contourW="12700"/>
          </a:bodyPr>
          <a:lstStyle/>
          <a:p>
            <a:pPr algn="just">
              <a:lnSpc>
                <a:spcPct val="120000"/>
              </a:lnSpc>
            </a:pPr>
            <a:r>
              <a:rPr lang="en-US" sz="2400" b="1" i="1">
                <a:solidFill>
                  <a:schemeClr val="bg1"/>
                </a:solidFill>
                <a:latin typeface="Times New Roman"/>
                <a:ea typeface="Calibri"/>
              </a:rPr>
              <a:t>Tuấn cùng bố đi câu cá trên biển. Tình cờ hai bố con nhận được tín hiệu cấp cứu của một tàu bị nạn tại vị trí (10</a:t>
            </a:r>
            <a:r>
              <a:rPr lang="en-US" sz="2400" b="1" i="1" baseline="30000">
                <a:solidFill>
                  <a:schemeClr val="bg1"/>
                </a:solidFill>
                <a:latin typeface="Times New Roman"/>
                <a:ea typeface="Calibri"/>
              </a:rPr>
              <a:t>0</a:t>
            </a:r>
            <a:r>
              <a:rPr lang="en-US" sz="2400" b="1" i="1">
                <a:solidFill>
                  <a:schemeClr val="bg1"/>
                </a:solidFill>
                <a:latin typeface="Times New Roman"/>
                <a:ea typeface="Calibri"/>
              </a:rPr>
              <a:t>B, 110</a:t>
            </a:r>
            <a:r>
              <a:rPr lang="en-US" sz="2400" b="1" i="1" baseline="30000">
                <a:solidFill>
                  <a:schemeClr val="bg1"/>
                </a:solidFill>
                <a:latin typeface="Times New Roman"/>
                <a:ea typeface="Calibri"/>
              </a:rPr>
              <a:t>0</a:t>
            </a:r>
            <a:r>
              <a:rPr lang="en-US" sz="2400" b="1" i="1">
                <a:solidFill>
                  <a:schemeClr val="bg1"/>
                </a:solidFill>
                <a:latin typeface="Times New Roman"/>
                <a:ea typeface="Calibri"/>
              </a:rPr>
              <a:t>Đ). Hãy giúp Tuấn và bố của Tuấn xác định vị trí của con tàu bị nạn trên bản đồ để thông báo với đội cứu hộ trên biển?</a:t>
            </a:r>
            <a:endParaRPr lang="zh-CN" altLang="en-US" sz="2400" b="1" i="1" dirty="0">
              <a:solidFill>
                <a:schemeClr val="bg1"/>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5"/>
            <a:ext cx="4432173" cy="302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02053" y="2959851"/>
            <a:ext cx="4531177" cy="620959"/>
            <a:chOff x="3649442" y="2338141"/>
            <a:chExt cx="4531183"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49442" y="2338141"/>
              <a:ext cx="4531183" cy="538609"/>
            </a:xfrm>
            <a:prstGeom prst="rect">
              <a:avLst/>
            </a:prstGeom>
            <a:noFill/>
          </p:spPr>
          <p:txBody>
            <a:bodyPr wrap="none" rtlCol="0">
              <a:spAutoFit/>
            </a:bodyPr>
            <a:lstStyle/>
            <a:p>
              <a:pPr algn="ctr"/>
              <a:r>
                <a:rPr lang="en-US" altLang="zh-CN" sz="2900">
                  <a:solidFill>
                    <a:prstClr val="white"/>
                  </a:solidFill>
                  <a:latin typeface="汉仪喵魂体W" panose="00020600040101010101" pitchFamily="18" charset="-122"/>
                  <a:ea typeface="汉仪喵魂体W" panose="00020600040101010101" pitchFamily="18" charset="-122"/>
                </a:rPr>
                <a:t>1. Kinh</a:t>
              </a:r>
              <a:r>
                <a:rPr lang="en-US" altLang="zh-CN" sz="2900">
                  <a:solidFill>
                    <a:prstClr val="white"/>
                  </a:solidFill>
                  <a:latin typeface="汉仪喵魂体W" panose="00020600040101010101" pitchFamily="18" charset="-122"/>
                  <a:ea typeface="汉仪喵魂体W" panose="00020600040101010101" pitchFamily="18" charset="-122"/>
                </a:rPr>
                <a:t> </a:t>
              </a:r>
              <a:r>
                <a:rPr lang="en-US" altLang="zh-CN" sz="2900">
                  <a:solidFill>
                    <a:prstClr val="white"/>
                  </a:solidFill>
                  <a:latin typeface="汉仪喵魂体W" panose="00020600040101010101" pitchFamily="18" charset="-122"/>
                  <a:ea typeface="汉仪喵魂体W" panose="00020600040101010101" pitchFamily="18" charset="-122"/>
                </a:rPr>
                <a:t>tuyến và vĩ tuyến</a:t>
              </a:r>
              <a:endParaRPr lang="zh-CN" altLang="en-US" sz="29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3960748" y="3905876"/>
            <a:ext cx="7413761" cy="573459"/>
            <a:chOff x="2208149" y="2385641"/>
            <a:chExt cx="7413760"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2208149" y="2385641"/>
              <a:ext cx="7413760" cy="538609"/>
            </a:xfrm>
            <a:prstGeom prst="rect">
              <a:avLst/>
            </a:prstGeom>
            <a:noFill/>
          </p:spPr>
          <p:txBody>
            <a:bodyPr wrap="none" rtlCol="0">
              <a:spAutoFit/>
            </a:bodyPr>
            <a:lstStyle/>
            <a:p>
              <a:pPr algn="ctr"/>
              <a:r>
                <a:rPr lang="en-US" altLang="zh-CN" sz="2900">
                  <a:solidFill>
                    <a:prstClr val="white"/>
                  </a:solidFill>
                  <a:latin typeface="汉仪喵魂体W" panose="00020600040101010101" pitchFamily="18" charset="-122"/>
                  <a:ea typeface="汉仪喵魂体W" panose="00020600040101010101" pitchFamily="18" charset="-122"/>
                </a:rPr>
                <a:t>2. </a:t>
              </a:r>
              <a:r>
                <a:rPr lang="en-US" altLang="zh-CN" sz="2900">
                  <a:solidFill>
                    <a:prstClr val="white"/>
                  </a:solidFill>
                  <a:latin typeface="汉仪喵魂体W" panose="00020600040101010101" pitchFamily="18" charset="-122"/>
                  <a:ea typeface="汉仪喵魂体W" panose="00020600040101010101" pitchFamily="18" charset="-122"/>
                </a:rPr>
                <a:t>T</a:t>
              </a:r>
              <a:r>
                <a:rPr lang="en-US" altLang="zh-CN" sz="2900">
                  <a:solidFill>
                    <a:prstClr val="white"/>
                  </a:solidFill>
                  <a:latin typeface="汉仪喵魂体W" panose="00020600040101010101" pitchFamily="18" charset="-122"/>
                  <a:ea typeface="汉仪喵魂体W" panose="00020600040101010101" pitchFamily="18" charset="-122"/>
                </a:rPr>
                <a:t>ọa độ địa lí của một điểm trên bản đồ</a:t>
              </a:r>
              <a:endParaRPr lang="zh-CN" altLang="en-US" sz="29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772950"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07435" y="420961"/>
            <a:ext cx="11823967" cy="1200278"/>
          </a:xfrm>
          <a:prstGeom prst="rect">
            <a:avLst/>
          </a:prstGeom>
          <a:noFill/>
        </p:spPr>
        <p:txBody>
          <a:bodyPr wrap="none" lIns="91389" tIns="45695" rIns="91389" bIns="45695"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 CỦA MỘT ĐỊA ĐIỂM TRÊN BẢN ĐỒ</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02053" y="2959851"/>
            <a:ext cx="4531177" cy="620959"/>
            <a:chOff x="3649442" y="2338141"/>
            <a:chExt cx="4531183"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49442" y="2338141"/>
              <a:ext cx="4531183" cy="538609"/>
            </a:xfrm>
            <a:prstGeom prst="rect">
              <a:avLst/>
            </a:prstGeom>
            <a:noFill/>
          </p:spPr>
          <p:txBody>
            <a:bodyPr wrap="none" rtlCol="0">
              <a:spAutoFit/>
            </a:bodyPr>
            <a:lstStyle/>
            <a:p>
              <a:pPr algn="ctr"/>
              <a:r>
                <a:rPr lang="en-US" altLang="zh-CN" sz="2900">
                  <a:solidFill>
                    <a:prstClr val="white"/>
                  </a:solidFill>
                  <a:latin typeface="汉仪喵魂体W" panose="00020600040101010101" pitchFamily="18" charset="-122"/>
                  <a:ea typeface="汉仪喵魂体W" panose="00020600040101010101" pitchFamily="18" charset="-122"/>
                </a:rPr>
                <a:t>1. Kinh</a:t>
              </a:r>
              <a:r>
                <a:rPr lang="en-US" altLang="zh-CN" sz="2900">
                  <a:solidFill>
                    <a:prstClr val="white"/>
                  </a:solidFill>
                  <a:latin typeface="汉仪喵魂体W" panose="00020600040101010101" pitchFamily="18" charset="-122"/>
                  <a:ea typeface="汉仪喵魂体W" panose="00020600040101010101" pitchFamily="18" charset="-122"/>
                </a:rPr>
                <a:t> </a:t>
              </a:r>
              <a:r>
                <a:rPr lang="en-US" altLang="zh-CN" sz="2900">
                  <a:solidFill>
                    <a:prstClr val="white"/>
                  </a:solidFill>
                  <a:latin typeface="汉仪喵魂体W" panose="00020600040101010101" pitchFamily="18" charset="-122"/>
                  <a:ea typeface="汉仪喵魂体W" panose="00020600040101010101" pitchFamily="18" charset="-122"/>
                </a:rPr>
                <a:t>tuyến và vĩ tuyến</a:t>
              </a:r>
              <a:endParaRPr lang="zh-CN" altLang="en-US" sz="29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4" name="文本框 45"/>
          <p:cNvSpPr txBox="1"/>
          <p:nvPr/>
        </p:nvSpPr>
        <p:spPr>
          <a:xfrm>
            <a:off x="207435" y="420961"/>
            <a:ext cx="11823967" cy="1200278"/>
          </a:xfrm>
          <a:prstGeom prst="rect">
            <a:avLst/>
          </a:prstGeom>
          <a:noFill/>
        </p:spPr>
        <p:txBody>
          <a:bodyPr wrap="none" lIns="91389" tIns="45695" rIns="91389" bIns="45695"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 CỦA MỘT ĐỊA ĐIỂM TRÊN BẢN ĐỒ</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41" y="1721673"/>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4"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377829" cy="569387"/>
            </a:xfrm>
            <a:prstGeom prst="rect">
              <a:avLst/>
            </a:prstGeom>
            <a:noFill/>
          </p:spPr>
          <p:txBody>
            <a:bodyPr wrap="none" rtlCol="0">
              <a:spAutoFit/>
            </a:bodyPr>
            <a:lstStyle/>
            <a:p>
              <a:r>
                <a:rPr lang="en-US" altLang="zh-CN" sz="3100">
                  <a:solidFill>
                    <a:prstClr val="white"/>
                  </a:solidFill>
                  <a:latin typeface="汉仪喵魂体W" panose="00020600040101010101" pitchFamily="18" charset="-122"/>
                  <a:ea typeface="汉仪喵魂体W" panose="00020600040101010101" pitchFamily="18" charset="-122"/>
                </a:rPr>
                <a:t>1. Kinh tuyến và vĩ tuyến</a:t>
              </a:r>
              <a:endParaRPr lang="zh-CN" altLang="en-US" sz="31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65" y="2502328"/>
            <a:ext cx="4363685" cy="1865075"/>
          </a:xfrm>
          <a:prstGeom prst="rect">
            <a:avLst/>
          </a:prstGeom>
        </p:spPr>
        <p:txBody>
          <a:bodyPr wrap="square" lIns="91389" tIns="45695" rIns="91389" bIns="45695">
            <a:spAutoFit/>
            <a:scene3d>
              <a:camera prst="orthographicFront"/>
              <a:lightRig rig="threePt" dir="t"/>
            </a:scene3d>
            <a:sp3d contourW="12700"/>
          </a:bodyPr>
          <a:lstStyle/>
          <a:p>
            <a:pPr algn="just">
              <a:lnSpc>
                <a:spcPct val="120000"/>
              </a:lnSpc>
            </a:pPr>
            <a:r>
              <a:rPr lang="en-US" altLang="zh-CN" sz="2400" b="1" i="1">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4"/>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10" y="5402627"/>
            <a:ext cx="6198437" cy="1200278"/>
          </a:xfrm>
          <a:prstGeom prst="rect">
            <a:avLst/>
          </a:prstGeom>
          <a:noFill/>
        </p:spPr>
        <p:txBody>
          <a:bodyPr wrap="square" lIns="91389" tIns="45695" rIns="91389" bIns="45695" rtlCol="0">
            <a:spAutoFit/>
          </a:bodyPr>
          <a:lstStyle/>
          <a:p>
            <a:pPr algn="just"/>
            <a:r>
              <a:rPr lang="en-US" sz="3600" b="1">
                <a:solidFill>
                  <a:srgbClr val="0070C0"/>
                </a:solidFill>
                <a:latin typeface="Times New Roman"/>
                <a:ea typeface="Calibri"/>
              </a:rPr>
              <a:t>? Em hãy nhận xét về hình dạng quả Địa </a:t>
            </a:r>
            <a:r>
              <a:rPr lang="en-US" sz="3600" b="1">
                <a:solidFill>
                  <a:srgbClr val="0070C0"/>
                </a:solidFill>
                <a:latin typeface="Times New Roman"/>
                <a:ea typeface="Calibri"/>
              </a:rPr>
              <a:t>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4"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377829" cy="569387"/>
            </a:xfrm>
            <a:prstGeom prst="rect">
              <a:avLst/>
            </a:prstGeom>
            <a:noFill/>
          </p:spPr>
          <p:txBody>
            <a:bodyPr wrap="none" rtlCol="0">
              <a:spAutoFit/>
            </a:bodyPr>
            <a:lstStyle/>
            <a:p>
              <a:r>
                <a:rPr lang="en-US" altLang="zh-CN" sz="3100">
                  <a:solidFill>
                    <a:prstClr val="white"/>
                  </a:solidFill>
                  <a:latin typeface="汉仪喵魂体W" panose="00020600040101010101" pitchFamily="18" charset="-122"/>
                  <a:ea typeface="汉仪喵魂体W" panose="00020600040101010101" pitchFamily="18" charset="-122"/>
                </a:rPr>
                <a:t>1. Kinh</a:t>
              </a:r>
              <a:r>
                <a:rPr lang="en-US" altLang="zh-CN" sz="3100">
                  <a:solidFill>
                    <a:prstClr val="white"/>
                  </a:solidFill>
                  <a:latin typeface="汉仪喵魂体W" panose="00020600040101010101" pitchFamily="18" charset="-122"/>
                  <a:ea typeface="汉仪喵魂体W" panose="00020600040101010101" pitchFamily="18" charset="-122"/>
                </a:rPr>
                <a:t> </a:t>
              </a:r>
              <a:r>
                <a:rPr lang="en-US" altLang="zh-CN" sz="3100">
                  <a:solidFill>
                    <a:prstClr val="white"/>
                  </a:solidFill>
                  <a:latin typeface="汉仪喵魂体W" panose="00020600040101010101" pitchFamily="18" charset="-122"/>
                  <a:ea typeface="汉仪喵魂体W" panose="00020600040101010101" pitchFamily="18" charset="-122"/>
                </a:rPr>
                <a:t>tuyến và vĩ tuyến</a:t>
              </a:r>
              <a:endParaRPr lang="zh-CN" altLang="en-US" sz="3100" dirty="0">
                <a:solidFill>
                  <a:prstClr val="white"/>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061" y="1235885"/>
            <a:ext cx="5475641" cy="469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08916" y="6080166"/>
            <a:ext cx="5913912" cy="677058"/>
          </a:xfrm>
          <a:prstGeom prst="rect">
            <a:avLst/>
          </a:prstGeom>
          <a:noFill/>
        </p:spPr>
        <p:txBody>
          <a:bodyPr wrap="square" lIns="91389" tIns="45695" rIns="91389" bIns="45695" rtlCol="0">
            <a:spAutoFit/>
          </a:bodyPr>
          <a:lstStyle/>
          <a:p>
            <a:pPr algn="ctr"/>
            <a:r>
              <a:rPr lang="en-US" i="1" smtClean="0">
                <a:solidFill>
                  <a:schemeClr val="bg1"/>
                </a:solidFill>
                <a:latin typeface="Times New Roman" pitchFamily="18" charset="0"/>
                <a:cs typeface="Times New Roman" pitchFamily="18" charset="0"/>
              </a:rPr>
              <a:t>Hình 1.2. Các đường kinh tuyến và vĩ tuyến trên quả Địa Cầu</a:t>
            </a:r>
            <a:endParaRPr lang="en-US" i="1">
              <a:solidFill>
                <a:schemeClr val="bg1"/>
              </a:solidFill>
              <a:latin typeface="Times New Roman" pitchFamily="18" charset="0"/>
              <a:cs typeface="Times New Roman" pitchFamily="18" charset="0"/>
            </a:endParaRPr>
          </a:p>
        </p:txBody>
      </p:sp>
      <p:sp>
        <p:nvSpPr>
          <p:cNvPr id="3" name="Rectangle 2"/>
          <p:cNvSpPr/>
          <p:nvPr/>
        </p:nvSpPr>
        <p:spPr>
          <a:xfrm>
            <a:off x="2343188" y="1486794"/>
            <a:ext cx="2462110" cy="538558"/>
          </a:xfrm>
          <a:prstGeom prst="rect">
            <a:avLst/>
          </a:prstGeom>
        </p:spPr>
        <p:txBody>
          <a:bodyPr wrap="none" lIns="91389" tIns="45695" rIns="91389" bIns="45695">
            <a:spAutoFit/>
          </a:bodyPr>
          <a:lstStyle/>
          <a:p>
            <a:r>
              <a:rPr lang="en-US" sz="2900" b="1">
                <a:solidFill>
                  <a:srgbClr val="FF0000"/>
                </a:solidFill>
                <a:latin typeface="Times New Roman"/>
                <a:ea typeface="Calibri"/>
              </a:rPr>
              <a:t>NHỆM VỤ 1: </a:t>
            </a:r>
            <a:endParaRPr lang="en-US" sz="2900"/>
          </a:p>
        </p:txBody>
      </p:sp>
      <p:sp>
        <p:nvSpPr>
          <p:cNvPr id="4" name="Rectangle 3"/>
          <p:cNvSpPr/>
          <p:nvPr/>
        </p:nvSpPr>
        <p:spPr>
          <a:xfrm>
            <a:off x="714884" y="2107901"/>
            <a:ext cx="5294030" cy="2835341"/>
          </a:xfrm>
          <a:prstGeom prst="rect">
            <a:avLst/>
          </a:prstGeom>
        </p:spPr>
        <p:txBody>
          <a:bodyPr wrap="square" lIns="91389" tIns="45695" rIns="91389" bIns="45695">
            <a:spAutoFit/>
          </a:bodyPr>
          <a:lstStyle/>
          <a:p>
            <a:pPr algn="just">
              <a:lnSpc>
                <a:spcPct val="115000"/>
              </a:lnSpc>
              <a:spcAft>
                <a:spcPts val="1000"/>
              </a:spcAft>
            </a:pPr>
            <a:r>
              <a:rPr lang="en-US" sz="3100" b="1">
                <a:solidFill>
                  <a:srgbClr val="0070C0"/>
                </a:solidFill>
                <a:latin typeface="Times New Roman"/>
                <a:ea typeface="Calibri"/>
                <a:cs typeface="Times New Roman"/>
              </a:rPr>
              <a:t>D</a:t>
            </a:r>
            <a:r>
              <a:rPr lang="en-US" sz="3100" b="1">
                <a:solidFill>
                  <a:srgbClr val="0070C0"/>
                </a:solidFill>
                <a:latin typeface="Times New Roman"/>
                <a:ea typeface="Calibri"/>
                <a:cs typeface="Times New Roman"/>
              </a:rPr>
              <a:t>ựa </a:t>
            </a:r>
            <a:r>
              <a:rPr lang="en-US" sz="3100" b="1">
                <a:solidFill>
                  <a:srgbClr val="0070C0"/>
                </a:solidFill>
                <a:latin typeface="Times New Roman"/>
                <a:ea typeface="Calibri"/>
                <a:cs typeface="Times New Roman"/>
              </a:rPr>
              <a:t>vào hình 1.2, kiến thức trong SGK trang 103, 104 và trao đổi theo nhóm xác </a:t>
            </a:r>
            <a:r>
              <a:rPr lang="en-US" sz="3100" b="1">
                <a:solidFill>
                  <a:srgbClr val="0070C0"/>
                </a:solidFill>
                <a:latin typeface="Times New Roman"/>
                <a:ea typeface="Calibri"/>
                <a:cs typeface="Times New Roman"/>
              </a:rPr>
              <a:t>định: kinh </a:t>
            </a:r>
            <a:r>
              <a:rPr lang="en-US" sz="3100" b="1">
                <a:solidFill>
                  <a:srgbClr val="0070C0"/>
                </a:solidFill>
                <a:latin typeface="Times New Roman"/>
                <a:ea typeface="Calibri"/>
                <a:cs typeface="Times New Roman"/>
              </a:rPr>
              <a:t>tuyến gốc, xích đạo, các bán cầu trên quả Địa Cầu.</a:t>
            </a:r>
            <a:endParaRPr lang="en-US" sz="3100">
              <a:solidFill>
                <a:srgbClr val="0070C0"/>
              </a:solidFill>
              <a:latin typeface="Calibri"/>
              <a:ea typeface="Calibri"/>
              <a:cs typeface="Times New Roman"/>
            </a:endParaRPr>
          </a:p>
        </p:txBody>
      </p:sp>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7948" y="-13743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377829" cy="569387"/>
            </a:xfrm>
            <a:prstGeom prst="rect">
              <a:avLst/>
            </a:prstGeom>
            <a:noFill/>
          </p:spPr>
          <p:txBody>
            <a:bodyPr wrap="none" rtlCol="0">
              <a:spAutoFit/>
            </a:bodyPr>
            <a:lstStyle/>
            <a:p>
              <a:r>
                <a:rPr lang="en-US" altLang="zh-CN" sz="3100">
                  <a:solidFill>
                    <a:prstClr val="white"/>
                  </a:solidFill>
                  <a:latin typeface="汉仪喵魂体W" panose="00020600040101010101" pitchFamily="18" charset="-122"/>
                  <a:ea typeface="汉仪喵魂体W" panose="00020600040101010101" pitchFamily="18" charset="-122"/>
                </a:rPr>
                <a:t>1. Kinh</a:t>
              </a:r>
              <a:r>
                <a:rPr lang="en-US" altLang="zh-CN" sz="3100">
                  <a:solidFill>
                    <a:prstClr val="white"/>
                  </a:solidFill>
                  <a:latin typeface="汉仪喵魂体W" panose="00020600040101010101" pitchFamily="18" charset="-122"/>
                  <a:ea typeface="汉仪喵魂体W" panose="00020600040101010101" pitchFamily="18" charset="-122"/>
                </a:rPr>
                <a:t> </a:t>
              </a:r>
              <a:r>
                <a:rPr lang="en-US" altLang="zh-CN" sz="3100">
                  <a:solidFill>
                    <a:prstClr val="white"/>
                  </a:solidFill>
                  <a:latin typeface="汉仪喵魂体W" panose="00020600040101010101" pitchFamily="18" charset="-122"/>
                  <a:ea typeface="汉仪喵魂体W" panose="00020600040101010101" pitchFamily="18" charset="-122"/>
                </a:rPr>
                <a:t>tuyến và vĩ tuyến</a:t>
              </a:r>
              <a:endParaRPr lang="zh-CN" altLang="en-US" sz="3100" dirty="0">
                <a:solidFill>
                  <a:prstClr val="white"/>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089" y="1002531"/>
            <a:ext cx="5475641" cy="469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14557" y="5745124"/>
            <a:ext cx="5228536" cy="677058"/>
          </a:xfrm>
          <a:prstGeom prst="rect">
            <a:avLst/>
          </a:prstGeom>
          <a:noFill/>
        </p:spPr>
        <p:txBody>
          <a:bodyPr wrap="square" lIns="91389" tIns="45695" rIns="91389" bIns="45695" rtlCol="0">
            <a:spAutoFit/>
          </a:bodyPr>
          <a:lstStyle/>
          <a:p>
            <a:pPr algn="ctr"/>
            <a:r>
              <a:rPr lang="en-US" i="1" smtClean="0">
                <a:solidFill>
                  <a:prstClr val="white"/>
                </a:solidFill>
                <a:latin typeface="Times New Roman" pitchFamily="18" charset="0"/>
                <a:cs typeface="Times New Roman" pitchFamily="18" charset="0"/>
              </a:rPr>
              <a:t>Hình 1.2. Các đường kinh tuyến và vĩ tuyến trên quả Địa Cầu</a:t>
            </a:r>
            <a:endParaRPr lang="en-US" i="1">
              <a:solidFill>
                <a:prstClr val="white"/>
              </a:solidFill>
              <a:latin typeface="Times New Roman" pitchFamily="18" charset="0"/>
              <a:cs typeface="Times New Roman" pitchFamily="18" charset="0"/>
            </a:endParaRPr>
          </a:p>
        </p:txBody>
      </p:sp>
      <p:sp>
        <p:nvSpPr>
          <p:cNvPr id="4" name="Rectangle 3"/>
          <p:cNvSpPr/>
          <p:nvPr/>
        </p:nvSpPr>
        <p:spPr>
          <a:xfrm>
            <a:off x="316093" y="1084815"/>
            <a:ext cx="6051360" cy="5613794"/>
          </a:xfrm>
          <a:prstGeom prst="rect">
            <a:avLst/>
          </a:prstGeom>
        </p:spPr>
        <p:txBody>
          <a:bodyPr wrap="square" lIns="91389" tIns="45695" rIns="91389" bIns="45695">
            <a:spAutoFit/>
          </a:bodyPr>
          <a:lstStyle/>
          <a:p>
            <a:pPr algn="just">
              <a:lnSpc>
                <a:spcPct val="115000"/>
              </a:lnSpc>
            </a:pPr>
            <a:r>
              <a:rPr lang="en-US" sz="2400" b="1">
                <a:solidFill>
                  <a:schemeClr val="bg1"/>
                </a:solidFill>
                <a:latin typeface="Times New Roman"/>
                <a:ea typeface="Calibri"/>
                <a:cs typeface="Times New Roman"/>
              </a:rPr>
              <a:t>- </a:t>
            </a:r>
            <a:r>
              <a:rPr lang="en-US" sz="2400" b="1">
                <a:solidFill>
                  <a:schemeClr val="bg1"/>
                </a:solidFill>
                <a:latin typeface="Times New Roman"/>
                <a:ea typeface="Calibri"/>
                <a:cs typeface="Times New Roman"/>
              </a:rPr>
              <a:t>Kinh tuyến gốc là đường kinh tuyến đi qua đàu thiên văn Grin-uýt ở ngoại ô thủ đô Luân-đôn nước Anh, được đánh số 0</a:t>
            </a:r>
            <a:r>
              <a:rPr lang="en-US" sz="2400" b="1" baseline="30000">
                <a:solidFill>
                  <a:schemeClr val="bg1"/>
                </a:solidFill>
                <a:latin typeface="Times New Roman"/>
                <a:ea typeface="Calibri"/>
                <a:cs typeface="Times New Roman"/>
              </a:rPr>
              <a:t>0</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 Bán cầu Đông nằm bên phải của kinh tuyến gốc.</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 Bán cầu Tây nằm bên trái của kinh tuyến gốc.</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Vĩ tuyến gốc là đường xích đạo, được đánh số 0</a:t>
            </a:r>
            <a:r>
              <a:rPr lang="en-US" sz="2400" b="1" baseline="30000">
                <a:solidFill>
                  <a:schemeClr val="bg1"/>
                </a:solidFill>
                <a:latin typeface="Times New Roman"/>
                <a:ea typeface="Calibri"/>
                <a:cs typeface="Times New Roman"/>
              </a:rPr>
              <a:t>0</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 Bán cầu Bắc nằm phía trên đường xích đạo.</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 Bán </a:t>
            </a:r>
            <a:r>
              <a:rPr lang="en-US" sz="2400" b="1">
                <a:solidFill>
                  <a:schemeClr val="bg1"/>
                </a:solidFill>
                <a:latin typeface="Times New Roman"/>
                <a:ea typeface="Calibri"/>
                <a:cs typeface="Times New Roman"/>
              </a:rPr>
              <a:t>cầu </a:t>
            </a:r>
            <a:r>
              <a:rPr lang="en-US" sz="2400" b="1" smtClean="0">
                <a:solidFill>
                  <a:schemeClr val="bg1"/>
                </a:solidFill>
                <a:latin typeface="Times New Roman"/>
                <a:ea typeface="Calibri"/>
                <a:cs typeface="Times New Roman"/>
              </a:rPr>
              <a:t>Nam </a:t>
            </a:r>
            <a:r>
              <a:rPr lang="en-US" sz="2400" b="1">
                <a:solidFill>
                  <a:schemeClr val="bg1"/>
                </a:solidFill>
                <a:latin typeface="Times New Roman"/>
                <a:ea typeface="Calibri"/>
                <a:cs typeface="Times New Roman"/>
              </a:rPr>
              <a:t>nằm bên dưới đường xích đạo.</a:t>
            </a:r>
            <a:endParaRPr lang="en-US" sz="2400" b="1">
              <a:solidFill>
                <a:schemeClr val="bg1"/>
              </a:solidFill>
              <a:latin typeface="Calibri"/>
              <a:ea typeface="Calibri"/>
              <a:cs typeface="Times New Roman"/>
            </a:endParaRPr>
          </a:p>
        </p:txBody>
      </p:sp>
      <p:sp>
        <p:nvSpPr>
          <p:cNvPr id="5" name="Rectangle 4"/>
          <p:cNvSpPr/>
          <p:nvPr/>
        </p:nvSpPr>
        <p:spPr>
          <a:xfrm>
            <a:off x="772694" y="594608"/>
            <a:ext cx="2987446" cy="517014"/>
          </a:xfrm>
          <a:prstGeom prst="rect">
            <a:avLst/>
          </a:prstGeom>
        </p:spPr>
        <p:txBody>
          <a:bodyPr wrap="none" lIns="91389" tIns="45695" rIns="91389" bIns="45695">
            <a:spAutoFit/>
          </a:bodyPr>
          <a:lstStyle/>
          <a:p>
            <a:pPr algn="just">
              <a:lnSpc>
                <a:spcPct val="115000"/>
              </a:lnSpc>
              <a:spcAft>
                <a:spcPts val="1000"/>
              </a:spcAft>
            </a:pPr>
            <a:r>
              <a:rPr lang="en-US" sz="2400" b="1">
                <a:solidFill>
                  <a:schemeClr val="bg1"/>
                </a:solidFill>
                <a:latin typeface="Times New Roman"/>
                <a:ea typeface="Calibri"/>
                <a:cs typeface="Times New Roman"/>
              </a:rPr>
              <a:t>a. Tìm hiểu kiến thức</a:t>
            </a:r>
            <a:endParaRPr lang="en-US" sz="2400">
              <a:solidFill>
                <a:schemeClr val="bg1"/>
              </a:solidFill>
              <a:latin typeface="Calibri"/>
              <a:ea typeface="Calibri"/>
              <a:cs typeface="Times New Roman"/>
            </a:endParaRPr>
          </a:p>
        </p:txBody>
      </p:sp>
    </p:spTree>
    <p:extLst>
      <p:ext uri="{BB962C8B-B14F-4D97-AF65-F5344CB8AC3E}">
        <p14:creationId xmlns:p14="http://schemas.microsoft.com/office/powerpoint/2010/main" val="2824046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ircle(in)">
                                      <p:cBhvr>
                                        <p:cTn id="15" dur="2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circle(in)">
                                      <p:cBhvr>
                                        <p:cTn id="20" dur="2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circle(in)">
                                      <p:cBhvr>
                                        <p:cTn id="25" dur="2000"/>
                                        <p:tgtEl>
                                          <p:spTgt spid="4">
                                            <p:txEl>
                                              <p:pRg st="4" end="4"/>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circle(in)">
                                      <p:cBhvr>
                                        <p:cTn id="28"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6071" y="2781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377829" cy="569387"/>
            </a:xfrm>
            <a:prstGeom prst="rect">
              <a:avLst/>
            </a:prstGeom>
            <a:noFill/>
          </p:spPr>
          <p:txBody>
            <a:bodyPr wrap="none" rtlCol="0">
              <a:spAutoFit/>
            </a:bodyPr>
            <a:lstStyle/>
            <a:p>
              <a:r>
                <a:rPr lang="en-US" altLang="zh-CN" sz="3100">
                  <a:solidFill>
                    <a:prstClr val="white"/>
                  </a:solidFill>
                  <a:latin typeface="汉仪喵魂体W" panose="00020600040101010101" pitchFamily="18" charset="-122"/>
                  <a:ea typeface="汉仪喵魂体W" panose="00020600040101010101" pitchFamily="18" charset="-122"/>
                </a:rPr>
                <a:t>1. Kinh</a:t>
              </a:r>
              <a:r>
                <a:rPr lang="en-US" altLang="zh-CN" sz="3100">
                  <a:solidFill>
                    <a:prstClr val="white"/>
                  </a:solidFill>
                  <a:latin typeface="汉仪喵魂体W" panose="00020600040101010101" pitchFamily="18" charset="-122"/>
                  <a:ea typeface="汉仪喵魂体W" panose="00020600040101010101" pitchFamily="18" charset="-122"/>
                </a:rPr>
                <a:t> </a:t>
              </a:r>
              <a:r>
                <a:rPr lang="en-US" altLang="zh-CN" sz="3100">
                  <a:solidFill>
                    <a:prstClr val="white"/>
                  </a:solidFill>
                  <a:latin typeface="汉仪喵魂体W" panose="00020600040101010101" pitchFamily="18" charset="-122"/>
                  <a:ea typeface="汉仪喵魂体W" panose="00020600040101010101" pitchFamily="18" charset="-122"/>
                </a:rPr>
                <a:t>tuyến và vĩ tuyến</a:t>
              </a:r>
              <a:endParaRPr lang="zh-CN" altLang="en-US" sz="3100" dirty="0">
                <a:solidFill>
                  <a:prstClr val="white"/>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061" y="1235885"/>
            <a:ext cx="5475641" cy="469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08916" y="6080166"/>
            <a:ext cx="5913912" cy="677058"/>
          </a:xfrm>
          <a:prstGeom prst="rect">
            <a:avLst/>
          </a:prstGeom>
          <a:noFill/>
        </p:spPr>
        <p:txBody>
          <a:bodyPr wrap="square" lIns="91389" tIns="45695" rIns="91389" bIns="45695" rtlCol="0">
            <a:spAutoFit/>
          </a:bodyPr>
          <a:lstStyle/>
          <a:p>
            <a:pPr algn="ctr"/>
            <a:r>
              <a:rPr lang="en-US" i="1" smtClean="0">
                <a:solidFill>
                  <a:prstClr val="white"/>
                </a:solidFill>
                <a:latin typeface="Times New Roman" pitchFamily="18" charset="0"/>
                <a:cs typeface="Times New Roman" pitchFamily="18" charset="0"/>
              </a:rPr>
              <a:t>Hình 1.2. Các đường kinh tuyến và vĩ tuyến trên quả Địa Cầu</a:t>
            </a:r>
            <a:endParaRPr lang="en-US" i="1">
              <a:solidFill>
                <a:prstClr val="white"/>
              </a:solidFill>
              <a:latin typeface="Times New Roman" pitchFamily="18" charset="0"/>
              <a:cs typeface="Times New Roman" pitchFamily="18" charset="0"/>
            </a:endParaRPr>
          </a:p>
        </p:txBody>
      </p:sp>
      <p:sp>
        <p:nvSpPr>
          <p:cNvPr id="3" name="Rectangle 2"/>
          <p:cNvSpPr/>
          <p:nvPr/>
        </p:nvSpPr>
        <p:spPr>
          <a:xfrm>
            <a:off x="593300" y="917632"/>
            <a:ext cx="5392720" cy="984835"/>
          </a:xfrm>
          <a:prstGeom prst="rect">
            <a:avLst/>
          </a:prstGeom>
        </p:spPr>
        <p:txBody>
          <a:bodyPr wrap="none" lIns="91389" tIns="45695" rIns="91389" bIns="45695">
            <a:spAutoFit/>
          </a:bodyPr>
          <a:lstStyle/>
          <a:p>
            <a:pPr algn="ctr"/>
            <a:r>
              <a:rPr lang="en-US" sz="2900" b="1">
                <a:solidFill>
                  <a:srgbClr val="FF0000"/>
                </a:solidFill>
                <a:latin typeface="Times New Roman"/>
                <a:ea typeface="Calibri"/>
              </a:rPr>
              <a:t>NHỆM VỤ </a:t>
            </a:r>
            <a:r>
              <a:rPr lang="en-US" sz="2900" b="1">
                <a:solidFill>
                  <a:srgbClr val="FF0000"/>
                </a:solidFill>
                <a:latin typeface="Times New Roman"/>
                <a:ea typeface="Calibri"/>
              </a:rPr>
              <a:t>2:</a:t>
            </a:r>
          </a:p>
          <a:p>
            <a:r>
              <a:rPr lang="en-US" sz="2900" b="1">
                <a:solidFill>
                  <a:srgbClr val="FF0000"/>
                </a:solidFill>
                <a:latin typeface="Times New Roman"/>
                <a:ea typeface="Calibri"/>
              </a:rPr>
              <a:t>TRÒ CHƠI “CẦN GÌ CẦN GÌ” </a:t>
            </a:r>
            <a:endParaRPr lang="en-US" sz="2900">
              <a:solidFill>
                <a:prstClr val="black"/>
              </a:solidFill>
            </a:endParaRPr>
          </a:p>
        </p:txBody>
      </p:sp>
      <p:sp>
        <p:nvSpPr>
          <p:cNvPr id="4" name="Rectangle 3"/>
          <p:cNvSpPr/>
          <p:nvPr/>
        </p:nvSpPr>
        <p:spPr>
          <a:xfrm>
            <a:off x="261257" y="1882280"/>
            <a:ext cx="5747657" cy="4724320"/>
          </a:xfrm>
          <a:prstGeom prst="rect">
            <a:avLst/>
          </a:prstGeom>
        </p:spPr>
        <p:txBody>
          <a:bodyPr wrap="square" lIns="91389" tIns="45695" rIns="91389" bIns="45695">
            <a:spAutoFit/>
          </a:bodyPr>
          <a:lstStyle/>
          <a:p>
            <a:pPr algn="just">
              <a:lnSpc>
                <a:spcPct val="115000"/>
              </a:lnSpc>
              <a:spcAft>
                <a:spcPts val="1000"/>
              </a:spcAft>
            </a:pPr>
            <a:r>
              <a:rPr lang="en-US" sz="2400" b="1">
                <a:solidFill>
                  <a:srgbClr val="0070C0"/>
                </a:solidFill>
                <a:latin typeface="Times New Roman"/>
                <a:ea typeface="Calibri"/>
                <a:cs typeface="Times New Roman"/>
              </a:rPr>
              <a:t>+ Dán dải giấy màu xanh vào đường kinh tuyến gốc.</a:t>
            </a:r>
            <a:endParaRPr lang="en-US" sz="2400" b="1">
              <a:solidFill>
                <a:srgbClr val="0070C0"/>
              </a:solidFill>
              <a:latin typeface="Calibri"/>
              <a:ea typeface="Calibri"/>
              <a:cs typeface="Times New Roman"/>
            </a:endParaRPr>
          </a:p>
          <a:p>
            <a:pPr algn="just">
              <a:lnSpc>
                <a:spcPct val="115000"/>
              </a:lnSpc>
              <a:spcAft>
                <a:spcPts val="1000"/>
              </a:spcAft>
            </a:pPr>
            <a:r>
              <a:rPr lang="en-US" sz="2400" b="1">
                <a:solidFill>
                  <a:srgbClr val="0070C0"/>
                </a:solidFill>
                <a:latin typeface="Times New Roman"/>
                <a:ea typeface="Calibri"/>
                <a:cs typeface="Times New Roman"/>
              </a:rPr>
              <a:t>+ </a:t>
            </a:r>
            <a:r>
              <a:rPr lang="en-US" sz="2400" b="1">
                <a:solidFill>
                  <a:srgbClr val="0070C0"/>
                </a:solidFill>
                <a:latin typeface="Times New Roman"/>
                <a:ea typeface="Calibri"/>
                <a:cs typeface="Times New Roman"/>
              </a:rPr>
              <a:t>Dán dải giấy màu đỏ vào đường xích đạo.</a:t>
            </a:r>
            <a:endParaRPr lang="en-US" sz="2400" b="1">
              <a:solidFill>
                <a:srgbClr val="0070C0"/>
              </a:solidFill>
              <a:latin typeface="Calibri"/>
              <a:ea typeface="Calibri"/>
              <a:cs typeface="Times New Roman"/>
            </a:endParaRPr>
          </a:p>
          <a:p>
            <a:pPr algn="just">
              <a:lnSpc>
                <a:spcPct val="115000"/>
              </a:lnSpc>
              <a:spcAft>
                <a:spcPts val="1000"/>
              </a:spcAft>
            </a:pPr>
            <a:r>
              <a:rPr lang="en-US" sz="2400" b="1">
                <a:solidFill>
                  <a:srgbClr val="0070C0"/>
                </a:solidFill>
                <a:latin typeface="Times New Roman"/>
                <a:ea typeface="Calibri"/>
                <a:cs typeface="Times New Roman"/>
              </a:rPr>
              <a:t>+ </a:t>
            </a:r>
            <a:r>
              <a:rPr lang="en-US" sz="2400" b="1">
                <a:solidFill>
                  <a:srgbClr val="0070C0"/>
                </a:solidFill>
                <a:latin typeface="Times New Roman"/>
                <a:ea typeface="Calibri"/>
                <a:cs typeface="Times New Roman"/>
              </a:rPr>
              <a:t>Dán hình tròn đỏ vào vị trí của 1 thành phố ở bán cầu Bắc và 1 thành phố bán cầu Nam.</a:t>
            </a:r>
            <a:endParaRPr lang="en-US" sz="2400" b="1">
              <a:solidFill>
                <a:srgbClr val="0070C0"/>
              </a:solidFill>
              <a:latin typeface="Calibri"/>
              <a:ea typeface="Calibri"/>
              <a:cs typeface="Times New Roman"/>
            </a:endParaRPr>
          </a:p>
          <a:p>
            <a:pPr algn="just">
              <a:lnSpc>
                <a:spcPct val="115000"/>
              </a:lnSpc>
              <a:spcAft>
                <a:spcPts val="1000"/>
              </a:spcAft>
            </a:pPr>
            <a:r>
              <a:rPr lang="en-US" sz="2400" b="1">
                <a:solidFill>
                  <a:srgbClr val="0070C0"/>
                </a:solidFill>
                <a:latin typeface="Times New Roman"/>
                <a:ea typeface="Calibri"/>
                <a:cs typeface="Times New Roman"/>
              </a:rPr>
              <a:t>+ </a:t>
            </a:r>
            <a:r>
              <a:rPr lang="en-US" sz="2400" b="1">
                <a:solidFill>
                  <a:srgbClr val="0070C0"/>
                </a:solidFill>
                <a:latin typeface="Times New Roman"/>
                <a:ea typeface="Calibri"/>
                <a:cs typeface="Times New Roman"/>
              </a:rPr>
              <a:t>Dán hình tròn xanh vào vị trí của 1 thành phố ở bán cầu Đông và 1 thành phố bán cầu Tây.</a:t>
            </a:r>
            <a:endParaRPr lang="en-US" sz="2400" b="1">
              <a:solidFill>
                <a:srgbClr val="0070C0"/>
              </a:solidFill>
              <a:latin typeface="Calibri"/>
              <a:ea typeface="Calibri"/>
              <a:cs typeface="Times New Roman"/>
            </a:endParaRPr>
          </a:p>
        </p:txBody>
      </p:sp>
    </p:spTree>
    <p:extLst>
      <p:ext uri="{BB962C8B-B14F-4D97-AF65-F5344CB8AC3E}">
        <p14:creationId xmlns:p14="http://schemas.microsoft.com/office/powerpoint/2010/main" val="260256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641752" y="3905876"/>
            <a:ext cx="8051755" cy="573459"/>
            <a:chOff x="1889144" y="2385641"/>
            <a:chExt cx="8051756"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1889144" y="2385641"/>
              <a:ext cx="8051756" cy="538609"/>
            </a:xfrm>
            <a:prstGeom prst="rect">
              <a:avLst/>
            </a:prstGeom>
            <a:noFill/>
          </p:spPr>
          <p:txBody>
            <a:bodyPr wrap="none" rtlCol="0">
              <a:spAutoFit/>
            </a:bodyPr>
            <a:lstStyle/>
            <a:p>
              <a:pPr algn="ctr"/>
              <a:r>
                <a:rPr lang="en-US" altLang="zh-CN" sz="2900">
                  <a:solidFill>
                    <a:prstClr val="white"/>
                  </a:solidFill>
                  <a:latin typeface="汉仪喵魂体W" panose="00020600040101010101" pitchFamily="18" charset="-122"/>
                  <a:ea typeface="汉仪喵魂体W" panose="00020600040101010101" pitchFamily="18" charset="-122"/>
                </a:rPr>
                <a:t>2. Tọa độ địa lí của một địa điểm trên bản đồ</a:t>
              </a:r>
              <a:endParaRPr lang="zh-CN" altLang="en-US" sz="29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417639"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4" name="文本框 45"/>
          <p:cNvSpPr txBox="1"/>
          <p:nvPr/>
        </p:nvSpPr>
        <p:spPr>
          <a:xfrm>
            <a:off x="207435" y="420961"/>
            <a:ext cx="11823967" cy="1200278"/>
          </a:xfrm>
          <a:prstGeom prst="rect">
            <a:avLst/>
          </a:prstGeom>
          <a:noFill/>
        </p:spPr>
        <p:txBody>
          <a:bodyPr wrap="none" lIns="91389" tIns="45695" rIns="91389" bIns="45695"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 CỦA MỘT ĐỊA ĐIỂM TRÊN BẢN ĐỒ</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1002</Words>
  <PresentationFormat>Custom</PresentationFormat>
  <Paragraphs>84</Paragraphs>
  <Slides>16</Slides>
  <Notes>15</Notes>
  <HiddenSlides>0</HiddenSlides>
  <MMClips>2</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Office Theme</vt:lpstr>
      <vt:lpstr>包图主题2</vt:lpstr>
      <vt:lpstr>Office 主题</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2020-11-02T15:38:20Z</dcterms:created>
  <dcterms:modified xsi:type="dcterms:W3CDTF">2021-08-06T11:56:07Z</dcterms:modified>
</cp:coreProperties>
</file>