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23" r:id="rId2"/>
    <p:sldId id="263" r:id="rId3"/>
    <p:sldId id="326" r:id="rId4"/>
    <p:sldId id="325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65" r:id="rId43"/>
    <p:sldId id="366" r:id="rId44"/>
    <p:sldId id="367" r:id="rId45"/>
    <p:sldId id="368" r:id="rId46"/>
    <p:sldId id="369" r:id="rId47"/>
    <p:sldId id="370" r:id="rId48"/>
    <p:sldId id="371" r:id="rId49"/>
    <p:sldId id="372" r:id="rId50"/>
    <p:sldId id="373" r:id="rId51"/>
    <p:sldId id="374" r:id="rId52"/>
    <p:sldId id="375" r:id="rId53"/>
    <p:sldId id="376" r:id="rId54"/>
    <p:sldId id="377" r:id="rId55"/>
    <p:sldId id="378" r:id="rId56"/>
    <p:sldId id="379" r:id="rId57"/>
    <p:sldId id="380" r:id="rId58"/>
    <p:sldId id="381" r:id="rId59"/>
    <p:sldId id="382" r:id="rId60"/>
    <p:sldId id="383" r:id="rId61"/>
    <p:sldId id="384" r:id="rId6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B1503"/>
    <a:srgbClr val="D60093"/>
    <a:srgbClr val="00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64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4D2F6-D462-4EE8-B921-8064B07917EA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6E4FA-56C3-4BB2-99C7-5CF190CCE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4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22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22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3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32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32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32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74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74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749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749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11/03/2020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11/03/2020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11/03/2020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11/03/2020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D15044BE-B3F3-4258-B55D-9238C2EBFDF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5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11/03/2020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11/03/2020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11/03/2020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11/03/2020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11/03/2020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11/03/2020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11/03/2020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11/03/2020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11/03/2020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68.png"/><Relationship Id="rId4" Type="http://schemas.openxmlformats.org/officeDocument/2006/relationships/image" Target="../media/image69.png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.png"/><Relationship Id="rId7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5.xml"/><Relationship Id="rId18" Type="http://schemas.openxmlformats.org/officeDocument/2006/relationships/slide" Target="slide17.xml"/><Relationship Id="rId26" Type="http://schemas.openxmlformats.org/officeDocument/2006/relationships/slide" Target="slide19.xml"/><Relationship Id="rId39" Type="http://schemas.openxmlformats.org/officeDocument/2006/relationships/slide" Target="slide12.xml"/><Relationship Id="rId3" Type="http://schemas.openxmlformats.org/officeDocument/2006/relationships/slide" Target="slide3.xml"/><Relationship Id="rId21" Type="http://schemas.openxmlformats.org/officeDocument/2006/relationships/slide" Target="slide27.xml"/><Relationship Id="rId34" Type="http://schemas.openxmlformats.org/officeDocument/2006/relationships/slide" Target="slide21.xml"/><Relationship Id="rId42" Type="http://schemas.openxmlformats.org/officeDocument/2006/relationships/slide" Target="slide46.xml"/><Relationship Id="rId47" Type="http://schemas.openxmlformats.org/officeDocument/2006/relationships/slide" Target="slide53.xml"/><Relationship Id="rId50" Type="http://schemas.openxmlformats.org/officeDocument/2006/relationships/slide" Target="slide58.xml"/><Relationship Id="rId7" Type="http://schemas.openxmlformats.org/officeDocument/2006/relationships/slide" Target="slide4.xml"/><Relationship Id="rId12" Type="http://schemas.openxmlformats.org/officeDocument/2006/relationships/slide" Target="slide35.xml"/><Relationship Id="rId17" Type="http://schemas.openxmlformats.org/officeDocument/2006/relationships/slide" Target="slide26.xml"/><Relationship Id="rId25" Type="http://schemas.openxmlformats.org/officeDocument/2006/relationships/slide" Target="slide28.xml"/><Relationship Id="rId33" Type="http://schemas.openxmlformats.org/officeDocument/2006/relationships/slide" Target="slide30.xml"/><Relationship Id="rId38" Type="http://schemas.openxmlformats.org/officeDocument/2006/relationships/slide" Target="slide22.xml"/><Relationship Id="rId46" Type="http://schemas.openxmlformats.org/officeDocument/2006/relationships/slide" Target="slide51.xml"/><Relationship Id="rId2" Type="http://schemas.openxmlformats.org/officeDocument/2006/relationships/slide" Target="slide13.xml"/><Relationship Id="rId16" Type="http://schemas.openxmlformats.org/officeDocument/2006/relationships/slide" Target="slide36.xml"/><Relationship Id="rId20" Type="http://schemas.openxmlformats.org/officeDocument/2006/relationships/slide" Target="slide37.xml"/><Relationship Id="rId29" Type="http://schemas.openxmlformats.org/officeDocument/2006/relationships/slide" Target="slide29.xml"/><Relationship Id="rId41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5.xml"/><Relationship Id="rId24" Type="http://schemas.openxmlformats.org/officeDocument/2006/relationships/slide" Target="slide38.xml"/><Relationship Id="rId32" Type="http://schemas.openxmlformats.org/officeDocument/2006/relationships/slide" Target="slide40.xml"/><Relationship Id="rId37" Type="http://schemas.openxmlformats.org/officeDocument/2006/relationships/slide" Target="slide31.xml"/><Relationship Id="rId40" Type="http://schemas.openxmlformats.org/officeDocument/2006/relationships/slide" Target="slide45.xml"/><Relationship Id="rId45" Type="http://schemas.openxmlformats.org/officeDocument/2006/relationships/slide" Target="slide49.xml"/><Relationship Id="rId5" Type="http://schemas.openxmlformats.org/officeDocument/2006/relationships/slide" Target="slide23.xml"/><Relationship Id="rId15" Type="http://schemas.openxmlformats.org/officeDocument/2006/relationships/slide" Target="slide6.xml"/><Relationship Id="rId23" Type="http://schemas.openxmlformats.org/officeDocument/2006/relationships/slide" Target="slide8.xml"/><Relationship Id="rId28" Type="http://schemas.openxmlformats.org/officeDocument/2006/relationships/slide" Target="slide39.xml"/><Relationship Id="rId36" Type="http://schemas.openxmlformats.org/officeDocument/2006/relationships/slide" Target="slide42.xml"/><Relationship Id="rId49" Type="http://schemas.openxmlformats.org/officeDocument/2006/relationships/slide" Target="slide56.xml"/><Relationship Id="rId10" Type="http://schemas.openxmlformats.org/officeDocument/2006/relationships/slide" Target="slide15.xml"/><Relationship Id="rId19" Type="http://schemas.openxmlformats.org/officeDocument/2006/relationships/slide" Target="slide7.xml"/><Relationship Id="rId31" Type="http://schemas.openxmlformats.org/officeDocument/2006/relationships/slide" Target="slide10.xml"/><Relationship Id="rId44" Type="http://schemas.openxmlformats.org/officeDocument/2006/relationships/slide" Target="slide48.xml"/><Relationship Id="rId4" Type="http://schemas.openxmlformats.org/officeDocument/2006/relationships/slide" Target="slide33.xml"/><Relationship Id="rId9" Type="http://schemas.openxmlformats.org/officeDocument/2006/relationships/slide" Target="slide24.xml"/><Relationship Id="rId14" Type="http://schemas.openxmlformats.org/officeDocument/2006/relationships/slide" Target="slide16.xml"/><Relationship Id="rId22" Type="http://schemas.openxmlformats.org/officeDocument/2006/relationships/slide" Target="slide18.xml"/><Relationship Id="rId27" Type="http://schemas.openxmlformats.org/officeDocument/2006/relationships/slide" Target="slide9.xml"/><Relationship Id="rId30" Type="http://schemas.openxmlformats.org/officeDocument/2006/relationships/slide" Target="slide20.xml"/><Relationship Id="rId35" Type="http://schemas.openxmlformats.org/officeDocument/2006/relationships/slide" Target="slide11.xml"/><Relationship Id="rId43" Type="http://schemas.openxmlformats.org/officeDocument/2006/relationships/slide" Target="slide47.xml"/><Relationship Id="rId48" Type="http://schemas.openxmlformats.org/officeDocument/2006/relationships/slide" Target="slide54.xml"/><Relationship Id="rId8" Type="http://schemas.openxmlformats.org/officeDocument/2006/relationships/slide" Target="slide34.xml"/><Relationship Id="rId51" Type="http://schemas.openxmlformats.org/officeDocument/2006/relationships/slide" Target="slide6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7.png"/><Relationship Id="rId4" Type="http://schemas.openxmlformats.org/officeDocument/2006/relationships/image" Target="../media/image112.png"/><Relationship Id="rId9" Type="http://schemas.openxmlformats.org/officeDocument/2006/relationships/image" Target="../media/image1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124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25.emf"/><Relationship Id="rId4" Type="http://schemas.openxmlformats.org/officeDocument/2006/relationships/image" Target="../media/image132.png"/><Relationship Id="rId9" Type="http://schemas.openxmlformats.org/officeDocument/2006/relationships/image" Target="../media/image1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10" Type="http://schemas.openxmlformats.org/officeDocument/2006/relationships/image" Target="../media/image150.png"/><Relationship Id="rId4" Type="http://schemas.openxmlformats.org/officeDocument/2006/relationships/image" Target="../media/image145.png"/><Relationship Id="rId9" Type="http://schemas.openxmlformats.org/officeDocument/2006/relationships/image" Target="../media/image1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Relationship Id="rId9" Type="http://schemas.openxmlformats.org/officeDocument/2006/relationships/image" Target="../media/image1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slide" Target="slide2.xml"/><Relationship Id="rId7" Type="http://schemas.openxmlformats.org/officeDocument/2006/relationships/image" Target="../media/image161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9.png"/><Relationship Id="rId7" Type="http://schemas.openxmlformats.org/officeDocument/2006/relationships/image" Target="../media/image1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Relationship Id="rId9" Type="http://schemas.openxmlformats.org/officeDocument/2006/relationships/image" Target="../media/image16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slide" Target="slide2.xml"/><Relationship Id="rId7" Type="http://schemas.openxmlformats.org/officeDocument/2006/relationships/image" Target="../media/image172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4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10" Type="http://schemas.openxmlformats.org/officeDocument/2006/relationships/image" Target="../media/image180.png"/><Relationship Id="rId4" Type="http://schemas.openxmlformats.org/officeDocument/2006/relationships/slide" Target="slide2.xml"/><Relationship Id="rId9" Type="http://schemas.openxmlformats.org/officeDocument/2006/relationships/image" Target="../media/image17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10" Type="http://schemas.openxmlformats.org/officeDocument/2006/relationships/image" Target="../media/image187.png"/><Relationship Id="rId4" Type="http://schemas.openxmlformats.org/officeDocument/2006/relationships/image" Target="../media/image182.png"/><Relationship Id="rId9" Type="http://schemas.openxmlformats.org/officeDocument/2006/relationships/image" Target="../media/image1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Relationship Id="rId9" Type="http://schemas.openxmlformats.org/officeDocument/2006/relationships/image" Target="../media/image19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Relationship Id="rId9" Type="http://schemas.openxmlformats.org/officeDocument/2006/relationships/image" Target="../media/image19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Relationship Id="rId9" Type="http://schemas.openxmlformats.org/officeDocument/2006/relationships/image" Target="../media/image20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Relationship Id="rId9" Type="http://schemas.openxmlformats.org/officeDocument/2006/relationships/image" Target="../media/image21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3" Type="http://schemas.openxmlformats.org/officeDocument/2006/relationships/image" Target="../media/image212.png"/><Relationship Id="rId7" Type="http://schemas.openxmlformats.org/officeDocument/2006/relationships/image" Target="../media/image2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slide" Target="slide2.xml"/><Relationship Id="rId9" Type="http://schemas.openxmlformats.org/officeDocument/2006/relationships/image" Target="../media/image2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25.png"/><Relationship Id="rId5" Type="http://schemas.openxmlformats.org/officeDocument/2006/relationships/image" Target="../media/image220.png"/><Relationship Id="rId10" Type="http://schemas.openxmlformats.org/officeDocument/2006/relationships/image" Target="../media/image224.png"/><Relationship Id="rId4" Type="http://schemas.openxmlformats.org/officeDocument/2006/relationships/image" Target="../media/image219.png"/><Relationship Id="rId9" Type="http://schemas.openxmlformats.org/officeDocument/2006/relationships/image" Target="../media/image22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5" Type="http://schemas.openxmlformats.org/officeDocument/2006/relationships/image" Target="../media/image228.png"/><Relationship Id="rId10" Type="http://schemas.openxmlformats.org/officeDocument/2006/relationships/image" Target="../media/image232.png"/><Relationship Id="rId4" Type="http://schemas.openxmlformats.org/officeDocument/2006/relationships/image" Target="../media/image227.png"/><Relationship Id="rId9" Type="http://schemas.openxmlformats.org/officeDocument/2006/relationships/image" Target="../media/image226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33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5" Type="http://schemas.openxmlformats.org/officeDocument/2006/relationships/image" Target="../media/image235.png"/><Relationship Id="rId4" Type="http://schemas.openxmlformats.org/officeDocument/2006/relationships/image" Target="../media/image234.png"/><Relationship Id="rId9" Type="http://schemas.openxmlformats.org/officeDocument/2006/relationships/image" Target="../media/image2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5" Type="http://schemas.openxmlformats.org/officeDocument/2006/relationships/image" Target="../media/image241.png"/><Relationship Id="rId4" Type="http://schemas.openxmlformats.org/officeDocument/2006/relationships/image" Target="../media/image240.png"/><Relationship Id="rId9" Type="http://schemas.openxmlformats.org/officeDocument/2006/relationships/image" Target="../media/image24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39.png"/><Relationship Id="rId7" Type="http://schemas.openxmlformats.org/officeDocument/2006/relationships/image" Target="../media/image2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10" Type="http://schemas.openxmlformats.org/officeDocument/2006/relationships/image" Target="../media/image246.png"/><Relationship Id="rId4" Type="http://schemas.openxmlformats.org/officeDocument/2006/relationships/slide" Target="slide2.xml"/><Relationship Id="rId9" Type="http://schemas.openxmlformats.org/officeDocument/2006/relationships/image" Target="../media/image23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emf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emf"/><Relationship Id="rId3" Type="http://schemas.openxmlformats.org/officeDocument/2006/relationships/image" Target="../media/image247.png"/><Relationship Id="rId7" Type="http://schemas.openxmlformats.org/officeDocument/2006/relationships/image" Target="../media/image2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10" Type="http://schemas.openxmlformats.org/officeDocument/2006/relationships/image" Target="../media/image259.png"/><Relationship Id="rId4" Type="http://schemas.openxmlformats.org/officeDocument/2006/relationships/image" Target="../media/image254.png"/><Relationship Id="rId9" Type="http://schemas.openxmlformats.org/officeDocument/2006/relationships/image" Target="../media/image25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emf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10" Type="http://schemas.openxmlformats.org/officeDocument/2006/relationships/slide" Target="slide2.xml"/><Relationship Id="rId4" Type="http://schemas.openxmlformats.org/officeDocument/2006/relationships/image" Target="../media/image248.png"/><Relationship Id="rId9" Type="http://schemas.openxmlformats.org/officeDocument/2006/relationships/image" Target="../media/image26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5" Type="http://schemas.openxmlformats.org/officeDocument/2006/relationships/image" Target="../media/image264.png"/><Relationship Id="rId4" Type="http://schemas.openxmlformats.org/officeDocument/2006/relationships/image" Target="../media/image263.png"/><Relationship Id="rId9" Type="http://schemas.openxmlformats.org/officeDocument/2006/relationships/image" Target="../media/image26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275.png"/><Relationship Id="rId5" Type="http://schemas.openxmlformats.org/officeDocument/2006/relationships/image" Target="../media/image270.png"/><Relationship Id="rId10" Type="http://schemas.openxmlformats.org/officeDocument/2006/relationships/image" Target="../media/image252.png"/><Relationship Id="rId4" Type="http://schemas.openxmlformats.org/officeDocument/2006/relationships/image" Target="../media/image269.png"/><Relationship Id="rId9" Type="http://schemas.openxmlformats.org/officeDocument/2006/relationships/image" Target="../media/image24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76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5" Type="http://schemas.openxmlformats.org/officeDocument/2006/relationships/image" Target="../media/image278.png"/><Relationship Id="rId4" Type="http://schemas.openxmlformats.org/officeDocument/2006/relationships/image" Target="../media/image277.png"/><Relationship Id="rId9" Type="http://schemas.openxmlformats.org/officeDocument/2006/relationships/image" Target="../media/image28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5" Type="http://schemas.openxmlformats.org/officeDocument/2006/relationships/image" Target="../media/image284.png"/><Relationship Id="rId10" Type="http://schemas.openxmlformats.org/officeDocument/2006/relationships/image" Target="../media/image288.png"/><Relationship Id="rId4" Type="http://schemas.openxmlformats.org/officeDocument/2006/relationships/image" Target="../media/image283.png"/><Relationship Id="rId9" Type="http://schemas.openxmlformats.org/officeDocument/2006/relationships/image" Target="../media/image2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294.pn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3.png"/><Relationship Id="rId5" Type="http://schemas.openxmlformats.org/officeDocument/2006/relationships/image" Target="../media/image292.png"/><Relationship Id="rId4" Type="http://schemas.openxmlformats.org/officeDocument/2006/relationships/image" Target="../media/image29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slide" Target="slide2.xml"/><Relationship Id="rId7" Type="http://schemas.openxmlformats.org/officeDocument/2006/relationships/image" Target="../media/image297.pn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5" Type="http://schemas.openxmlformats.org/officeDocument/2006/relationships/image" Target="../media/image296.png"/><Relationship Id="rId4" Type="http://schemas.openxmlformats.org/officeDocument/2006/relationships/image" Target="../media/image295.png"/><Relationship Id="rId9" Type="http://schemas.openxmlformats.org/officeDocument/2006/relationships/image" Target="../media/image29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png"/><Relationship Id="rId3" Type="http://schemas.openxmlformats.org/officeDocument/2006/relationships/image" Target="../media/image300.png"/><Relationship Id="rId7" Type="http://schemas.openxmlformats.org/officeDocument/2006/relationships/image" Target="../media/image30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5" Type="http://schemas.openxmlformats.org/officeDocument/2006/relationships/image" Target="../media/image302.png"/><Relationship Id="rId4" Type="http://schemas.openxmlformats.org/officeDocument/2006/relationships/image" Target="../media/image301.png"/><Relationship Id="rId9" Type="http://schemas.openxmlformats.org/officeDocument/2006/relationships/image" Target="../media/image30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00.png"/><Relationship Id="rId7" Type="http://schemas.openxmlformats.org/officeDocument/2006/relationships/image" Target="../media/image30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5" Type="http://schemas.openxmlformats.org/officeDocument/2006/relationships/image" Target="../media/image302.png"/><Relationship Id="rId4" Type="http://schemas.openxmlformats.org/officeDocument/2006/relationships/image" Target="../media/image301.png"/><Relationship Id="rId9" Type="http://schemas.openxmlformats.org/officeDocument/2006/relationships/image" Target="../media/image30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png"/><Relationship Id="rId3" Type="http://schemas.openxmlformats.org/officeDocument/2006/relationships/slide" Target="slide2.xml"/><Relationship Id="rId7" Type="http://schemas.openxmlformats.org/officeDocument/2006/relationships/image" Target="../media/image312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310.png"/><Relationship Id="rId4" Type="http://schemas.openxmlformats.org/officeDocument/2006/relationships/image" Target="../media/image30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png"/><Relationship Id="rId3" Type="http://schemas.openxmlformats.org/officeDocument/2006/relationships/image" Target="../media/image314.png"/><Relationship Id="rId7" Type="http://schemas.openxmlformats.org/officeDocument/2006/relationships/image" Target="../media/image3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7.png"/><Relationship Id="rId11" Type="http://schemas.openxmlformats.org/officeDocument/2006/relationships/image" Target="../media/image322.png"/><Relationship Id="rId5" Type="http://schemas.openxmlformats.org/officeDocument/2006/relationships/image" Target="../media/image316.png"/><Relationship Id="rId10" Type="http://schemas.openxmlformats.org/officeDocument/2006/relationships/image" Target="../media/image321.png"/><Relationship Id="rId4" Type="http://schemas.openxmlformats.org/officeDocument/2006/relationships/image" Target="../media/image315.png"/><Relationship Id="rId9" Type="http://schemas.openxmlformats.org/officeDocument/2006/relationships/image" Target="../media/image32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14.png"/><Relationship Id="rId7" Type="http://schemas.openxmlformats.org/officeDocument/2006/relationships/image" Target="../media/image3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7.png"/><Relationship Id="rId5" Type="http://schemas.openxmlformats.org/officeDocument/2006/relationships/image" Target="../media/image316.png"/><Relationship Id="rId4" Type="http://schemas.openxmlformats.org/officeDocument/2006/relationships/image" Target="../media/image315.png"/><Relationship Id="rId9" Type="http://schemas.openxmlformats.org/officeDocument/2006/relationships/image" Target="../media/image32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image" Target="../media/image324.png"/><Relationship Id="rId7" Type="http://schemas.openxmlformats.org/officeDocument/2006/relationships/image" Target="../media/image3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7.png"/><Relationship Id="rId5" Type="http://schemas.openxmlformats.org/officeDocument/2006/relationships/image" Target="../media/image326.png"/><Relationship Id="rId10" Type="http://schemas.openxmlformats.org/officeDocument/2006/relationships/image" Target="../media/image331.png"/><Relationship Id="rId4" Type="http://schemas.openxmlformats.org/officeDocument/2006/relationships/image" Target="../media/image325.png"/><Relationship Id="rId9" Type="http://schemas.openxmlformats.org/officeDocument/2006/relationships/image" Target="../media/image33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24.png"/><Relationship Id="rId7" Type="http://schemas.openxmlformats.org/officeDocument/2006/relationships/image" Target="../media/image3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7.png"/><Relationship Id="rId5" Type="http://schemas.openxmlformats.org/officeDocument/2006/relationships/image" Target="../media/image326.png"/><Relationship Id="rId10" Type="http://schemas.openxmlformats.org/officeDocument/2006/relationships/image" Target="../media/image332.png"/><Relationship Id="rId4" Type="http://schemas.openxmlformats.org/officeDocument/2006/relationships/image" Target="../media/image325.png"/><Relationship Id="rId9" Type="http://schemas.openxmlformats.org/officeDocument/2006/relationships/image" Target="../media/image27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emf"/><Relationship Id="rId3" Type="http://schemas.openxmlformats.org/officeDocument/2006/relationships/image" Target="../media/image333.png"/><Relationship Id="rId7" Type="http://schemas.openxmlformats.org/officeDocument/2006/relationships/image" Target="../media/image3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6.png"/><Relationship Id="rId5" Type="http://schemas.openxmlformats.org/officeDocument/2006/relationships/image" Target="../media/image335.png"/><Relationship Id="rId4" Type="http://schemas.openxmlformats.org/officeDocument/2006/relationships/image" Target="../media/image334.png"/><Relationship Id="rId9" Type="http://schemas.openxmlformats.org/officeDocument/2006/relationships/image" Target="../media/image33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33.png"/><Relationship Id="rId7" Type="http://schemas.openxmlformats.org/officeDocument/2006/relationships/image" Target="../media/image3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6.png"/><Relationship Id="rId5" Type="http://schemas.openxmlformats.org/officeDocument/2006/relationships/image" Target="../media/image335.png"/><Relationship Id="rId10" Type="http://schemas.openxmlformats.org/officeDocument/2006/relationships/image" Target="../media/image340.png"/><Relationship Id="rId4" Type="http://schemas.openxmlformats.org/officeDocument/2006/relationships/image" Target="../media/image334.png"/><Relationship Id="rId9" Type="http://schemas.openxmlformats.org/officeDocument/2006/relationships/image" Target="../media/image27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png"/><Relationship Id="rId3" Type="http://schemas.openxmlformats.org/officeDocument/2006/relationships/image" Target="../media/image341.png"/><Relationship Id="rId7" Type="http://schemas.openxmlformats.org/officeDocument/2006/relationships/image" Target="../media/image3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5" Type="http://schemas.openxmlformats.org/officeDocument/2006/relationships/image" Target="../media/image343.png"/><Relationship Id="rId4" Type="http://schemas.openxmlformats.org/officeDocument/2006/relationships/image" Target="../media/image342.png"/><Relationship Id="rId9" Type="http://schemas.openxmlformats.org/officeDocument/2006/relationships/image" Target="../media/image34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41.png"/><Relationship Id="rId7" Type="http://schemas.openxmlformats.org/officeDocument/2006/relationships/image" Target="../media/image3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5" Type="http://schemas.openxmlformats.org/officeDocument/2006/relationships/image" Target="../media/image343.png"/><Relationship Id="rId10" Type="http://schemas.openxmlformats.org/officeDocument/2006/relationships/image" Target="../media/image287.png"/><Relationship Id="rId4" Type="http://schemas.openxmlformats.org/officeDocument/2006/relationships/image" Target="../media/image342.png"/><Relationship Id="rId9" Type="http://schemas.openxmlformats.org/officeDocument/2006/relationships/image" Target="../media/image3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0279" y="0"/>
            <a:ext cx="12201485" cy="691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6" tIns="22848" rIns="45696" bIns="2284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446988" y="3122444"/>
            <a:ext cx="7568415" cy="14053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6" tIns="22848" rIns="45696" bIns="2284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07478" y="1584336"/>
            <a:ext cx="5260501" cy="46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96" tIns="22848" rIns="45696" bIns="22848" rtlCol="0">
            <a:spAutoFit/>
          </a:bodyPr>
          <a:lstStyle/>
          <a:p>
            <a:pPr algn="ctr"/>
            <a:r>
              <a:rPr lang="en-US" sz="2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THI THPT QUỐC GIA 2020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30174" y="2035234"/>
            <a:ext cx="6914016" cy="66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6" tIns="22848" rIns="45696" bIns="2284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 – PPT TIVI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79352" y="2875267"/>
            <a:ext cx="2798270" cy="1107965"/>
            <a:chOff x="9759974" y="4371559"/>
            <a:chExt cx="5597269" cy="2215930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59974" y="4371559"/>
              <a:ext cx="5597269" cy="2215930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ĐỀ THI THỬ </a:t>
              </a:r>
            </a:p>
            <a:p>
              <a:pPr algn="ctr"/>
              <a:r>
                <a:rPr lang="en-US" sz="33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SỐ </a:t>
              </a:r>
              <a:r>
                <a:rPr lang="en-US" sz="33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08</a:t>
              </a:r>
              <a:endParaRPr lang="en-US" sz="33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91610" y="242208"/>
            <a:ext cx="906946" cy="952849"/>
            <a:chOff x="12784885" y="1066801"/>
            <a:chExt cx="1814128" cy="1905698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395314" cy="141571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4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92467" y="322559"/>
            <a:ext cx="1119042" cy="85351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9023499" y="-8099"/>
            <a:ext cx="3141582" cy="180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0" y="-11263"/>
            <a:ext cx="2706884" cy="2631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88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9668" y="2724020"/>
            <a:ext cx="11834900" cy="3010030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7" cy="759462"/>
              <a:chOff x="1275608" y="6239450"/>
              <a:chExt cx="4592535" cy="137990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183917" y="4935130"/>
                <a:ext cx="1296562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549449" y="6378165"/>
                <a:ext cx="399447" cy="124119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-164720"/>
            <a:ext cx="12404175" cy="2012612"/>
            <a:chOff x="534987" y="1517928"/>
            <a:chExt cx="24316676" cy="337551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279951" y="1517928"/>
                  <a:ext cx="20571712" cy="33755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x-none" sz="3200" b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Biết</a:t>
                  </a:r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tích</a:t>
                  </a:r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phân</a:t>
                  </a:r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US" sz="32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3.</m:t>
                          </m:r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nary>
                      <m:r>
                        <m:rPr>
                          <m:nor/>
                        </m:rPr>
                        <a:rPr lang="en-US" sz="3200" b="1"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m:t> 6</m:t>
                      </m:r>
                    </m:oMath>
                  </a14:m>
                  <a:r>
                    <a:rPr lang="x-none" sz="3200" b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US" sz="32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sz="32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−4</m:t>
                      </m:r>
                    </m:oMath>
                  </a14:m>
                  <a:r>
                    <a:rPr lang="x-none" sz="3200" b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. </a:t>
                  </a:r>
                  <a:endParaRPr lang="vi-VN" sz="3200" b="1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3200" b="1" dirty="0" smtClean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K</a:t>
                  </a:r>
                  <a:r>
                    <a:rPr lang="x-none" sz="3200" b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hi đó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US" sz="32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3200" b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3200" b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3200" b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200" b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)−</m:t>
                              </m:r>
                              <m:r>
                                <a:rPr lang="en-US" sz="3200" b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sz="3200" b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3200" b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200" b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a14:m>
                  <a:r>
                    <a:rPr lang="x-none" sz="3200" b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bằng</a:t>
                  </a:r>
                  <a:endParaRPr lang="en-US" sz="32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9951" y="1517928"/>
                  <a:ext cx="20571712" cy="33755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3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1222680"/>
            <a:chOff x="247181" y="1501340"/>
            <a:chExt cx="11838141" cy="1222680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a:rPr lang="vi-VN" sz="2800" b="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a14:m>
                    <a:r>
                      <a:rPr lang="x-none" sz="2800" b="1">
                        <a:solidFill>
                          <a:srgbClr val="0000FF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vi-VN" sz="2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352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x-none" sz="2800" b="1">
                            <a:solidFill>
                              <a:srgbClr val="0000FF"/>
                            </a:solidFill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	</m:t>
                        </m:r>
                      </m:oMath>
                    </a14:m>
                    <a:r>
                      <a:rPr lang="vi-VN" sz="3000" dirty="0" smtClean="0"/>
                      <a:t>.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3528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12766" b="-297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1222675"/>
              <a:chOff x="5537206" y="1557992"/>
              <a:chExt cx="3079904" cy="113664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9155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vi-VN" sz="2800" b="0" i="1" smtClean="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91558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6079022" y="1785972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6036" y="3686932"/>
                <a:ext cx="11723568" cy="1628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132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x-none" sz="320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Ta có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  <m:r>
                      <m:rPr>
                        <m:nor/>
                      </m:rPr>
                      <a:rPr lang="en-US" sz="3200"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rPr>
                      <m:t> 6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  <m:r>
                      <m:rPr>
                        <m:nor/>
                      </m:rPr>
                      <a:rPr lang="en-US" sz="3200"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rPr>
                      <m:t> 2</m:t>
                    </m:r>
                  </m:oMath>
                </a14:m>
                <a:endParaRPr lang="en-US" sz="32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L="40132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=4+4=8</m:t>
                    </m:r>
                  </m:oMath>
                </a14:m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36" y="3686932"/>
                <a:ext cx="11723568" cy="1628138"/>
              </a:xfrm>
              <a:prstGeom prst="rect">
                <a:avLst/>
              </a:prstGeom>
              <a:blipFill rotWithShape="1">
                <a:blip r:embed="rId9"/>
                <a:stretch>
                  <a:fillRect b="-4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75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9668" y="2851530"/>
            <a:ext cx="11834900" cy="3415921"/>
            <a:chOff x="184495" y="3636267"/>
            <a:chExt cx="11834900" cy="448156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7"/>
              <a:ext cx="2342697" cy="701940"/>
              <a:chOff x="1275608" y="6239450"/>
              <a:chExt cx="4592535" cy="127539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36173" y="4882874"/>
                <a:ext cx="1192050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-88520"/>
            <a:ext cx="12194625" cy="1939002"/>
            <a:chOff x="534987" y="1645728"/>
            <a:chExt cx="23905882" cy="325205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9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869157" y="1645728"/>
                  <a:ext cx="20571712" cy="32520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Trong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không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gian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với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hệ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tọa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độ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m:t>Ox</m:t>
                      </m:r>
                      <m:r>
                        <a:rPr lang="en-US" sz="28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𝑦𝑧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,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cho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mặt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phẳng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8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8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8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−2=0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.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Đường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thẳng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vuông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góc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với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mặt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phẳng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8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thì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đường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thẳng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vi-VN" sz="2800" b="1" dirty="0" smtClean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có  </a:t>
                  </a:r>
                  <a:r>
                    <a:rPr lang="en-US" sz="2800" b="1" dirty="0" err="1" smtClean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véc</a:t>
                  </a:r>
                  <a:r>
                    <a:rPr lang="en-US" sz="2800" b="1" dirty="0" smtClean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tơ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chỉ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phương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là</a:t>
                  </a:r>
                  <a:endParaRPr lang="en-US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157" y="1645728"/>
                  <a:ext cx="20571712" cy="325205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90" t="-62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1263124"/>
            <a:chOff x="247181" y="1501340"/>
            <a:chExt cx="11838141" cy="126312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3405" y="1732392"/>
                    <a:ext cx="2508778" cy="535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2800" i="1" smtClean="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1;−2;1</m:t>
                              </m:r>
                            </m:e>
                          </m:d>
                          <m:r>
                            <a:rPr lang="vi-VN" sz="2800" b="0" i="1" smtClean="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3405" y="1732392"/>
                    <a:ext cx="2508778" cy="53528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1263120"/>
              <a:chOff x="5537206" y="1557992"/>
              <a:chExt cx="3079904" cy="1174247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541652" cy="9644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=(2;−1;1)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2800" dirty="0"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541652" cy="96446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4"/>
              <a:ext cx="3090381" cy="914403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352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=(2;1;2)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3528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6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=(−2;1;0)</m:t>
                        </m:r>
                      </m:oMath>
                    </a14:m>
                    <a:r>
                      <a:rPr lang="vi-VN" sz="3000" dirty="0" smtClean="0"/>
                      <a:t>.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6484" r="-2683" b="-30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294322" y="1773705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8656" y="3386562"/>
                <a:ext cx="11750680" cy="2357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2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Mặt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véc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tơ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pháp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tuyến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=(1;−2;1)</m:t>
                    </m:r>
                  </m:oMath>
                </a14:m>
                <a:r>
                  <a:rPr lang="vi-VN" sz="32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vi-VN" sz="32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</a:t>
                </a:r>
                <a:r>
                  <a:rPr lang="en-US" sz="32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ì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nên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thẳng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nhận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véc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tơ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pháp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tuyến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vi-VN" sz="3200" b="0" i="1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vi-VN" sz="32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=(1;−2;1)</m:t>
                    </m:r>
                  </m:oMath>
                </a14:m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làm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véc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tơ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chỉ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 </a:t>
                </a:r>
                <a:endParaRPr lang="vi-VN" sz="3200" dirty="0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2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Do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một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véc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tơ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chỉ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=(1;−2;1)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6" y="3386562"/>
                <a:ext cx="11750680" cy="2357568"/>
              </a:xfrm>
              <a:prstGeom prst="rect">
                <a:avLst/>
              </a:prstGeom>
              <a:blipFill rotWithShape="1">
                <a:blip r:embed="rId9"/>
                <a:stretch>
                  <a:fillRect t="-2332" r="-1297" b="-5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9086" y="4427268"/>
            <a:ext cx="11834900" cy="2370604"/>
            <a:chOff x="184495" y="3636276"/>
            <a:chExt cx="11834900" cy="198938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-126797"/>
            <a:ext cx="11906397" cy="1458871"/>
            <a:chOff x="534987" y="1457374"/>
            <a:chExt cx="23340848" cy="276868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0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432006" y="1457374"/>
              <a:ext cx="19835648" cy="2446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cong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30262" y="1447800"/>
            <a:ext cx="6577039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a14:m>
                  <a:r>
                    <a:rPr lang="en-US" sz="2800" dirty="0">
                      <a:latin typeface="Calibri 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363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33245" y="2217494"/>
            <a:ext cx="6577039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a14:m>
                  <a:r>
                    <a:rPr lang="en-US" sz="2800" dirty="0" smtClean="0">
                      <a:latin typeface="Calibri 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76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106996" y="3003480"/>
            <a:ext cx="6577039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a14:m>
                  <a:r>
                    <a:rPr lang="en-US" sz="2800" dirty="0">
                      <a:latin typeface="Calibri 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46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06996" y="3810000"/>
            <a:ext cx="6577039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a14:m>
                  <a:r>
                    <a:rPr lang="en-US" sz="2800" dirty="0" smtClean="0">
                      <a:latin typeface="Calibri 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800" dirty="0">
                    <a:latin typeface="Calibri 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55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149180" y="3112960"/>
            <a:ext cx="498437" cy="5002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vi-VN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50D8951-043D-40CE-844E-F9CE8423DC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3157" y="1623655"/>
            <a:ext cx="4050058" cy="2894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171554" y="4953931"/>
                <a:ext cx="12325454" cy="1802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13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800" i="1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+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) Ta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đa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thức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bậc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4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trùng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bậc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ba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bị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loại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</a:p>
              <a:p>
                <a:pPr marL="40132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+)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Nhận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=+∞⇒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hệ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1554" y="4953931"/>
                <a:ext cx="12325454" cy="1802929"/>
              </a:xfrm>
              <a:prstGeom prst="rect">
                <a:avLst/>
              </a:prstGeom>
              <a:blipFill rotWithShape="1">
                <a:blip r:embed="rId8"/>
                <a:stretch>
                  <a:fillRect t="-1017" r="-692" b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7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6875" y="3384931"/>
            <a:ext cx="11834900" cy="2981985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1320" algn="just">
              <a:lnSpc>
                <a:spcPct val="115000"/>
              </a:lnSpc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3200" b="0" i="1" dirty="0" smtClean="0">
              <a:solidFill>
                <a:schemeClr val="tx1"/>
              </a:solidFill>
              <a:latin typeface="Cambria Math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875" y="3384931"/>
            <a:ext cx="2342698" cy="553998"/>
            <a:chOff x="1275608" y="6239450"/>
            <a:chExt cx="4592537" cy="1068751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3417884" y="4701166"/>
              <a:ext cx="828631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87353" y="6239450"/>
              <a:ext cx="2813136" cy="1068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3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546020"/>
            <a:chOff x="534987" y="1869705"/>
            <a:chExt cx="23719158" cy="259295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529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pt-BR" sz="2800" b="1" dirty="0"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ho cấp số cộng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pt-BR" sz="2800" b="1" dirty="0"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với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pt-BR" sz="2800" b="1" dirty="0"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pt-BR" sz="2800" b="1" dirty="0"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. Tổng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a14:m>
                  <a:r>
                    <a:rPr lang="pt-BR" sz="2800" b="1" dirty="0"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số hạng đầu tiên của cấp số cộng đã cho bằng</a:t>
                  </a:r>
                  <a:endParaRPr lang="en-US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52937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8" t="-1215" r="-98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39"/>
            <a:ext cx="11838141" cy="914407"/>
            <a:chOff x="247181" y="1501339"/>
            <a:chExt cx="11838141" cy="91440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39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26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352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−26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3528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4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−105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105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9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6117118" y="1765672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dirty="0" smtClean="0">
                <a:solidFill>
                  <a:schemeClr val="bg1"/>
                </a:solidFill>
              </a:rPr>
              <a:t>C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" y="3932507"/>
                <a:ext cx="12192000" cy="2428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132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20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heo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ổ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đầ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a:rPr lang="vi-VN" sz="320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20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vi-VN" sz="3200" i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vi-VN" sz="3200" i="1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: </m:t>
                      </m:r>
                    </m:oMath>
                  </m:oMathPara>
                </a14:m>
                <a:endParaRPr lang="vi-VN" sz="3200" i="1" dirty="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0132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600" b="0" i="1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d>
                        <m:dPr>
                          <m:ctrlPr>
                            <a:rPr lang="vi-VN" sz="3600" b="0" i="1" smtClean="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600" b="0" i="1" smtClean="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600" b="0" i="1" smtClean="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36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  <m:r>
                        <a:rPr lang="vi-VN" sz="3600" b="0" i="1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.10):2</m:t>
                      </m:r>
                      <m:r>
                        <a:rPr lang="en-US" sz="3200" i="1">
                          <a:latin typeface="Cambria Math"/>
                        </a:rPr>
                        <m:t>⇔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=10.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+45.</m:t>
                      </m:r>
                      <m:r>
                        <a:rPr lang="en-US" sz="36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vi-VN" sz="3200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01320">
                  <a:lnSpc>
                    <a:spcPct val="115000"/>
                  </a:lnSpc>
                </a:pPr>
                <a:r>
                  <a:rPr lang="vi-VN" sz="32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=30+45.(−3)=−105</m:t>
                    </m:r>
                  </m:oMath>
                </a14:m>
                <a:r>
                  <a:rPr lang="en-US" sz="32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132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en-US" sz="3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932507"/>
                <a:ext cx="12192000" cy="24283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6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3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9668" y="3289680"/>
            <a:ext cx="11834900" cy="334859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734487"/>
              <a:chOff x="1275608" y="6239450"/>
              <a:chExt cx="4592536" cy="133453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06605" y="4912441"/>
                <a:ext cx="1251188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884574"/>
            <a:chOff x="534987" y="1869705"/>
            <a:chExt cx="23719158" cy="316076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12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3097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6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en-US" sz="3600" b="1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Thể</a:t>
                  </a:r>
                  <a:r>
                    <a:rPr lang="en-US" sz="36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tích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khối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lăng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trụ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diện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tích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đáy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bằng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vi-VN" sz="36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:r>
                    <a:rPr lang="vi-VN" sz="3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  <a:r>
                    <a:rPr lang="vi-VN" sz="36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:r>
                    <a:rPr lang="en-US" sz="3600" b="1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chiều</a:t>
                  </a:r>
                  <a:r>
                    <a:rPr lang="en-US" sz="36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cao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bằng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h</m:t>
                      </m:r>
                    </m:oMath>
                  </a14:m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endParaRPr lang="en-US" sz="3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309719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30" t="-297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479396"/>
            <a:ext cx="11838141" cy="1244624"/>
            <a:chOff x="247181" y="1479396"/>
            <a:chExt cx="11838141" cy="124462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79396"/>
              <a:ext cx="3090381" cy="936354"/>
              <a:chOff x="5537206" y="1537585"/>
              <a:chExt cx="3079904" cy="87047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94420" y="1537585"/>
                    <a:ext cx="2280848" cy="8383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𝐵h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420" y="1537585"/>
                    <a:ext cx="2280848" cy="83833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5"/>
              <a:ext cx="3090381" cy="917896"/>
              <a:chOff x="5537206" y="1557992"/>
              <a:chExt cx="3079904" cy="853309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572966"/>
                    <a:ext cx="2280848" cy="8383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𝐵h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572966"/>
                    <a:ext cx="2280848" cy="83833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352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𝐵h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3528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1222675"/>
              <a:chOff x="5537206" y="1557992"/>
              <a:chExt cx="3079904" cy="113664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9155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=3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𝐵h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91558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6079018" y="1766922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8714" y="4684797"/>
                <a:ext cx="11434921" cy="1366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132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Thể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tích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khối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lăng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trụ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diện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tích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đáy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bằng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,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chiều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cao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bằng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𝐵h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14" y="4684797"/>
                <a:ext cx="11434921" cy="1366528"/>
              </a:xfrm>
              <a:prstGeom prst="rect">
                <a:avLst/>
              </a:prstGeom>
              <a:blipFill rotWithShape="1">
                <a:blip r:embed="rId9"/>
                <a:stretch>
                  <a:fillRect t="-4464" b="-1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0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2634483"/>
            <a:ext cx="11892546" cy="4203105"/>
            <a:chOff x="184495" y="3636272"/>
            <a:chExt cx="11834900" cy="448156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90701"/>
              <a:chOff x="1275608" y="6239450"/>
              <a:chExt cx="4592537" cy="107327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799500" cy="1073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2133"/>
            <a:ext cx="12099375" cy="910367"/>
            <a:chOff x="534987" y="1862521"/>
            <a:chExt cx="23719158" cy="226156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2521"/>
              <a:ext cx="23340846" cy="2261561"/>
              <a:chOff x="534987" y="1640682"/>
              <a:chExt cx="23340846" cy="226156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4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0682"/>
                <a:ext cx="3505200" cy="1648098"/>
                <a:chOff x="534987" y="1640682"/>
                <a:chExt cx="3505200" cy="1648098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1640914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35471" y="1640682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806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Nghiệm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4−2</m:t>
                          </m:r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−49=0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endParaRPr lang="en-US" sz="28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80670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521" b="-84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19"/>
            <a:chOff x="247181" y="1501340"/>
            <a:chExt cx="11838141" cy="914419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475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4750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5"/>
              <a:ext cx="3090381" cy="914404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566536"/>
                    <a:ext cx="2493487" cy="835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566536"/>
                    <a:ext cx="2493487" cy="83571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3123626" y="181211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0" y="3177012"/>
                <a:ext cx="8001000" cy="2923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4−2</m:t>
                        </m:r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−49=0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4−2</m:t>
                        </m:r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=49</m:t>
                    </m:r>
                  </m:oMath>
                </a14:m>
                <a:endParaRPr lang="en-US" sz="3200" i="1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4−2</m:t>
                        </m:r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4−2</m:t>
                    </m:r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32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Vậy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1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177012"/>
                <a:ext cx="8001000" cy="2923877"/>
              </a:xfrm>
              <a:prstGeom prst="rect">
                <a:avLst/>
              </a:prstGeom>
              <a:blipFill rotWithShape="1">
                <a:blip r:embed="rId8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1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4272784"/>
            <a:ext cx="11892546" cy="2585216"/>
            <a:chOff x="184495" y="3636274"/>
            <a:chExt cx="11834900" cy="448155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4"/>
              <a:ext cx="2342697" cy="948009"/>
              <a:chOff x="1275608" y="6239450"/>
              <a:chExt cx="4592536" cy="17224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012625" y="5106418"/>
                <a:ext cx="1639147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799500" cy="1073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9488" y="-203691"/>
            <a:ext cx="11903972" cy="3051076"/>
            <a:chOff x="539746" y="1388854"/>
            <a:chExt cx="23336089" cy="218135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50" y="1388854"/>
              <a:ext cx="23120185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9746" y="1482568"/>
              <a:ext cx="3781657" cy="892300"/>
              <a:chOff x="539746" y="1482568"/>
              <a:chExt cx="3781657" cy="892300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0" y="152680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816202" y="1482568"/>
                <a:ext cx="3505201" cy="477837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991343" y="2061246"/>
                <a:ext cx="274622" cy="313622"/>
                <a:chOff x="7840316" y="3717639"/>
                <a:chExt cx="357188" cy="446087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2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2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200"/>
                </a:p>
              </p:txBody>
            </p:sp>
          </p:grp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29" y="1544432"/>
                <a:ext cx="2690581" cy="396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3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3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14</a:t>
                </a:r>
                <a:endParaRPr lang="en-US" sz="3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5351" y="-145671"/>
                <a:ext cx="10493832" cy="1169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ctr" fontAlgn="base">
                  <a:buClr>
                    <a:srgbClr val="0000FF"/>
                  </a:buClr>
                  <a:tabLst>
                    <a:tab pos="629826" algn="l"/>
                  </a:tabLst>
                </a:pPr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 fontAlgn="base">
                  <a:buClr>
                    <a:srgbClr val="0000FF"/>
                  </a:buClr>
                  <a:tabLst>
                    <a:tab pos="629826" algn="l"/>
                  </a:tabLst>
                </a:pPr>
                <a:endParaRPr lang="en-US" sz="3200" dirty="0">
                  <a:solidFill>
                    <a:schemeClr val="tx1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1" y="-145671"/>
                <a:ext cx="10493832" cy="1169561"/>
              </a:xfrm>
              <a:prstGeom prst="rect">
                <a:avLst/>
              </a:prstGeom>
              <a:blipFill rotWithShape="1">
                <a:blip r:embed="rId3"/>
                <a:stretch>
                  <a:fillRect t="-31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7182" y="3082492"/>
            <a:ext cx="11838141" cy="1222678"/>
            <a:chOff x="247181" y="1501342"/>
            <a:chExt cx="11838141" cy="122267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2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0;2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2;3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1222675"/>
              <a:chOff x="5537206" y="1557992"/>
              <a:chExt cx="3079904" cy="113664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9155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−∞;3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91558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3118534" y="335218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9C047797-5436-4CD2-9814-6E50B325C3D2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3730826" y="401838"/>
            <a:ext cx="5264115" cy="18945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0624" y="2163069"/>
            <a:ext cx="9837629" cy="631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132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4555" y="5051524"/>
                <a:ext cx="11880767" cy="1643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132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Từ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bảng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biến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thiên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vi-VN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àm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đã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cho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đồng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biến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khoảng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2;3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khoảng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hàm số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đồng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biến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55" y="5051524"/>
                <a:ext cx="11880767" cy="1643527"/>
              </a:xfrm>
              <a:prstGeom prst="rect">
                <a:avLst/>
              </a:prstGeom>
              <a:blipFill rotWithShape="1">
                <a:blip r:embed="rId10"/>
                <a:stretch>
                  <a:fillRect t="-1115" b="-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40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79629" y="4640759"/>
            <a:ext cx="12164951" cy="2217239"/>
            <a:chOff x="184495" y="3636278"/>
            <a:chExt cx="11834900" cy="355830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9" cy="1051393"/>
              <a:chOff x="1275608" y="6239450"/>
              <a:chExt cx="4592539" cy="191032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18711" y="5200340"/>
                <a:ext cx="1826979" cy="407189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90805" y="6378165"/>
                <a:ext cx="558093" cy="177161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-47462"/>
            <a:ext cx="11906396" cy="3631774"/>
            <a:chOff x="534987" y="1592870"/>
            <a:chExt cx="23340848" cy="609114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5489920"/>
              <a:chOff x="534987" y="1647866"/>
              <a:chExt cx="23340848" cy="548992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541689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72227" y="1592870"/>
                  <a:ext cx="19835650" cy="6091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pl-PL" sz="3200" b="1" dirty="0">
                      <a:latin typeface="Times New Roman" pitchFamily="18" charset="0"/>
                      <a:cs typeface="Times New Roman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pl-PL" sz="32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l-PL" sz="32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l-PL" sz="32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pl-PL" sz="3200" b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pl-PL" sz="32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l-PL" sz="3200" b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pl-PL" sz="3200" b="1" dirty="0">
                      <a:latin typeface="Times New Roman" pitchFamily="18" charset="0"/>
                      <a:cs typeface="Times New Roman" pitchFamily="18" charset="0"/>
                    </a:rPr>
                    <a:t>có bảng biến thiên </a:t>
                  </a:r>
                  <a:r>
                    <a:rPr lang="nl-NL" sz="3200" b="1" dirty="0">
                      <a:latin typeface="Times New Roman" pitchFamily="18" charset="0"/>
                      <a:cs typeface="Times New Roman" pitchFamily="18" charset="0"/>
                    </a:rPr>
                    <a:t>dưới đây.</a:t>
                  </a:r>
                  <a:endParaRPr lang="vi-VN" sz="3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1"/>
                  <a:endParaRPr lang="en-US" sz="3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1"/>
                  <a:endParaRPr lang="en-US" sz="3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1"/>
                  <a:endParaRPr lang="en-US" sz="3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1"/>
                  <a:endParaRPr lang="vi-VN" sz="3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1"/>
                  <a:endParaRPr lang="en-US" sz="3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360363" algn="l"/>
                    </a:tabLst>
                  </a:pP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vi-VN" sz="3200" dirty="0" smtClean="0">
                      <a:latin typeface="Times New Roman" pitchFamily="18" charset="0"/>
                      <a:cs typeface="Times New Roman" pitchFamily="18" charset="0"/>
                    </a:rPr>
                    <a:t>          </a:t>
                  </a:r>
                  <a:r>
                    <a:rPr lang="en-US" sz="3200" b="1" dirty="0" err="1" smtClean="0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đạt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cực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Times New Roman" pitchFamily="18" charset="0"/>
                      <a:cs typeface="Times New Roman" pitchFamily="18" charset="0"/>
                    </a:rPr>
                    <a:t>ti</a:t>
                  </a:r>
                  <a:r>
                    <a:rPr lang="vi-VN" sz="3200" b="1" dirty="0" smtClean="0">
                      <a:latin typeface="Times New Roman" pitchFamily="18" charset="0"/>
                      <a:cs typeface="Times New Roman" pitchFamily="18" charset="0"/>
                    </a:rPr>
                    <a:t>ể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u </a:t>
                  </a:r>
                  <a:r>
                    <a:rPr lang="en-US" sz="3200" b="1" dirty="0" err="1" smtClean="0">
                      <a:latin typeface="Times New Roman" pitchFamily="18" charset="0"/>
                      <a:cs typeface="Times New Roman" pitchFamily="18" charset="0"/>
                    </a:rPr>
                    <a:t>tại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  <a:endParaRPr lang="en-US" sz="3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227" y="1592870"/>
                  <a:ext cx="19835650" cy="609114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63" t="-1007" b="-318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3587759"/>
            <a:ext cx="11838141" cy="1116504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𝑥</m:t>
                        </m:r>
                        <m:r>
                          <a:rPr lang="en-US" sz="2800">
                            <a:latin typeface="Cambria Math"/>
                          </a:rPr>
                          <m:t>=2</m:t>
                        </m:r>
                      </m:oMath>
                    </a14:m>
                    <a:r>
                      <a:rPr lang="vi-VN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882289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𝑥</m:t>
                        </m:r>
                        <m:r>
                          <a:rPr lang="en-US" sz="2800">
                            <a:latin typeface="Cambria Math"/>
                          </a:rPr>
                          <m:t>=−1</m:t>
                        </m:r>
                      </m:oMath>
                    </a14:m>
                    <a:r>
                      <a:rPr lang="vi-VN" sz="2800" dirty="0" smtClean="0">
                        <a:cs typeface="Times New Roman" panose="02020603050405020304" pitchFamily="18" charset="0"/>
                      </a:rPr>
                      <a:t>.</a:t>
                    </a:r>
                    <a:r>
                      <a:rPr lang="pt-BR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882289"/>
                    <a:ext cx="2280848" cy="51501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7692" b="-274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𝑥</m:t>
                          </m:r>
                          <m:r>
                            <a:rPr lang="en-US" sz="2800">
                              <a:latin typeface="Cambria Math"/>
                            </a:rPr>
                            <m:t>=0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𝑥</m:t>
                          </m:r>
                          <m:r>
                            <a:rPr lang="en-US" sz="2800">
                              <a:latin typeface="Cambria Math"/>
                            </a:rPr>
                            <m:t>=1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075598" y="3860124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p:pic>
        <p:nvPicPr>
          <p:cNvPr id="49" name="Picture 7">
            <a:extLst>
              <a:ext uri="{FF2B5EF4-FFF2-40B4-BE49-F238E27FC236}">
                <a16:creationId xmlns="" xmlns:a16="http://schemas.microsoft.com/office/drawing/2014/main" id="{6C4C6D74-2B87-4E4B-8823-95A75288949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10" y="625142"/>
            <a:ext cx="5574632" cy="225140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6031" y="5659715"/>
                <a:ext cx="102098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Dựa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tiểu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𝑥</m:t>
                    </m:r>
                    <m:r>
                      <a:rPr lang="fr-FR" sz="3200" i="1">
                        <a:latin typeface="Cambria Math"/>
                      </a:rPr>
                      <m:t>=0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31" y="5659715"/>
                <a:ext cx="10209846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1493" t="-14583" r="-597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0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9668" y="2753049"/>
            <a:ext cx="11834900" cy="4220905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88210"/>
              <a:chOff x="1275608" y="6239450"/>
              <a:chExt cx="4592537" cy="106875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145911"/>
            <a:chOff x="534987" y="1869705"/>
            <a:chExt cx="23719158" cy="192189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777600"/>
              <a:chOff x="534987" y="1647866"/>
              <a:chExt cx="23340848" cy="177760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70457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16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858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Số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𝑙𝑜𝑔</m:t>
                          </m:r>
                        </m:fName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​</m:t>
                          </m:r>
                        </m:e>
                      </m:func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+9)=1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:endParaRPr lang="vi-VN" sz="28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85832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123623" y="1753409"/>
                <a:ext cx="2280848" cy="486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Vô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7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3154860" y="1785972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3298" y="3440843"/>
                <a:ext cx="11180338" cy="3375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+9&gt;0  ∀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r>
                      <a:rPr lang="en-US" sz="32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vi-VN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/>
                      </a:rPr>
                      <m:t>       </m:t>
                    </m:r>
                    <m:func>
                      <m:funcPr>
                        <m:ctrlPr>
                          <a:rPr lang="vi-VN" sz="32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𝑙𝑜𝑔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​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+7)=1⇔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+7=10</m:t>
                    </m:r>
                  </m:oMath>
                </a14:m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vi-VN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+2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−3=0</m:t>
                      </m:r>
                    </m:oMath>
                  </m:oMathPara>
                </a14:m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sz="3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32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=−3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2.</m:t>
                    </m:r>
                  </m:oMath>
                </a14:m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vi-VN" sz="32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98" y="3440843"/>
                <a:ext cx="11180338" cy="3375732"/>
              </a:xfrm>
              <a:prstGeom prst="rect">
                <a:avLst/>
              </a:prstGeom>
              <a:blipFill rotWithShape="1">
                <a:blip r:embed="rId8"/>
                <a:stretch>
                  <a:fillRect l="-1363" t="-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2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9668" y="2753049"/>
            <a:ext cx="11834900" cy="4220905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88210"/>
              <a:chOff x="1275608" y="6239450"/>
              <a:chExt cx="4592537" cy="106875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-88520"/>
            <a:ext cx="11906395" cy="2280956"/>
            <a:chOff x="534987" y="1645728"/>
            <a:chExt cx="23340848" cy="382556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777600"/>
              <a:chOff x="534987" y="1647866"/>
              <a:chExt cx="23340848" cy="177760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70457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17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823500" y="1645728"/>
                  <a:ext cx="20571713" cy="3825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200" b="1" dirty="0" smtClean="0">
                      <a:latin typeface="+mj-lt"/>
                      <a:cs typeface="Times New Roman" panose="02020603050405020304" pitchFamily="18" charset="0"/>
                    </a:rPr>
                    <a:t>       Giá </a:t>
                  </a:r>
                  <a:r>
                    <a:rPr lang="vi-VN" sz="3200" b="1" dirty="0">
                      <a:latin typeface="+mj-lt"/>
                      <a:cs typeface="Times New Roman" panose="02020603050405020304" pitchFamily="18" charset="0"/>
                    </a:rPr>
                    <a:t>trị nhỏ nhất của hàm số </a:t>
                  </a:r>
                  <a14:m>
                    <m:oMath xmlns:m="http://schemas.openxmlformats.org/officeDocument/2006/math">
                      <m:r>
                        <a:rPr lang="vi-VN" sz="32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32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2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3200" b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b="1">
                              <a:latin typeface="Cambria Math"/>
                              <a:cs typeface="Times New Roman" panose="020206030504050203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vi-VN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vi-VN" sz="3200" b="1">
                          <a:latin typeface="Cambria Math"/>
                          <a:cs typeface="Times New Roman" panose="02020603050405020304" pitchFamily="18" charset="0"/>
                        </a:rPr>
                        <m:t>+3</m:t>
                      </m:r>
                    </m:oMath>
                  </a14:m>
                  <a:r>
                    <a:rPr lang="vi-VN" sz="3200" b="1" dirty="0">
                      <a:latin typeface="+mj-lt"/>
                      <a:cs typeface="Times New Roman" panose="02020603050405020304" pitchFamily="18" charset="0"/>
                    </a:rPr>
                    <a:t> trên đoạn </a:t>
                  </a:r>
                  <a:r>
                    <a:rPr lang="vi-VN" sz="3200" b="1" dirty="0" smtClean="0">
                      <a:latin typeface="+mj-lt"/>
                      <a:cs typeface="Times New Roman" panose="02020603050405020304" pitchFamily="18" charset="0"/>
                    </a:rPr>
                    <a:t>   </a:t>
                  </a:r>
                  <a:r>
                    <a:rPr lang="vi-VN" sz="3200" b="1" dirty="0" smtClean="0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.</a:t>
                  </a:r>
                  <a:r>
                    <a:rPr lang="vi-VN" sz="3200" b="1" dirty="0" smtClean="0">
                      <a:latin typeface="+mj-lt"/>
                      <a:cs typeface="Times New Roman" panose="02020603050405020304" pitchFamily="18" charset="0"/>
                    </a:rPr>
                    <a:t>     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b="1">
                              <a:latin typeface="Cambria Math"/>
                              <a:cs typeface="Times New Roman" panose="02020603050405020304" pitchFamily="18" charset="0"/>
                            </a:rPr>
                            <m:t>1;5</m:t>
                          </m:r>
                        </m:e>
                      </m:d>
                    </m:oMath>
                  </a14:m>
                  <a:r>
                    <a:rPr lang="vi-VN" sz="3200" b="1" dirty="0">
                      <a:latin typeface="+mj-lt"/>
                      <a:cs typeface="Times New Roman" panose="02020603050405020304" pitchFamily="18" charset="0"/>
                    </a:rPr>
                    <a:t> là:</a:t>
                  </a: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vi-VN" sz="28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3500" y="1645728"/>
                  <a:ext cx="20571713" cy="382556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3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15"/>
            <a:chOff x="247181" y="1501340"/>
            <a:chExt cx="11838141" cy="91441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−5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20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0"/>
              <a:ext cx="3090381" cy="914405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576313"/>
                    <a:ext cx="2280848" cy="8247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vi-VN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>
                                <a:latin typeface="Cambria Math"/>
                              </a:rPr>
                              <m:t>56</m:t>
                            </m:r>
                          </m:num>
                          <m:den>
                            <m:r>
                              <a:rPr lang="en-US" sz="360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oMath>
                    </a14:m>
                    <a:r>
                      <a:rPr lang="en-US" sz="3600" dirty="0">
                        <a:cs typeface="Times New Roman" panose="02020603050405020304" pitchFamily="18" charset="0"/>
                      </a:rPr>
                      <a:t>. </a:t>
                    </a:r>
                    <a:r>
                      <a:rPr lang="en-US" sz="36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3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76313"/>
                    <a:ext cx="2280848" cy="82474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31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11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3154860" y="1785972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7058" y="3019768"/>
                <a:ext cx="11892546" cy="3807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2863850" algn="l"/>
                  </a:tabLst>
                </a:pPr>
                <a:r>
                  <a:rPr lang="vi-VN" sz="3200" b="1" dirty="0">
                    <a:latin typeface="+mj-lt"/>
                    <a:cs typeface="Times New Roman" panose="02020603050405020304" pitchFamily="18" charset="0"/>
                  </a:rPr>
                  <a:t>Cách 1: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16</m:t>
                        </m:r>
                      </m:num>
                      <m:den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.</a:t>
                </a:r>
                <a:r>
                  <a:rPr lang="vi-VN" sz="3200" dirty="0" smtClean="0">
                    <a:latin typeface="+mj-lt"/>
                    <a:cs typeface="Times New Roman" panose="02020603050405020304" pitchFamily="18" charset="0"/>
                  </a:rPr>
                  <a:t> Xét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=0⇔1−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16</m:t>
                        </m:r>
                      </m:num>
                      <m:den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3200" i="1">
                        <a:latin typeface="Cambria Math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=4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=−4(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𝑙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vi-VN" sz="3200" i="1">
                                <a:latin typeface="Cambria Math"/>
                              </a:rPr>
                              <m:t>=20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3200" i="1">
                                    <a:latin typeface="Cambria Math"/>
                                  </a:rPr>
                                  <m:t>4</m:t>
                                </m:r>
                              </m:e>
                            </m:d>
                            <m:r>
                              <a:rPr lang="vi-VN" sz="3200" i="1">
                                <a:latin typeface="Cambria Math"/>
                              </a:rPr>
                              <m:t>=11</m:t>
                            </m:r>
                          </m:e>
                          <m:e>
                            <m:r>
                              <a:rPr lang="vi-VN" sz="3200" i="1">
                                <a:latin typeface="Cambria Math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3200" i="1">
                                    <a:latin typeface="Cambria Math"/>
                                  </a:rPr>
                                  <m:t>5</m:t>
                                </m:r>
                              </m:e>
                            </m:d>
                            <m:r>
                              <a:rPr lang="vi-VN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3200" i="1">
                                    <a:latin typeface="Cambria Math"/>
                                  </a:rPr>
                                  <m:t>56</m:t>
                                </m:r>
                              </m:num>
                              <m:den>
                                <m:r>
                                  <a:rPr lang="vi-VN" sz="32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.</a:t>
                </a:r>
                <a:r>
                  <a:rPr lang="vi-VN" sz="3200" dirty="0" smtClean="0">
                    <a:latin typeface="+mj-lt"/>
                    <a:cs typeface="Times New Roman" panose="02020603050405020304" pitchFamily="18" charset="0"/>
                  </a:rPr>
                  <a:t>    Vậy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vi-VN" sz="3200" i="1">
                            <a:latin typeface="Cambria Math"/>
                          </a:rPr>
                          <m:t>𝑚𝑖𝑛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latin typeface="Cambria Math"/>
                              </a:rPr>
                              <m:t>1;</m:t>
                            </m:r>
                            <m:r>
                              <m:rPr>
                                <m:nor/>
                              </m:rPr>
                              <a:rPr lang="vi-VN" sz="3200">
                                <a:latin typeface="+mj-lt"/>
                                <a:cs typeface="Times New Roman" panose="02020603050405020304" pitchFamily="18" charset="0"/>
                              </a:rPr>
                              <m:t> 5</m:t>
                            </m:r>
                          </m:e>
                        </m:d>
                      </m:lim>
                    </m:limLow>
                    <m:r>
                      <a:rPr lang="vi-VN" sz="3200" i="1">
                        <a:latin typeface="Cambria Math"/>
                      </a:rPr>
                      <m:t>𝑦</m:t>
                    </m:r>
                    <m:r>
                      <a:rPr lang="vi-VN" sz="3200" i="1">
                        <a:latin typeface="Cambria Math"/>
                      </a:rPr>
                      <m:t>=11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𝑥</m:t>
                    </m:r>
                    <m:r>
                      <a:rPr lang="vi-VN" sz="3200" i="1">
                        <a:latin typeface="Cambria Math"/>
                      </a:rPr>
                      <m:t>=4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2: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sinh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năng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Table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MTCT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nhanh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58" y="3019768"/>
                <a:ext cx="11892546" cy="3807389"/>
              </a:xfrm>
              <a:prstGeom prst="rect">
                <a:avLst/>
              </a:prstGeom>
              <a:blipFill rotWithShape="1">
                <a:blip r:embed="rId9"/>
                <a:stretch>
                  <a:fillRect l="-1281" b="-4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0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2914780" y="45797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19" name="TextBox 18">
            <a:hlinkClick r:id="rId3" action="ppaction://hlinksldjump"/>
          </p:cNvPr>
          <p:cNvSpPr txBox="1"/>
          <p:nvPr/>
        </p:nvSpPr>
        <p:spPr>
          <a:xfrm>
            <a:off x="613775" y="458004"/>
            <a:ext cx="16474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7741865" y="460012"/>
            <a:ext cx="16744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31</a:t>
            </a:r>
          </a:p>
        </p:txBody>
      </p:sp>
      <p:sp>
        <p:nvSpPr>
          <p:cNvPr id="21" name="TextBox 20">
            <a:hlinkClick r:id="rId5" action="ppaction://hlinksldjump"/>
          </p:cNvPr>
          <p:cNvSpPr txBox="1"/>
          <p:nvPr/>
        </p:nvSpPr>
        <p:spPr>
          <a:xfrm>
            <a:off x="5362314" y="457971"/>
            <a:ext cx="16474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  <p:sp>
        <p:nvSpPr>
          <p:cNvPr id="22" name="TextBox 21">
            <a:hlinkClick r:id="rId6" action="ppaction://hlinksldjump"/>
          </p:cNvPr>
          <p:cNvSpPr txBox="1"/>
          <p:nvPr/>
        </p:nvSpPr>
        <p:spPr>
          <a:xfrm>
            <a:off x="2921697" y="104326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>
            <a:off x="601249" y="105582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4" name="TextBox 23">
            <a:hlinkClick r:id="rId8" action="ppaction://hlinksldjump"/>
          </p:cNvPr>
          <p:cNvSpPr txBox="1"/>
          <p:nvPr/>
        </p:nvSpPr>
        <p:spPr>
          <a:xfrm>
            <a:off x="7734300" y="1057834"/>
            <a:ext cx="167796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32</a:t>
            </a:r>
          </a:p>
        </p:txBody>
      </p:sp>
      <p:sp>
        <p:nvSpPr>
          <p:cNvPr id="25" name="TextBox 24">
            <a:hlinkClick r:id="rId9" action="ppaction://hlinksldjump"/>
          </p:cNvPr>
          <p:cNvSpPr txBox="1"/>
          <p:nvPr/>
        </p:nvSpPr>
        <p:spPr>
          <a:xfrm>
            <a:off x="5349788" y="104326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22</a:t>
            </a:r>
          </a:p>
        </p:txBody>
      </p:sp>
      <p:sp>
        <p:nvSpPr>
          <p:cNvPr id="32" name="TextBox 31">
            <a:hlinkClick r:id="rId10" action="ppaction://hlinksldjump"/>
          </p:cNvPr>
          <p:cNvSpPr txBox="1"/>
          <p:nvPr/>
        </p:nvSpPr>
        <p:spPr>
          <a:xfrm>
            <a:off x="2923785" y="164660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33" name="TextBox 32">
            <a:hlinkClick r:id="rId11" action="ppaction://hlinksldjump"/>
          </p:cNvPr>
          <p:cNvSpPr txBox="1"/>
          <p:nvPr/>
        </p:nvSpPr>
        <p:spPr>
          <a:xfrm>
            <a:off x="603337" y="164663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4" name="TextBox 33">
            <a:hlinkClick r:id="rId12" action="ppaction://hlinksldjump"/>
          </p:cNvPr>
          <p:cNvSpPr txBox="1"/>
          <p:nvPr/>
        </p:nvSpPr>
        <p:spPr>
          <a:xfrm>
            <a:off x="7734954" y="164864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33</a:t>
            </a:r>
          </a:p>
        </p:txBody>
      </p:sp>
      <p:sp>
        <p:nvSpPr>
          <p:cNvPr id="35" name="TextBox 34">
            <a:hlinkClick r:id="rId13" action="ppaction://hlinksldjump"/>
          </p:cNvPr>
          <p:cNvSpPr txBox="1"/>
          <p:nvPr/>
        </p:nvSpPr>
        <p:spPr>
          <a:xfrm>
            <a:off x="5351876" y="164660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23</a:t>
            </a:r>
          </a:p>
        </p:txBody>
      </p:sp>
      <p:sp>
        <p:nvSpPr>
          <p:cNvPr id="36" name="TextBox 35">
            <a:hlinkClick r:id="rId14" action="ppaction://hlinksldjump"/>
          </p:cNvPr>
          <p:cNvSpPr txBox="1"/>
          <p:nvPr/>
        </p:nvSpPr>
        <p:spPr>
          <a:xfrm>
            <a:off x="2923785" y="2238750"/>
            <a:ext cx="165995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37" name="TextBox 36">
            <a:hlinkClick r:id="rId15" action="ppaction://hlinksldjump"/>
          </p:cNvPr>
          <p:cNvSpPr txBox="1"/>
          <p:nvPr/>
        </p:nvSpPr>
        <p:spPr>
          <a:xfrm>
            <a:off x="601249" y="2238784"/>
            <a:ext cx="166204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8" name="TextBox 37">
            <a:hlinkClick r:id="rId16" action="ppaction://hlinksldjump"/>
          </p:cNvPr>
          <p:cNvSpPr txBox="1"/>
          <p:nvPr/>
        </p:nvSpPr>
        <p:spPr>
          <a:xfrm>
            <a:off x="7740563" y="224079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34</a:t>
            </a:r>
          </a:p>
        </p:txBody>
      </p:sp>
      <p:sp>
        <p:nvSpPr>
          <p:cNvPr id="39" name="TextBox 38">
            <a:hlinkClick r:id="rId17" action="ppaction://hlinksldjump"/>
          </p:cNvPr>
          <p:cNvSpPr txBox="1"/>
          <p:nvPr/>
        </p:nvSpPr>
        <p:spPr>
          <a:xfrm>
            <a:off x="5344959" y="223875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24</a:t>
            </a:r>
          </a:p>
        </p:txBody>
      </p:sp>
      <p:sp>
        <p:nvSpPr>
          <p:cNvPr id="40" name="TextBox 39">
            <a:hlinkClick r:id="rId18" action="ppaction://hlinksldjump"/>
          </p:cNvPr>
          <p:cNvSpPr txBox="1"/>
          <p:nvPr/>
        </p:nvSpPr>
        <p:spPr>
          <a:xfrm>
            <a:off x="2923785" y="282404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  <p:sp>
        <p:nvSpPr>
          <p:cNvPr id="41" name="TextBox 40">
            <a:hlinkClick r:id="rId19" action="ppaction://hlinksldjump"/>
          </p:cNvPr>
          <p:cNvSpPr txBox="1"/>
          <p:nvPr/>
        </p:nvSpPr>
        <p:spPr>
          <a:xfrm>
            <a:off x="603337" y="283660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42" name="TextBox 41">
            <a:hlinkClick r:id="rId20" action="ppaction://hlinksldjump"/>
          </p:cNvPr>
          <p:cNvSpPr txBox="1"/>
          <p:nvPr/>
        </p:nvSpPr>
        <p:spPr>
          <a:xfrm>
            <a:off x="7734954" y="283861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35</a:t>
            </a:r>
          </a:p>
        </p:txBody>
      </p:sp>
      <p:sp>
        <p:nvSpPr>
          <p:cNvPr id="43" name="TextBox 42">
            <a:hlinkClick r:id="rId21" action="ppaction://hlinksldjump"/>
          </p:cNvPr>
          <p:cNvSpPr txBox="1"/>
          <p:nvPr/>
        </p:nvSpPr>
        <p:spPr>
          <a:xfrm>
            <a:off x="5351876" y="282404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25</a:t>
            </a:r>
          </a:p>
        </p:txBody>
      </p:sp>
      <p:sp>
        <p:nvSpPr>
          <p:cNvPr id="44" name="TextBox 43">
            <a:hlinkClick r:id="rId22" action="ppaction://hlinksldjump"/>
          </p:cNvPr>
          <p:cNvSpPr txBox="1"/>
          <p:nvPr/>
        </p:nvSpPr>
        <p:spPr>
          <a:xfrm>
            <a:off x="2914780" y="3427382"/>
            <a:ext cx="16668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16</a:t>
            </a:r>
          </a:p>
        </p:txBody>
      </p:sp>
      <p:sp>
        <p:nvSpPr>
          <p:cNvPr id="45" name="TextBox 44">
            <a:hlinkClick r:id="rId23" action="ppaction://hlinksldjump"/>
          </p:cNvPr>
          <p:cNvSpPr txBox="1"/>
          <p:nvPr/>
        </p:nvSpPr>
        <p:spPr>
          <a:xfrm>
            <a:off x="605425" y="342741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46" name="TextBox 45">
            <a:hlinkClick r:id="rId24" action="ppaction://hlinksldjump"/>
          </p:cNvPr>
          <p:cNvSpPr txBox="1"/>
          <p:nvPr/>
        </p:nvSpPr>
        <p:spPr>
          <a:xfrm>
            <a:off x="7737042" y="342942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36</a:t>
            </a:r>
          </a:p>
        </p:txBody>
      </p:sp>
      <p:sp>
        <p:nvSpPr>
          <p:cNvPr id="47" name="TextBox 46">
            <a:hlinkClick r:id="rId25" action="ppaction://hlinksldjump"/>
          </p:cNvPr>
          <p:cNvSpPr txBox="1"/>
          <p:nvPr/>
        </p:nvSpPr>
        <p:spPr>
          <a:xfrm>
            <a:off x="5353965" y="3427383"/>
            <a:ext cx="165578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26</a:t>
            </a:r>
          </a:p>
        </p:txBody>
      </p:sp>
      <p:sp>
        <p:nvSpPr>
          <p:cNvPr id="48" name="TextBox 47">
            <a:hlinkClick r:id="rId26" action="ppaction://hlinksldjump"/>
          </p:cNvPr>
          <p:cNvSpPr txBox="1"/>
          <p:nvPr/>
        </p:nvSpPr>
        <p:spPr>
          <a:xfrm>
            <a:off x="2922999" y="400903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17</a:t>
            </a:r>
          </a:p>
        </p:txBody>
      </p:sp>
      <p:sp>
        <p:nvSpPr>
          <p:cNvPr id="49" name="TextBox 48">
            <a:hlinkClick r:id="rId27" action="ppaction://hlinksldjump"/>
          </p:cNvPr>
          <p:cNvSpPr txBox="1"/>
          <p:nvPr/>
        </p:nvSpPr>
        <p:spPr>
          <a:xfrm>
            <a:off x="602551" y="402159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50" name="TextBox 49">
            <a:hlinkClick r:id="rId28" action="ppaction://hlinksldjump"/>
          </p:cNvPr>
          <p:cNvSpPr txBox="1"/>
          <p:nvPr/>
        </p:nvSpPr>
        <p:spPr>
          <a:xfrm>
            <a:off x="7734300" y="4023599"/>
            <a:ext cx="16744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37</a:t>
            </a:r>
          </a:p>
        </p:txBody>
      </p:sp>
      <p:sp>
        <p:nvSpPr>
          <p:cNvPr id="51" name="TextBox 50">
            <a:hlinkClick r:id="rId29" action="ppaction://hlinksldjump"/>
          </p:cNvPr>
          <p:cNvSpPr txBox="1"/>
          <p:nvPr/>
        </p:nvSpPr>
        <p:spPr>
          <a:xfrm>
            <a:off x="5351091" y="4009032"/>
            <a:ext cx="16586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27</a:t>
            </a:r>
          </a:p>
        </p:txBody>
      </p:sp>
      <p:sp>
        <p:nvSpPr>
          <p:cNvPr id="52" name="TextBox 51">
            <a:hlinkClick r:id="rId30" action="ppaction://hlinksldjump"/>
          </p:cNvPr>
          <p:cNvSpPr txBox="1"/>
          <p:nvPr/>
        </p:nvSpPr>
        <p:spPr>
          <a:xfrm>
            <a:off x="2914778" y="4593806"/>
            <a:ext cx="166687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18</a:t>
            </a:r>
          </a:p>
        </p:txBody>
      </p:sp>
      <p:sp>
        <p:nvSpPr>
          <p:cNvPr id="53" name="TextBox 52">
            <a:hlinkClick r:id="rId31" action="ppaction://hlinksldjump"/>
          </p:cNvPr>
          <p:cNvSpPr txBox="1"/>
          <p:nvPr/>
        </p:nvSpPr>
        <p:spPr>
          <a:xfrm>
            <a:off x="604639" y="461240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54" name="TextBox 53">
            <a:hlinkClick r:id="rId32" action="ppaction://hlinksldjump"/>
          </p:cNvPr>
          <p:cNvSpPr txBox="1"/>
          <p:nvPr/>
        </p:nvSpPr>
        <p:spPr>
          <a:xfrm>
            <a:off x="7736256" y="4601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38</a:t>
            </a:r>
          </a:p>
        </p:txBody>
      </p:sp>
      <p:sp>
        <p:nvSpPr>
          <p:cNvPr id="55" name="TextBox 54">
            <a:hlinkClick r:id="rId33" action="ppaction://hlinksldjump"/>
          </p:cNvPr>
          <p:cNvSpPr txBox="1"/>
          <p:nvPr/>
        </p:nvSpPr>
        <p:spPr>
          <a:xfrm>
            <a:off x="5353178" y="4612368"/>
            <a:ext cx="16744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28</a:t>
            </a:r>
          </a:p>
        </p:txBody>
      </p:sp>
      <p:sp>
        <p:nvSpPr>
          <p:cNvPr id="56" name="TextBox 55">
            <a:hlinkClick r:id="rId34" action="ppaction://hlinksldjump"/>
          </p:cNvPr>
          <p:cNvSpPr txBox="1"/>
          <p:nvPr/>
        </p:nvSpPr>
        <p:spPr>
          <a:xfrm>
            <a:off x="2918170" y="520451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19</a:t>
            </a:r>
          </a:p>
        </p:txBody>
      </p:sp>
      <p:sp>
        <p:nvSpPr>
          <p:cNvPr id="57" name="TextBox 56">
            <a:hlinkClick r:id="rId35" action="ppaction://hlinksldjump"/>
          </p:cNvPr>
          <p:cNvSpPr txBox="1"/>
          <p:nvPr/>
        </p:nvSpPr>
        <p:spPr>
          <a:xfrm>
            <a:off x="613775" y="5204549"/>
            <a:ext cx="165082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58" name="TextBox 57">
            <a:hlinkClick r:id="rId36" action="ppaction://hlinksldjump"/>
          </p:cNvPr>
          <p:cNvSpPr txBox="1"/>
          <p:nvPr/>
        </p:nvSpPr>
        <p:spPr>
          <a:xfrm>
            <a:off x="7741865" y="519399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39</a:t>
            </a:r>
          </a:p>
        </p:txBody>
      </p:sp>
      <p:sp>
        <p:nvSpPr>
          <p:cNvPr id="59" name="TextBox 58">
            <a:hlinkClick r:id="rId37" action="ppaction://hlinksldjump"/>
          </p:cNvPr>
          <p:cNvSpPr txBox="1"/>
          <p:nvPr/>
        </p:nvSpPr>
        <p:spPr>
          <a:xfrm>
            <a:off x="5346261" y="520451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29</a:t>
            </a:r>
          </a:p>
        </p:txBody>
      </p:sp>
      <p:sp>
        <p:nvSpPr>
          <p:cNvPr id="81" name="TextBox 80">
            <a:hlinkClick r:id="rId38" action="ppaction://hlinksldjump"/>
          </p:cNvPr>
          <p:cNvSpPr txBox="1"/>
          <p:nvPr/>
        </p:nvSpPr>
        <p:spPr>
          <a:xfrm>
            <a:off x="2920258" y="580785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20</a:t>
            </a:r>
          </a:p>
        </p:txBody>
      </p:sp>
      <p:sp>
        <p:nvSpPr>
          <p:cNvPr id="82" name="TextBox 81">
            <a:hlinkClick r:id="rId39" action="ppaction://hlinksldjump"/>
          </p:cNvPr>
          <p:cNvSpPr txBox="1"/>
          <p:nvPr/>
        </p:nvSpPr>
        <p:spPr>
          <a:xfrm>
            <a:off x="613775" y="5807885"/>
            <a:ext cx="165291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83" name="TextBox 82">
            <a:hlinkClick r:id="rId40" action="ppaction://hlinksldjump"/>
          </p:cNvPr>
          <p:cNvSpPr txBox="1"/>
          <p:nvPr/>
        </p:nvSpPr>
        <p:spPr>
          <a:xfrm>
            <a:off x="7732861" y="5797334"/>
            <a:ext cx="167796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40</a:t>
            </a:r>
          </a:p>
        </p:txBody>
      </p:sp>
      <p:sp>
        <p:nvSpPr>
          <p:cNvPr id="84" name="TextBox 83">
            <a:hlinkClick r:id="rId41" action="ppaction://hlinksldjump"/>
          </p:cNvPr>
          <p:cNvSpPr txBox="1"/>
          <p:nvPr/>
        </p:nvSpPr>
        <p:spPr>
          <a:xfrm>
            <a:off x="5348349" y="580785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30</a:t>
            </a:r>
          </a:p>
        </p:txBody>
      </p:sp>
      <p:sp>
        <p:nvSpPr>
          <p:cNvPr id="85" name="TextBox 84">
            <a:hlinkClick r:id="rId42" action="ppaction://hlinksldjump"/>
          </p:cNvPr>
          <p:cNvSpPr txBox="1"/>
          <p:nvPr/>
        </p:nvSpPr>
        <p:spPr>
          <a:xfrm>
            <a:off x="10139949" y="436968"/>
            <a:ext cx="16474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41</a:t>
            </a:r>
          </a:p>
        </p:txBody>
      </p:sp>
      <p:sp>
        <p:nvSpPr>
          <p:cNvPr id="86" name="TextBox 85">
            <a:hlinkClick r:id="rId43" action="ppaction://hlinksldjump"/>
          </p:cNvPr>
          <p:cNvSpPr txBox="1"/>
          <p:nvPr/>
        </p:nvSpPr>
        <p:spPr>
          <a:xfrm>
            <a:off x="10139950" y="1034790"/>
            <a:ext cx="16474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42</a:t>
            </a:r>
          </a:p>
        </p:txBody>
      </p:sp>
      <p:sp>
        <p:nvSpPr>
          <p:cNvPr id="87" name="TextBox 86">
            <a:hlinkClick r:id="rId44" action="ppaction://hlinksldjump"/>
          </p:cNvPr>
          <p:cNvSpPr txBox="1"/>
          <p:nvPr/>
        </p:nvSpPr>
        <p:spPr>
          <a:xfrm>
            <a:off x="10129511" y="16256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43</a:t>
            </a:r>
          </a:p>
        </p:txBody>
      </p:sp>
      <p:sp>
        <p:nvSpPr>
          <p:cNvPr id="88" name="TextBox 87">
            <a:hlinkClick r:id="rId45" action="ppaction://hlinksldjump"/>
          </p:cNvPr>
          <p:cNvSpPr txBox="1"/>
          <p:nvPr/>
        </p:nvSpPr>
        <p:spPr>
          <a:xfrm>
            <a:off x="10135121" y="2217748"/>
            <a:ext cx="16604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44</a:t>
            </a:r>
          </a:p>
        </p:txBody>
      </p:sp>
      <p:sp>
        <p:nvSpPr>
          <p:cNvPr id="89" name="TextBox 88">
            <a:hlinkClick r:id="rId46" action="ppaction://hlinksldjump"/>
          </p:cNvPr>
          <p:cNvSpPr txBox="1"/>
          <p:nvPr/>
        </p:nvSpPr>
        <p:spPr>
          <a:xfrm>
            <a:off x="10129511" y="281557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45</a:t>
            </a:r>
          </a:p>
        </p:txBody>
      </p:sp>
      <p:sp>
        <p:nvSpPr>
          <p:cNvPr id="90" name="TextBox 89">
            <a:hlinkClick r:id="rId47" action="ppaction://hlinksldjump"/>
          </p:cNvPr>
          <p:cNvSpPr txBox="1"/>
          <p:nvPr/>
        </p:nvSpPr>
        <p:spPr>
          <a:xfrm>
            <a:off x="10131599" y="340638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46</a:t>
            </a:r>
          </a:p>
        </p:txBody>
      </p:sp>
      <p:sp>
        <p:nvSpPr>
          <p:cNvPr id="91" name="TextBox 90">
            <a:hlinkClick r:id="rId48" action="ppaction://hlinksldjump"/>
          </p:cNvPr>
          <p:cNvSpPr txBox="1"/>
          <p:nvPr/>
        </p:nvSpPr>
        <p:spPr>
          <a:xfrm>
            <a:off x="10139949" y="4000555"/>
            <a:ext cx="165565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47</a:t>
            </a:r>
          </a:p>
        </p:txBody>
      </p:sp>
      <p:sp>
        <p:nvSpPr>
          <p:cNvPr id="92" name="TextBox 91">
            <a:hlinkClick r:id="rId49" action="ppaction://hlinksldjump"/>
          </p:cNvPr>
          <p:cNvSpPr txBox="1"/>
          <p:nvPr/>
        </p:nvSpPr>
        <p:spPr>
          <a:xfrm>
            <a:off x="10130813" y="457880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48</a:t>
            </a:r>
          </a:p>
        </p:txBody>
      </p:sp>
      <p:sp>
        <p:nvSpPr>
          <p:cNvPr id="93" name="TextBox 92">
            <a:hlinkClick r:id="rId50" action="ppaction://hlinksldjump"/>
          </p:cNvPr>
          <p:cNvSpPr txBox="1"/>
          <p:nvPr/>
        </p:nvSpPr>
        <p:spPr>
          <a:xfrm>
            <a:off x="10136422" y="517095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49</a:t>
            </a:r>
          </a:p>
        </p:txBody>
      </p:sp>
      <p:sp>
        <p:nvSpPr>
          <p:cNvPr id="94" name="TextBox 93">
            <a:hlinkClick r:id="rId51" action="ppaction://hlinksldjump"/>
          </p:cNvPr>
          <p:cNvSpPr txBox="1"/>
          <p:nvPr/>
        </p:nvSpPr>
        <p:spPr>
          <a:xfrm>
            <a:off x="10138510" y="577429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50</a:t>
            </a:r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8728" y="3578324"/>
            <a:ext cx="11834900" cy="3225420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745206"/>
              <a:chOff x="1275608" y="6239450"/>
              <a:chExt cx="4592535" cy="13540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196866" y="4922180"/>
                <a:ext cx="1270663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67272" y="-92608"/>
            <a:ext cx="12096945" cy="2340509"/>
            <a:chOff x="378578" y="1635626"/>
            <a:chExt cx="23714394" cy="578181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5547732"/>
              <a:chOff x="534987" y="1647866"/>
              <a:chExt cx="23340848" cy="554773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547470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547661"/>
                <a:chOff x="534987" y="1647866"/>
                <a:chExt cx="3505200" cy="1547661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1547661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2" cy="13685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vi-VN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18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78578" y="1635626"/>
                  <a:ext cx="23714394" cy="5246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:r>
                    <a:rPr lang="vi-VN" sz="30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một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bể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n</a:t>
                  </a:r>
                  <a:r>
                    <a:rPr lang="vi-VN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ước hình hộp chữ </a:t>
                  </a:r>
                  <a:r>
                    <a:rPr lang="vi-VN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nhật </a:t>
                  </a:r>
                  <a:r>
                    <a:rPr lang="vi-VN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có ba kích thước </a:t>
                  </a:r>
                  <a14:m>
                    <m:oMath xmlns:m="http://schemas.openxmlformats.org/officeDocument/2006/math"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 3</m:t>
                      </m:r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 2</m:t>
                      </m:r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lần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lượt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chiều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dài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chiều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rộng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chiều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cao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  <a:r>
                    <a:rPr lang="vi-VN" sz="2400" b="1" dirty="0">
                      <a:latin typeface="Times New Roman" pitchFamily="18" charset="0"/>
                      <a:cs typeface="Times New Roman" pitchFamily="18" charset="0"/>
                    </a:rPr>
                    <a:t>ò</a:t>
                  </a:r>
                  <a:r>
                    <a:rPr lang="en-US" sz="2400" b="1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ng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đựng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nước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bể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Hàng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nước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ở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bể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được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lấy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ra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bởi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một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cái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gáo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trụ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chiều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cao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bán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kính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tròn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đáy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Trung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bình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một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múc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ra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170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gáo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nước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để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sử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dụng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(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Biết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mỗi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lần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múc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múc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đầy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gáo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).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Hỏi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sau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bao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nhiêu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thì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bể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hết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nước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biết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rằng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ban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đầu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bể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đầy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nước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578" y="1635626"/>
                  <a:ext cx="23714394" cy="524614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44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94742" y="2355644"/>
            <a:ext cx="11838141" cy="1222680"/>
            <a:chOff x="247181" y="1501340"/>
            <a:chExt cx="11838141" cy="1222680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6008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280 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vi-VN" sz="36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60085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3"/>
              <a:ext cx="3090381" cy="1210542"/>
              <a:chOff x="5537206" y="1557992"/>
              <a:chExt cx="3079904" cy="1125369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9155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0" lvl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282 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y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/>
                      </a:solidFill>
                      <a:cs typeface="Times New Roman" panose="02020603050405020304" pitchFamily="18" charset="0"/>
                    </a:endParaRPr>
                  </a:p>
                  <a:p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91558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4"/>
              <a:ext cx="3090381" cy="914403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864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281 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y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8640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1222675"/>
              <a:chOff x="5537206" y="1557992"/>
              <a:chExt cx="3079904" cy="113664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9155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0" lvl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283 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y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/>
                      </a:solidFill>
                      <a:cs typeface="Times New Roman" panose="02020603050405020304" pitchFamily="18" charset="0"/>
                    </a:endParaRPr>
                  </a:p>
                  <a:p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91558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5949828" y="2628009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9" name="Picture 46" descr="Description: hình 6">
            <a:extLst>
              <a:ext uri="{FF2B5EF4-FFF2-40B4-BE49-F238E27FC236}">
                <a16:creationId xmlns="" xmlns:a16="http://schemas.microsoft.com/office/drawing/2014/main" id="{F55689FA-4DDE-465F-BF9A-268A86C6574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5961" y="3270051"/>
            <a:ext cx="2987675" cy="13608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6209" y="4168914"/>
                <a:ext cx="11682609" cy="2515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1438275" algn="l"/>
                  </a:tabLst>
                </a:pPr>
                <a:r>
                  <a:rPr lang="en-US" altLang="vi-VN" sz="24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Thể </a:t>
                </a:r>
                <a:r>
                  <a:rPr lang="en-US" altLang="vi-VN" sz="24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tích</a:t>
                </a:r>
                <a:r>
                  <a:rPr lang="en-US" altLang="vi-VN" sz="24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altLang="vi-VN" sz="24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nước</a:t>
                </a:r>
                <a:r>
                  <a:rPr lang="en-US" altLang="vi-VN" sz="24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altLang="vi-VN" sz="24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đựng</a:t>
                </a:r>
                <a:r>
                  <a:rPr lang="en-US" altLang="vi-VN" sz="24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altLang="vi-VN" sz="24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đầy</a:t>
                </a:r>
                <a:r>
                  <a:rPr lang="en-US" altLang="vi-VN" sz="24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altLang="vi-VN" sz="24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trong</a:t>
                </a:r>
                <a:r>
                  <a:rPr lang="en-US" altLang="vi-VN" sz="24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altLang="vi-VN" sz="2400" dirty="0" err="1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bể</a:t>
                </a:r>
                <a:r>
                  <a:rPr lang="en-US" altLang="vi-VN" sz="24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altLang="vi-VN" sz="2400" dirty="0" err="1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vi-VN" altLang="vi-VN" sz="24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   </a:t>
                </a:r>
                <a:r>
                  <a:rPr lang="en-US" altLang="vi-VN" sz="24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/>
                      </a:rPr>
                      <m:t>𝑉</m:t>
                    </m:r>
                    <m:r>
                      <a:rPr lang="vi-VN" sz="2400" i="1">
                        <a:latin typeface="Cambria Math"/>
                      </a:rPr>
                      <m:t>=2.3.2=12 (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vi-VN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vi-VN" sz="2400" i="1">
                        <a:latin typeface="Cambria Math"/>
                      </a:rPr>
                      <m:t>)</m:t>
                    </m:r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đầy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gáo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vi-VN" sz="2400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vi-VN" sz="2400" i="1">
                        <a:latin typeface="Cambria Math"/>
                      </a:rPr>
                      <m:t>=</m:t>
                    </m:r>
                    <m:r>
                      <a:rPr lang="el-GR" sz="2400" i="1">
                        <a:latin typeface="Cambria Math"/>
                        <a:ea typeface="Cambria Math" panose="02040503050406030204" pitchFamily="18" charset="0"/>
                      </a:rPr>
                      <m:t>𝜋</m:t>
                    </m:r>
                    <m:r>
                      <a:rPr lang="vi-VN" sz="2400" i="1">
                        <a:latin typeface="Cambria Math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vi-VN" sz="24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400" i="1">
                        <a:latin typeface="Cambria Math"/>
                        <a:ea typeface="Cambria Math" panose="02040503050406030204" pitchFamily="18" charset="0"/>
                      </a:rPr>
                      <m:t>.5</m:t>
                    </m:r>
                    <m:r>
                      <a:rPr lang="vi-VN" sz="2400" i="1">
                        <a:latin typeface="Cambria Math"/>
                      </a:rPr>
                      <m:t>=80</m:t>
                    </m:r>
                    <m:r>
                      <a:rPr lang="el-GR" sz="2400" i="1">
                        <a:latin typeface="Cambria Math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vi-V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vi-VN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vi-VN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sz="2400" i="1">
                            <a:latin typeface="Cambria Math"/>
                            <a:ea typeface="Cambria Math" panose="02040503050406030204" pitchFamily="18" charset="0"/>
                          </a:rPr>
                          <m:t>12500</m:t>
                        </m:r>
                      </m:den>
                    </m:f>
                    <m:sSup>
                      <m:sSupPr>
                        <m:ctrlPr>
                          <a:rPr lang="vi-V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2400" i="1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2400" i="1">
                        <a:latin typeface="Cambria Math"/>
                      </a:rPr>
                      <m:t> </m:t>
                    </m:r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bể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múc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170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gáo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vi-VN" sz="24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vi-VN" sz="2400" i="1">
                        <a:latin typeface="Cambria Math"/>
                      </a:rPr>
                      <m:t>=170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vi-VN" sz="2400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vi-VN" sz="24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/>
                            <a:ea typeface="Cambria Math" panose="02040503050406030204" pitchFamily="18" charset="0"/>
                          </a:rPr>
                          <m:t>170</m:t>
                        </m:r>
                      </m:num>
                      <m:den>
                        <m:r>
                          <a:rPr lang="vi-VN" sz="2400" i="1">
                            <a:latin typeface="Cambria Math"/>
                            <a:ea typeface="Cambria Math" panose="02040503050406030204" pitchFamily="18" charset="0"/>
                          </a:rPr>
                          <m:t>1250</m:t>
                        </m:r>
                      </m:den>
                    </m:f>
                    <m:r>
                      <a:rPr lang="vi-VN" sz="2400" i="1">
                        <a:latin typeface="Cambria Math"/>
                        <a:ea typeface="Cambria Math" panose="02040503050406030204" pitchFamily="18" charset="0"/>
                      </a:rPr>
                      <m:t>𝜋</m:t>
                    </m:r>
                    <m:r>
                      <a:rPr lang="vi-VN" sz="2400" i="1"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2400" i="1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2400" i="1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vi-VN" sz="24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vi-VN" sz="2400" i="1">
                        <a:latin typeface="Cambria Math"/>
                      </a:rPr>
                      <m:t>=</m:t>
                    </m:r>
                    <m:r>
                      <a:rPr lang="vi-VN" sz="24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f>
                          <m:fPr>
                            <m:ctrlPr>
                              <a:rPr lang="vi-VN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170</m:t>
                            </m:r>
                          </m:num>
                          <m:den>
                            <m:r>
                              <a:rPr lang="vi-VN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1250</m:t>
                            </m:r>
                          </m:den>
                        </m:f>
                        <m:r>
                          <a:rPr lang="vi-VN" sz="2400" i="1">
                            <a:latin typeface="Cambria Math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vi-VN" sz="2400" i="1">
                        <a:latin typeface="Cambria Math"/>
                        <a:ea typeface="Cambria Math" panose="02040503050406030204" pitchFamily="18" charset="0"/>
                      </a:rPr>
                      <m:t>≈280,8616643</m:t>
                    </m:r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=&gt; sau 281 ngày bể sẽ hết nước.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09" y="4168914"/>
                <a:ext cx="11682609" cy="2515817"/>
              </a:xfrm>
              <a:prstGeom prst="rect">
                <a:avLst/>
              </a:prstGeom>
              <a:blipFill rotWithShape="1">
                <a:blip r:embed="rId10"/>
                <a:stretch>
                  <a:fillRect l="-835" t="-1937" r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6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9668" y="2108581"/>
            <a:ext cx="11834900" cy="4749419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88210"/>
              <a:chOff x="1275608" y="6239450"/>
              <a:chExt cx="4592537" cy="106875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-31370"/>
            <a:ext cx="11985075" cy="1538893"/>
            <a:chOff x="534987" y="1741578"/>
            <a:chExt cx="23495088" cy="258099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745650"/>
              <a:chOff x="534987" y="1647866"/>
              <a:chExt cx="23340848" cy="174565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688940"/>
                <a:ext cx="23120186" cy="170457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19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458363" y="1741578"/>
                  <a:ext cx="20571712" cy="2580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đạo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3+</m:t>
                          </m:r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2800" b="1" i="0" smtClean="0">
                          <a:latin typeface="Cambria Math"/>
                          <a:cs typeface="Times New Roman" panose="02020603050405020304" pitchFamily="18" charset="0"/>
                        </a:rPr>
                        <m:t>                            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+2</m:t>
                      </m:r>
                      <m:sSub>
                        <m:sSub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𝐶𝑇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vi-VN" sz="28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8363" y="1741578"/>
                  <a:ext cx="20571712" cy="25809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272741"/>
            <a:ext cx="11838141" cy="914405"/>
            <a:chOff x="247181" y="1501341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1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𝑆</m:t>
                          </m:r>
                          <m:r>
                            <a:rPr lang="en-US" sz="2800">
                              <a:latin typeface="Cambria Math"/>
                            </a:rPr>
                            <m:t>=−6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352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𝑆</m:t>
                          </m:r>
                          <m:r>
                            <a:rPr lang="en-US" sz="2800">
                              <a:latin typeface="Cambria Math"/>
                            </a:rPr>
                            <m:t>=−5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3528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4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𝑆</m:t>
                          </m:r>
                          <m:r>
                            <a:rPr lang="en-US" sz="2800">
                              <a:latin typeface="Cambria Math"/>
                            </a:rPr>
                            <m:t>=−3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6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𝑆</m:t>
                          </m:r>
                          <m:r>
                            <a:rPr lang="en-US" sz="2800">
                              <a:latin typeface="Cambria Math"/>
                            </a:rPr>
                            <m:t>=−1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6097496" y="1529586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8442" y="2324101"/>
                <a:ext cx="11982644" cy="4338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3+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d>
                              <m:d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3+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/>
                      </a:rPr>
                      <m:t>              </m:t>
                    </m:r>
                    <m:r>
                      <a:rPr lang="en-US" sz="2800" i="1" smtClean="0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=1</m:t>
                            </m:r>
                            <m:d>
                              <m:d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𝑛𝑔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 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é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=−3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Bảng 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en-US" sz="2800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ℂ</m:t>
                        </m:r>
                        <m:r>
                          <a:rPr lang="en-US" sz="2800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=−3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𝐶𝑇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vi-V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𝐶𝐷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vi-V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𝐶𝑇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=−3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42" y="2324101"/>
                <a:ext cx="11982644" cy="4338752"/>
              </a:xfrm>
              <a:prstGeom prst="rect">
                <a:avLst/>
              </a:prstGeom>
              <a:blipFill rotWithShape="1">
                <a:blip r:embed="rId9"/>
                <a:stretch>
                  <a:fillRect l="-1069" b="-2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">
            <a:extLst>
              <a:ext uri="{FF2B5EF4-FFF2-40B4-BE49-F238E27FC236}">
                <a16:creationId xmlns="" xmlns:a16="http://schemas.microsoft.com/office/drawing/2014/main" id="{78612231-16C4-4A1C-9C0B-190F2C25511D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4364802" y="3751793"/>
            <a:ext cx="7808152" cy="196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1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96252" y="2653532"/>
            <a:ext cx="11892546" cy="4056954"/>
            <a:chOff x="184495" y="3636271"/>
            <a:chExt cx="11834900" cy="448156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42698" cy="611981"/>
              <a:chOff x="1275608" y="6239450"/>
              <a:chExt cx="4592537" cy="111194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799500" cy="1111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546020"/>
            <a:chOff x="534987" y="1869705"/>
            <a:chExt cx="23719158" cy="259295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20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529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Kí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hiệu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phức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+10=0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2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2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vi-VN" sz="28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52937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1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−4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:r>
                      <a:rPr lang="vi-VN" sz="2800" dirty="0" smtClean="0"/>
                      <a:t>-</a:t>
                    </a:r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2800" dirty="0"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13953" b="-290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9013416" y="1752553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2967" y="2994137"/>
                <a:ext cx="11683127" cy="3677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Ta có 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−2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+10=0⇔</m:t>
                    </m:r>
                    <m:sSup>
                      <m:sSupPr>
                        <m:ctrlPr>
                          <a:rPr lang="vi-VN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=9</m:t>
                    </m:r>
                    <m:sSup>
                      <m:sSupPr>
                        <m:ctrlPr>
                          <a:rPr lang="vi-VN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80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800" dirty="0" smtClean="0"/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=1+3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=1−3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latin typeface="Cambria Math"/>
                      </a:rPr>
                      <m:t>    </m:t>
                    </m:r>
                    <m:d>
                      <m:dPr>
                        <m:begChr m:val="|"/>
                        <m:endChr m:val="|"/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vi-VN" sz="280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1+3</m:t>
                          </m:r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−1+3</m:t>
                          </m:r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1+3</m:t>
                          </m:r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+1−3</m:t>
                          </m:r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/>
                      </a:rPr>
                      <m:t>                                     </m:t>
                    </m:r>
                    <m:r>
                      <a:rPr lang="en-US" sz="2800" i="1">
                        <a:latin typeface="Cambria Math"/>
                      </a:rPr>
                      <m:t>=6+2=8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67" y="2994137"/>
                <a:ext cx="11683127" cy="3677930"/>
              </a:xfrm>
              <a:prstGeom prst="rect">
                <a:avLst/>
              </a:prstGeom>
              <a:blipFill rotWithShape="1">
                <a:blip r:embed="rId9"/>
                <a:stretch>
                  <a:fillRect l="-1096" b="-3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6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4996" y="1906598"/>
            <a:ext cx="12196995" cy="4950039"/>
            <a:chOff x="184495" y="3636271"/>
            <a:chExt cx="11834900" cy="448156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42698" cy="611981"/>
              <a:chOff x="1275608" y="6239450"/>
              <a:chExt cx="4592537" cy="111194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799500" cy="1111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-50421"/>
            <a:ext cx="12368791" cy="1060071"/>
            <a:chOff x="534987" y="1709626"/>
            <a:chExt cx="24247311" cy="255346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782979"/>
              <a:ext cx="23527573" cy="2181353"/>
              <a:chOff x="534987" y="1561140"/>
              <a:chExt cx="23527573" cy="218135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942374" y="156114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4"/>
                <a:ext cx="3505200" cy="1176339"/>
                <a:chOff x="534987" y="1647864"/>
                <a:chExt cx="3505200" cy="1176339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4"/>
                  <a:ext cx="3505200" cy="117633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21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700549" y="1709626"/>
                  <a:ext cx="24081749" cy="2553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2800" b="1" dirty="0" smtClean="0">
                      <a:latin typeface="Times New Roman" pitchFamily="18" charset="0"/>
                      <a:cs typeface="Times New Roman" pitchFamily="18" charset="0"/>
                    </a:rPr>
                    <a:t>                    Cho </a:t>
                  </a:r>
                  <a:r>
                    <a:rPr lang="nl-NL" sz="2800" b="1" dirty="0" smtClean="0">
                      <a:latin typeface="Times New Roman" pitchFamily="18" charset="0"/>
                      <a:cs typeface="Times New Roman" pitchFamily="18" charset="0"/>
                    </a:rPr>
                    <a:t>khối </a:t>
                  </a:r>
                  <a:r>
                    <a:rPr lang="nl-NL" sz="2800" b="1" dirty="0">
                      <a:latin typeface="Times New Roman" pitchFamily="18" charset="0"/>
                      <a:cs typeface="Times New Roman" pitchFamily="18" charset="0"/>
                    </a:rPr>
                    <a:t>lăng trụ đứng</a:t>
                  </a:r>
                  <a14:m>
                    <m:oMath xmlns:m="http://schemas.openxmlformats.org/officeDocument/2006/math">
                      <m:r>
                        <a:rPr lang="nl-NL" sz="2800" b="1">
                          <a:latin typeface="Cambria Math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nl-NL" sz="2800" b="1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l-NL" sz="2800" b="1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l-NL" sz="2800" b="1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2800" b="1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nl-NL" sz="2800" b="1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nl-NL" sz="2800" b="1" dirty="0">
                      <a:latin typeface="Times New Roman" pitchFamily="18" charset="0"/>
                      <a:cs typeface="Times New Roman" pitchFamily="18" charset="0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nl-NL" sz="2800" b="1">
                          <a:latin typeface="Cambria Math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nl-NL" sz="2800" b="1" dirty="0">
                      <a:latin typeface="Times New Roman" pitchFamily="18" charset="0"/>
                      <a:cs typeface="Times New Roman" pitchFamily="18" charset="0"/>
                    </a:rPr>
                    <a:t> là hình thoi cạnh </a:t>
                  </a:r>
                  <a14:m>
                    <m:oMath xmlns:m="http://schemas.openxmlformats.org/officeDocument/2006/math">
                      <m:r>
                        <a:rPr lang="nl-NL" sz="2800" b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nl-NL" sz="2800" b="1" dirty="0">
                      <a:latin typeface="Times New Roman" pitchFamily="18" charset="0"/>
                      <a:cs typeface="Times New Roman" pitchFamily="18" charset="0"/>
                    </a:rPr>
                    <a:t>. Biết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𝐵𝐴𝐷</m:t>
                          </m:r>
                        </m:e>
                      </m:acc>
                      <m:r>
                        <a:rPr lang="nl-NL" sz="2800" b="1">
                          <a:latin typeface="Cambria Math"/>
                          <a:cs typeface="Times New Roman" panose="02020603050405020304" pitchFamily="18" charset="0"/>
                        </a:rPr>
                        <m:t>=60°</m:t>
                      </m:r>
                    </m:oMath>
                  </a14:m>
                  <a:r>
                    <a:rPr lang="nl-NL" sz="28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nl-NL" sz="2800" b="1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l-NL" sz="2800" b="1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NL" sz="28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800" b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nl-NL" sz="2800" b="1" dirty="0">
                      <a:latin typeface="Times New Roman" pitchFamily="18" charset="0"/>
                      <a:cs typeface="Times New Roman" pitchFamily="18" charset="0"/>
                    </a:rPr>
                    <a:t>. Thể tích của khối lăng trụ đã cho bằng</a:t>
                  </a:r>
                  <a:endParaRPr lang="vi-VN" sz="28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49" y="1709626"/>
                  <a:ext cx="24081749" cy="255346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98" t="-1724" b="-1092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900937"/>
            <a:ext cx="11838141" cy="1460404"/>
            <a:chOff x="247181" y="1453387"/>
            <a:chExt cx="11838141" cy="14604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5"/>
              <a:ext cx="3090381" cy="914403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573005"/>
                    <a:ext cx="2280848" cy="8059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nl-NL"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vi-VN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NL"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l-NL" sz="240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nl-NL" sz="24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573005"/>
                    <a:ext cx="2280848" cy="80597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460310"/>
              <a:ext cx="3090381" cy="998739"/>
              <a:chOff x="5537206" y="1519835"/>
              <a:chExt cx="3079904" cy="9284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519835"/>
                    <a:ext cx="2280848" cy="9284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nl-NL"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NL" sz="2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l-NL" sz="280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nl-NL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519835"/>
                    <a:ext cx="2280848" cy="92846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335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sz="280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l-NL" sz="280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280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nl-NL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3355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453387"/>
              <a:ext cx="3090381" cy="1460404"/>
              <a:chOff x="5537206" y="1513408"/>
              <a:chExt cx="3079904" cy="1357647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513408"/>
                    <a:ext cx="2493487" cy="13576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nl-NL"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NL" sz="2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l-NL" sz="280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nl-NL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cs typeface="Times New Roman" panose="02020603050405020304" pitchFamily="18" charset="0"/>
                    </a:endParaRPr>
                  </a:p>
                  <a:p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513408"/>
                    <a:ext cx="2493487" cy="1357647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267459" y="121920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281" y="2707468"/>
                <a:ext cx="12177718" cy="3631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/>
                      </a:rPr>
                      <m:t>𝑉</m:t>
                    </m:r>
                    <m:r>
                      <a:rPr lang="vi-VN" sz="2800" b="0" i="1" smtClean="0">
                        <a:latin typeface="Cambria Math"/>
                      </a:rPr>
                      <m:t>ì  </m:t>
                    </m:r>
                    <m:r>
                      <a:rPr lang="nl-NL" sz="28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 là hình thoi cạnh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</a:rPr>
                      <m:t>𝑎</m:t>
                    </m:r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2800" i="1">
                            <a:latin typeface="Cambria Math"/>
                          </a:rPr>
                          <m:t>𝐵𝐴𝐷</m:t>
                        </m:r>
                      </m:e>
                    </m:acc>
                    <m:r>
                      <a:rPr lang="nl-NL" sz="2800" i="1">
                        <a:latin typeface="Cambria Math"/>
                      </a:rPr>
                      <m:t>=60°</m:t>
                    </m:r>
                  </m:oMath>
                </a14:m>
                <a:endParaRPr lang="nl-NL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</a:rPr>
                      <m:t>𝛥</m:t>
                    </m:r>
                    <m:r>
                      <a:rPr lang="nl-NL" sz="2800" i="1">
                        <a:latin typeface="Cambria Math"/>
                      </a:rPr>
                      <m:t>𝐵𝐴𝐷</m:t>
                    </m:r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 là tam giác đều cạnh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</a:rPr>
                      <m:t>𝑎</m:t>
                    </m:r>
                  </m:oMath>
                </a14:m>
                <a:endParaRPr lang="en-US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vi-V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nl-NL" sz="2800" i="1">
                            <a:latin typeface="Cambria Math"/>
                          </a:rPr>
                          <m:t>𝐴𝐵𝐶𝐷</m:t>
                        </m:r>
                      </m:sub>
                    </m:sSub>
                    <m:r>
                      <a:rPr lang="nl-NL" sz="2800" i="1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vi-V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nl-NL" sz="2800" i="1">
                            <a:latin typeface="Cambria Math"/>
                          </a:rPr>
                          <m:t>𝐴𝐵𝐷</m:t>
                        </m:r>
                      </m:sub>
                    </m:sSub>
                    <m:r>
                      <a:rPr lang="nl-NL" sz="2800" i="1">
                        <a:latin typeface="Cambria Math"/>
                      </a:rPr>
                      <m:t>=2.</m:t>
                    </m:r>
                    <m:f>
                      <m:fPr>
                        <m:ctrlPr>
                          <a:rPr lang="vi-VN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nl-NL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nl-NL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nl-NL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nl-NL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nl-NL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nl-NL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Do khối lăng trụ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</a:rPr>
                      <m:t>𝐴𝐵𝐶𝐷</m:t>
                    </m:r>
                    <m:r>
                      <a:rPr lang="nl-NL" sz="28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vi-VN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 là lăng trụ đứng </a:t>
                </a:r>
                <a:endParaRPr lang="vi-VN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800" dirty="0" smtClean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đường cao của lăng trụ là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vi-VN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nl-NL" sz="2800" i="1">
                        <a:latin typeface="Cambria Math"/>
                      </a:rPr>
                      <m:t>=</m:t>
                    </m:r>
                    <m:r>
                      <a:rPr lang="nl-NL" sz="2800" i="1">
                        <a:latin typeface="Cambria Math"/>
                      </a:rPr>
                      <m:t>𝑎</m:t>
                    </m:r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Thể tích khối lăng trụ là </a:t>
                </a:r>
                <a:endParaRPr lang="vi-VN" sz="2800" i="1" dirty="0" smtClean="0">
                  <a:latin typeface="Cambria Math"/>
                </a:endParaRPr>
              </a:p>
              <a:p>
                <a:r>
                  <a:rPr lang="vi-VN" sz="2800" i="1" dirty="0">
                    <a:latin typeface="Cambria Math"/>
                  </a:rPr>
                  <a:t> </a:t>
                </a:r>
                <a:r>
                  <a:rPr lang="vi-VN" sz="2800" i="1" dirty="0" smtClean="0">
                    <a:latin typeface="Cambria Math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</a:rPr>
                      <m:t>=</m:t>
                    </m:r>
                    <m:r>
                      <a:rPr lang="nl-NL" sz="28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vi-VN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nl-NL" sz="28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vi-V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nl-NL" sz="2800" i="1">
                            <a:latin typeface="Cambria Math"/>
                          </a:rPr>
                          <m:t>𝐴𝐵𝐶𝐷</m:t>
                        </m:r>
                      </m:sub>
                    </m:sSub>
                    <m:r>
                      <a:rPr lang="nl-NL" sz="2800" i="1">
                        <a:latin typeface="Cambria Math"/>
                      </a:rPr>
                      <m:t>=</m:t>
                    </m:r>
                    <m:r>
                      <a:rPr lang="nl-NL" sz="2800" i="1">
                        <a:latin typeface="Cambria Math"/>
                      </a:rPr>
                      <m:t>𝑎</m:t>
                    </m:r>
                    <m:r>
                      <a:rPr lang="nl-NL" sz="28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nl-NL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nl-NL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NL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nl-NL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nl-NL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" y="2707468"/>
                <a:ext cx="12177718" cy="3631892"/>
              </a:xfrm>
              <a:prstGeom prst="rect">
                <a:avLst/>
              </a:prstGeom>
              <a:blipFill rotWithShape="1">
                <a:blip r:embed="rId9"/>
                <a:stretch>
                  <a:fillRect l="-1001" t="-1174" b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14">
            <a:extLst>
              <a:ext uri="{FF2B5EF4-FFF2-40B4-BE49-F238E27FC236}">
                <a16:creationId xmlns="" xmlns:a16="http://schemas.microsoft.com/office/drawing/2014/main" id="{A9ECBD7B-C11F-4365-9009-068084FA8A1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401" y="2440234"/>
            <a:ext cx="3253719" cy="3285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76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113502" y="2582551"/>
            <a:ext cx="12196995" cy="3341999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9" cy="828520"/>
              <a:chOff x="1275608" y="6239450"/>
              <a:chExt cx="4592539" cy="150538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121182" y="4997869"/>
                <a:ext cx="1422037" cy="407189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799500" cy="1111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-76408"/>
            <a:ext cx="12365664" cy="1046450"/>
            <a:chOff x="534987" y="1647030"/>
            <a:chExt cx="24241181" cy="252065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782979"/>
              <a:ext cx="23527573" cy="2181353"/>
              <a:chOff x="534987" y="1561140"/>
              <a:chExt cx="23527573" cy="218135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942374" y="156114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4"/>
                <a:ext cx="3505200" cy="1339984"/>
                <a:chOff x="534987" y="1647864"/>
                <a:chExt cx="3505200" cy="133998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4"/>
                  <a:ext cx="3505200" cy="117633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1334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22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94419" y="1647030"/>
                  <a:ext cx="24081749" cy="25206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2800" b="1" dirty="0" smtClean="0">
                      <a:latin typeface="Times New Roman" pitchFamily="18" charset="0"/>
                      <a:cs typeface="Times New Roman" pitchFamily="18" charset="0"/>
                    </a:rPr>
                    <a:t>                   </a:t>
                  </a:r>
                  <a:r>
                    <a:rPr lang="nl-NL" sz="2800" b="1" dirty="0">
                      <a:latin typeface="Times New Roman" pitchFamily="18" charset="0"/>
                      <a:cs typeface="Times New Roman" pitchFamily="18" charset="0"/>
                    </a:rPr>
                    <a:t>Trong không gian </a:t>
                  </a:r>
                  <a14:m>
                    <m:oMath xmlns:m="http://schemas.openxmlformats.org/officeDocument/2006/math">
                      <m:r>
                        <a:rPr lang="nl-NL" sz="2800" b="1">
                          <a:latin typeface="Cambria Math"/>
                          <a:cs typeface="Times New Roman" panose="02020603050405020304" pitchFamily="18" charset="0"/>
                        </a:rPr>
                        <m:t>𝑂𝑥𝑦𝑧</m:t>
                      </m:r>
                    </m:oMath>
                  </a14:m>
                  <a:r>
                    <a:rPr lang="nl-NL" sz="2800" b="1" dirty="0">
                      <a:latin typeface="Times New Roman" pitchFamily="18" charset="0"/>
                      <a:cs typeface="Times New Roman" pitchFamily="18" charset="0"/>
                    </a:rPr>
                    <a:t>, cho </a:t>
                  </a:r>
                  <a14:m>
                    <m:oMath xmlns:m="http://schemas.openxmlformats.org/officeDocument/2006/math">
                      <m:r>
                        <a:rPr lang="nl-NL" sz="2800" b="1">
                          <a:latin typeface="Cambria Math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2800" b="1">
                              <a:latin typeface="Cambria Math"/>
                              <a:cs typeface="Times New Roman" panose="02020603050405020304" pitchFamily="18" charset="0"/>
                            </a:rPr>
                            <m:t>1;2;3</m:t>
                          </m:r>
                        </m:e>
                      </m:d>
                    </m:oMath>
                  </a14:m>
                  <a:r>
                    <a:rPr lang="nl-NL" sz="2800" b="1" dirty="0">
                      <a:latin typeface="Times New Roman" pitchFamily="18" charset="0"/>
                      <a:cs typeface="Times New Roman" pitchFamily="18" charset="0"/>
                    </a:rPr>
                    <a:t>. Bán kính mặt cầu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nl-NL" sz="2800" b="1" dirty="0">
                      <a:latin typeface="Times New Roman" pitchFamily="18" charset="0"/>
                      <a:cs typeface="Times New Roman" pitchFamily="18" charset="0"/>
                    </a:rPr>
                    <a:t> có tâm </a:t>
                  </a:r>
                  <a14:m>
                    <m:oMath xmlns:m="http://schemas.openxmlformats.org/officeDocument/2006/math">
                      <m:r>
                        <a:rPr lang="nl-NL" sz="2800" b="1">
                          <a:latin typeface="Cambria Math"/>
                          <a:cs typeface="Times New Roman" panose="02020603050405020304" pitchFamily="18" charset="0"/>
                        </a:rPr>
                        <m:t>𝐼</m:t>
                      </m:r>
                    </m:oMath>
                  </a14:m>
                  <a:r>
                    <a:rPr lang="nl-NL" sz="2800" b="1" dirty="0">
                      <a:latin typeface="Times New Roman" pitchFamily="18" charset="0"/>
                      <a:cs typeface="Times New Roman" pitchFamily="18" charset="0"/>
                    </a:rPr>
                    <a:t> và tiếp xúc với trục hoành </a:t>
                  </a:r>
                  <a:r>
                    <a:rPr lang="nl-NL" sz="2800" b="1" dirty="0" smtClean="0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419" y="1647030"/>
                  <a:ext cx="24081749" cy="252065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48" t="-1163" b="-1046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869765"/>
            <a:ext cx="11838141" cy="1004837"/>
            <a:chOff x="247181" y="1422215"/>
            <a:chExt cx="11838141" cy="100483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22245"/>
              <a:ext cx="3090381" cy="993505"/>
              <a:chOff x="5537206" y="1484455"/>
              <a:chExt cx="3079904" cy="92360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484455"/>
                    <a:ext cx="2280848" cy="9051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vi-VN" sz="36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36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3600">
                                    <a:latin typeface="Cambria Math"/>
                                  </a:rPr>
                                  <m:t>13</m:t>
                                </m:r>
                              </m:e>
                            </m:rad>
                          </m:num>
                          <m:den>
                            <m:r>
                              <a:rPr lang="nl-NL" sz="36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nl-NL" sz="3600" dirty="0">
                        <a:cs typeface="Times New Roman" panose="02020603050405020304" pitchFamily="18" charset="0"/>
                      </a:rPr>
                      <a:t>.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484455"/>
                    <a:ext cx="2280848" cy="90515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19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422215"/>
              <a:ext cx="3090381" cy="993553"/>
              <a:chOff x="5537206" y="1484415"/>
              <a:chExt cx="3079904" cy="92364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484415"/>
                    <a:ext cx="2280848" cy="9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vi-VN" sz="36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36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3600">
                                    <a:latin typeface="Cambria Math"/>
                                  </a:rPr>
                                  <m:t>13</m:t>
                                </m:r>
                              </m:e>
                            </m:rad>
                          </m:num>
                          <m:den>
                            <m:r>
                              <a:rPr lang="nl-NL" sz="360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nl-NL" sz="3600" dirty="0">
                        <a:cs typeface="Times New Roman" panose="02020603050405020304" pitchFamily="18" charset="0"/>
                      </a:rPr>
                      <a:t>.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484415"/>
                    <a:ext cx="2280848" cy="90777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12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827750" y="1605898"/>
                    <a:ext cx="2280848" cy="5976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NL">
                                      <a:latin typeface="Cambria Math"/>
                                    </a:rPr>
                                    <m:t>13</m:t>
                                  </m:r>
                                </m:e>
                              </m:rad>
                              <m:r>
                                <a:rPr lang="vi-VN" b="0" i="1" smtClean="0">
                                  <a:latin typeface="Cambria Math"/>
                                </a:rPr>
                                <m:t>.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7750" y="1605898"/>
                    <a:ext cx="2280848" cy="59763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453388"/>
              <a:ext cx="3090381" cy="973664"/>
              <a:chOff x="5537206" y="1513408"/>
              <a:chExt cx="3079904" cy="90515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513408"/>
                    <a:ext cx="2493487" cy="9051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vi-VN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3600">
                                <a:latin typeface="Cambria Math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vi-VN" sz="36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3600">
                                    <a:latin typeface="Cambria Math"/>
                                  </a:rPr>
                                  <m:t>13</m:t>
                                </m:r>
                              </m:e>
                            </m:rad>
                          </m:num>
                          <m:den>
                            <m:r>
                              <a:rPr lang="nl-NL" sz="36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nl-NL" sz="3600" dirty="0">
                        <a:cs typeface="Times New Roman" panose="02020603050405020304" pitchFamily="18" charset="0"/>
                      </a:rPr>
                      <a:t>.</a:t>
                    </a:r>
                    <a:endParaRPr lang="vi-VN" sz="3600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513408"/>
                    <a:ext cx="2493487" cy="90515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112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6079022" y="121632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6425" y="3437859"/>
                <a:ext cx="11923179" cy="1725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𝑀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𝐼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lên trục hoành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⇒</m:t>
                    </m:r>
                    <m:r>
                      <a:rPr lang="nl-NL" sz="32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nl-NL" sz="3200" i="1">
                            <a:latin typeface="Cambria Math"/>
                          </a:rPr>
                          <m:t>1;0;0</m:t>
                        </m:r>
                      </m:e>
                    </m:d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Suy ra: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𝑅</m:t>
                    </m:r>
                    <m:r>
                      <a:rPr lang="nl-NL" sz="3200" i="1">
                        <a:latin typeface="Cambria Math"/>
                      </a:rPr>
                      <m:t>=</m:t>
                    </m:r>
                    <m:r>
                      <a:rPr lang="nl-NL" sz="3200" i="1">
                        <a:latin typeface="Cambria Math"/>
                      </a:rPr>
                      <m:t>𝐼𝑀</m:t>
                    </m:r>
                    <m:r>
                      <a:rPr lang="nl-NL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32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nl-NL" sz="3200" i="1">
                                    <a:latin typeface="Cambria Math"/>
                                  </a:rPr>
                                  <m:t>1−1</m:t>
                                </m:r>
                              </m:e>
                            </m:d>
                          </m:e>
                          <m:sup>
                            <m:r>
                              <a:rPr lang="nl-NL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nl-NL" sz="3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nl-NL" sz="3200" i="1">
                                    <a:latin typeface="Cambria Math"/>
                                  </a:rPr>
                                  <m:t>2−0</m:t>
                                </m:r>
                              </m:e>
                            </m:d>
                          </m:e>
                          <m:sup>
                            <m:r>
                              <a:rPr lang="nl-NL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nl-NL" sz="3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nl-NL" sz="3200" i="1">
                                    <a:latin typeface="Cambria Math"/>
                                  </a:rPr>
                                  <m:t>3−0</m:t>
                                </m:r>
                              </m:e>
                            </m:d>
                          </m:e>
                          <m:sup>
                            <m:r>
                              <a:rPr lang="nl-NL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nl-NL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l-NL" sz="3200" i="1">
                            <a:latin typeface="Cambria Math"/>
                          </a:rPr>
                          <m:t>13</m:t>
                        </m:r>
                      </m:e>
                    </m:rad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5" y="3437859"/>
                <a:ext cx="11923179" cy="1725601"/>
              </a:xfrm>
              <a:prstGeom prst="rect">
                <a:avLst/>
              </a:prstGeom>
              <a:blipFill rotWithShape="1">
                <a:blip r:embed="rId9"/>
                <a:stretch>
                  <a:fillRect l="-1278" b="-3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22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240" y="4083713"/>
            <a:ext cx="11892546" cy="2602837"/>
            <a:chOff x="184495" y="3636274"/>
            <a:chExt cx="11834900" cy="448155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4"/>
              <a:ext cx="2342696" cy="1037531"/>
              <a:chOff x="1275608" y="6239450"/>
              <a:chExt cx="4592534" cy="188514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1294" y="5187746"/>
                <a:ext cx="180180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799500" cy="1111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3223402"/>
            <a:chOff x="534987" y="1869705"/>
            <a:chExt cx="23719158" cy="540622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5136995"/>
              <a:chOff x="534987" y="1647866"/>
              <a:chExt cx="23340848" cy="513699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89"/>
                <a:ext cx="23120186" cy="506397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53426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en-US" sz="28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vi-VN" sz="28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bảng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biến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thiên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như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sau</a:t>
                  </a:r>
                  <a:endPara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:endParaRPr lang="en-US" sz="28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:endPara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:endPara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:endPara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Tổng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tiệm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cận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đồ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đã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 smtClean="0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53426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49" t="-575" b="-172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14247" y="320931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30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>
                              <a:latin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79240" y="3481682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p:pic>
        <p:nvPicPr>
          <p:cNvPr id="50" name="Picture 3">
            <a:extLst>
              <a:ext uri="{FF2B5EF4-FFF2-40B4-BE49-F238E27FC236}">
                <a16:creationId xmlns="" xmlns:a16="http://schemas.microsoft.com/office/drawing/2014/main" id="{30896732-A77E-4A86-9D8F-5AE0FD801340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3101558" y="740144"/>
            <a:ext cx="5988884" cy="1855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-32537" y="4129401"/>
                <a:ext cx="11939206" cy="2666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vi-VN" sz="2400" dirty="0" smtClean="0"/>
                  <a:t>                                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→±∞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=1⇒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vi-VN" sz="2400" dirty="0" smtClean="0"/>
                  <a:t>             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=+∞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=−∞⇒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=−1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vi-VN" sz="2400" dirty="0" smtClean="0"/>
                  <a:t>          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vi-VN" sz="2400" b="0" i="1" smtClean="0">
                            <a:latin typeface="Cambria Math"/>
                          </a:rPr>
                          <m:t> </m:t>
                        </m:r>
                        <m:r>
                          <a:rPr lang="vi-VN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=−∞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=+∞⇒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3.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537" y="4129401"/>
                <a:ext cx="11939206" cy="2666756"/>
              </a:xfrm>
              <a:prstGeom prst="rect">
                <a:avLst/>
              </a:prstGeom>
              <a:blipFill rotWithShape="1">
                <a:blip r:embed="rId10"/>
                <a:stretch>
                  <a:fillRect t="-1826" b="-4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33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3700082"/>
            <a:ext cx="11834900" cy="2719828"/>
            <a:chOff x="184495" y="3636275"/>
            <a:chExt cx="11834900" cy="355830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7" cy="771722"/>
              <a:chOff x="1275608" y="6239450"/>
              <a:chExt cx="4592536" cy="140218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172779" y="4946267"/>
                <a:ext cx="1318839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72131"/>
            <a:ext cx="11906396" cy="1528057"/>
            <a:chOff x="534987" y="1793447"/>
            <a:chExt cx="23340848" cy="256282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428929"/>
              <a:chOff x="534987" y="1647866"/>
              <a:chExt cx="23340848" cy="242892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35590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883715" y="1793447"/>
                  <a:ext cx="19835650" cy="25628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thực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dương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thỏa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mãn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vi-VN" sz="2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vi-VN" sz="2800" b="1" dirty="0" smtClean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vi-VN" sz="28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Giá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800" b="1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5</m:t>
                      </m:r>
                      <m:func>
                        <m:func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2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2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</m:oMath>
                  </a14:m>
                  <a:r>
                    <a:rPr lang="vi-VN" sz="3000" b="1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bằng </a:t>
                  </a:r>
                  <a:endParaRPr lang="en-US" sz="3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3715" y="1793447"/>
                  <a:ext cx="19835650" cy="25628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88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1797060"/>
            <a:ext cx="11838141" cy="1116509"/>
            <a:chOff x="247181" y="2080088"/>
            <a:chExt cx="11838141" cy="1116509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90"/>
              <a:ext cx="3090381" cy="1116501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652067"/>
                    <a:ext cx="2280848" cy="8157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vi-VN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3600" dirty="0">
                        <a:cs typeface="Times New Roman" panose="02020603050405020304" pitchFamily="18" charset="0"/>
                      </a:rPr>
                      <a:t>. </a:t>
                    </a:r>
                    <a:endPara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652067"/>
                    <a:ext cx="2280848" cy="81574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4"/>
              <a:ext cx="3090381" cy="1116503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687483"/>
                    <a:ext cx="2280848" cy="8131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:r>
                      <a: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vi-VN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en-US" sz="3600" dirty="0">
                        <a:cs typeface="Times New Roman" panose="02020603050405020304" pitchFamily="18" charset="0"/>
                      </a:rPr>
                      <a:t>. </a:t>
                    </a:r>
                    <a:endPara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687483"/>
                    <a:ext cx="2280848" cy="81312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32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9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2</m:t>
                        </m:r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8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−2</m:t>
                        </m:r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0588" b="-341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9018188" y="2088483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4495" y="4289958"/>
                <a:ext cx="11570777" cy="1868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tắc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logarit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thương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dương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5</m:t>
                      </m:r>
                      <m:func>
                        <m:funcPr>
                          <m:ctrlPr>
                            <a:rPr lang="vi-VN" sz="3200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</m:e>
                      </m:func>
                      <m:r>
                        <a:rPr lang="en-US" sz="3200" i="1">
                          <a:latin typeface="Cambria Math"/>
                        </a:rPr>
                        <m:t>−2</m:t>
                      </m:r>
                      <m:func>
                        <m:funcPr>
                          <m:ctrlPr>
                            <a:rPr lang="vi-VN" sz="3200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latin typeface="Cambria Math"/>
                            </a:rPr>
                            <m:t>𝑏</m:t>
                          </m:r>
                        </m:e>
                      </m:func>
                      <m:r>
                        <a:rPr lang="en-US" sz="32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3200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vi-VN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e>
                      </m:func>
                      <m:r>
                        <a:rPr lang="en-US" sz="32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vi-VN" sz="3200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vi-VN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32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vi-VN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vi-VN" sz="3200" i="1" dirty="0" smtClean="0">
                  <a:latin typeface="Cambria Math"/>
                </a:endParaRPr>
              </a:p>
              <a:p>
                <a:r>
                  <a:rPr lang="vi-VN" sz="3200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=−2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95" y="4289958"/>
                <a:ext cx="11570777" cy="1868588"/>
              </a:xfrm>
              <a:prstGeom prst="rect">
                <a:avLst/>
              </a:prstGeom>
              <a:blipFill rotWithShape="1">
                <a:blip r:embed="rId9"/>
                <a:stretch>
                  <a:fillRect l="-1317" t="-4575" b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10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7593" y="4295354"/>
            <a:ext cx="11834900" cy="1989386"/>
            <a:chOff x="184495" y="3636276"/>
            <a:chExt cx="11834900" cy="198938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-65938"/>
            <a:ext cx="11906397" cy="909233"/>
            <a:chOff x="534987" y="1559443"/>
            <a:chExt cx="23340848" cy="152495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214690"/>
              <a:chOff x="534987" y="1647866"/>
              <a:chExt cx="23340848" cy="121469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114166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455642" y="1559443"/>
                  <a:ext cx="19835649" cy="15249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Đạo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36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+3</m:t>
                          </m:r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+2</m:t>
                          </m:r>
                        </m:sup>
                      </m:sSup>
                    </m:oMath>
                  </a14:m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endPara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642" y="1559443"/>
                  <a:ext cx="19835649" cy="152495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140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3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473162" y="1085850"/>
            <a:ext cx="7181751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+3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+2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vi-VN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+3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+2</m:t>
                          </m:r>
                        </m:e>
                      </m:d>
                    </m:oMath>
                  </a14:m>
                  <a:r>
                    <a:rPr lang="en-US" sz="2800" dirty="0">
                      <a:cs typeface="Times New Roman" panose="02020603050405020304" pitchFamily="18" charset="0"/>
                    </a:rPr>
                    <a:t>. 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01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476145" y="1855544"/>
            <a:ext cx="7181751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+3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+2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vi-VN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+3</m:t>
                          </m:r>
                        </m:e>
                      </m:d>
                    </m:oMath>
                  </a14:m>
                  <a:r>
                    <a:rPr lang="en-US" sz="2800" dirty="0"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00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449896" y="2641530"/>
            <a:ext cx="7181751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+3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+2</m:t>
                          </m:r>
                        </m:sup>
                      </m:sSup>
                    </m:oMath>
                  </a14:m>
                  <a:r>
                    <a:rPr lang="en-US" sz="2800" dirty="0">
                      <a:cs typeface="Times New Roman" panose="02020603050405020304" pitchFamily="18" charset="0"/>
                    </a:rPr>
                    <a:t>. 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200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449896" y="3448050"/>
            <a:ext cx="7181751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+3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vi-VN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+3</m:t>
                          </m:r>
                        </m:e>
                      </m:d>
                    </m:oMath>
                  </a14:m>
                  <a:r>
                    <a:rPr lang="en-US" sz="2800" dirty="0">
                      <a:cs typeface="Times New Roman" panose="02020603050405020304" pitchFamily="18" charset="0"/>
                    </a:rPr>
                    <a:t>.</a:t>
                  </a:r>
                  <a:endParaRPr lang="vi-VN" sz="28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01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529581" y="1914045"/>
            <a:ext cx="544265" cy="5002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8978" y="5043329"/>
                <a:ext cx="9146799" cy="72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𝑦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vi-VN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+3</m:t>
                        </m:r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en-US" sz="3600" i="1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vi-VN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+3</m:t>
                        </m:r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vi-VN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4</m:t>
                        </m:r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+3</m:t>
                        </m:r>
                      </m:e>
                    </m:d>
                  </m:oMath>
                </a14:m>
                <a:endParaRPr lang="vi-VN" sz="3600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78" y="5043329"/>
                <a:ext cx="9146799" cy="722377"/>
              </a:xfrm>
              <a:prstGeom prst="rect">
                <a:avLst/>
              </a:prstGeom>
              <a:blipFill rotWithShape="1">
                <a:blip r:embed="rId8"/>
                <a:stretch>
                  <a:fillRect l="-2067" t="-2521" b="-30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40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8736" y="2716778"/>
            <a:ext cx="11834900" cy="3703132"/>
            <a:chOff x="184495" y="3636276"/>
            <a:chExt cx="11834900" cy="35583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894"/>
            <a:ext cx="12357366" cy="1523106"/>
            <a:chOff x="534987" y="1611208"/>
            <a:chExt cx="24224911" cy="321584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741905"/>
              <a:ext cx="23340848" cy="3085149"/>
              <a:chOff x="534987" y="1520066"/>
              <a:chExt cx="23340848" cy="308514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625041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520066"/>
                <a:ext cx="3505200" cy="1304137"/>
                <a:chOff x="534987" y="1520066"/>
                <a:chExt cx="3505200" cy="13041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520066"/>
                  <a:ext cx="3505200" cy="1304137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3"/>
                  <a:ext cx="2690581" cy="11696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505362" y="1611208"/>
                  <a:ext cx="23254536" cy="2781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</a:t>
                  </a:r>
                  <a:r>
                    <a:rPr lang="en-US" sz="3200" b="1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vi-VN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không gian với hệ tọa độ 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𝑂𝑥𝑦𝑧</m:t>
                      </m:r>
                    </m:oMath>
                  </a14:m>
                  <a:r>
                    <a:rPr lang="vi-VN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, mặt phẳng đi qua ba điểm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𝑨</m:t>
                      </m:r>
                      <m:d>
                        <m:dPr>
                          <m:ctrlPr>
                            <a:rPr lang="vi-VN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; 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; 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vi-VN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𝑩</m:t>
                      </m:r>
                      <m:d>
                        <m:dPr>
                          <m:ctrlPr>
                            <a:rPr lang="vi-VN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en-US" sz="32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2</m:t>
                          </m:r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en-US" sz="32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4</m:t>
                          </m:r>
                        </m:e>
                      </m:d>
                    </m:oMath>
                  </a14:m>
                  <a:r>
                    <a:rPr lang="vi-VN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𝑪</m:t>
                      </m:r>
                      <m:d>
                        <m:dPr>
                          <m:ctrlPr>
                            <a:rPr lang="vi-VN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en-US" sz="32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1</m:t>
                          </m:r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en-US" sz="32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2</m:t>
                          </m:r>
                        </m:e>
                      </m:d>
                    </m:oMath>
                  </a14:m>
                  <a:r>
                    <a:rPr lang="vi-VN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có phương trình </a:t>
                  </a:r>
                  <a:r>
                    <a:rPr lang="vi-VN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endPara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5362" y="1611208"/>
                  <a:ext cx="23254536" cy="27813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14" t="-463" b="-740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1587510"/>
            <a:ext cx="11944819" cy="1719194"/>
            <a:chOff x="247181" y="2080088"/>
            <a:chExt cx="11944819" cy="171919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8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5983" y="1882292"/>
                    <a:ext cx="2431170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𝑥</m:t>
                        </m:r>
                        <m:r>
                          <a:rPr lang="en-US" sz="2800">
                            <a:latin typeface="Cambria Math"/>
                          </a:rPr>
                          <m:t>+</m:t>
                        </m:r>
                        <m:r>
                          <a:rPr lang="en-US" sz="2800">
                            <a:latin typeface="Cambria Math"/>
                          </a:rPr>
                          <m:t>𝑦</m:t>
                        </m:r>
                        <m:r>
                          <a:rPr lang="en-US" sz="2800">
                            <a:latin typeface="Cambria Math"/>
                          </a:rPr>
                          <m:t>+5=0</m:t>
                        </m:r>
                      </m:oMath>
                    </a14:m>
                    <a:r>
                      <a:rPr lang="vi-VN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5983" y="1882292"/>
                    <a:ext cx="2431170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2941" r="-6983" b="-3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088" y="2080090"/>
              <a:ext cx="3210957" cy="1719192"/>
              <a:chOff x="5537206" y="1557992"/>
              <a:chExt cx="3200077" cy="159823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02970" y="1811450"/>
                    <a:ext cx="2734313" cy="13447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𝑥</m:t>
                        </m:r>
                        <m:r>
                          <a:rPr lang="en-US" sz="2800">
                            <a:latin typeface="Cambria Math"/>
                          </a:rPr>
                          <m:t>+</m:t>
                        </m:r>
                        <m:r>
                          <a:rPr lang="en-US" sz="2800">
                            <a:latin typeface="Cambria Math"/>
                          </a:rPr>
                          <m:t>𝑦</m:t>
                        </m:r>
                        <m:r>
                          <a:rPr lang="en-US" sz="2800">
                            <a:latin typeface="Cambria Math"/>
                          </a:rPr>
                          <m:t>−5=0</m:t>
                        </m:r>
                      </m:oMath>
                    </a14:m>
                    <a:r>
                      <a:rPr lang="vi-VN" sz="2800" dirty="0">
                        <a:cs typeface="Times New Roman" panose="02020603050405020304" pitchFamily="18" charset="0"/>
                      </a:rPr>
                      <a:t>.</a:t>
                    </a:r>
                    <a:r>
                      <a:rPr lang="en-US" sz="2800" dirty="0">
                        <a:cs typeface="Times New Roman" panose="02020603050405020304" pitchFamily="18" charset="0"/>
                      </a:rPr>
                      <a:t>	</a:t>
                    </a:r>
                  </a:p>
                  <a:p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2970" y="1811450"/>
                    <a:ext cx="2734313" cy="134477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29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9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539052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𝑦</m:t>
                        </m:r>
                        <m:r>
                          <a:rPr lang="en-US" sz="2800">
                            <a:latin typeface="Cambria Math"/>
                          </a:rPr>
                          <m:t>−</m:t>
                        </m:r>
                        <m:r>
                          <a:rPr lang="en-US" sz="2800">
                            <a:latin typeface="Cambria Math"/>
                          </a:rPr>
                          <m:t>𝑧</m:t>
                        </m:r>
                        <m:r>
                          <a:rPr lang="en-US" sz="2800">
                            <a:latin typeface="Cambria Math"/>
                          </a:rPr>
                          <m:t>+2=0</m:t>
                        </m:r>
                      </m:oMath>
                    </a14:m>
                    <a:r>
                      <a:rPr lang="vi-VN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539052" cy="48640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12791" r="-1675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2080088"/>
              <a:ext cx="3197058" cy="1203577"/>
              <a:chOff x="5537206" y="1557992"/>
              <a:chExt cx="3186219" cy="111889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599802" cy="9155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2</m:t>
                        </m:r>
                        <m:r>
                          <a:rPr lang="en-US" sz="2800">
                            <a:latin typeface="Cambria Math"/>
                          </a:rPr>
                          <m:t>𝑥</m:t>
                        </m:r>
                        <m:r>
                          <a:rPr lang="en-US" sz="2800">
                            <a:latin typeface="Cambria Math"/>
                          </a:rPr>
                          <m:t>+</m:t>
                        </m:r>
                        <m:r>
                          <a:rPr lang="en-US" sz="2800">
                            <a:latin typeface="Cambria Math"/>
                          </a:rPr>
                          <m:t>𝑦</m:t>
                        </m:r>
                        <m:r>
                          <a:rPr lang="en-US" sz="2800">
                            <a:latin typeface="Cambria Math"/>
                          </a:rPr>
                          <m:t>−7=0</m:t>
                        </m:r>
                      </m:oMath>
                    </a14:m>
                    <a:r>
                      <a:rPr lang="vi-VN" sz="2800" dirty="0"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599802" cy="91558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6173" r="-397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3163088" y="1876699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1203" y="3546874"/>
                <a:ext cx="12299869" cy="2481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sẽ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𝐴𝐵</m:t>
                            </m:r>
                          </m:e>
                        </m:acc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1;−1;−1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2;−2;−3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uy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𝐴𝐵</m:t>
                            </m:r>
                          </m:e>
                        </m:acc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1;1;0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M</m:t>
                    </m:r>
                    <m:r>
                      <a:rPr lang="vi-VN" sz="2800" b="0" i="0" smtClean="0">
                        <a:latin typeface="Cambria Math"/>
                      </a:rPr>
                      <m:t>ặ</m:t>
                    </m:r>
                    <m:r>
                      <m:rPr>
                        <m:sty m:val="p"/>
                      </m:rPr>
                      <a:rPr lang="vi-VN" sz="2800" b="0" i="0" smtClean="0">
                        <a:latin typeface="Cambria Math"/>
                      </a:rPr>
                      <m:t>t</m:t>
                    </m:r>
                    <m:r>
                      <a:rPr lang="vi-VN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b="0" i="0" smtClean="0">
                        <a:latin typeface="Cambria Math"/>
                      </a:rPr>
                      <m:t>ph</m:t>
                    </m:r>
                    <m:r>
                      <a:rPr lang="vi-VN" sz="2800" b="0" i="0" smtClean="0">
                        <a:latin typeface="Cambria Math"/>
                      </a:rPr>
                      <m:t>ẳ</m:t>
                    </m:r>
                    <m:r>
                      <m:rPr>
                        <m:sty m:val="p"/>
                      </m:rPr>
                      <a:rPr lang="vi-VN" sz="2800" b="0" i="0" smtClean="0">
                        <a:latin typeface="Cambria Math"/>
                      </a:rPr>
                      <m:t>ng</m:t>
                    </m:r>
                    <m:r>
                      <a:rPr lang="vi-VN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𝐴𝐵𝐶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2; 3; 5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nhận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1;1;0</m:t>
                        </m:r>
                      </m:e>
                    </m:d>
                  </m:oMath>
                </a14:m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làm VTPT </a:t>
                </a:r>
              </a:p>
              <a:p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nên pt 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1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+1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+0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  <m:r>
                          <a:rPr lang="en-US" sz="2800" i="1">
                            <a:latin typeface="Cambria Math"/>
                          </a:rPr>
                          <m:t>−5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=0⇔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−5=0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3" y="3546874"/>
                <a:ext cx="12299869" cy="2481128"/>
              </a:xfrm>
              <a:prstGeom prst="rect">
                <a:avLst/>
              </a:prstGeom>
              <a:blipFill rotWithShape="1">
                <a:blip r:embed="rId9"/>
                <a:stretch>
                  <a:fillRect l="-1041" b="-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6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7592" y="4295354"/>
            <a:ext cx="12064407" cy="2562646"/>
            <a:chOff x="184495" y="3636276"/>
            <a:chExt cx="11834900" cy="198938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12621"/>
              <a:ext cx="11834900" cy="191304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-65938"/>
            <a:ext cx="11906397" cy="1458871"/>
            <a:chOff x="534987" y="1559443"/>
            <a:chExt cx="23340848" cy="244679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655179"/>
              <a:ext cx="23340848" cy="2091815"/>
              <a:chOff x="534987" y="1433340"/>
              <a:chExt cx="23340848" cy="209181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433340"/>
                <a:ext cx="23120186" cy="209181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27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455642" y="1559443"/>
                  <a:ext cx="19835648" cy="2446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36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nl-NL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rên mặt phẳng tọa độ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𝑂𝑥𝑦</m:t>
                      </m:r>
                    </m:oMath>
                  </a14:m>
                  <a:r>
                    <a:rPr lang="nl-NL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hợp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biểu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diễn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phức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𝑧</m:t>
                      </m:r>
                    </m:oMath>
                  </a14:m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thoả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mãn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−2+5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=4</m:t>
                      </m:r>
                    </m:oMath>
                  </a14:m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6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:endPara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642" y="1559443"/>
                  <a:ext cx="19835648" cy="244679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0" t="-837" b="-836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3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473162" y="1371600"/>
            <a:ext cx="7429401" cy="617268"/>
            <a:chOff x="1458731" y="6334162"/>
            <a:chExt cx="14258134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615662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cs typeface="Times New Roman" panose="02020603050405020304" pitchFamily="18" charset="0"/>
                    </a:rPr>
                    <a:t>Đường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tròn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tâm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vi-VN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2;−5</m:t>
                          </m:r>
                        </m:e>
                      </m:d>
                    </m:oMath>
                  </a14:m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bán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kính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bằng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2</m:t>
                      </m:r>
                    </m:oMath>
                  </a14:m>
                  <a:r>
                    <a:rPr lang="en-US" sz="2800" dirty="0" smtClean="0">
                      <a:cs typeface="Times New Roman" panose="02020603050405020304" pitchFamily="18" charset="0"/>
                    </a:rPr>
                    <a:t>.</a:t>
                  </a:r>
                  <a:endParaRPr lang="vi-VN" sz="28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5662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87" r="-887" b="-155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476145" y="2141294"/>
            <a:ext cx="7448451" cy="617268"/>
            <a:chOff x="1458731" y="6334162"/>
            <a:chExt cx="14294694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652222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Đườ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ng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tr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ò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â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−2;5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à 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á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í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nh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ằ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ng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vi-VN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sup/>
                        </m:sSup>
                      </m:oMath>
                    </m:oMathPara>
                  </a14:m>
                  <a:endParaRPr lang="en-US" sz="28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2222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2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449896" y="2956699"/>
            <a:ext cx="7469566" cy="617268"/>
            <a:chOff x="1458731" y="6392995"/>
            <a:chExt cx="14335216" cy="12345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692744" y="6392995"/>
                  <a:ext cx="13101203" cy="123453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Đườ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ng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tr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ò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â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2;−5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à 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á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í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nh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ằ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ng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vi-VN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sup/>
                        </m:sSup>
                      </m:oMath>
                    </m:oMathPara>
                  </a14:m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2744" y="6392995"/>
                  <a:ext cx="13101203" cy="123453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2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487996" y="3733800"/>
            <a:ext cx="7429401" cy="617268"/>
            <a:chOff x="983451" y="6334162"/>
            <a:chExt cx="1425813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Đườ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ng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tr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ò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â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𝑂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à 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á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í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nh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ằ</m:t>
                            </m:r>
                            <m:r>
                              <m:rPr>
                                <m:nor/>
                              </m:rPr>
                              <a:rPr lang="en-US" sz="2800" dirty="0" err="1">
                                <a:cs typeface="Times New Roman" panose="02020603050405020304" pitchFamily="18" charset="0"/>
                              </a:rPr>
                              <m:t>ng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vi-VN" sz="2800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sup/>
                        </m:sSup>
                      </m:oMath>
                    </m:oMathPara>
                  </a14:m>
                  <a:endParaRPr lang="vi-VN" sz="28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983451" y="6481814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490640" y="3001108"/>
            <a:ext cx="544265" cy="5002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vi-VN" sz="3200" dirty="0" smtClean="0"/>
              <a:t>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7592" y="4647042"/>
                <a:ext cx="12064407" cy="1906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                             Giả sử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𝑦𝑖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</a:rPr>
                          <m:t>∈</m:t>
                        </m:r>
                        <m:r>
                          <a:rPr lang="en-US" sz="2800" i="1">
                            <a:latin typeface="Cambria Math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vi-VN" sz="2800" i="0">
                        <a:latin typeface="Cambria Math"/>
                      </a:rPr>
                      <m:t>ừ</m:t>
                    </m:r>
                    <m:r>
                      <a:rPr lang="vi-VN" sz="2800" b="0" i="0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vi-VN" sz="2800" b="0" i="0" smtClean="0">
                        <a:latin typeface="Cambria Math"/>
                      </a:rPr>
                      <m:t>gi</m:t>
                    </m:r>
                    <m:r>
                      <a:rPr lang="vi-VN" sz="2800" b="0" i="0" smtClean="0">
                        <a:latin typeface="Cambria Math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b="0" i="0" smtClean="0">
                        <a:latin typeface="Cambria Math"/>
                      </a:rPr>
                      <m:t>i</m:t>
                    </m:r>
                    <m:r>
                      <a:rPr lang="vi-VN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b="0" i="0" smtClean="0">
                        <a:latin typeface="Cambria Math"/>
                      </a:rPr>
                      <m:t>thi</m:t>
                    </m:r>
                    <m:r>
                      <a:rPr lang="vi-VN" sz="2800" b="0" i="0" smtClean="0">
                        <a:latin typeface="Cambria Math"/>
                      </a:rPr>
                      <m:t>ế</m:t>
                    </m:r>
                    <m:r>
                      <m:rPr>
                        <m:sty m:val="p"/>
                      </m:rPr>
                      <a:rPr lang="vi-VN" sz="2800" b="0" i="0" smtClean="0">
                        <a:latin typeface="Cambria Math"/>
                      </a:rPr>
                      <m:t>t</m:t>
                    </m:r>
                    <m:r>
                      <a:rPr lang="vi-VN" sz="2800" b="0" i="0" smtClean="0">
                        <a:latin typeface="Cambria Math"/>
                      </a:rPr>
                      <m:t> : </m:t>
                    </m:r>
                    <m:d>
                      <m:dPr>
                        <m:begChr m:val="|"/>
                        <m:endChr m:val="|"/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  <m:r>
                          <a:rPr lang="en-US" sz="2800" i="1">
                            <a:latin typeface="Cambria Math"/>
                          </a:rPr>
                          <m:t>−2+5</m:t>
                        </m:r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=4⇔</m:t>
                    </m:r>
                    <m:d>
                      <m:dPr>
                        <m:begChr m:val="|"/>
                        <m:endChr m:val="|"/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−2+</m:t>
                        </m:r>
                        <m:d>
                          <m:d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+5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=4</m:t>
                    </m:r>
                  </m:oMath>
                </a14:m>
                <a:endParaRPr lang="vi-VN" sz="28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vi-VN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+5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i="1">
                          <a:latin typeface="Cambria Math"/>
                        </a:rPr>
                        <m:t>=4⇔</m:t>
                      </m:r>
                      <m:sSup>
                        <m:sSupPr>
                          <m:ctrlPr>
                            <a:rPr lang="vi-VN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2;−5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𝑅</m:t>
                    </m:r>
                    <m:r>
                      <a:rPr lang="en-US" sz="2800" i="1">
                        <a:latin typeface="Cambria Math"/>
                      </a:rPr>
                      <m:t>=4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2" y="4647042"/>
                <a:ext cx="12064407" cy="1906804"/>
              </a:xfrm>
              <a:prstGeom prst="rect">
                <a:avLst/>
              </a:prstGeom>
              <a:blipFill rotWithShape="1">
                <a:blip r:embed="rId8"/>
                <a:stretch>
                  <a:fillRect l="-1061" t="-3195" r="-606" b="-7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61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0" y="2993738"/>
            <a:ext cx="11834900" cy="3558302"/>
            <a:chOff x="184495" y="3636276"/>
            <a:chExt cx="11834900" cy="35583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7598"/>
            <a:ext cx="11906396" cy="749818"/>
            <a:chOff x="534987" y="1647866"/>
            <a:chExt cx="23340848" cy="117633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11033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2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2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2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2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2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2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2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533960" y="1653394"/>
                <a:ext cx="2278919" cy="929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3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3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</a:t>
                </a:r>
                <a:endParaRPr lang="en-US" sz="3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0" y="1301760"/>
            <a:ext cx="12192000" cy="1428177"/>
            <a:chOff x="247181" y="2080088"/>
            <a:chExt cx="11838141" cy="142817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8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431169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a14:m>
                    <a:r>
                      <a:rPr lang="en-US" sz="2800" dirty="0"/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431169" cy="48640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10465" r="-7748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1"/>
              <a:ext cx="3090381" cy="1116502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65436" y="1776032"/>
                    <a:ext cx="2523319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a14:m>
                    <a:r>
                      <a:rPr lang="en-US" sz="2800" dirty="0" smtClean="0"/>
                      <a:t>.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5436" y="1776032"/>
                    <a:ext cx="2523319" cy="48640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0465" r="-93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428177"/>
              <a:chOff x="5537206" y="1557992"/>
              <a:chExt cx="3079904" cy="1327692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539052" cy="11374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a14:m>
                    <a:r>
                      <a:rPr lang="en-US" sz="2800" dirty="0"/>
                      <a:t>. </a:t>
                    </a:r>
                    <a:endParaRPr lang="vi-VN" sz="2800" b="1" dirty="0" smtClean="0"/>
                  </a:p>
                  <a:p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539052" cy="113745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4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105188" y="1761297"/>
                <a:ext cx="2493487" cy="515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7" name="Action Button: Forward or Next 96">
            <a:hlinkClick r:id="rId6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064719" y="1574125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2073640" y="120895"/>
                <a:ext cx="10118360" cy="82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826" algn="l"/>
                  </a:tabLst>
                </a:pPr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Họ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3600" b="0" i="1" dirty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3600" b="0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3600" b="0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sin</m:t>
                    </m:r>
                    <m:r>
                      <a:rPr lang="en-US" sz="3600" b="0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⁡</m:t>
                    </m:r>
                    <m:r>
                      <a:rPr lang="en-US" sz="3600" b="0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640" y="120895"/>
                <a:ext cx="10118360" cy="821774"/>
              </a:xfrm>
              <a:prstGeom prst="rect">
                <a:avLst/>
              </a:prstGeom>
              <a:blipFill rotWithShape="1">
                <a:blip r:embed="rId7"/>
                <a:stretch>
                  <a:fillRect t="-2222" b="-14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571684" y="1430882"/>
                <a:ext cx="281801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684" y="1430882"/>
                <a:ext cx="2818012" cy="95410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36426" y="3926319"/>
                <a:ext cx="9173409" cy="1144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426" y="3926319"/>
                <a:ext cx="9173409" cy="1144865"/>
              </a:xfrm>
              <a:prstGeom prst="rect">
                <a:avLst/>
              </a:prstGeom>
              <a:blipFill rotWithShape="1">
                <a:blip r:embed="rId9"/>
                <a:stretch>
                  <a:fillRect l="-1661" r="-731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21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7781" y="3735269"/>
            <a:ext cx="11755672" cy="3237030"/>
            <a:chOff x="184495" y="3636276"/>
            <a:chExt cx="11834900" cy="198938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7" cy="483133"/>
              <a:chOff x="1275608" y="6239450"/>
              <a:chExt cx="4592536" cy="87782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00414" y="4618636"/>
                <a:ext cx="663570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2095" cy="7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14853" cy="65542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-107749"/>
            <a:ext cx="11939058" cy="2537690"/>
            <a:chOff x="534987" y="1489322"/>
            <a:chExt cx="23404876" cy="459418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782979"/>
              <a:ext cx="23340848" cy="3369828"/>
              <a:chOff x="534987" y="1561140"/>
              <a:chExt cx="23340848" cy="336982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561140"/>
                <a:ext cx="23120186" cy="336982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28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34987" y="1489322"/>
                  <a:ext cx="23404876" cy="4594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3600" b="1" dirty="0" smtClean="0">
                      <a:latin typeface="Times New Roman" pitchFamily="18" charset="0"/>
                      <a:cs typeface="Times New Roman" pitchFamily="18" charset="0"/>
                    </a:rPr>
                    <a:t>             </a:t>
                  </a:r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</m:d>
                    </m:oMath>
                  </a14:m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giới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hạn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bởi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Parabol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+4</m:t>
                      </m:r>
                    </m:oMath>
                  </a14:m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cong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trục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hoành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(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phần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tô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đậm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vẽ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).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diện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tích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𝑆</m:t>
                      </m:r>
                    </m:oMath>
                  </a14:m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600" b="1" dirty="0" err="1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</m:d>
                    </m:oMath>
                  </a14:m>
                  <a:r>
                    <a:rPr lang="fr-FR" sz="3600" b="1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vi-VN" sz="36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987" y="1489322"/>
                  <a:ext cx="23404876" cy="459418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66" t="-480" r="-7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4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21881" y="2133600"/>
            <a:ext cx="3021583" cy="621883"/>
            <a:chOff x="1139056" y="6334162"/>
            <a:chExt cx="14102531" cy="12437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𝑆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pl-PL" sz="2800" b="1" dirty="0" smtClean="0">
                      <a:cs typeface="Times New Roman" panose="02020603050405020304" pitchFamily="18" charset="0"/>
                    </a:rPr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51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139056" y="6395926"/>
              <a:ext cx="2834720" cy="11820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3314915" y="2076450"/>
            <a:ext cx="3251311" cy="640934"/>
            <a:chOff x="-6978656" y="6127664"/>
            <a:chExt cx="9057599" cy="12818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-6244682" y="6174996"/>
                  <a:ext cx="8323625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𝑆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lang="pl-PL" sz="2800" b="1" dirty="0" smtClean="0">
                      <a:cs typeface="Times New Roman" panose="02020603050405020304" pitchFamily="18" charset="0"/>
                    </a:rPr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244682" y="6174996"/>
                  <a:ext cx="8323625" cy="12345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454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-6978656" y="6127664"/>
              <a:ext cx="1690893" cy="12029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130395" y="2949370"/>
            <a:ext cx="3013070" cy="617268"/>
            <a:chOff x="1071714" y="6334162"/>
            <a:chExt cx="11915110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7" y="6334162"/>
                  <a:ext cx="10846437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𝑆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pl-PL" sz="2800" b="1" dirty="0">
                      <a:cs typeface="Times New Roman" panose="02020603050405020304" pitchFamily="18" charset="0"/>
                    </a:rPr>
                    <a:t>. 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7" y="6334162"/>
                  <a:ext cx="10846437" cy="123453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55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071714" y="6451164"/>
              <a:ext cx="2084471" cy="94373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3314915" y="2953658"/>
            <a:ext cx="3251311" cy="632030"/>
            <a:chOff x="-6872645" y="5861166"/>
            <a:chExt cx="9013033" cy="12640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-6050830" y="5861166"/>
                  <a:ext cx="8191218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𝑆</m:t>
                      </m:r>
                      <m:r>
                        <a:rPr lang="en-US" sz="28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vi-V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pl-PL" sz="2800" b="1" dirty="0">
                      <a:cs typeface="Times New Roman" panose="02020603050405020304" pitchFamily="18" charset="0"/>
                    </a:rPr>
                    <a:t>. 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050830" y="5861166"/>
                  <a:ext cx="8191218" cy="123453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545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-6872645" y="5947014"/>
              <a:ext cx="1696603" cy="11782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432E638B-F586-4599-B26E-BBF1E009BB5A}"/>
              </a:ext>
            </a:extLst>
          </p:cNvPr>
          <p:cNvSpPr/>
          <p:nvPr/>
        </p:nvSpPr>
        <p:spPr>
          <a:xfrm>
            <a:off x="3314915" y="2110971"/>
            <a:ext cx="567268" cy="56696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000" dirty="0" smtClean="0">
                <a:latin typeface="+mj-lt"/>
              </a:rPr>
              <a:t>B</a:t>
            </a:r>
            <a:endParaRPr lang="en-US" sz="3000" dirty="0">
              <a:latin typeface="+mj-lt"/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="" xmlns:a16="http://schemas.microsoft.com/office/drawing/2014/main" id="{FAABC770-EEE6-4E78-B49A-3F6554364AD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7216" r="11066" b="8145"/>
          <a:stretch>
            <a:fillRect/>
          </a:stretch>
        </p:blipFill>
        <p:spPr bwMode="auto">
          <a:xfrm>
            <a:off x="8043158" y="1937632"/>
            <a:ext cx="3101092" cy="215113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7781" y="4499665"/>
                <a:ext cx="11755671" cy="2000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2800" dirty="0">
                    <a:latin typeface="Times New Roman" pitchFamily="18" charset="0"/>
                    <a:cs typeface="Times New Roman" pitchFamily="18" charset="0"/>
                  </a:rPr>
                  <a:t>Parabol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−4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+4</m:t>
                    </m:r>
                  </m:oMath>
                </a14:m>
                <a:r>
                  <a:rPr lang="pl-PL" sz="2800" dirty="0">
                    <a:latin typeface="Times New Roman" pitchFamily="18" charset="0"/>
                    <a:cs typeface="Times New Roman" pitchFamily="18" charset="0"/>
                  </a:rPr>
                  <a:t> có đỉnh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2;0</m:t>
                        </m:r>
                      </m:e>
                    </m:d>
                  </m:oMath>
                </a14:m>
                <a:r>
                  <a:rPr lang="pl-PL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vi-VN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Phương </a:t>
                </a:r>
                <a:r>
                  <a:rPr lang="pl-PL" sz="2800" dirty="0">
                    <a:latin typeface="Times New Roman" pitchFamily="18" charset="0"/>
                    <a:cs typeface="Times New Roman" pitchFamily="18" charset="0"/>
                  </a:rPr>
                  <a:t>trình hoành độ giao điểm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−4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+4</m:t>
                    </m:r>
                  </m:oMath>
                </a14:m>
                <a:r>
                  <a:rPr lang="pl-PL" sz="28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pl-PL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vi-VN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+4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−4=0⇔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=1</m:t>
                    </m:r>
                  </m:oMath>
                </a14:m>
                <a:r>
                  <a:rPr lang="pl-PL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vi-VN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Khi </a:t>
                </a:r>
                <a:r>
                  <a:rPr lang="pl-PL" sz="2800" dirty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𝑑𝑥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</m:e>
                    </m:nary>
                    <m:nary>
                      <m:naryPr>
                        <m:ctrlPr>
                          <a:rPr lang="vi-VN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−4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+4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𝑑𝑥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vi-V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pl-PL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1" y="4499665"/>
                <a:ext cx="11755671" cy="2000163"/>
              </a:xfrm>
              <a:prstGeom prst="rect">
                <a:avLst/>
              </a:prstGeom>
              <a:blipFill rotWithShape="1">
                <a:blip r:embed="rId10"/>
                <a:stretch>
                  <a:fillRect l="-1089" t="-3049" b="-3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3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1854" y="2178491"/>
            <a:ext cx="11834900" cy="4679509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88210"/>
              <a:chOff x="1275608" y="6239450"/>
              <a:chExt cx="4592537" cy="106875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-88520"/>
            <a:ext cx="12099375" cy="1672703"/>
            <a:chOff x="534987" y="1645728"/>
            <a:chExt cx="23719158" cy="280542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581447"/>
              <a:chOff x="534987" y="1647866"/>
              <a:chExt cx="23340848" cy="258144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52841"/>
                <a:ext cx="23120186" cy="247647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29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755653" y="1645728"/>
                  <a:ext cx="23498492" cy="2597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30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chóp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𝑆𝐴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vuông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𝐴𝐵𝐶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𝑆𝐵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rad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, tam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giác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vuông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cân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tại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giữa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𝑆𝐶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𝑆𝐴𝐵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bằng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53" y="1645728"/>
                  <a:ext cx="23498492" cy="259734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705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367990"/>
            <a:ext cx="11838141" cy="1222680"/>
            <a:chOff x="247181" y="1501340"/>
            <a:chExt cx="11838141" cy="1222680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30°</m:t>
                        </m:r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60°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45°</m:t>
                        </m:r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1222675"/>
              <a:chOff x="5537206" y="1557992"/>
              <a:chExt cx="3079904" cy="113664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9155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90°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cs typeface="Times New Roman" panose="02020603050405020304" pitchFamily="18" charset="0"/>
                    </a:endParaRPr>
                  </a:p>
                  <a:p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91558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222956" y="1640355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0" name="Picture 6">
            <a:extLst>
              <a:ext uri="{FF2B5EF4-FFF2-40B4-BE49-F238E27FC236}">
                <a16:creationId xmlns="" xmlns:a16="http://schemas.microsoft.com/office/drawing/2014/main" id="{360EB41B-E4F0-4AEF-8B10-749A9DD6F2CE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8994943" y="2432860"/>
            <a:ext cx="2911924" cy="2920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34192" y="2417552"/>
                <a:ext cx="9608278" cy="4149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                          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𝛥</m:t>
                    </m:r>
                    <m:r>
                      <a:rPr lang="en-US" sz="28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cân</a:t>
                </a:r>
                <a:endParaRPr lang="vi-VN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𝐶𝐻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𝐴𝐵</m:t>
                    </m:r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𝐶𝐻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chiếu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𝐶𝑆𝐻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𝛥</m:t>
                    </m:r>
                    <m:r>
                      <a:rPr lang="en-US" sz="28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cân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𝐴𝐵</m:t>
                    </m:r>
                    <m:r>
                      <a:rPr lang="en-US" sz="2800" i="1">
                        <a:latin typeface="Cambria Math"/>
                      </a:rPr>
                      <m:t>=2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</m:oMath>
                </a14:m>
                <a:endParaRPr lang="vi-VN" sz="2800" i="1" dirty="0" smtClean="0">
                  <a:latin typeface="Cambria Math"/>
                </a:endParaRPr>
              </a:p>
              <a:p>
                <a:r>
                  <a:rPr lang="vi-VN" sz="2800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𝐶𝐴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𝐶𝐵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800" i="1">
                        <a:latin typeface="Cambria Math"/>
                      </a:rPr>
                      <m:t>; </m:t>
                    </m:r>
                    <m:r>
                      <a:rPr lang="en-US" sz="2800" i="1">
                        <a:latin typeface="Cambria Math"/>
                      </a:rPr>
                      <m:t>𝐶𝐻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𝑆𝐴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−4</m:t>
                        </m:r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:endParaRPr lang="en-US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𝑆𝐶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/>
                      </a:rPr>
                      <m:t>=2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𝛥</m:t>
                    </m:r>
                    <m:r>
                      <a:rPr lang="en-US" sz="2800" i="1">
                        <a:latin typeface="Cambria Math"/>
                      </a:rPr>
                      <m:t>𝑆𝐻𝐶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𝑆𝐶</m:t>
                    </m:r>
                    <m:r>
                      <a:rPr lang="en-US" sz="2800" i="1">
                        <a:latin typeface="Cambria Math"/>
                      </a:rPr>
                      <m:t>=2</m:t>
                    </m:r>
                    <m:r>
                      <a:rPr lang="en-US" sz="2800" i="1">
                        <a:latin typeface="Cambria Math"/>
                      </a:rPr>
                      <m:t>𝐶𝐻</m:t>
                    </m:r>
                    <m:r>
                      <a:rPr lang="en-US" sz="2800" i="1">
                        <a:latin typeface="Cambria Math"/>
                      </a:rPr>
                      <m:t>⇒</m:t>
                    </m:r>
                    <m:acc>
                      <m:accPr>
                        <m:chr m:val="̂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𝐶𝑆𝐻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=30°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92" y="2417552"/>
                <a:ext cx="9608278" cy="4149982"/>
              </a:xfrm>
              <a:prstGeom prst="rect">
                <a:avLst/>
              </a:prstGeom>
              <a:blipFill rotWithShape="1">
                <a:blip r:embed="rId10"/>
                <a:stretch>
                  <a:fillRect l="-1268" t="-1471" b="-3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7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3261933"/>
            <a:ext cx="11834900" cy="3558302"/>
            <a:chOff x="184495" y="3636276"/>
            <a:chExt cx="11834900" cy="35583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9688"/>
            <a:ext cx="11906396" cy="809288"/>
            <a:chOff x="534987" y="1688720"/>
            <a:chExt cx="23340848" cy="135732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176337"/>
              <a:chOff x="534987" y="1647866"/>
              <a:chExt cx="23340848" cy="117633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10331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30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785503" y="1688720"/>
                  <a:ext cx="19835650" cy="1259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phức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𝑧</m:t>
                      </m:r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thỏa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mãn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vi-VN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=9−5</m:t>
                      </m:r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bằng</a:t>
                  </a:r>
                  <a:endParaRPr lang="en-US" sz="3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5503" y="1688720"/>
                  <a:ext cx="19835650" cy="125953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626" b="-1300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75732" y="1092209"/>
            <a:ext cx="12162015" cy="1298054"/>
            <a:chOff x="247181" y="2080087"/>
            <a:chExt cx="12162015" cy="129805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5247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800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/>
                              </a:rPr>
                              <m:t>17</m:t>
                            </m:r>
                          </m:e>
                        </m:rad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52479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2151" b="-30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8855" cy="1298051"/>
              <a:chOff x="5537206" y="1557992"/>
              <a:chExt cx="3088349" cy="120672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344707" y="1811450"/>
                    <a:ext cx="2280848" cy="9532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800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/>
                              </a:rPr>
                              <m:t>10</m:t>
                            </m:r>
                          </m:e>
                        </m:rad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	</a:t>
                    </a:r>
                  </a:p>
                  <a:p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44707" y="1811450"/>
                    <a:ext cx="2280848" cy="95326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11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229942" y="1748231"/>
                    <a:ext cx="2280848" cy="5240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800">
                            <a:latin typeface="Cambria Math"/>
                          </a:rPr>
                          <m:t>=2</m:t>
                        </m:r>
                        <m:rad>
                          <m:radPr>
                            <m:degHide m:val="on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/>
                              </a:rPr>
                              <m:t>10</m:t>
                            </m:r>
                          </m:e>
                        </m:rad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942" y="1748231"/>
                    <a:ext cx="2280848" cy="524079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2174" b="-31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58" y="2080088"/>
              <a:ext cx="3414238" cy="1244101"/>
              <a:chOff x="5537206" y="1557992"/>
              <a:chExt cx="3402656" cy="115656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446375" y="1761297"/>
                    <a:ext cx="2493487" cy="9532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800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/>
                              </a:rPr>
                              <m:t>34</m:t>
                            </m:r>
                          </m:e>
                        </m:rad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</a:t>
                    </a:r>
                    <a:endParaRPr lang="vi-VN" sz="2800" dirty="0"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6375" y="1761297"/>
                    <a:ext cx="2493487" cy="953261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1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8823509" y="1381399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65198" y="3866996"/>
                <a:ext cx="9098102" cy="2156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𝑏𝑖</m:t>
                    </m:r>
                    <m:r>
                      <a:rPr lang="en-US" sz="2800" i="1">
                        <a:latin typeface="Cambria Math"/>
                      </a:rPr>
                      <m:t>,(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ℝ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vi-VN" sz="28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en-US" sz="2800" i="1">
                        <a:latin typeface="Cambria Math"/>
                      </a:rPr>
                      <m:t>=9−5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⇔2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𝑏𝑖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𝑏𝑖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=9−5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endParaRPr lang="vi-VN" sz="28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⇔3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𝑏𝑖</m:t>
                    </m:r>
                    <m:r>
                      <a:rPr lang="en-US" sz="2800" i="1">
                        <a:latin typeface="Cambria Math"/>
                      </a:rPr>
                      <m:t>=9−5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=3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=−5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34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98" y="3866996"/>
                <a:ext cx="9098102" cy="2156168"/>
              </a:xfrm>
              <a:prstGeom prst="rect">
                <a:avLst/>
              </a:prstGeom>
              <a:blipFill rotWithShape="1">
                <a:blip r:embed="rId9"/>
                <a:stretch>
                  <a:fillRect l="-1408" t="-2825" b="-7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7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2740631"/>
            <a:ext cx="11834900" cy="4079604"/>
            <a:chOff x="184495" y="3636276"/>
            <a:chExt cx="11834900" cy="35583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0"/>
            <a:ext cx="12003343" cy="2135048"/>
            <a:chOff x="534987" y="1672470"/>
            <a:chExt cx="23530900" cy="410550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530900" cy="2980174"/>
              <a:chOff x="534987" y="1647866"/>
              <a:chExt cx="23530900" cy="298017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945701" y="1647866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31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378863" y="1672470"/>
                  <a:ext cx="21687024" cy="4105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liên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tục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trên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;3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thỏa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mãn</a:t>
                  </a:r>
                  <a14:m>
                    <m:oMath xmlns:m="http://schemas.openxmlformats.org/officeDocument/2006/math">
                      <m:r>
                        <a:rPr lang="vi-VN" sz="2800" b="1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vi-VN" sz="2800" b="1" i="0" dirty="0" smtClean="0">
                    <a:latin typeface="Cambria Math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vi-VN" sz="2800" b="1" dirty="0" smtClean="0"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Giá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tích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phân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vi-VN" sz="2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  <m:sup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vi-VN" sz="2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sz="28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bằng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:endParaRPr lang="vi-VN" sz="28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863" y="1672470"/>
                  <a:ext cx="21687024" cy="410550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1758961"/>
            <a:ext cx="11838141" cy="1116513"/>
            <a:chOff x="247181" y="2080089"/>
            <a:chExt cx="11838141" cy="111651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91"/>
              <a:ext cx="3090381" cy="1116503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581227"/>
                    <a:ext cx="2280848" cy="8893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00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00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3000">
                              <a:latin typeface="Cambria Math"/>
                            </a:rPr>
                            <m:t>. 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581227"/>
                    <a:ext cx="2280848" cy="88936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30" y="2080096"/>
              <a:ext cx="3651317" cy="1116506"/>
              <a:chOff x="5537206" y="1557992"/>
              <a:chExt cx="3638926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895284" y="1581226"/>
                    <a:ext cx="2280848" cy="8981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vi-VN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en-US" sz="4000">
                                <a:latin typeface="Cambria Math"/>
                              </a:rPr>
                              <m:t>9</m:t>
                            </m:r>
                          </m:den>
                        </m:f>
                        <m:r>
                          <a:rPr lang="en-US" sz="4000">
                            <a:latin typeface="Cambria Math"/>
                          </a:rPr>
                          <m:t>.</m:t>
                        </m:r>
                      </m:oMath>
                    </a14:m>
                    <a:r>
                      <a:rPr lang="pt-BR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95284" y="1581226"/>
                    <a:ext cx="2280848" cy="8981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9"/>
              <a:ext cx="3090381" cy="1116502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624263"/>
                    <a:ext cx="2280848" cy="8921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000">
                                  <a:latin typeface="Cambria Math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300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3000">
                              <a:latin typeface="Cambria Math"/>
                            </a:rPr>
                            <m:t>. 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624263"/>
                    <a:ext cx="2280848" cy="89216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601910"/>
                    <a:ext cx="2493487" cy="8921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00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00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3000">
                              <a:latin typeface="Cambria Math"/>
                            </a:rPr>
                            <m:t>. 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601910"/>
                    <a:ext cx="2493487" cy="89216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3163131" y="2021977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dirty="0" smtClean="0"/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8541" y="2835622"/>
                <a:ext cx="11750854" cy="4042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)+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⇒</m:t>
                      </m:r>
                      <m:f>
                        <m:fPr>
                          <m:ctrlPr>
                            <a:rPr lang="vi-VN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vi-VN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⇒</m:t>
                    </m:r>
                    <m:nary>
                      <m:naryPr>
                        <m:ctrlPr>
                          <a:rPr lang="vi-VN" sz="2400" i="1">
                            <a:latin typeface="Cambria Math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vi-VN" sz="2400" i="1">
                            <a:latin typeface="Cambria Math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+1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𝑑𝑥</m:t>
                        </m:r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naryPr>
                          <m:sub>
                            <m:f>
                              <m:f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en-US" sz="2400" i="1">
                                <a:latin typeface="Cambria Math"/>
                              </a:rPr>
                              <m:t>1)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e>
                    </m:nary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</m:t>
                    </m:r>
                    <m:r>
                      <a:rPr lang="en-US" sz="2400" i="1">
                        <a:latin typeface="Cambria Math"/>
                      </a:rPr>
                      <m:t>′=</m:t>
                    </m:r>
                    <m:nary>
                      <m:naryPr>
                        <m:ctrlPr>
                          <a:rPr lang="vi-VN" sz="2400" i="1">
                            <a:latin typeface="Cambria Math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+1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en-US" sz="2400" i="1">
                        <a:latin typeface="Cambria Math"/>
                      </a:rPr>
                      <m:t>⇒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𝑑𝑥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𝑑𝑡</m:t>
                    </m:r>
                    <m:r>
                      <a:rPr lang="en-US" sz="2400" i="1">
                        <a:latin typeface="Cambria Math"/>
                      </a:rPr>
                      <m:t>⇒</m:t>
                    </m:r>
                    <m:r>
                      <a:rPr lang="en-US" sz="2400" i="1">
                        <a:latin typeface="Cambria Math"/>
                      </a:rPr>
                      <m:t>𝑑𝑥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𝑑𝑡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</m:t>
                    </m:r>
                    <m:r>
                      <a:rPr lang="en-US" sz="2400" i="1">
                        <a:latin typeface="Cambria Math"/>
                      </a:rPr>
                      <m:t>′=</m:t>
                    </m:r>
                    <m:nary>
                      <m:naryPr>
                        <m:ctrlPr>
                          <a:rPr lang="vi-VN" sz="2400" i="1">
                            <a:latin typeface="Cambria Math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+1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  <m:sup>
                        <m:f>
                          <m:f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f>
                              <m:f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/>
                              </a:rPr>
                              <m:t>+1</m:t>
                            </m:r>
                          </m:den>
                        </m:f>
                        <m:f>
                          <m:f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𝑑𝑡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naryPr>
                          <m:sub>
                            <m:f>
                              <m:f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f>
                              <m:f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/>
                              </a:rPr>
                              <m:t>𝑑𝑡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f>
                                  <m:fPr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vi-VN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/>
                                  </a:rPr>
                                  <m:t>𝑑𝑥</m:t>
                                </m:r>
                              </m:e>
                            </m:nary>
                          </m:e>
                        </m:nary>
                      </m:e>
                    </m:nary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𝐼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⇒</m:t>
                    </m:r>
                    <m:r>
                      <a:rPr lang="en-US" sz="2400" i="1">
                        <a:latin typeface="Cambria Math"/>
                      </a:rPr>
                      <m:t>𝐼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41" y="2835622"/>
                <a:ext cx="11750854" cy="4042389"/>
              </a:xfrm>
              <a:prstGeom prst="rect">
                <a:avLst/>
              </a:prstGeom>
              <a:blipFill rotWithShape="1">
                <a:blip r:embed="rId9"/>
                <a:stretch>
                  <a:fillRect l="-778" b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29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0" y="4090897"/>
            <a:ext cx="12173347" cy="3558302"/>
            <a:chOff x="184495" y="3636276"/>
            <a:chExt cx="11834900" cy="35583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1653" y="0"/>
            <a:ext cx="12180347" cy="3448134"/>
            <a:chOff x="269546" y="1672470"/>
            <a:chExt cx="23449819" cy="5783147"/>
          </a:xfrm>
        </p:grpSpPr>
        <p:grpSp>
          <p:nvGrpSpPr>
            <p:cNvPr id="21" name="Group 20"/>
            <p:cNvGrpSpPr/>
            <p:nvPr/>
          </p:nvGrpSpPr>
          <p:grpSpPr>
            <a:xfrm>
              <a:off x="269546" y="1734699"/>
              <a:ext cx="23120186" cy="4913305"/>
              <a:chOff x="269546" y="1512860"/>
              <a:chExt cx="23120186" cy="491330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69546" y="1512860"/>
                <a:ext cx="23120186" cy="491330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731268" y="1672470"/>
                  <a:ext cx="22988097" cy="5783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200" b="1" dirty="0" smtClean="0">
                      <a:latin typeface="Times New Roman" pitchFamily="18" charset="0"/>
                      <a:cs typeface="Times New Roman" pitchFamily="18" charset="0"/>
                    </a:rPr>
                    <a:t>             </a:t>
                  </a:r>
                  <a:r>
                    <a:rPr lang="en-US" sz="3200" b="1" dirty="0" err="1" smtClean="0"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gian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hệ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tọa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độ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𝑂𝑥𝑦𝑧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viết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3;−2;−1</m:t>
                          </m: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vuông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trục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𝑂𝑥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𝛥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32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=2+</m:t>
                              </m:r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=−1−</m:t>
                              </m:r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=−3+2</m:t>
                              </m:r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vi-VN" sz="3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68" y="1672470"/>
                  <a:ext cx="22988097" cy="578314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135495" y="2929249"/>
            <a:ext cx="11914347" cy="1778605"/>
            <a:chOff x="247181" y="2042735"/>
            <a:chExt cx="11914347" cy="1578989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42735"/>
              <a:ext cx="3090381" cy="1231747"/>
              <a:chOff x="5537206" y="1523268"/>
              <a:chExt cx="3079904" cy="114508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45498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95933" y="1523268"/>
                    <a:ext cx="2280848" cy="11450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=3</m:t>
                                </m:r>
                              </m:e>
                              <m:e>
                                <m:r>
                                  <a:rPr lang="en-US" sz="280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80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5933" y="1523268"/>
                    <a:ext cx="2280848" cy="114508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56867"/>
              <a:ext cx="3090381" cy="1139720"/>
              <a:chOff x="5537206" y="1536404"/>
              <a:chExt cx="3079904" cy="1059533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5"/>
                <a:ext cx="544265" cy="4549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92824" y="1536404"/>
                    <a:ext cx="2280848" cy="10241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=3−2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80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=−2−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80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=−1</m:t>
                                </m:r>
                              </m:e>
                            </m:eqArr>
                          </m:e>
                        </m:d>
                      </m:oMath>
                    </a14:m>
                    <a:r>
                      <a:rPr lang="vi-VN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2824" y="1536404"/>
                    <a:ext cx="2280848" cy="102418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66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47959"/>
              <a:ext cx="3090381" cy="1514058"/>
              <a:chOff x="5537206" y="1528123"/>
              <a:chExt cx="3079904" cy="140753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45498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528123"/>
                    <a:ext cx="2280848" cy="1407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=3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80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=−2−2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80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=−1−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</m:oMath>
                    </a14:m>
                    <a:r>
                      <a:rPr lang="vi-VN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528123"/>
                    <a:ext cx="2280848" cy="140753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5600" b="-67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5" y="2062013"/>
              <a:ext cx="3166583" cy="1559711"/>
              <a:chOff x="5537206" y="1541189"/>
              <a:chExt cx="3155846" cy="1449971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42069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99565" y="1541189"/>
                    <a:ext cx="2493487" cy="14499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=−3</m:t>
                                </m:r>
                              </m:e>
                              <m:e>
                                <m:r>
                                  <a:rPr lang="en-US" sz="280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=2−2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80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=1−</m:t>
                                </m:r>
                                <m:r>
                                  <a:rPr lang="en-US" sz="2800">
                                    <a:latin typeface="Cambria Math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</a:t>
                    </a:r>
                    <a:endParaRPr lang="vi-VN" sz="2800" dirty="0">
                      <a:cs typeface="Times New Roman" panose="02020603050405020304" pitchFamily="18" charset="0"/>
                    </a:endParaRPr>
                  </a:p>
                  <a:p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9565" y="1541189"/>
                    <a:ext cx="2493487" cy="1449971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rId8" action="ppaction://hlinksldjump" highlightClick="1"/>
          </p:cNvPr>
          <p:cNvSpPr/>
          <p:nvPr/>
        </p:nvSpPr>
        <p:spPr>
          <a:xfrm>
            <a:off x="11689711" y="5861404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33916" y="3263929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2003" y="4305278"/>
                <a:ext cx="1203999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                         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chứa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1;0;0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vi-VN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VTCP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𝛥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1;−1;2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VTCP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e>
                        </m:acc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𝛥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0;−2;−1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B, C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3;−2;−1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nên loại.  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03" y="4305278"/>
                <a:ext cx="12039996" cy="2677656"/>
              </a:xfrm>
              <a:prstGeom prst="rect">
                <a:avLst/>
              </a:prstGeom>
              <a:blipFill rotWithShape="1">
                <a:blip r:embed="rId9"/>
                <a:stretch>
                  <a:fillRect l="-1063" t="-2278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2776100"/>
            <a:ext cx="11834900" cy="4272399"/>
            <a:chOff x="184495" y="3636276"/>
            <a:chExt cx="11834900" cy="35583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-170214"/>
            <a:ext cx="12044943" cy="2520315"/>
            <a:chOff x="534987" y="1386990"/>
            <a:chExt cx="23612450" cy="422702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264069"/>
              <a:chOff x="534987" y="1647866"/>
              <a:chExt cx="23340848" cy="326406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319104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883715" y="1386990"/>
                  <a:ext cx="20263722" cy="4227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thỏa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mãn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vi-VN" sz="32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32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3200" b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32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vi-VN" sz="3200" b="1" dirty="0">
                      <a:latin typeface="Times New Roman" pitchFamily="18" charset="0"/>
                      <a:cs typeface="Times New Roman" pitchFamily="18" charset="0"/>
                    </a:rPr>
                    <a:t>, k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hi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vi-VN" sz="32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vi-VN" sz="32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32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bằng</a:t>
                  </a:r>
                  <a:endParaRPr lang="vi-VN" sz="3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3715" y="1386990"/>
                  <a:ext cx="20263722" cy="422702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70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1758959"/>
            <a:ext cx="11838141" cy="1203577"/>
            <a:chOff x="247181" y="2080087"/>
            <a:chExt cx="11838141" cy="120357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9"/>
              <a:ext cx="3090381" cy="1116501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5253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e>
                        </m:func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52539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2174" b="-31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882289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800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</a:t>
                    </a:r>
                    <a:r>
                      <a:rPr lang="pt-BR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882289"/>
                    <a:ext cx="2280848" cy="51501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4396" b="-30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7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5253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e>
                        </m:func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52539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2151" b="-30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7"/>
              <a:ext cx="3090381" cy="1203577"/>
              <a:chOff x="5537206" y="1557992"/>
              <a:chExt cx="3079904" cy="111889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9155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800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</a:t>
                    </a:r>
                    <a:endParaRPr lang="vi-VN" sz="2800" dirty="0"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91558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247182" y="2069427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7183" y="2844374"/>
                <a:ext cx="11838140" cy="4027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                          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vi-VN" sz="28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vi-VN" sz="28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vi-VN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2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/>
                      </a:rPr>
                      <m:t>=0⇒</m:t>
                    </m:r>
                    <m:func>
                      <m:funcPr>
                        <m:ctrlPr>
                          <a:rPr lang="vi-VN" sz="2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𝑡𝑎𝑛</m:t>
                        </m:r>
                      </m:fName>
                      <m:e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800" i="1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2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2800" i="1">
                            <a:latin typeface="Cambria Math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2800" i="1">
                            <a:latin typeface="Cambria Math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28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2800" i="1">
                            <a:latin typeface="Cambria Math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2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⇒−</m:t>
                    </m:r>
                    <m:r>
                      <a:rPr lang="en-US" sz="2800" i="1">
                        <a:latin typeface="Cambria Math"/>
                      </a:rPr>
                      <m:t>𝑑𝑡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2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2800" i="1">
                            <a:latin typeface="Cambria Math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2800" i="1">
                            <a:latin typeface="Cambria Math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𝑑𝑡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nary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2800" i="1">
                            <a:latin typeface="Cambria Math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𝑑𝑡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nary>
                    <m:r>
                      <a:rPr lang="en-US" sz="28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vi-VN" sz="28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func>
                          </m:e>
                        </m:d>
                      </m:e>
                      <m:sub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sz="2800" i="1">
                        <a:latin typeface="Cambria Math"/>
                      </a:rPr>
                      <m:t>=−</m:t>
                    </m:r>
                    <m:func>
                      <m:funcPr>
                        <m:ctrlPr>
                          <a:rPr lang="vi-VN" sz="2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𝑙𝑛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83" y="2844374"/>
                <a:ext cx="11838140" cy="4027321"/>
              </a:xfrm>
              <a:prstGeom prst="rect">
                <a:avLst/>
              </a:prstGeom>
              <a:blipFill rotWithShape="1">
                <a:blip r:embed="rId9"/>
                <a:stretch>
                  <a:fillRect l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19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04046" y="3429772"/>
            <a:ext cx="11755672" cy="3426865"/>
            <a:chOff x="184495" y="3636276"/>
            <a:chExt cx="11834900" cy="198938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30211"/>
              <a:ext cx="11834900" cy="179545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7" cy="483133"/>
              <a:chOff x="1275608" y="6239450"/>
              <a:chExt cx="4592536" cy="87782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63175" y="4555876"/>
                <a:ext cx="538048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2095" cy="7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7"/>
                <a:ext cx="852450" cy="532756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-107748"/>
            <a:ext cx="11939058" cy="1769405"/>
            <a:chOff x="534987" y="1489324"/>
            <a:chExt cx="23404876" cy="296761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34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489324"/>
                  <a:ext cx="19835649" cy="29676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Họ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tất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cả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nguyên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vi-VN" sz="3200" b="1" dirty="0" smtClean="0">
                    <a:solidFill>
                      <a:schemeClr val="tx1"/>
                    </a:solidFill>
                    <a:latin typeface="Cambria Math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vi-VN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+11</m:t>
                          </m:r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−7</m:t>
                          </m:r>
                        </m:num>
                        <m:den>
                          <m:sSup>
                            <m:sSupPr>
                              <m:ctrlPr>
                                <a:rPr lang="vi-VN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32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32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trên khoảng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2;+∞</m:t>
                          </m:r>
                        </m:e>
                      </m:d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endPara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489324"/>
                  <a:ext cx="19835649" cy="296761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34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4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344356" y="1619249"/>
            <a:ext cx="5368396" cy="944835"/>
            <a:chOff x="1116167" y="6334162"/>
            <a:chExt cx="14277412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292377" y="6334162"/>
                  <a:ext cx="13101202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US" sz="24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2377" y="6334162"/>
                  <a:ext cx="13101202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116167" y="6481813"/>
              <a:ext cx="1684557" cy="91161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432E638B-F586-4599-B26E-BBF1E009BB5A}"/>
              </a:ext>
            </a:extLst>
          </p:cNvPr>
          <p:cNvSpPr/>
          <p:nvPr/>
        </p:nvSpPr>
        <p:spPr>
          <a:xfrm>
            <a:off x="358061" y="1803432"/>
            <a:ext cx="567268" cy="56806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000" b="1" dirty="0">
                <a:latin typeface="+mj-lt"/>
                <a:ea typeface="Tahoma" pitchFamily="34" charset="0"/>
                <a:cs typeface="Tahoma" pitchFamily="34" charset="0"/>
              </a:rPr>
              <a:t>A</a:t>
            </a:r>
            <a:endParaRPr lang="en-US" sz="3000" dirty="0">
              <a:latin typeface="+mj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6384326" y="1598902"/>
            <a:ext cx="5482696" cy="944835"/>
            <a:chOff x="1116167" y="6334162"/>
            <a:chExt cx="1458139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596360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−2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vi-VN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8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US" sz="2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vi-V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𝐶</m:t>
                      </m:r>
                    </m:oMath>
                  </a14:m>
                  <a:r>
                    <a:rPr lang="en-US" sz="2800" dirty="0" smtClean="0">
                      <a:cs typeface="Times New Roman" panose="02020603050405020304" pitchFamily="18" charset="0"/>
                    </a:rPr>
                    <a:t>.</a:t>
                  </a:r>
                  <a:endParaRPr lang="vi-VN" sz="28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6360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98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116167" y="6481813"/>
              <a:ext cx="1684557" cy="91161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 smtClean="0">
                  <a:latin typeface="+mj-lt"/>
                </a:rPr>
                <a:t>B</a:t>
              </a:r>
              <a:endParaRPr lang="en-US" sz="3000" b="1" dirty="0">
                <a:latin typeface="+mj-lt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354646" y="2620441"/>
            <a:ext cx="5368396" cy="944835"/>
            <a:chOff x="1116167" y="6334162"/>
            <a:chExt cx="14277412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292377" y="6334162"/>
                  <a:ext cx="13101202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2400" b="1" dirty="0">
                      <a:solidFill>
                        <a:srgbClr val="0000FF"/>
                      </a:solidFill>
                      <a:cs typeface="Times New Roman" panose="02020603050405020304" pitchFamily="18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−2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vi-V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vi-V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𝐶</m:t>
                      </m:r>
                    </m:oMath>
                  </a14:m>
                  <a:r>
                    <a:rPr lang="en-US" sz="2800" dirty="0">
                      <a:cs typeface="Times New Roman" panose="02020603050405020304" pitchFamily="18" charset="0"/>
                    </a:rPr>
                    <a:t>. 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2377" y="6334162"/>
                  <a:ext cx="13101202" cy="123453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116167" y="6481813"/>
              <a:ext cx="1684557" cy="91161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 smtClean="0">
                  <a:latin typeface="+mj-lt"/>
                </a:rPr>
                <a:t>C</a:t>
              </a:r>
              <a:endParaRPr lang="en-US" sz="3000" b="1" dirty="0">
                <a:latin typeface="+mj-lt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6482126" y="2634343"/>
            <a:ext cx="5368396" cy="944835"/>
            <a:chOff x="1116167" y="6334162"/>
            <a:chExt cx="14277412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292377" y="6334162"/>
                  <a:ext cx="13101202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−2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vi-V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vi-V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𝐶</m:t>
                      </m:r>
                    </m:oMath>
                  </a14:m>
                  <a:r>
                    <a:rPr lang="en-US" sz="2800" dirty="0">
                      <a:cs typeface="Times New Roman" panose="02020603050405020304" pitchFamily="18" charset="0"/>
                    </a:rPr>
                    <a:t>. </a:t>
                  </a:r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2377" y="6334162"/>
                  <a:ext cx="13101202" cy="123453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116167" y="6481813"/>
              <a:ext cx="1684557" cy="89344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 smtClean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7530" y="3809339"/>
                <a:ext cx="11786106" cy="2814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−6</m:t>
                        </m:r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+11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−7</m:t>
                        </m:r>
                      </m:num>
                      <m:den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−2+</m:t>
                    </m:r>
                    <m:f>
                      <m:fPr>
                        <m:ctrlPr>
                          <a:rPr lang="vi-V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−2−</m:t>
                    </m:r>
                    <m:f>
                      <m:fPr>
                        <m:ctrlPr>
                          <a:rPr lang="vi-VN" sz="28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−2−</m:t>
                    </m:r>
                    <m:f>
                      <m:fPr>
                        <m:ctrlPr>
                          <a:rPr lang="vi-V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vi-VN" sz="28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/>
                      </a:rPr>
                      <m:t>𝑑𝑥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vi-VN" sz="28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−2−</m:t>
                            </m:r>
                            <m:f>
                              <m:f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vi-VN" sz="2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  <m:r>
                      <a:rPr lang="en-US" sz="2800" i="1">
                        <a:latin typeface="Cambria Math"/>
                      </a:rPr>
                      <m:t>𝑑𝑥</m:t>
                    </m:r>
                  </m:oMath>
                </a14:m>
                <a:endParaRPr lang="en-US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−2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vi-VN" sz="2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−2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vi-VN" sz="2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vì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&gt;2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30" y="3809339"/>
                <a:ext cx="11786106" cy="2814168"/>
              </a:xfrm>
              <a:prstGeom prst="rect">
                <a:avLst/>
              </a:prstGeom>
              <a:blipFill rotWithShape="1">
                <a:blip r:embed="rId9"/>
                <a:stretch>
                  <a:fillRect l="-108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82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5624" y="3435083"/>
            <a:ext cx="12126376" cy="3422917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7" cy="815115"/>
              <a:chOff x="1275608" y="6239450"/>
              <a:chExt cx="4592536" cy="148102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133357" y="4985691"/>
                <a:ext cx="1397683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190500" y="-50420"/>
            <a:ext cx="12553949" cy="3014105"/>
            <a:chOff x="246700" y="1709628"/>
            <a:chExt cx="23900735" cy="599877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4863127"/>
              <a:chOff x="534987" y="1647866"/>
              <a:chExt cx="23340848" cy="486312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479010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46700" y="1709628"/>
                  <a:ext cx="23900735" cy="5998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/>
                  <a:r>
                    <a:rPr lang="vi-VN" sz="30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vi-VN" sz="30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</a:t>
                  </a:r>
                  <a:r>
                    <a:rPr lang="en-US" sz="3000" b="1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30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liên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tục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trên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bảng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xét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dấu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đạo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như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sau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3000" b="1" dirty="0" smtClean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:endParaRPr lang="en-US" sz="30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/>
                  <a:endParaRPr lang="en-US" sz="30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/>
                  <a:r>
                    <a:rPr lang="vi-VN" sz="3000" b="1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en-US" sz="3000" b="1" dirty="0" err="1" smtClean="0">
                      <a:latin typeface="Times New Roman" pitchFamily="18" charset="0"/>
                      <a:cs typeface="Times New Roman" pitchFamily="18" charset="0"/>
                    </a:rPr>
                    <a:t>iết</a:t>
                  </a:r>
                  <a:r>
                    <a:rPr lang="en-US" sz="30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1&lt;</m:t>
                      </m:r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30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&lt;3</m:t>
                      </m:r>
                    </m:oMath>
                  </a14:m>
                  <a:r>
                    <a:rPr lang="vi-VN" sz="30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000" b="1" dirty="0" err="1" smtClean="0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0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vi-VN" sz="30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30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30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30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vi-VN" sz="30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−1</m:t>
                      </m:r>
                    </m:oMath>
                  </a14:m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3000" b="1" dirty="0" smtClean="0">
                      <a:latin typeface="Times New Roman" pitchFamily="18" charset="0"/>
                      <a:cs typeface="Times New Roman" pitchFamily="18" charset="0"/>
                    </a:rPr>
                    <a:t>           </a:t>
                  </a:r>
                  <a:r>
                    <a:rPr lang="vi-VN" sz="3000" b="1" dirty="0" smtClean="0">
                      <a:solidFill>
                        <a:schemeClr val="bg1">
                          <a:lumMod val="8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;</a:t>
                  </a:r>
                  <a:r>
                    <a:rPr lang="vi-VN" sz="3000" b="1" dirty="0" smtClean="0">
                      <a:latin typeface="Times New Roman" pitchFamily="18" charset="0"/>
                      <a:cs typeface="Times New Roman" pitchFamily="18" charset="0"/>
                    </a:rPr>
                    <a:t>     đồng</a:t>
                  </a:r>
                  <a:r>
                    <a:rPr lang="en-US" sz="30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biến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trên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khoảng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dưới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đây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  <a:endParaRPr lang="vi-VN" sz="30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00" y="1709628"/>
                  <a:ext cx="23900735" cy="599877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37" t="-1215" r="-38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59951" y="2514595"/>
            <a:ext cx="11838141" cy="1253458"/>
            <a:chOff x="247181" y="1501340"/>
            <a:chExt cx="11838141" cy="125345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50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>
                                  <a:latin typeface="Cambria Math"/>
                                </a:rPr>
                                <m:t>0;2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0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150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>
                                  <a:latin typeface="Cambria Math"/>
                                </a:rPr>
                                <m:t>3;5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0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>
                                  <a:latin typeface="Cambria Math"/>
                                </a:rPr>
                                <m:t>3;4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0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1253453"/>
              <a:chOff x="5537206" y="1557992"/>
              <a:chExt cx="3079904" cy="116526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9442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>
                                  <a:latin typeface="Cambria Math"/>
                                </a:rPr>
                                <m:t>4;+∞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0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3000" dirty="0">
                      <a:cs typeface="Times New Roman" panose="02020603050405020304" pitchFamily="18" charset="0"/>
                    </a:endParaRPr>
                  </a:p>
                  <a:p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944201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8907711" y="278696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9" name="Picture 11282">
            <a:extLst>
              <a:ext uri="{FF2B5EF4-FFF2-40B4-BE49-F238E27FC236}">
                <a16:creationId xmlns="" xmlns:a16="http://schemas.microsoft.com/office/drawing/2014/main" id="{3057E80D-9B86-43CA-A85D-26B983CAE8AC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51" y="568491"/>
            <a:ext cx="7861804" cy="84694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2783" y="3659713"/>
                <a:ext cx="11812540" cy="3142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</a:t>
                </a:r>
                <a:r>
                  <a:rPr lang="de-DE" sz="24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de-DE" sz="2400" dirty="0">
                    <a:latin typeface="Times New Roman" pitchFamily="18" charset="0"/>
                    <a:cs typeface="Times New Roman" pitchFamily="18" charset="0"/>
                  </a:rPr>
                  <a:t>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−12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, v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ì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1&lt;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&lt;3</m:t>
                    </m:r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∀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ℝ</m:t>
                    </m:r>
                  </m:oMath>
                </a14:m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/>
                      </a:rPr>
                      <m:t>≥0</m:t>
                    </m:r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∀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endParaRPr lang="vi-VN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Hàm số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4;+∞</m:t>
                        </m:r>
                      </m:e>
                    </m:d>
                  </m:oMath>
                </a14:m>
                <a:endParaRPr lang="vi-VN" sz="2400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83" y="3659713"/>
                <a:ext cx="11812540" cy="3142014"/>
              </a:xfrm>
              <a:prstGeom prst="rect">
                <a:avLst/>
              </a:prstGeom>
              <a:blipFill rotWithShape="1">
                <a:blip r:embed="rId10"/>
                <a:stretch>
                  <a:fillRect l="-826" t="-775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11281">
            <a:extLst>
              <a:ext uri="{FF2B5EF4-FFF2-40B4-BE49-F238E27FC236}">
                <a16:creationId xmlns="" xmlns:a16="http://schemas.microsoft.com/office/drawing/2014/main" id="{484ED764-9131-4FD1-850F-0EDC013D535A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8" y="4726550"/>
            <a:ext cx="7081202" cy="153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2374" y="2792714"/>
            <a:ext cx="12221312" cy="4059215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88210"/>
              <a:chOff x="1275608" y="6239450"/>
              <a:chExt cx="4592537" cy="106875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65239" y="4581"/>
            <a:ext cx="12308925" cy="1958138"/>
            <a:chOff x="534987" y="1744414"/>
            <a:chExt cx="24129953" cy="194043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744414"/>
              <a:ext cx="23405891" cy="1940435"/>
              <a:chOff x="534987" y="1522575"/>
              <a:chExt cx="23405891" cy="194043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20692" y="1522575"/>
                <a:ext cx="23120186" cy="194043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59306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36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57494" y="1763377"/>
                  <a:ext cx="24007446" cy="19214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 </a:t>
                  </a:r>
                  <a:r>
                    <a:rPr lang="nl-NL" sz="28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hình trụ có bán kính đáy là 4 cm, một mặt phẳng không </a:t>
                  </a:r>
                  <a:endParaRPr lang="vi-VN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nl-NL" sz="28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vuông góc với đáy và cắt hai mặt đáy theo hai dây cung song song </a:t>
                  </a:r>
                  <a14:m>
                    <m:oMath xmlns:m="http://schemas.openxmlformats.org/officeDocument/2006/math">
                      <m:r>
                        <a:rPr lang="nl-NL" sz="28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nl-NL" sz="28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nl-NL" sz="28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8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l-NL" sz="28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nl-NL" sz="28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8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l-NL" sz="28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endParaRPr lang="vi-VN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nl-NL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mà </a:t>
                  </a:r>
                  <a14:m>
                    <m:oMath xmlns:m="http://schemas.openxmlformats.org/officeDocument/2006/math">
                      <m:r>
                        <a:rPr lang="nl-NL" sz="28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nl-NL" sz="28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8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nl-NL" sz="28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nl-NL" sz="28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nl-NL" sz="28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′=6</m:t>
                      </m:r>
                      <m:r>
                        <a:rPr lang="nl-NL" sz="28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a14:m>
                  <a:r>
                    <a:rPr lang="nl-NL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(hình vẽ). Biết diện tích tứ giác </a:t>
                  </a:r>
                  <a14:m>
                    <m:oMath xmlns:m="http://schemas.openxmlformats.org/officeDocument/2006/math">
                      <m:r>
                        <a:rPr lang="nl-NL" sz="28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𝐴𝐵𝐵</m:t>
                      </m:r>
                      <m:r>
                        <a:rPr lang="nl-NL" sz="28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nl-NL" sz="28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nl-NL" sz="28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nl-NL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bằng 60 cm2. Tính chiều cao của hình trụ đã </a:t>
                  </a:r>
                  <a:r>
                    <a:rPr lang="nl-NL" sz="28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cho.</a:t>
                  </a: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94" y="1763377"/>
                  <a:ext cx="24007446" cy="192147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99" b="-534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03739" y="1962719"/>
            <a:ext cx="11838141" cy="1307896"/>
            <a:chOff x="247181" y="1501340"/>
            <a:chExt cx="11838141" cy="130789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65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>
                              <a:latin typeface="Cambria Math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US" sz="3000" dirty="0">
                              <a:cs typeface="Times New Roman" panose="02020603050405020304" pitchFamily="18" charset="0"/>
                            </a:rPr>
                            <m:t>cm</m:t>
                          </m:r>
                          <m:r>
                            <m:rPr>
                              <m:nor/>
                            </m:rPr>
                            <a:rPr lang="en-US" sz="30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6562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65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>
                              <a:latin typeface="Cambria Math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US" sz="3000" dirty="0">
                              <a:cs typeface="Times New Roman" panose="02020603050405020304" pitchFamily="18" charset="0"/>
                            </a:rPr>
                            <m:t>cm</m:t>
                          </m:r>
                          <m:r>
                            <m:rPr>
                              <m:nor/>
                            </m:rPr>
                            <a:rPr lang="en-US" sz="30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6562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65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>
                              <a:latin typeface="Cambria Math"/>
                            </a:rPr>
                            <m:t>8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US" sz="3000" dirty="0">
                              <a:cs typeface="Times New Roman" panose="02020603050405020304" pitchFamily="18" charset="0"/>
                            </a:rPr>
                            <m:t>cm</m:t>
                          </m:r>
                          <m:r>
                            <m:rPr>
                              <m:nor/>
                            </m:rPr>
                            <a:rPr lang="en-US" sz="30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6562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1307891"/>
              <a:chOff x="5537206" y="1557992"/>
              <a:chExt cx="3079904" cy="121586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9948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>
                              <a:latin typeface="Cambria Math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US" sz="3000" dirty="0">
                              <a:cs typeface="Times New Roman" panose="02020603050405020304" pitchFamily="18" charset="0"/>
                            </a:rPr>
                            <m:t>cm</m:t>
                          </m:r>
                          <m:r>
                            <m:rPr>
                              <m:nor/>
                            </m:rPr>
                            <a:rPr lang="en-US" sz="30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3000" dirty="0">
                      <a:cs typeface="Times New Roman" panose="02020603050405020304" pitchFamily="18" charset="0"/>
                    </a:endParaRPr>
                  </a:p>
                  <a:p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99480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125130" y="2247379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9" name="Picture 10">
            <a:extLst>
              <a:ext uri="{FF2B5EF4-FFF2-40B4-BE49-F238E27FC236}">
                <a16:creationId xmlns="" xmlns:a16="http://schemas.microsoft.com/office/drawing/2014/main" id="{C40FF2F3-C4CE-4A12-841C-3DBBC080974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327" y="2990294"/>
            <a:ext cx="2047240" cy="270565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3379" y="2982590"/>
                <a:ext cx="10027948" cy="3643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Dựng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sinh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</a:rPr>
                      <m:t>𝐶𝐷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𝐶𝐷</m:t>
                    </m:r>
                    <m:r>
                      <m:rPr>
                        <m:nor/>
                      </m:rPr>
                      <a:rPr lang="en-US" sz="2400">
                        <a:latin typeface="Times New Roman" pitchFamily="18" charset="0"/>
                        <a:cs typeface="Times New Roman" pitchFamily="18" charset="0"/>
                      </a:rPr>
                      <m:t>//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𝐶𝐷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′=6</m:t>
                    </m:r>
                    <m:r>
                      <m:rPr>
                        <m:nor/>
                      </m:rPr>
                      <a:rPr lang="en-US" sz="2400"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/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𝐶𝐷</m:t>
                    </m:r>
                    <m:r>
                      <m:rPr>
                        <m:nor/>
                      </m:rPr>
                      <a:rPr lang="en-US" sz="2400">
                        <a:latin typeface="Times New Roman" pitchFamily="18" charset="0"/>
                        <a:cs typeface="Times New Roman" pitchFamily="18" charset="0"/>
                      </a:rPr>
                      <m:t>//</m:t>
                    </m:r>
                    <m:r>
                      <a:rPr lang="en-US" sz="24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𝐶𝐷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𝐴𝐵</m:t>
                    </m:r>
                    <m:r>
                      <a:rPr lang="en-US" sz="2400" i="1">
                        <a:latin typeface="Cambria Math"/>
                      </a:rPr>
                      <m:t>=6</m:t>
                    </m:r>
                    <m:r>
                      <m:rPr>
                        <m:nor/>
                      </m:rPr>
                      <a:rPr lang="en-US" sz="2400"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Do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nội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𝐴𝐵</m:t>
                    </m:r>
                    <m:r>
                      <a:rPr lang="en-US" sz="2400" i="1">
                        <a:latin typeface="Cambria Math"/>
                      </a:rPr>
                      <m:t>⊥</m:t>
                    </m:r>
                    <m:r>
                      <a:rPr lang="en-US" sz="2400" i="1">
                        <a:latin typeface="Cambria Math"/>
                      </a:rPr>
                      <m:t>𝐵𝐶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𝐴𝐵</m:t>
                    </m:r>
                    <m:r>
                      <a:rPr lang="en-US" sz="2400" i="1">
                        <a:latin typeface="Cambria Math"/>
                      </a:rPr>
                      <m:t>⊥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400" i="1" dirty="0" smtClean="0">
                  <a:latin typeface="Cambria Math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𝐴𝐵</m:t>
                    </m:r>
                    <m:r>
                      <a:rPr lang="en-US" sz="2400" i="1">
                        <a:latin typeface="Cambria Math"/>
                      </a:rPr>
                      <m:t>⊥(</m:t>
                    </m:r>
                    <m:r>
                      <a:rPr lang="en-US" sz="2400" i="1">
                        <a:latin typeface="Cambria Math"/>
                      </a:rPr>
                      <m:t>𝐵𝐶𝐵</m:t>
                    </m:r>
                    <m:r>
                      <a:rPr lang="en-US" sz="2400" i="1">
                        <a:latin typeface="Cambria Math"/>
                      </a:rPr>
                      <m:t>′)⇒</m:t>
                    </m:r>
                    <m:r>
                      <a:rPr lang="en-US" sz="2400" i="1">
                        <a:latin typeface="Cambria Math"/>
                      </a:rPr>
                      <m:t>𝐴𝐵</m:t>
                    </m:r>
                    <m:r>
                      <a:rPr lang="en-US" sz="2400" i="1">
                        <a:latin typeface="Cambria Math"/>
                      </a:rPr>
                      <m:t>⊥</m:t>
                    </m:r>
                    <m:r>
                      <a:rPr lang="en-US" sz="2400" i="1">
                        <a:latin typeface="Cambria Math"/>
                      </a:rPr>
                      <m:t>𝐵𝐵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𝐴𝐵𝐵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</a:rPr>
                      <m:t>𝐶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𝐴𝐵𝐵</m:t>
                        </m:r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𝐴𝐵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𝐵𝐵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𝐵𝐵</m:t>
                    </m:r>
                    <m:r>
                      <a:rPr lang="en-US" sz="2400" i="1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60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=10</m:t>
                    </m:r>
                    <m:r>
                      <m:rPr>
                        <m:nor/>
                      </m:rPr>
                      <a:rPr lang="en-US" sz="2400"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vi-VN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tam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𝐵𝐵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𝐵𝐵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=64−36=28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=100−28=72⇒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</a:rPr>
                      <m:t>𝐶</m:t>
                    </m:r>
                    <m:r>
                      <a:rPr lang="en-US" sz="2400" i="1">
                        <a:latin typeface="Cambria Math"/>
                      </a:rPr>
                      <m:t>=6</m:t>
                    </m:r>
                    <m:rad>
                      <m:radPr>
                        <m:degHide m:val="on"/>
                        <m:ctrlPr>
                          <a:rPr lang="vi-VN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m:rPr>
                        <m:nor/>
                      </m:rPr>
                      <a:rPr lang="en-US" sz="2400"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trụ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6</m:t>
                    </m:r>
                    <m:rad>
                      <m:radPr>
                        <m:degHide m:val="on"/>
                        <m:ctrlPr>
                          <a:rPr lang="vi-VN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m:rPr>
                        <m:nor/>
                      </m:rPr>
                      <a:rPr lang="en-US" sz="2400"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79" y="2982590"/>
                <a:ext cx="10027948" cy="3643562"/>
              </a:xfrm>
              <a:prstGeom prst="rect">
                <a:avLst/>
              </a:prstGeom>
              <a:blipFill rotWithShape="1">
                <a:blip r:embed="rId10"/>
                <a:stretch>
                  <a:fillRect l="-973" t="-1338" r="-912" b="-2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38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70677" y="3139606"/>
            <a:ext cx="12095909" cy="3718354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88210"/>
              <a:chOff x="1275608" y="6239450"/>
              <a:chExt cx="4592537" cy="106875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32102" y="45025"/>
            <a:ext cx="11921351" cy="1740947"/>
            <a:chOff x="505668" y="1869705"/>
            <a:chExt cx="23370167" cy="267750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677507"/>
              <a:chOff x="534987" y="1647866"/>
              <a:chExt cx="23340848" cy="267750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60448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37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05668" y="1875233"/>
                  <a:ext cx="23305514" cy="2213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vi-VN" sz="30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</a:t>
                  </a:r>
                  <a:r>
                    <a:rPr lang="en-US" sz="3200" b="1" dirty="0" err="1" smtClean="0"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gian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𝑂𝑥𝑦𝑧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(1;−1;2)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nằm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trên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):</m:t>
                      </m:r>
                      <m:func>
                        <m:func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fName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</m:e>
                      </m:func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func>
                        <m:func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𝑦</m:t>
                          </m:r>
                        </m:fName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</m:e>
                      </m:func>
                      <m:func>
                        <m:func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fName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</m:e>
                      </m:func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3=0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vuông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trục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>
                          <a:latin typeface="Times New Roman" pitchFamily="18" charset="0"/>
                          <a:cs typeface="Times New Roman" pitchFamily="18" charset="0"/>
                        </a:rPr>
                        <m:t>Ox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668" y="1875233"/>
                  <a:ext cx="23305514" cy="22139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64" t="-2966" b="-245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79922" y="1816844"/>
            <a:ext cx="11873531" cy="1322570"/>
            <a:chOff x="211791" y="1472436"/>
            <a:chExt cx="11873531" cy="1322570"/>
          </a:xfrm>
        </p:grpSpPr>
        <p:grpSp>
          <p:nvGrpSpPr>
            <p:cNvPr id="51" name="Group 50"/>
            <p:cNvGrpSpPr/>
            <p:nvPr/>
          </p:nvGrpSpPr>
          <p:grpSpPr>
            <a:xfrm>
              <a:off x="211791" y="1498439"/>
              <a:ext cx="3125771" cy="1296562"/>
              <a:chOff x="5501936" y="1555295"/>
              <a:chExt cx="3115174" cy="12053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120264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01936" y="1790860"/>
                <a:ext cx="677733" cy="671992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7318" y="1555295"/>
                    <a:ext cx="2280848" cy="1156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"/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=2</m:t>
                                  </m:r>
                                </m:e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=−1−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=2−2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eqArr>
                            </m:e>
                          </m:d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7318" y="1555295"/>
                    <a:ext cx="2280848" cy="115629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284584" y="1501344"/>
              <a:ext cx="2968898" cy="1293661"/>
              <a:chOff x="5658277" y="1557992"/>
              <a:chExt cx="2958833" cy="1202639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20263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658277" y="1804024"/>
                <a:ext cx="665084" cy="65882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66760" y="1590675"/>
                    <a:ext cx="2280848" cy="11562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0000FF"/>
                              </a:solidFill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=1+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=−1−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=2−2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eqArr>
                            </m:e>
                          </m:d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6760" y="1590675"/>
                    <a:ext cx="2280848" cy="1156288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108157" y="1501343"/>
              <a:ext cx="3061247" cy="1293663"/>
              <a:chOff x="5566242" y="1557991"/>
              <a:chExt cx="3050868" cy="120263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1"/>
                <a:ext cx="2789360" cy="120263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66242" y="1774247"/>
                <a:ext cx="737198" cy="660092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558603"/>
                    <a:ext cx="2280848" cy="1156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"/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=−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=4−2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eqArr>
                            </m:e>
                          </m:d>
                          <m:r>
                            <a:rPr lang="en-US" sz="2800"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58603"/>
                    <a:ext cx="2280848" cy="115628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9070775" y="1472436"/>
              <a:ext cx="3014547" cy="1322570"/>
              <a:chOff x="5612783" y="1531115"/>
              <a:chExt cx="3004327" cy="122951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1"/>
                <a:ext cx="2789360" cy="120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612783" y="1795011"/>
                <a:ext cx="743798" cy="65994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531115"/>
                    <a:ext cx="2493487" cy="11629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"/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=−1−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=2+2</m:t>
                                  </m:r>
                                  <m:r>
                                    <a:rPr lang="en-US" sz="2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eqArr>
                            </m:e>
                          </m:d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531115"/>
                    <a:ext cx="2493487" cy="116296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6018983" y="2072497"/>
            <a:ext cx="797011" cy="78450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4555" y="3559552"/>
                <a:ext cx="12214879" cy="3039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(1;2;−1)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(1;0;0)⇒</m:t>
                    </m:r>
                    <m:d>
                      <m:dPr>
                        <m:begChr m:val="["/>
                        <m:endChr m:val="]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𝑃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</a:rPr>
                      <m:t>=(0;−1;−2)</m:t>
                    </m:r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𝑃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Times New Roman" pitchFamily="18" charset="0"/>
                        <a:cs typeface="Times New Roman" pitchFamily="18" charset="0"/>
                      </a:rPr>
                      <m:t>Ox</m:t>
                    </m:r>
                  </m:oMath>
                </a14:m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𝑃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</a:rPr>
                      <m:t>=(0;−1;−2)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Do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B, D. 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b="0" i="0" smtClean="0">
                        <a:latin typeface="Cambria Math"/>
                      </a:rPr>
                      <m:t>V</m:t>
                    </m:r>
                    <m:r>
                      <a:rPr lang="vi-VN" sz="2400" b="0" i="0" smtClean="0">
                        <a:latin typeface="Cambria Math"/>
                      </a:rPr>
                      <m:t>ì </m:t>
                    </m:r>
                    <m:r>
                      <m:rPr>
                        <m:sty m:val="p"/>
                      </m:rPr>
                      <a:rPr lang="vi-VN" sz="2400" b="0" i="0" smtClean="0">
                        <a:latin typeface="Cambria Math"/>
                      </a:rPr>
                      <m:t>gi</m:t>
                    </m:r>
                    <m:r>
                      <a:rPr lang="vi-VN" sz="2400" b="0" i="0" smtClean="0">
                        <a:latin typeface="Cambria Math"/>
                      </a:rPr>
                      <m:t>ả </m:t>
                    </m:r>
                    <m:r>
                      <m:rPr>
                        <m:sty m:val="p"/>
                      </m:rPr>
                      <a:rPr lang="vi-VN" sz="2400" b="0" i="0" smtClean="0">
                        <a:latin typeface="Cambria Math"/>
                      </a:rPr>
                      <m:t>thi</m:t>
                    </m:r>
                    <m:r>
                      <a:rPr lang="vi-VN" sz="2400" b="0" i="0" smtClean="0">
                        <a:latin typeface="Cambria Math"/>
                      </a:rPr>
                      <m:t>ế</m:t>
                    </m:r>
                    <m:r>
                      <m:rPr>
                        <m:sty m:val="p"/>
                      </m:rPr>
                      <a:rPr lang="vi-VN" sz="2400" b="0" i="0" smtClean="0">
                        <a:latin typeface="Cambria Math"/>
                      </a:rPr>
                      <m:t>t</m:t>
                    </m:r>
                    <m:r>
                      <a:rPr lang="vi-VN" sz="2400" b="0" i="0" smtClean="0">
                        <a:latin typeface="Cambria Math"/>
                      </a:rPr>
                      <m:t> </m:t>
                    </m:r>
                    <m:r>
                      <a:rPr lang="vi-VN" sz="2400" b="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(1;−1;2)∈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tabLst>
                    <a:tab pos="2686050" algn="l"/>
                    <a:tab pos="5734050" algn="l"/>
                  </a:tabLst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(1;−1;2)</m:t>
                    </m:r>
                  </m:oMath>
                </a14:m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C 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1=1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−1=−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2=4−2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4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55" y="3559552"/>
                <a:ext cx="12214879" cy="3039615"/>
              </a:xfrm>
              <a:prstGeom prst="rect">
                <a:avLst/>
              </a:prstGeom>
              <a:blipFill rotWithShape="1">
                <a:blip r:embed="rId9"/>
                <a:stretch>
                  <a:fillRect l="-799" t="-802" b="-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6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10872" y="3176243"/>
            <a:ext cx="11834900" cy="3692768"/>
            <a:chOff x="184495" y="3636274"/>
            <a:chExt cx="11834900" cy="198938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1" y="3636274"/>
              <a:ext cx="2342697" cy="553998"/>
              <a:chOff x="1275610" y="6239447"/>
              <a:chExt cx="4592535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604179" y="4514871"/>
                <a:ext cx="456041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47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10" y="6330946"/>
                <a:ext cx="821360" cy="44789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-50598"/>
            <a:ext cx="11906397" cy="1671237"/>
            <a:chOff x="534987" y="1585174"/>
            <a:chExt cx="23340848" cy="280297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92179" y="1585174"/>
                  <a:ext cx="19835648" cy="28029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28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gian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𝑂𝑥𝑦𝑧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đi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qua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ba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1 ; 2 ; 3</m:t>
                          </m:r>
                        </m:e>
                      </m:d>
                      <m:r>
                        <a:rPr lang="en-US" sz="2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2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−1 ; 0 ; 1</m:t>
                          </m:r>
                        </m:e>
                      </m:d>
                      <m:r>
                        <a:rPr lang="en-US" sz="2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0 ; 1 ; −3</m:t>
                          </m:r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dưới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đây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pháp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tuyến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2179" y="1585174"/>
                  <a:ext cx="19835648" cy="280297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301" r="-60" b="-401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3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523377" y="1752600"/>
            <a:ext cx="3721236" cy="617268"/>
            <a:chOff x="1555101" y="6334162"/>
            <a:chExt cx="7141609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6556326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1 ; 1; 0</m:t>
                          </m:r>
                        </m:e>
                      </m:d>
                    </m:oMath>
                  </a14:m>
                  <a:r>
                    <a:rPr lang="en-US" sz="2800" dirty="0"/>
                    <a:t>. 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6556326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45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555101" y="6451164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482006" y="2511047"/>
            <a:ext cx="3762607" cy="617268"/>
            <a:chOff x="1648803" y="6334162"/>
            <a:chExt cx="7221007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6729426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10 ; 10 ; 0</m:t>
                          </m:r>
                        </m:e>
                      </m:d>
                    </m:oMath>
                  </a14:m>
                  <a:r>
                    <a:rPr lang="en-US" sz="2800" dirty="0"/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6729426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5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648803" y="6451164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6875137" y="1715851"/>
            <a:ext cx="3696917" cy="617268"/>
            <a:chOff x="13789732" y="3149304"/>
            <a:chExt cx="7094938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14334068" y="3149304"/>
                  <a:ext cx="6550602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−1 ; 1; 0</m:t>
                          </m:r>
                        </m:e>
                      </m:d>
                    </m:oMath>
                  </a14:m>
                  <a:r>
                    <a:rPr lang="en-US" sz="2800" dirty="0"/>
                    <a:t>. 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34068" y="3149304"/>
                  <a:ext cx="6550602" cy="12345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545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3789732" y="3222802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6854413" y="2453897"/>
            <a:ext cx="3698590" cy="617268"/>
            <a:chOff x="13786517" y="3009654"/>
            <a:chExt cx="7098148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14334064" y="3009654"/>
                  <a:ext cx="6550601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−1 ; −1 ; 0</m:t>
                            </m:r>
                          </m:e>
                        </m:d>
                        <m:r>
                          <a:rPr lang="vi-VN" sz="2800" b="1" i="0" smtClean="0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34064" y="3009654"/>
                  <a:ext cx="6550601" cy="123453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3786517" y="3083808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6915516" y="1752600"/>
            <a:ext cx="544265" cy="5002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vi-VN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9258" y="3727294"/>
                <a:ext cx="4981397" cy="109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−2 ; −2 ; −2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𝐴𝐶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−1 ; −1 ; −6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58" y="3727294"/>
                <a:ext cx="4981397" cy="1094082"/>
              </a:xfrm>
              <a:prstGeom prst="rect">
                <a:avLst/>
              </a:prstGeom>
              <a:blipFill rotWithShape="1">
                <a:blip r:embed="rId8"/>
                <a:stretch>
                  <a:fillRect l="-2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114875" y="4031306"/>
                <a:ext cx="4809137" cy="612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10 ; −10 ; 0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875" y="4031306"/>
                <a:ext cx="4809137" cy="612860"/>
              </a:xfrm>
              <a:prstGeom prst="rect">
                <a:avLst/>
              </a:prstGeom>
              <a:blipFill rotWithShape="1">
                <a:blip r:embed="rId9"/>
                <a:stretch>
                  <a:fillRect r="-1141" b="-15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704" y="4899575"/>
                <a:ext cx="123637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Vì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1 ; 2 ; 3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−1 ; 0 ; 1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0 ; 1 ; −3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4" y="4899575"/>
                <a:ext cx="12363796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98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37804" y="5555595"/>
                <a:ext cx="11419452" cy="1672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10 ; −10 ; 0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pháp tuyến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−1 ; 1; 0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cũng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1"/>
                <a:endParaRPr lang="vi-VN" sz="320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04" y="5555595"/>
                <a:ext cx="11419452" cy="1672253"/>
              </a:xfrm>
              <a:prstGeom prst="rect">
                <a:avLst/>
              </a:prstGeom>
              <a:blipFill rotWithShape="1">
                <a:blip r:embed="rId11"/>
                <a:stretch>
                  <a:fillRect l="-1388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1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  <p:bldP spid="4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6548" y="4647152"/>
            <a:ext cx="12065452" cy="2209486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2095" cy="7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28147" y="-174667"/>
            <a:ext cx="12005169" cy="3811468"/>
            <a:chOff x="341358" y="1670033"/>
            <a:chExt cx="23534477" cy="516113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948203"/>
              <a:chOff x="534987" y="1647866"/>
              <a:chExt cx="23340848" cy="39482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387517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38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41358" y="1670033"/>
                  <a:ext cx="23404876" cy="5161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600" b="1" dirty="0" smtClean="0">
                      <a:latin typeface="Times New Roman" pitchFamily="18" charset="0"/>
                      <a:cs typeface="Times New Roman" pitchFamily="18" charset="0"/>
                    </a:rPr>
                    <a:t>                </a:t>
                  </a:r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+1,</m:t>
                      </m:r>
                    </m:oMath>
                  </a14:m>
                  <a:endParaRPr lang="vi-VN" sz="3600" b="1" dirty="0" smtClean="0">
                    <a:latin typeface="Cambria Math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−2</m:t>
                      </m:r>
                    </m:oMath>
                  </a14:m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bảng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biến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thiên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như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vẽ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hợp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tất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cả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tham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để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+3</m:t>
                          </m:r>
                        </m:den>
                      </m:f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−2;1</m:t>
                          </m:r>
                        </m:e>
                      </m:d>
                    </m:oMath>
                  </a14:m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:endPara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358" y="1670033"/>
                  <a:ext cx="23404876" cy="516113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66" t="-319" r="-7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19860" y="2986268"/>
            <a:ext cx="3299105" cy="823731"/>
            <a:chOff x="677855" y="6106594"/>
            <a:chExt cx="14563732" cy="14621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106594"/>
                  <a:ext cx="13101203" cy="146210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−5;−</m:t>
                          </m:r>
                          <m:f>
                            <m:fPr>
                              <m:ctrlPr>
                                <a:rPr lang="vi-VN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3200" dirty="0">
                      <a:cs typeface="Times New Roman" panose="02020603050405020304" pitchFamily="18" charset="0"/>
                    </a:rPr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106594"/>
                  <a:ext cx="13101203" cy="146210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677855" y="6260744"/>
              <a:ext cx="2702080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3463448" y="2986267"/>
            <a:ext cx="3375501" cy="823731"/>
            <a:chOff x="1011157" y="6334160"/>
            <a:chExt cx="14230430" cy="1647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0"/>
                  <a:ext cx="13101203" cy="1647462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−∞;0</m:t>
                          </m:r>
                        </m:e>
                      </m:d>
                    </m:oMath>
                  </a14:m>
                  <a:r>
                    <a:rPr lang="en-US" sz="3200" dirty="0">
                      <a:cs typeface="Times New Roman" panose="02020603050405020304" pitchFamily="18" charset="0"/>
                    </a:rPr>
                    <a:t>.	</a:t>
                  </a: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0"/>
                  <a:ext cx="13101203" cy="164746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699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011157" y="6443438"/>
              <a:ext cx="2523518" cy="128867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171826" y="3853916"/>
            <a:ext cx="3247139" cy="889536"/>
            <a:chOff x="517076" y="5724562"/>
            <a:chExt cx="14724511" cy="15293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5" y="5724562"/>
                  <a:ext cx="13101202" cy="152930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−2;7</m:t>
                          </m:r>
                        </m:e>
                      </m:d>
                    </m:oMath>
                  </a14:m>
                  <a:r>
                    <a:rPr lang="en-US" sz="3200" dirty="0">
                      <a:cs typeface="Times New Roman" panose="02020603050405020304" pitchFamily="18" charset="0"/>
                    </a:rPr>
                    <a:t>. 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5724562"/>
                  <a:ext cx="13101202" cy="15293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24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517076" y="5975730"/>
              <a:ext cx="3154198" cy="99674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3407453" y="3873053"/>
            <a:ext cx="3431495" cy="870399"/>
            <a:chOff x="627256" y="6046988"/>
            <a:chExt cx="14614331" cy="14578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5" y="6046988"/>
                  <a:ext cx="13101202" cy="1457893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i="1">
                              <a:latin typeface="Cambria Math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sz="3200" dirty="0">
                      <a:cs typeface="Times New Roman" panose="02020603050405020304" pitchFamily="18" charset="0"/>
                    </a:rPr>
                    <a:t>.</a:t>
                  </a:r>
                  <a:endParaRPr lang="vi-VN" sz="32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046988"/>
                  <a:ext cx="13101202" cy="145789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463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627256" y="6259639"/>
              <a:ext cx="275848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pic>
        <p:nvPicPr>
          <p:cNvPr id="42" name="Picture 13">
            <a:extLst>
              <a:ext uri="{FF2B5EF4-FFF2-40B4-BE49-F238E27FC236}">
                <a16:creationId xmlns="" xmlns:a16="http://schemas.microsoft.com/office/drawing/2014/main" id="{FEA72183-3211-420B-AD24-7148AEC352D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3040907"/>
            <a:ext cx="5334000" cy="170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3718" y="5298367"/>
                <a:ext cx="11793304" cy="118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Bất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+3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−2;1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⇔</m:t>
                    </m:r>
                    <m:limLow>
                      <m:limLowPr>
                        <m:ctrlPr>
                          <a:rPr lang="vi-VN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/>
                          </a:rPr>
                          <m:t>𝑚𝑖𝑛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−2;1</m:t>
                            </m:r>
                          </m:e>
                        </m:d>
                      </m:lim>
                    </m:limLow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18" y="5298367"/>
                <a:ext cx="11793304" cy="1184170"/>
              </a:xfrm>
              <a:prstGeom prst="rect">
                <a:avLst/>
              </a:prstGeom>
              <a:blipFill rotWithShape="1">
                <a:blip r:embed="rId9"/>
                <a:stretch>
                  <a:fillRect l="-775" t="-2062"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23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6548" y="4647152"/>
            <a:ext cx="12065452" cy="2209486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2095" cy="7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28147" y="-174667"/>
            <a:ext cx="12005169" cy="3811468"/>
            <a:chOff x="341358" y="1670033"/>
            <a:chExt cx="23534477" cy="516113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948203"/>
              <a:chOff x="534987" y="1647866"/>
              <a:chExt cx="23340848" cy="39482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387517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38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41358" y="1670033"/>
                  <a:ext cx="23404876" cy="5161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600" b="1" dirty="0" smtClean="0">
                      <a:latin typeface="Times New Roman" pitchFamily="18" charset="0"/>
                      <a:cs typeface="Times New Roman" pitchFamily="18" charset="0"/>
                    </a:rPr>
                    <a:t>                </a:t>
                  </a:r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+1,</m:t>
                      </m:r>
                    </m:oMath>
                  </a14:m>
                  <a:endParaRPr lang="vi-VN" sz="3600" b="1" dirty="0" smtClean="0">
                    <a:latin typeface="Cambria Math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−2</m:t>
                      </m:r>
                    </m:oMath>
                  </a14:m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bảng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biến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thiên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như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vẽ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hợp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tất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cả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tham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để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+3</m:t>
                          </m:r>
                        </m:den>
                      </m:f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−2;1</m:t>
                          </m:r>
                        </m:e>
                      </m:d>
                    </m:oMath>
                  </a14:m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:endPara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358" y="1670033"/>
                  <a:ext cx="23404876" cy="516113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66" t="-319" r="-7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4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19860" y="2986268"/>
            <a:ext cx="3299105" cy="823731"/>
            <a:chOff x="677855" y="6106594"/>
            <a:chExt cx="14563732" cy="14621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106594"/>
                  <a:ext cx="13101203" cy="146210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−5;−</m:t>
                          </m:r>
                          <m:f>
                            <m:fPr>
                              <m:ctrlPr>
                                <a:rPr lang="vi-VN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3200" dirty="0">
                      <a:cs typeface="Times New Roman" panose="02020603050405020304" pitchFamily="18" charset="0"/>
                    </a:rPr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106594"/>
                  <a:ext cx="13101203" cy="146210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677855" y="6260744"/>
              <a:ext cx="2702080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3463448" y="2986267"/>
            <a:ext cx="3375501" cy="823731"/>
            <a:chOff x="1011157" y="6334160"/>
            <a:chExt cx="14230430" cy="1647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0"/>
                  <a:ext cx="13101203" cy="1647462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−∞;0</m:t>
                          </m:r>
                        </m:e>
                      </m:d>
                    </m:oMath>
                  </a14:m>
                  <a:r>
                    <a:rPr lang="en-US" sz="3200" dirty="0">
                      <a:cs typeface="Times New Roman" panose="02020603050405020304" pitchFamily="18" charset="0"/>
                    </a:rPr>
                    <a:t>.	</a:t>
                  </a: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0"/>
                  <a:ext cx="13101203" cy="164746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699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011157" y="6443438"/>
              <a:ext cx="2523518" cy="128867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171826" y="3853916"/>
            <a:ext cx="3247139" cy="889536"/>
            <a:chOff x="517076" y="5724562"/>
            <a:chExt cx="14724511" cy="15293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5" y="5724562"/>
                  <a:ext cx="13101202" cy="152930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−2;7</m:t>
                          </m:r>
                        </m:e>
                      </m:d>
                    </m:oMath>
                  </a14:m>
                  <a:r>
                    <a:rPr lang="en-US" sz="3200" dirty="0">
                      <a:cs typeface="Times New Roman" panose="02020603050405020304" pitchFamily="18" charset="0"/>
                    </a:rPr>
                    <a:t>. 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5724562"/>
                  <a:ext cx="13101202" cy="15293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24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517076" y="5975730"/>
              <a:ext cx="3154198" cy="99674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3407453" y="3873053"/>
            <a:ext cx="3431495" cy="870399"/>
            <a:chOff x="627256" y="6046988"/>
            <a:chExt cx="14614331" cy="14578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5" y="6046988"/>
                  <a:ext cx="13101202" cy="1457893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i="1">
                              <a:latin typeface="Cambria Math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sz="3200" dirty="0">
                      <a:cs typeface="Times New Roman" panose="02020603050405020304" pitchFamily="18" charset="0"/>
                    </a:rPr>
                    <a:t>.</a:t>
                  </a:r>
                  <a:endParaRPr lang="vi-VN" sz="32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046988"/>
                  <a:ext cx="13101202" cy="145789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63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627256" y="6259639"/>
              <a:ext cx="275848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pic>
        <p:nvPicPr>
          <p:cNvPr id="42" name="Picture 13">
            <a:extLst>
              <a:ext uri="{FF2B5EF4-FFF2-40B4-BE49-F238E27FC236}">
                <a16:creationId xmlns="" xmlns:a16="http://schemas.microsoft.com/office/drawing/2014/main" id="{FEA72183-3211-420B-AD24-7148AEC352D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3040907"/>
            <a:ext cx="5334000" cy="170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1826" y="4760815"/>
                <a:ext cx="12020174" cy="2075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endParaRPr lang="vi-VN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≤0,∀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−2;1</m:t>
                        </m:r>
                      </m:e>
                    </m:d>
                  </m:oMath>
                </a14:m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&lt;0,∀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−2;1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Do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&lt;0,∀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−2;1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nghịch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−2;1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⇒</m:t>
                    </m:r>
                    <m:limLow>
                      <m:limLowPr>
                        <m:ctrlPr>
                          <a:rPr lang="vi-VN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/>
                          </a:rPr>
                          <m:t>𝑚𝑖𝑛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−2;1</m:t>
                            </m:r>
                          </m:e>
                        </m:d>
                      </m:lim>
                    </m:limLow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⇔−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6" y="4760815"/>
                <a:ext cx="12020174" cy="2075633"/>
              </a:xfrm>
              <a:prstGeom prst="rect">
                <a:avLst/>
              </a:prstGeom>
              <a:blipFill rotWithShape="1">
                <a:blip r:embed="rId10"/>
                <a:stretch>
                  <a:fillRect l="-761" t="-2353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3426095" y="3973594"/>
            <a:ext cx="610417" cy="632603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6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8735" y="3462328"/>
            <a:ext cx="12076199" cy="3418519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7" cy="835372"/>
              <a:chOff x="1275608" y="6239450"/>
              <a:chExt cx="4592535" cy="151783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114953" y="5004093"/>
                <a:ext cx="1434490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15560" y="-101125"/>
            <a:ext cx="12099375" cy="2690864"/>
            <a:chOff x="473240" y="1362236"/>
            <a:chExt cx="23719158" cy="364374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362236"/>
              <a:ext cx="23612447" cy="3414487"/>
              <a:chOff x="534987" y="1140397"/>
              <a:chExt cx="23612447" cy="341448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558923" y="1277332"/>
                <a:ext cx="23588511" cy="327755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140397"/>
                <a:ext cx="3505200" cy="1683806"/>
                <a:chOff x="534987" y="1140397"/>
                <a:chExt cx="3505200" cy="1683806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157742"/>
                  <a:ext cx="3505200" cy="955674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70962" y="1140397"/>
                  <a:ext cx="595016" cy="1234448"/>
                  <a:chOff x="7423596" y="2407867"/>
                  <a:chExt cx="773908" cy="1755859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 flipV="1">
                    <a:off x="7423596" y="2734291"/>
                    <a:ext cx="224158" cy="372137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704398"/>
                    <a:ext cx="344487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2" y="2407867"/>
                    <a:ext cx="341312" cy="288927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163270"/>
                  <a:ext cx="2690581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39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73240" y="1421783"/>
                  <a:ext cx="23719158" cy="35842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vi-VN" sz="30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chóp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đáy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thang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vuông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tại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𝐴𝐷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𝐷𝐶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Gọi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𝐼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trung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cạnh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𝐴𝐷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𝑆𝐼𝐵</m:t>
                          </m: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𝑆𝐼𝐶</m:t>
                          </m: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cùng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vuông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đáy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𝑆𝐵𝐶</m:t>
                          </m: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tạo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đáy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một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60°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khoảng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cách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h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từ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𝐼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đến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𝑆𝐵𝐶</m:t>
                          </m: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vi-VN" sz="32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240" y="1421783"/>
                  <a:ext cx="23719158" cy="358420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54" t="-1613" b="-460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-24225" y="2468785"/>
            <a:ext cx="11838141" cy="1025813"/>
            <a:chOff x="247181" y="1422212"/>
            <a:chExt cx="11838141" cy="102581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41299"/>
              <a:ext cx="3090381" cy="1003164"/>
              <a:chOff x="5537206" y="1502165"/>
              <a:chExt cx="3079904" cy="93257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502165"/>
                    <a:ext cx="2280848" cy="9325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h</m:t>
                          </m:r>
                          <m:r>
                            <a:rPr lang="en-US" sz="280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15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/>
                                </a:rPr>
                                <m:t>15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502165"/>
                    <a:ext cx="2280848" cy="93257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422212"/>
              <a:ext cx="3090381" cy="1003165"/>
              <a:chOff x="5537206" y="1484416"/>
              <a:chExt cx="3079904" cy="93257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484416"/>
                    <a:ext cx="2280848" cy="9325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h</m:t>
                          </m:r>
                          <m:r>
                            <a:rPr lang="en-US" sz="280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15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484416"/>
                    <a:ext cx="2280848" cy="932578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444860"/>
              <a:ext cx="3090381" cy="1003165"/>
              <a:chOff x="5537206" y="1505472"/>
              <a:chExt cx="3079904" cy="93257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505472"/>
                    <a:ext cx="2280848" cy="9325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h</m:t>
                          </m:r>
                          <m:r>
                            <a:rPr lang="en-US" sz="280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15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05472"/>
                    <a:ext cx="2280848" cy="93257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434345"/>
              <a:ext cx="3090381" cy="1003164"/>
              <a:chOff x="5537206" y="1495696"/>
              <a:chExt cx="3079904" cy="93257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495696"/>
                    <a:ext cx="2493487" cy="9325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h</m:t>
                          </m:r>
                          <m:r>
                            <a:rPr lang="en-US" sz="280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495696"/>
                    <a:ext cx="2493487" cy="932578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49" name="Picture 12">
            <a:extLst>
              <a:ext uri="{FF2B5EF4-FFF2-40B4-BE49-F238E27FC236}">
                <a16:creationId xmlns="" xmlns:a16="http://schemas.microsoft.com/office/drawing/2014/main" id="{3E5F2B42-9596-4A58-AF0C-190F944C439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831" y="3631066"/>
            <a:ext cx="3890085" cy="29078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1470" y="3631066"/>
                <a:ext cx="9167829" cy="3237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6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6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vi-VN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𝑆𝐼𝐵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vi-VN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𝐴𝐵𝐶𝐷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vi-VN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𝑆𝐼𝐶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vi-VN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𝐴𝐵𝐶𝐷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vi-VN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𝑆𝐼𝐵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vi-VN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𝑆𝐼𝐶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𝑆𝐼</m:t>
                            </m:r>
                          </m:e>
                        </m:eqArr>
                      </m:e>
                    </m:d>
                  </m:oMath>
                </a14:m>
                <a:endParaRPr lang="en-US" sz="2600" i="1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2600" b="0" i="1" smtClean="0">
                        <a:latin typeface="Cambria Math"/>
                      </a:rPr>
                      <m:t>                </m:t>
                    </m:r>
                    <m:r>
                      <a:rPr lang="en-US" sz="2600" i="1">
                        <a:latin typeface="Cambria Math"/>
                      </a:rPr>
                      <m:t>⇒</m:t>
                    </m:r>
                    <m:r>
                      <a:rPr lang="en-US" sz="2600" i="1">
                        <a:latin typeface="Cambria Math"/>
                      </a:rPr>
                      <m:t>𝑆𝐼</m:t>
                    </m:r>
                    <m:r>
                      <a:rPr lang="en-US" sz="26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chiếu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𝐵𝐶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chiếu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𝑆𝐸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2600" dirty="0" smtClean="0">
                    <a:latin typeface="Times New Roman" pitchFamily="18" charset="0"/>
                    <a:cs typeface="Times New Roman" pitchFamily="18" charset="0"/>
                  </a:rPr>
                  <a:t>Ta có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6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6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𝐵𝐶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𝐼𝐸</m:t>
                            </m:r>
                          </m:e>
                          <m:e>
                            <m:r>
                              <a:rPr lang="en-US" sz="2600" i="1">
                                <a:latin typeface="Cambria Math"/>
                              </a:rPr>
                              <m:t>𝐵𝐶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𝑆𝐼</m:t>
                            </m:r>
                          </m:e>
                        </m:eqArr>
                      </m:e>
                    </m:d>
                    <m:r>
                      <a:rPr lang="en-US" sz="2600" i="1">
                        <a:latin typeface="Cambria Math"/>
                      </a:rPr>
                      <m:t>⇒</m:t>
                    </m:r>
                    <m:r>
                      <a:rPr lang="en-US" sz="2600" i="1">
                        <a:latin typeface="Cambria Math"/>
                      </a:rPr>
                      <m:t>𝐵𝐶</m:t>
                    </m:r>
                    <m:r>
                      <a:rPr lang="en-US" sz="26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𝑆𝐼𝐸</m:t>
                        </m:r>
                      </m:e>
                    </m:d>
                  </m:oMath>
                </a14:m>
                <a:endParaRPr lang="vi-VN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70" y="3631066"/>
                <a:ext cx="9167829" cy="3237425"/>
              </a:xfrm>
              <a:prstGeom prst="rect">
                <a:avLst/>
              </a:prstGeom>
              <a:blipFill rotWithShape="1">
                <a:blip r:embed="rId9"/>
                <a:stretch>
                  <a:fillRect l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2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8735" y="3462328"/>
            <a:ext cx="12076199" cy="3418519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7" cy="835372"/>
              <a:chOff x="1275608" y="6239450"/>
              <a:chExt cx="4592535" cy="151783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114953" y="5004093"/>
                <a:ext cx="1434490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15560" y="-101125"/>
            <a:ext cx="12099375" cy="2690864"/>
            <a:chOff x="473240" y="1362236"/>
            <a:chExt cx="23719158" cy="364374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362236"/>
              <a:ext cx="23612447" cy="3414487"/>
              <a:chOff x="534987" y="1140397"/>
              <a:chExt cx="23612447" cy="341448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558923" y="1277332"/>
                <a:ext cx="23588511" cy="327755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140397"/>
                <a:ext cx="3505200" cy="1683806"/>
                <a:chOff x="534987" y="1140397"/>
                <a:chExt cx="3505200" cy="1683806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157742"/>
                  <a:ext cx="3505200" cy="955674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70962" y="1140397"/>
                  <a:ext cx="595016" cy="1234448"/>
                  <a:chOff x="7423596" y="2407867"/>
                  <a:chExt cx="773908" cy="1755859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 flipV="1">
                    <a:off x="7423596" y="2734291"/>
                    <a:ext cx="224158" cy="372137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704398"/>
                    <a:ext cx="344487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2" y="2407867"/>
                    <a:ext cx="341312" cy="288927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163270"/>
                  <a:ext cx="2690581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39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73240" y="1421783"/>
                  <a:ext cx="23719158" cy="35842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vi-VN" sz="30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chóp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đáy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thang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vuông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tại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𝐴𝐷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𝐷𝐶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Gọi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𝐼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trung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cạnh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𝐴𝐷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𝑆𝐼𝐵</m:t>
                          </m: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𝑆𝐼𝐶</m:t>
                          </m: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cùng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vuông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đáy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𝑆𝐵𝐶</m:t>
                          </m: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tạo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đáy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một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60°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khoảng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cách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h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từ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𝐼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đến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𝑆𝐵𝐶</m:t>
                          </m: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vi-VN" sz="32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240" y="1421783"/>
                  <a:ext cx="23719158" cy="358420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54" t="-1613" b="-460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-24225" y="2494750"/>
            <a:ext cx="11838141" cy="1025813"/>
            <a:chOff x="247181" y="1422212"/>
            <a:chExt cx="11838141" cy="102581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41299"/>
              <a:ext cx="3090381" cy="1003164"/>
              <a:chOff x="5537206" y="1502165"/>
              <a:chExt cx="3079904" cy="93257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502165"/>
                    <a:ext cx="2280848" cy="9325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h</m:t>
                          </m:r>
                          <m:r>
                            <a:rPr lang="en-US" sz="280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15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/>
                                </a:rPr>
                                <m:t>15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502165"/>
                    <a:ext cx="2280848" cy="93257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422212"/>
              <a:ext cx="3090381" cy="1003165"/>
              <a:chOff x="5537206" y="1484416"/>
              <a:chExt cx="3079904" cy="93257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484416"/>
                    <a:ext cx="2280848" cy="9325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h</m:t>
                          </m:r>
                          <m:r>
                            <a:rPr lang="en-US" sz="280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15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484416"/>
                    <a:ext cx="2280848" cy="932578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444860"/>
              <a:ext cx="3090381" cy="1003165"/>
              <a:chOff x="5537206" y="1505472"/>
              <a:chExt cx="3079904" cy="93257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505472"/>
                    <a:ext cx="2280848" cy="9325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h</m:t>
                          </m:r>
                          <m:r>
                            <a:rPr lang="en-US" sz="280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15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05472"/>
                    <a:ext cx="2280848" cy="93257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434345"/>
              <a:ext cx="3090381" cy="1003164"/>
              <a:chOff x="5537206" y="1495696"/>
              <a:chExt cx="3079904" cy="93257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495696"/>
                    <a:ext cx="2493487" cy="9325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h</m:t>
                          </m:r>
                          <m:r>
                            <a:rPr lang="en-US" sz="280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495696"/>
                    <a:ext cx="2493487" cy="932578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49" name="Picture 12">
            <a:extLst>
              <a:ext uri="{FF2B5EF4-FFF2-40B4-BE49-F238E27FC236}">
                <a16:creationId xmlns="" xmlns:a16="http://schemas.microsoft.com/office/drawing/2014/main" id="{3E5F2B42-9596-4A58-AF0C-190F944C439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81" y="3631066"/>
            <a:ext cx="3890085" cy="29078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4771" y="4073431"/>
                <a:ext cx="8111085" cy="2450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𝑆𝐵𝐶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𝐴𝐵𝐶𝐷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𝐵𝐶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𝐼𝐸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𝐵𝐶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𝐵𝐶</m:t>
                            </m:r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𝐵𝐶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⊥</m:t>
                                </m:r>
                                <m:d>
                                  <m:dPr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𝑆𝐼𝐸</m:t>
                                    </m:r>
                                  </m:e>
                                </m:d>
                              </m:e>
                            </m:d>
                          </m:e>
                        </m:eqArr>
                      </m:e>
                    </m:d>
                    <m:r>
                      <a:rPr lang="en-US" sz="2400" i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𝑆𝐵𝐶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d>
                          <m:d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𝐴𝐵𝐶𝐷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𝑆𝐸𝐼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=60°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𝑆𝐼𝐸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𝑆𝐵𝐶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𝐵𝐶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⊥</m:t>
                                </m:r>
                                <m:d>
                                  <m:dPr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𝑆𝐼𝐸</m:t>
                                    </m:r>
                                  </m:e>
                                </m:d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𝑆𝐼𝐸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𝑆𝐵𝐶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𝑆𝐸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𝐼𝐻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𝑆𝐸</m:t>
                            </m:r>
                          </m:e>
                        </m:eqArr>
                      </m:e>
                    </m:d>
                    <m:r>
                      <a:rPr lang="en-US" sz="2400" i="1">
                        <a:latin typeface="Cambria Math"/>
                      </a:rPr>
                      <m:t>⇒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𝐼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d>
                          <m:d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𝑆𝐵𝐶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𝐼𝐻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71" y="4073431"/>
                <a:ext cx="8111085" cy="24505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38078" y="6249091"/>
                <a:ext cx="4571251" cy="549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400" b="0" i="0" smtClean="0">
                          <a:latin typeface="Cambria Math"/>
                        </a:rPr>
                        <m:t>Ta</m:t>
                      </m:r>
                      <m:r>
                        <a:rPr lang="vi-VN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latin typeface="Cambria Math"/>
                        </a:rPr>
                        <m:t>c</m:t>
                      </m:r>
                      <m:r>
                        <a:rPr lang="vi-VN" sz="2400" b="0" i="0" smtClean="0">
                          <a:latin typeface="Cambria Math"/>
                        </a:rPr>
                        <m:t>ó : 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BC</m:t>
                      </m:r>
                      <m:r>
                        <a:rPr lang="en-US" sz="2400" i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C</m:t>
                          </m:r>
                          <m:sSup>
                            <m:sSupPr>
                              <m:ctrlPr>
                                <a:rPr lang="vi-VN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F</m:t>
                          </m:r>
                          <m:sSup>
                            <m:sSupPr>
                              <m:ctrlPr>
                                <a:rPr lang="vi-VN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B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i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a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i="0"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078" y="6249091"/>
                <a:ext cx="4571251" cy="54976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25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15801" y="3465032"/>
            <a:ext cx="12076199" cy="3418519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7" cy="835372"/>
              <a:chOff x="1275608" y="6239450"/>
              <a:chExt cx="4592535" cy="151783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114953" y="5004093"/>
                <a:ext cx="1434490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15560" y="-101125"/>
            <a:ext cx="12099375" cy="2690864"/>
            <a:chOff x="473240" y="1362236"/>
            <a:chExt cx="23719158" cy="364374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362236"/>
              <a:ext cx="23612447" cy="3414487"/>
              <a:chOff x="534987" y="1140397"/>
              <a:chExt cx="23612447" cy="341448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558923" y="1277332"/>
                <a:ext cx="23588511" cy="327755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140397"/>
                <a:ext cx="3505200" cy="1683806"/>
                <a:chOff x="534987" y="1140397"/>
                <a:chExt cx="3505200" cy="1683806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157742"/>
                  <a:ext cx="3505200" cy="955674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70962" y="1140397"/>
                  <a:ext cx="595016" cy="1234448"/>
                  <a:chOff x="7423596" y="2407867"/>
                  <a:chExt cx="773908" cy="1755859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 flipV="1">
                    <a:off x="7423596" y="2734291"/>
                    <a:ext cx="224158" cy="372137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704398"/>
                    <a:ext cx="344487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2" y="2407867"/>
                    <a:ext cx="341312" cy="288927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163270"/>
                  <a:ext cx="2690581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39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73240" y="1421783"/>
                  <a:ext cx="23719158" cy="35842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vi-VN" sz="30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chóp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đáy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thang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vuông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tại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𝐴𝐷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𝐷𝐶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Gọi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𝐼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trung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cạnh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𝐴𝐷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𝑆𝐼𝐵</m:t>
                          </m: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𝑆𝐼𝐶</m:t>
                          </m: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cùng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vuông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đáy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𝑆𝐵𝐶</m:t>
                          </m: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tạo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đáy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một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60°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khoảng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cách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h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từ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𝐼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đến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𝑆𝐵𝐶</m:t>
                          </m: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vi-VN" sz="32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240" y="1421783"/>
                  <a:ext cx="23719158" cy="358420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54" t="-1613" b="-460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-24225" y="2468785"/>
            <a:ext cx="11838141" cy="1025813"/>
            <a:chOff x="247181" y="1422212"/>
            <a:chExt cx="11838141" cy="102581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41299"/>
              <a:ext cx="3090381" cy="1003164"/>
              <a:chOff x="5537206" y="1502165"/>
              <a:chExt cx="3079904" cy="93257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502165"/>
                    <a:ext cx="2280848" cy="9325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h</m:t>
                          </m:r>
                          <m:r>
                            <a:rPr lang="en-US" sz="280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15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/>
                                </a:rPr>
                                <m:t>15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502165"/>
                    <a:ext cx="2280848" cy="93257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422212"/>
              <a:ext cx="3090381" cy="1003165"/>
              <a:chOff x="5537206" y="1484416"/>
              <a:chExt cx="3079904" cy="93257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484416"/>
                    <a:ext cx="2280848" cy="9325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h</m:t>
                          </m:r>
                          <m:r>
                            <a:rPr lang="en-US" sz="280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15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484416"/>
                    <a:ext cx="2280848" cy="932578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444860"/>
              <a:ext cx="3090381" cy="1003165"/>
              <a:chOff x="5537206" y="1505472"/>
              <a:chExt cx="3079904" cy="93257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505472"/>
                    <a:ext cx="2280848" cy="9325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h</m:t>
                          </m:r>
                          <m:r>
                            <a:rPr lang="en-US" sz="280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15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05472"/>
                    <a:ext cx="2280848" cy="93257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434345"/>
              <a:ext cx="3090381" cy="1003164"/>
              <a:chOff x="5537206" y="1495696"/>
              <a:chExt cx="3079904" cy="93257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495696"/>
                    <a:ext cx="2493487" cy="9325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h</m:t>
                          </m:r>
                          <m:r>
                            <a:rPr lang="en-US" sz="280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495696"/>
                    <a:ext cx="2493487" cy="932578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45" name="Picture 11">
            <a:extLst>
              <a:ext uri="{FF2B5EF4-FFF2-40B4-BE49-F238E27FC236}">
                <a16:creationId xmlns="" xmlns:a16="http://schemas.microsoft.com/office/drawing/2014/main" id="{EBECC44E-C81D-484E-8F9B-260C0DB0282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536" y="3615041"/>
            <a:ext cx="3468464" cy="320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0157" y="3615041"/>
                <a:ext cx="9866640" cy="2967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dirty="0" smtClean="0"/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𝐼𝐵𝐶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𝐴𝐵𝐶𝐷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𝐼𝐴𝐵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𝐼𝐶𝐷</m:t>
                        </m:r>
                      </m:sub>
                    </m:sSub>
                  </m:oMath>
                </a14:m>
                <a:endParaRPr lang="vi-VN" sz="24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⇔</m:t>
                      </m:r>
                      <m:sSub>
                        <m:sSubPr>
                          <m:ctrlPr>
                            <a:rPr lang="vi-V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𝐼𝐵𝐶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𝐴𝐷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vi-VN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𝐴𝐵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𝐶𝐷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vi-VN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𝐼𝐴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𝐴𝐵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vi-VN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𝐼𝐷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𝐷𝐶</m:t>
                      </m:r>
                    </m:oMath>
                  </m:oMathPara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⇔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𝐼𝐵𝐶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𝐼𝐸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𝐵𝐶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𝐼𝐸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𝑆𝐼𝐸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𝑆𝐼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𝐼𝐸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vi-VN" sz="24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0°=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𝐼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𝐼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27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9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27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⇒</m:t>
                    </m:r>
                    <m:r>
                      <a:rPr lang="en-US" sz="2400" i="1">
                        <a:latin typeface="Cambria Math"/>
                      </a:rPr>
                      <m:t>𝐻𝐼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57" y="3615041"/>
                <a:ext cx="9866640" cy="2967800"/>
              </a:xfrm>
              <a:prstGeom prst="rect">
                <a:avLst/>
              </a:prstGeom>
              <a:blipFill rotWithShape="1">
                <a:blip r:embed="rId9"/>
                <a:stretch>
                  <a:fillRect l="-926" b="-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ction Button: Forward or Next 49">
            <a:hlinkClick r:id="rId10" action="ppaction://hlinksldjump" highlightClick="1"/>
          </p:cNvPr>
          <p:cNvSpPr/>
          <p:nvPr/>
        </p:nvSpPr>
        <p:spPr>
          <a:xfrm>
            <a:off x="11600955" y="6412913"/>
            <a:ext cx="591043" cy="4025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5802193" y="2802838"/>
            <a:ext cx="610417" cy="61049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5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4764" y="2948935"/>
            <a:ext cx="11834900" cy="3793403"/>
            <a:chOff x="184495" y="3636269"/>
            <a:chExt cx="11834900" cy="435047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34132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88210"/>
              <a:chOff x="1275608" y="6239450"/>
              <a:chExt cx="4592537" cy="106875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2438572"/>
            <a:chOff x="534987" y="1869705"/>
            <a:chExt cx="23719158" cy="408992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209307"/>
              <a:chOff x="534987" y="1647866"/>
              <a:chExt cx="23340848" cy="320930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313628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40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39751" y="1933278"/>
                  <a:ext cx="23714394" cy="4026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vi-VN" sz="30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</a:t>
                  </a:r>
                  <a:r>
                    <a:rPr lang="en-US" sz="2800" b="1" dirty="0" err="1" smtClean="0">
                      <a:latin typeface="Times New Roman" pitchFamily="18" charset="0"/>
                      <a:cs typeface="Times New Roman" pitchFamily="18" charset="0"/>
                    </a:rPr>
                    <a:t>Một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hộp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chứa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4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viên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bi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màu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đỏ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được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đánh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1,2,3,4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;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chứa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6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viên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bi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màu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trắng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được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đánh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5,6,7,8,9,10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9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viên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bi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màu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trắng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được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đánh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11,12,13,14,15,16,17,18,19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Chọn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ngẫu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nhiên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ba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bi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từ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hộp.Tính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suất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để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chọn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được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bi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cùng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màu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vi-VN" sz="28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51" y="1933278"/>
                  <a:ext cx="23714394" cy="40263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0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5058" y="1964028"/>
            <a:ext cx="11838141" cy="984907"/>
            <a:chOff x="247181" y="1453394"/>
            <a:chExt cx="11838141" cy="98490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98446"/>
              <a:ext cx="3090381" cy="917303"/>
              <a:chOff x="5537206" y="1555295"/>
              <a:chExt cx="3079904" cy="85276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555295"/>
                    <a:ext cx="2280848" cy="8383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72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323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555295"/>
                    <a:ext cx="2280848" cy="83833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5"/>
              <a:ext cx="3090381" cy="936946"/>
              <a:chOff x="5537206" y="1557992"/>
              <a:chExt cx="3079904" cy="871019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590675"/>
                    <a:ext cx="2280848" cy="8383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36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323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590675"/>
                    <a:ext cx="2280848" cy="83833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21496"/>
              <a:chOff x="5537206" y="1557992"/>
              <a:chExt cx="3079904" cy="85665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576313"/>
                    <a:ext cx="2280848" cy="8383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323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76313"/>
                    <a:ext cx="2280848" cy="83833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453394"/>
              <a:ext cx="3090381" cy="962364"/>
              <a:chOff x="5537206" y="1513406"/>
              <a:chExt cx="3079904" cy="89464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513406"/>
                    <a:ext cx="2493487" cy="8465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</a:rPr>
                                <m:t>251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/>
                                </a:rPr>
                                <m:t>323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513406"/>
                    <a:ext cx="2493487" cy="84650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5917450" y="2299798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112934" y="3187761"/>
                <a:ext cx="11999664" cy="3855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3200" dirty="0" smtClean="0">
                    <a:cs typeface="Times New Roman" panose="02020603050405020304" pitchFamily="18" charset="0"/>
                  </a:rPr>
                  <a:t>                        </a:t>
                </a:r>
                <a:r>
                  <a:rPr lang="en-US" sz="3200" dirty="0" err="1" smtClean="0"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tử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gian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mẫu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tổ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hợp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chập</a:t>
                </a:r>
                <a:r>
                  <a:rPr lang="en-US" sz="3200" dirty="0">
                    <a:cs typeface="Times New Roman" panose="02020603050405020304" pitchFamily="18" charset="0"/>
                  </a:rPr>
                  <a:t> 3 </a:t>
                </a:r>
                <a:r>
                  <a:rPr lang="vi-VN" sz="3200" dirty="0" smtClean="0">
                    <a:cs typeface="Times New Roman" panose="02020603050405020304" pitchFamily="18" charset="0"/>
                  </a:rPr>
                  <a:t>   </a:t>
                </a:r>
                <a:r>
                  <a:rPr lang="vi-VN" sz="32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. </a:t>
                </a:r>
                <a:r>
                  <a:rPr lang="vi-VN" sz="3200" dirty="0" smtClean="0">
                    <a:cs typeface="Times New Roman" panose="02020603050405020304" pitchFamily="18" charset="0"/>
                  </a:rPr>
                  <a:t>  </a:t>
                </a:r>
                <a:r>
                  <a:rPr lang="en-US" sz="3200" dirty="0" err="1" smtClean="0"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19</m:t>
                    </m:r>
                  </m:oMath>
                </a14:m>
                <a:r>
                  <a:rPr lang="vi-VN" sz="3200" dirty="0" smtClean="0">
                    <a:cs typeface="Times New Roman" panose="02020603050405020304" pitchFamily="18" charset="0"/>
                  </a:rPr>
                  <a:t> </a:t>
                </a:r>
                <a:r>
                  <a:rPr lang="vi-VN" sz="3200" dirty="0" smtClean="0">
                    <a:latin typeface="+mj-lt"/>
                    <a:cs typeface="Times New Roman" panose="02020603050405020304" pitchFamily="18" charset="0"/>
                  </a:rPr>
                  <a:t>phần tử </a:t>
                </a:r>
                <a:r>
                  <a:rPr lang="vi-VN" sz="3200" dirty="0" smtClean="0">
                    <a:cs typeface="Times New Roman" panose="02020603050405020304" pitchFamily="18" charset="0"/>
                  </a:rPr>
                  <a:t>:  </a:t>
                </a:r>
                <a:r>
                  <a:rPr lang="en-US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𝛺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vi-VN" sz="3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19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=969</m:t>
                    </m:r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3200" dirty="0" smtClean="0">
                    <a:cs typeface="Times New Roman" panose="02020603050405020304" pitchFamily="18" charset="0"/>
                  </a:rPr>
                  <a:t>    </a:t>
                </a:r>
                <a:r>
                  <a:rPr lang="en-US" sz="3200" dirty="0" err="1" smtClean="0">
                    <a:cs typeface="Times New Roman" panose="02020603050405020304" pitchFamily="18" charset="0"/>
                  </a:rPr>
                  <a:t>Goi</a:t>
                </a:r>
                <a:r>
                  <a:rPr lang="en-US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cố</a:t>
                </a:r>
                <a:r>
                  <a:rPr lang="en-US" sz="3200" dirty="0"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"</m:t>
                    </m:r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Chọn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cs typeface="Times New Roman" panose="02020603050405020304" pitchFamily="18" charset="0"/>
                  </a:rPr>
                  <a:t> bi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cùng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màu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"</m:t>
                    </m:r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. (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Tức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cs typeface="Times New Roman" panose="02020603050405020304" pitchFamily="18" charset="0"/>
                  </a:rPr>
                  <a:t> 3 bi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vi-VN" sz="3200" dirty="0" smtClean="0">
                    <a:cs typeface="Times New Roman" panose="02020603050405020304" pitchFamily="18" charset="0"/>
                  </a:rPr>
                  <a:t>   </a:t>
                </a:r>
                <a:r>
                  <a:rPr lang="vi-VN" sz="32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.</a:t>
                </a:r>
                <a:r>
                  <a:rPr lang="vi-VN" sz="3200" dirty="0" smtClean="0">
                    <a:cs typeface="Times New Roman" panose="02020603050405020304" pitchFamily="18" charset="0"/>
                  </a:rPr>
                  <a:t>    </a:t>
                </a:r>
                <a:r>
                  <a:rPr lang="en-US" sz="3200" dirty="0" err="1" smtClean="0"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cs typeface="Times New Roman" panose="02020603050405020304" pitchFamily="18" charset="0"/>
                  </a:rPr>
                  <a:t> bi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đỏ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hoặc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cs typeface="Times New Roman" panose="02020603050405020304" pitchFamily="18" charset="0"/>
                  </a:rPr>
                  <a:t> bi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trắng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hoặc</a:t>
                </a:r>
                <a:r>
                  <a:rPr lang="en-US" sz="3200" dirty="0">
                    <a:cs typeface="Times New Roman" panose="02020603050405020304" pitchFamily="18" charset="0"/>
                  </a:rPr>
                  <a:t> 3 bi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xanh</a:t>
                </a:r>
                <a:r>
                  <a:rPr lang="en-US" sz="3200" dirty="0">
                    <a:cs typeface="Times New Roman" panose="02020603050405020304" pitchFamily="18" charset="0"/>
                  </a:rPr>
                  <a:t> )</a:t>
                </a:r>
                <a:endParaRPr lang="vi-VN" sz="3200" dirty="0"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/>
                      </a:rPr>
                      <m:t>       </m:t>
                    </m:r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vi-VN" sz="3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vi-VN" sz="3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vi-VN" sz="3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9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=108</m:t>
                    </m:r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3200" dirty="0" smtClean="0">
                    <a:cs typeface="Times New Roman" panose="02020603050405020304" pitchFamily="18" charset="0"/>
                  </a:rPr>
                  <a:t>      </a:t>
                </a:r>
                <a:r>
                  <a:rPr lang="en-US" sz="3200" dirty="0" err="1" smtClean="0"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suất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cs typeface="Times New Roman" panose="02020603050405020304" pitchFamily="18" charset="0"/>
                  </a:rPr>
                  <a:t>cố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𝛺</m:t>
                            </m:r>
                          </m:e>
                        </m:d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323</m:t>
                        </m:r>
                      </m:den>
                    </m:f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cs typeface="Times New Roman" panose="02020603050405020304" pitchFamily="18" charset="0"/>
                </a:endParaRPr>
              </a:p>
              <a:p>
                <a:pPr lvl="1" algn="just"/>
                <a:endParaRPr lang="en-US" sz="32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934" y="3187761"/>
                <a:ext cx="11999664" cy="3855543"/>
              </a:xfrm>
              <a:prstGeom prst="rect">
                <a:avLst/>
              </a:prstGeom>
              <a:blipFill rotWithShape="1">
                <a:blip r:embed="rId9"/>
                <a:stretch>
                  <a:fillRect l="-1270" t="-1899" r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3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9668" y="1967343"/>
            <a:ext cx="11834900" cy="4761467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88210"/>
              <a:chOff x="1275608" y="6239450"/>
              <a:chExt cx="4592537" cy="106875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6730"/>
            <a:ext cx="12404175" cy="1631226"/>
            <a:chOff x="534987" y="1677678"/>
            <a:chExt cx="24316677" cy="273585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713700"/>
              <a:chOff x="534987" y="1647866"/>
              <a:chExt cx="23340848" cy="171370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656990"/>
                <a:ext cx="23120186" cy="170457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41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948631" y="1677678"/>
                  <a:ext cx="23903033" cy="27358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b="1" dirty="0">
                      <a:solidFill>
                        <a:srgbClr val="0033CC"/>
                      </a:solidFill>
                      <a:latin typeface="+mj-lt"/>
                      <a:cs typeface="Times New Roman" pitchFamily="18" charset="0"/>
                    </a:rPr>
                    <a:t>      </a:t>
                  </a:r>
                  <a:r>
                    <a:rPr lang="vi-VN" sz="3000" b="1" dirty="0" smtClean="0">
                      <a:solidFill>
                        <a:srgbClr val="0033CC"/>
                      </a:solidFill>
                      <a:latin typeface="+mj-lt"/>
                      <a:cs typeface="Times New Roman" pitchFamily="18" charset="0"/>
                    </a:rPr>
                    <a:t>          </a:t>
                  </a:r>
                  <a:r>
                    <a:rPr lang="vi-VN" sz="3200" b="1" dirty="0" smtClean="0">
                      <a:latin typeface="+mj-lt"/>
                      <a:cs typeface="Times New Roman" panose="02020603050405020304" pitchFamily="18" charset="0"/>
                    </a:rPr>
                    <a:t>Cho </a:t>
                  </a:r>
                  <a:r>
                    <a:rPr lang="vi-VN" sz="3200" b="1" dirty="0">
                      <a:latin typeface="+mj-lt"/>
                      <a:cs typeface="Times New Roman" panose="02020603050405020304" pitchFamily="18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vi-VN" sz="32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32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2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vi-VN" sz="3200" b="1" dirty="0">
                      <a:latin typeface="+mj-lt"/>
                      <a:cs typeface="Times New Roman" panose="02020603050405020304" pitchFamily="18" charset="0"/>
                    </a:rPr>
                    <a:t> có đồ thị như hình vẽ. Số nghiệm </a:t>
                  </a:r>
                  <a:r>
                    <a:rPr lang="vi-VN" sz="3200" b="1" dirty="0" smtClean="0">
                      <a:latin typeface="+mj-lt"/>
                      <a:cs typeface="Times New Roman" panose="02020603050405020304" pitchFamily="18" charset="0"/>
                    </a:rPr>
                    <a:t>thực </a:t>
                  </a:r>
                  <a:r>
                    <a:rPr lang="vi-VN" sz="3200" b="1" dirty="0">
                      <a:latin typeface="+mj-lt"/>
                      <a:cs typeface="Times New Roman" panose="02020603050405020304" pitchFamily="18" charset="0"/>
                    </a:rPr>
                    <a:t>của phương trình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32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vi-VN" sz="32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3200" b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vi-VN" sz="3200" b="1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3200" b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vi-VN" sz="3200" b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32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vi-VN" sz="3200" b="1">
                          <a:latin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vi-VN" sz="3200" b="1" dirty="0">
                      <a:latin typeface="+mj-lt"/>
                      <a:cs typeface="Times New Roman" panose="02020603050405020304" pitchFamily="18" charset="0"/>
                    </a:rPr>
                    <a:t> là</a:t>
                  </a: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31" y="1677678"/>
                  <a:ext cx="23903033" cy="273585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50" t="-223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6883" y="1215591"/>
            <a:ext cx="9500387" cy="748880"/>
            <a:chOff x="246882" y="1501341"/>
            <a:chExt cx="9500387" cy="748880"/>
          </a:xfrm>
        </p:grpSpPr>
        <p:grpSp>
          <p:nvGrpSpPr>
            <p:cNvPr id="51" name="Group 50"/>
            <p:cNvGrpSpPr/>
            <p:nvPr/>
          </p:nvGrpSpPr>
          <p:grpSpPr>
            <a:xfrm>
              <a:off x="246882" y="1501341"/>
              <a:ext cx="2477519" cy="733428"/>
              <a:chOff x="5536907" y="1557992"/>
              <a:chExt cx="2469119" cy="68182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9" y="1557992"/>
                <a:ext cx="1817305" cy="68182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6907" y="163688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725178" y="1655701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/>
                            </a:rPr>
                            <m:t>20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5178" y="1655701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2451342" y="1516795"/>
              <a:ext cx="2516944" cy="733426"/>
              <a:chOff x="4827863" y="1572356"/>
              <a:chExt cx="2508413" cy="681822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137681" y="1572356"/>
                <a:ext cx="1891980" cy="68182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827863" y="170044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055428" y="1655700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/>
                            </a:rPr>
                            <m:t>24</m:t>
                          </m:r>
                          <m:r>
                            <m:rPr>
                              <m:nor/>
                            </m:rPr>
                            <a:rPr lang="vi-VN" sz="28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5428" y="1655700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4692198" y="1501346"/>
              <a:ext cx="2509898" cy="680876"/>
              <a:chOff x="4155083" y="1557992"/>
              <a:chExt cx="2501388" cy="63296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427216" y="1557992"/>
                <a:ext cx="1985640" cy="6329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155083" y="163688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4375623" y="1600682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5623" y="1600682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7060385" y="1519440"/>
              <a:ext cx="2686884" cy="680873"/>
              <a:chOff x="3609214" y="1574814"/>
              <a:chExt cx="2677777" cy="632967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881346" y="1574814"/>
                <a:ext cx="1946405" cy="6329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609214" y="162434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3793504" y="1670062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3504" y="1670062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222956" y="1275545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9" name="Hình ảnh 5">
            <a:extLst>
              <a:ext uri="{FF2B5EF4-FFF2-40B4-BE49-F238E27FC236}">
                <a16:creationId xmlns="" xmlns:a16="http://schemas.microsoft.com/office/drawing/2014/main" id="{483EC966-4D4C-47DB-ACD5-70ADE461A55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287" y="595666"/>
            <a:ext cx="1784985" cy="191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Hình ảnh 9">
            <a:extLst>
              <a:ext uri="{FF2B5EF4-FFF2-40B4-BE49-F238E27FC236}">
                <a16:creationId xmlns="" xmlns:a16="http://schemas.microsoft.com/office/drawing/2014/main" id="{F4B7AE5C-8756-4FEC-817D-211253D6E94D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551467"/>
            <a:ext cx="3630613" cy="28039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49106" y="2812490"/>
                <a:ext cx="10098883" cy="3788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400" dirty="0">
                    <a:latin typeface="+mj-lt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vi-VN" sz="2400" i="1">
                        <a:latin typeface="Cambria Math"/>
                      </a:rPr>
                      <m:t>=</m:t>
                    </m:r>
                    <m:r>
                      <a:rPr lang="vi-VN" sz="2400" i="1">
                        <a:latin typeface="Cambria Math"/>
                      </a:rPr>
                      <m:t>𝑡</m:t>
                    </m:r>
                    <m:r>
                      <a:rPr lang="vi-VN" sz="2400" i="1">
                        <a:latin typeface="Cambria Math"/>
                      </a:rPr>
                      <m:t>≥0</m:t>
                    </m:r>
                  </m:oMath>
                </a14:m>
                <a:r>
                  <a:rPr lang="vi-VN" sz="2400" dirty="0">
                    <a:latin typeface="+mj-lt"/>
                    <a:cs typeface="Times New Roman" panose="02020603050405020304" pitchFamily="18" charset="0"/>
                  </a:rPr>
                  <a:t>. Khi đó phương trình trở thanh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vi-VN" sz="2400" i="1">
                        <a:latin typeface="Cambria Math"/>
                      </a:rPr>
                      <m:t>=</m:t>
                    </m:r>
                    <m:r>
                      <a:rPr lang="vi-VN" sz="2400" i="1">
                        <a:latin typeface="Cambria Math"/>
                      </a:rPr>
                      <m:t>𝑡</m:t>
                    </m:r>
                    <m:r>
                      <a:rPr lang="vi-VN" sz="24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2400" dirty="0">
                    <a:latin typeface="+mj-lt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vi-VN" sz="2400" dirty="0">
                    <a:latin typeface="+mj-lt"/>
                    <a:cs typeface="Times New Roman" panose="02020603050405020304" pitchFamily="18" charset="0"/>
                  </a:rPr>
                  <a:t>Từ đồ thị hàm số ta có</a:t>
                </a:r>
              </a:p>
              <a:p>
                <a:pPr algn="just"/>
                <a:r>
                  <a:rPr lang="vi-VN" sz="2400" dirty="0">
                    <a:latin typeface="+mj-lt"/>
                    <a:cs typeface="Times New Roman" panose="02020603050405020304" pitchFamily="18" charset="0"/>
                  </a:rPr>
                  <a:t>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2400" dirty="0">
                    <a:latin typeface="+mj-lt"/>
                    <a:cs typeface="Times New Roman" panose="02020603050405020304" pitchFamily="18" charset="0"/>
                  </a:rPr>
                  <a:t> có 4 nghiệm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vi-VN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vi-VN" sz="2400" i="1">
                                <a:latin typeface="Cambria Math"/>
                              </a:rPr>
                              <m:t>𝑎</m:t>
                            </m:r>
                            <m:r>
                              <a:rPr lang="vi-VN" sz="2400" i="1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400" i="1">
                                    <a:latin typeface="Cambria Math"/>
                                  </a:rPr>
                                  <m:t>0&lt;</m:t>
                                </m:r>
                                <m:r>
                                  <a:rPr lang="vi-VN" sz="24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vi-VN" sz="2400" i="1">
                                    <a:latin typeface="Cambria Math"/>
                                  </a:rPr>
                                  <m:t>&lt;1</m:t>
                                </m:r>
                              </m:e>
                            </m:d>
                          </m:e>
                          <m:e>
                            <m:r>
                              <a:rPr lang="vi-VN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vi-VN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vi-VN" sz="2400" i="1">
                                <a:latin typeface="Cambria Math"/>
                              </a:rPr>
                              <m:t>𝑏</m:t>
                            </m:r>
                            <m:r>
                              <a:rPr lang="vi-VN" sz="2400" i="1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4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vi-VN" sz="2400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vi-VN" sz="2400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vi-VN" sz="2400" i="1">
                                    <a:latin typeface="Cambria Math"/>
                                  </a:rPr>
                                  <m:t>&lt;1</m:t>
                                </m:r>
                              </m:e>
                            </m:d>
                          </m:e>
                          <m:e>
                            <m:r>
                              <a:rPr lang="vi-VN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vi-VN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vi-VN" sz="2400" i="1">
                                <a:latin typeface="Cambria Math"/>
                              </a:rPr>
                              <m:t>𝑐</m:t>
                            </m:r>
                            <m:r>
                              <a:rPr lang="vi-VN" sz="2400" i="1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400" i="1">
                                    <a:latin typeface="Cambria Math"/>
                                  </a:rPr>
                                  <m:t>1&lt;</m:t>
                                </m:r>
                                <m:r>
                                  <a:rPr lang="vi-VN" sz="24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vi-VN" sz="2400" i="1">
                                    <a:latin typeface="Cambria Math"/>
                                  </a:rPr>
                                  <m:t>&lt;2</m:t>
                                </m:r>
                              </m:e>
                            </m:d>
                          </m:e>
                          <m:e>
                            <m:r>
                              <a:rPr lang="vi-VN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vi-VN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vi-VN" sz="2400" i="1">
                                <a:latin typeface="Cambria Math"/>
                              </a:rPr>
                              <m:t>𝑑</m:t>
                            </m:r>
                            <m:r>
                              <a:rPr lang="vi-VN" sz="2400" i="1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400" i="1">
                                    <a:latin typeface="Cambria Math"/>
                                  </a:rPr>
                                  <m:t>2&lt;</m:t>
                                </m:r>
                                <m:r>
                                  <a:rPr lang="vi-VN" sz="2400" i="1"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vi-VN" sz="2400" dirty="0">
                  <a:latin typeface="+mj-lt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2400" dirty="0">
                    <a:latin typeface="+mj-lt"/>
                    <a:cs typeface="Times New Roman" panose="02020603050405020304" pitchFamily="18" charset="0"/>
                  </a:rPr>
                  <a:t>Khi đó các phương trình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vi-VN" sz="2400" i="1">
                        <a:latin typeface="Cambria Math"/>
                      </a:rPr>
                      <m:t>=</m:t>
                    </m:r>
                    <m:r>
                      <a:rPr lang="vi-VN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2400" dirty="0">
                    <a:latin typeface="+mj-lt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vi-VN" sz="2400" i="1">
                        <a:latin typeface="Cambria Math"/>
                      </a:rPr>
                      <m:t>=</m:t>
                    </m:r>
                    <m:r>
                      <a:rPr lang="vi-VN" sz="2400" i="1">
                        <a:latin typeface="Cambria Math"/>
                      </a:rPr>
                      <m:t>𝑏</m:t>
                    </m:r>
                  </m:oMath>
                </a14:m>
                <a:r>
                  <a:rPr lang="vi-VN" sz="2400" dirty="0">
                    <a:latin typeface="+mj-lt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vi-VN" sz="2400" i="1">
                        <a:latin typeface="Cambria Math"/>
                      </a:rPr>
                      <m:t>=</m:t>
                    </m:r>
                    <m:r>
                      <a:rPr lang="vi-VN" sz="2400" i="1">
                        <a:latin typeface="Cambria Math"/>
                      </a:rPr>
                      <m:t>𝑐</m:t>
                    </m:r>
                  </m:oMath>
                </a14:m>
                <a:r>
                  <a:rPr lang="vi-VN" sz="2400" dirty="0">
                    <a:latin typeface="+mj-lt"/>
                    <a:cs typeface="Times New Roman" panose="02020603050405020304" pitchFamily="18" charset="0"/>
                  </a:rPr>
                  <a:t> mỗi phương trình có 6 nghiệm phân biệt không trùng nhau. Phương trình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vi-VN" sz="2400" i="1">
                        <a:latin typeface="Cambria Math"/>
                      </a:rPr>
                      <m:t>=</m:t>
                    </m:r>
                    <m:r>
                      <a:rPr lang="vi-VN" sz="2400" i="1">
                        <a:latin typeface="Cambria Math"/>
                      </a:rPr>
                      <m:t>𝑑</m:t>
                    </m:r>
                  </m:oMath>
                </a14:m>
                <a:r>
                  <a:rPr lang="vi-VN" sz="2400" dirty="0">
                    <a:latin typeface="+mj-lt"/>
                    <a:cs typeface="Times New Roman" panose="02020603050405020304" pitchFamily="18" charset="0"/>
                  </a:rPr>
                  <a:t> có 2 nghiệm phân biệt không trùng với nghiệm </a:t>
                </a:r>
                <a:r>
                  <a:rPr lang="vi-VN" sz="2400" dirty="0" smtClean="0">
                    <a:latin typeface="+mj-lt"/>
                    <a:cs typeface="Times New Roman" panose="02020603050405020304" pitchFamily="18" charset="0"/>
                  </a:rPr>
                  <a:t>củ </a:t>
                </a:r>
                <a:r>
                  <a:rPr lang="vi-VN" sz="2400" dirty="0">
                    <a:latin typeface="+mj-lt"/>
                    <a:cs typeface="Times New Roman" panose="02020603050405020304" pitchFamily="18" charset="0"/>
                  </a:rPr>
                  <a:t>3 phương trình trên.</a:t>
                </a:r>
              </a:p>
              <a:p>
                <a:pPr algn="just"/>
                <a:r>
                  <a:rPr lang="vi-VN" sz="2400" dirty="0">
                    <a:latin typeface="+mj-lt"/>
                    <a:cs typeface="Times New Roman" panose="02020603050405020304" pitchFamily="18" charset="0"/>
                  </a:rPr>
                  <a:t>Vậy phương trình đã cho có </a:t>
                </a:r>
                <a:r>
                  <a:rPr lang="vi-VN" sz="2400" dirty="0" smtClean="0">
                    <a:latin typeface="+mj-lt"/>
                    <a:cs typeface="Times New Roman" panose="02020603050405020304" pitchFamily="18" charset="0"/>
                  </a:rPr>
                  <a:t> 6 + 6 + 6 + 2 =  20 </a:t>
                </a:r>
                <a:r>
                  <a:rPr lang="vi-VN" sz="2400" dirty="0">
                    <a:latin typeface="+mj-lt"/>
                    <a:cs typeface="Times New Roman" panose="02020603050405020304" pitchFamily="18" charset="0"/>
                  </a:rPr>
                  <a:t>nghiệm phân biêt</a:t>
                </a:r>
                <a:r>
                  <a:rPr lang="vi-VN" sz="2400" dirty="0" smtClean="0"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06" y="2812490"/>
                <a:ext cx="10098883" cy="3788025"/>
              </a:xfrm>
              <a:prstGeom prst="rect">
                <a:avLst/>
              </a:prstGeom>
              <a:blipFill rotWithShape="1">
                <a:blip r:embed="rId11"/>
                <a:stretch>
                  <a:fillRect l="-966" t="-1286" r="-905" b="-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61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0533" y="2952217"/>
            <a:ext cx="11834900" cy="3296184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7" cy="829549"/>
              <a:chOff x="1275608" y="6239450"/>
              <a:chExt cx="4592536" cy="150725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120246" y="4998805"/>
                <a:ext cx="1423906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-31371"/>
            <a:ext cx="11906395" cy="2785003"/>
            <a:chOff x="534987" y="1741576"/>
            <a:chExt cx="23340848" cy="467094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46879"/>
              <a:ext cx="23340848" cy="2942704"/>
              <a:chOff x="534987" y="1625040"/>
              <a:chExt cx="23340848" cy="294270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625040"/>
                <a:ext cx="23120186" cy="294270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42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935535" y="1741576"/>
                  <a:ext cx="20571713" cy="46709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đạo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liên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tục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trên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đoạn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1;2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Biết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=1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=2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vi-VN" sz="2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=4</m:t>
                          </m:r>
                        </m:e>
                      </m:nary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vi-VN" sz="28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Tính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tích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phân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𝑰</m:t>
                      </m: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vi-VN" sz="28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>
                              <a:latin typeface="Cambria Math"/>
                            </a:rPr>
                            <m:t>𝟒</m:t>
                          </m:r>
                        </m:sup>
                        <m:e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vi-VN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vi-VN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sz="2800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  <m:r>
                            <a:rPr lang="en-US" sz="2800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vi-VN" sz="28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28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5535" y="1741576"/>
                  <a:ext cx="20571713" cy="467094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01463" y="1847851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−3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201926" y="2147387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755" y="3695700"/>
                <a:ext cx="11787677" cy="2392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vi-VN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  <m:e>
                        <m:f>
                          <m:f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400" i="1">
                                <a:latin typeface="Cambria Math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⇒</m:t>
                    </m:r>
                    <m:r>
                      <a:rPr lang="en-US" sz="2400" i="1">
                        <a:latin typeface="Cambria Math"/>
                      </a:rPr>
                      <m:t>𝑑𝑡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24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trở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</m:t>
                    </m:r>
                    <m:r>
                      <a:rPr lang="en-US" sz="2400" i="1">
                        <a:latin typeface="Cambria Math"/>
                      </a:rPr>
                      <m:t>=2</m:t>
                    </m:r>
                    <m:nary>
                      <m:naryPr>
                        <m:ctrlPr>
                          <a:rPr lang="vi-VN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a:rPr lang="en-US" sz="2400" i="1">
                        <a:latin typeface="Cambria Math"/>
                      </a:rPr>
                      <m:t>𝑑𝑡</m:t>
                    </m:r>
                    <m:r>
                      <a:rPr lang="en-US" sz="2400" i="1">
                        <a:latin typeface="Cambria Math"/>
                      </a:rPr>
                      <m:t>=2</m:t>
                    </m:r>
                    <m:nary>
                      <m:naryPr>
                        <m:ctrlPr>
                          <a:rPr lang="vi-VN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=2</m:t>
                    </m:r>
                    <m:d>
                      <m:dPr>
                        <m:begChr m:val="["/>
                        <m:endChr m:val="]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lang="en-US" sz="2400" i="1">
                            <a:latin typeface="Cambria Math"/>
                          </a:rPr>
                          <m:t>−3</m:t>
                        </m:r>
                        <m:nary>
                          <m:nary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  <m:e>
                            <m:sSup>
                              <m:sSup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a:rPr lang="en-US" sz="2400" i="1">
                        <a:latin typeface="Cambria Math"/>
                      </a:rPr>
                      <m:t>=2</m:t>
                    </m:r>
                    <m:d>
                      <m:dPr>
                        <m:begChr m:val="["/>
                        <m:endChr m:val="]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−3.4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=6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5" y="3695700"/>
                <a:ext cx="11787677" cy="2392899"/>
              </a:xfrm>
              <a:prstGeom prst="rect">
                <a:avLst/>
              </a:prstGeom>
              <a:blipFill rotWithShape="1">
                <a:blip r:embed="rId9"/>
                <a:stretch>
                  <a:fillRect l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58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2434" y="2796906"/>
            <a:ext cx="12042512" cy="3907942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88210"/>
              <a:chOff x="1275608" y="6239450"/>
              <a:chExt cx="4592537" cy="106875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39497" y="4779553"/>
                <a:ext cx="985405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93512" y="57150"/>
            <a:ext cx="12085323" cy="2123668"/>
            <a:chOff x="430018" y="1856642"/>
            <a:chExt cx="23691612" cy="232069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777600"/>
              <a:chOff x="534987" y="1647866"/>
              <a:chExt cx="23340848" cy="177760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70457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704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30018" y="1856642"/>
                  <a:ext cx="23691612" cy="2320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/>
                  <a:r>
                    <a:rPr lang="vi-VN" sz="30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vi-VN" sz="30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giới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hạn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bởi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=0,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=0,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=4.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0&lt;</m:t>
                          </m:r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&lt;16</m:t>
                          </m: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chia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thành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phần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diện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tích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vi-VN" sz="3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Times New Roman" pitchFamily="18" charset="0"/>
                      <a:cs typeface="Times New Roman" pitchFamily="18" charset="0"/>
                    </a:rPr>
                    <a:t>vẽ</a:t>
                  </a:r>
                  <a:r>
                    <a:rPr lang="vi-VN" sz="3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).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Tìm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để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3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18" y="1856642"/>
                  <a:ext cx="23691612" cy="232069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04" t="-171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-68264" y="1763082"/>
            <a:ext cx="9788916" cy="971788"/>
            <a:chOff x="131581" y="1501339"/>
            <a:chExt cx="9788916" cy="971788"/>
          </a:xfrm>
        </p:grpSpPr>
        <p:grpSp>
          <p:nvGrpSpPr>
            <p:cNvPr id="51" name="Group 50"/>
            <p:cNvGrpSpPr/>
            <p:nvPr/>
          </p:nvGrpSpPr>
          <p:grpSpPr>
            <a:xfrm>
              <a:off x="131581" y="1501339"/>
              <a:ext cx="2672467" cy="914401"/>
              <a:chOff x="5422001" y="1557991"/>
              <a:chExt cx="2663411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676445" y="1557991"/>
                <a:ext cx="193564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422001" y="1742972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804564" y="1732392"/>
                    <a:ext cx="2280848" cy="535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𝑘</m:t>
                          </m:r>
                          <m:r>
                            <a:rPr lang="en-US" sz="2800">
                              <a:latin typeface="Cambria Math"/>
                            </a:rPr>
                            <m:t>=3.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4564" y="1732392"/>
                    <a:ext cx="2280848" cy="53528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2375616" y="1558726"/>
              <a:ext cx="2623858" cy="914401"/>
              <a:chOff x="4752402" y="1611337"/>
              <a:chExt cx="2614971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024535" y="1611337"/>
                <a:ext cx="1896404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752402" y="178162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086525" y="1767772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𝑘</m:t>
                          </m:r>
                          <m:r>
                            <a:rPr lang="en-US" sz="2800">
                              <a:latin typeface="Cambria Math"/>
                            </a:rPr>
                            <m:t>=4.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6525" y="1767772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4594240" y="1553762"/>
              <a:ext cx="2761577" cy="914402"/>
              <a:chOff x="4057471" y="1606723"/>
              <a:chExt cx="2752222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329604" y="1606723"/>
                <a:ext cx="2084992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057471" y="179883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4528845" y="1767773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𝑘</m:t>
                          </m:r>
                          <m:r>
                            <a:rPr lang="en-US" sz="2800">
                              <a:latin typeface="Cambria Math"/>
                            </a:rPr>
                            <m:t>=5.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8845" y="1767773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6968460" y="1531411"/>
              <a:ext cx="2952037" cy="914400"/>
              <a:chOff x="3517607" y="1585942"/>
              <a:chExt cx="2942033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789739" y="1585942"/>
                <a:ext cx="2140683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517607" y="178161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3966153" y="1756827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𝑘</m:t>
                          </m:r>
                          <m:r>
                            <a:rPr lang="en-US" sz="2800">
                              <a:latin typeface="Cambria Math"/>
                            </a:rPr>
                            <m:t>=8.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6153" y="1756827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2175770" y="2022159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9" name="Picture 15">
            <a:extLst>
              <a:ext uri="{FF2B5EF4-FFF2-40B4-BE49-F238E27FC236}">
                <a16:creationId xmlns="" xmlns:a16="http://schemas.microsoft.com/office/drawing/2014/main" id="{2FD808D5-374C-422D-A8C5-ABA8CCB8F2E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33" y="1768404"/>
            <a:ext cx="2989201" cy="272739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87680" y="3282782"/>
                <a:ext cx="12042512" cy="3204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Phương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 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latin typeface="Cambria Math"/>
                          </a:rPr>
                        </m:ctrlPr>
                      </m:groupChr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&gt;0 </m:t>
                        </m:r>
                      </m:e>
                    </m:groupCh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e>
                        </m:rad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  <m:r>
                          <a:rPr lang="en-US" sz="24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𝑘𝑥</m:t>
                                </m:r>
                              </m:e>
                            </m:d>
                          </m:e>
                        </m:d>
                      </m:e>
                      <m:sub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e>
                        </m:rad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=−4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just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vi-VN" sz="2400" i="1">
                            <a:latin typeface="Cambria Math"/>
                          </a:rPr>
                        </m:ctrlPr>
                      </m:groupChrPr>
                      <m:e>
                        <m:r>
                          <a:rPr lang="en-US" sz="2400" i="1">
                            <a:latin typeface="Cambria Math"/>
                          </a:rPr>
                          <m:t>  </m:t>
                        </m:r>
                      </m:e>
                    </m:groupChr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⇔−4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ad>
                          <m:radPr>
                            <m:degHide m:val="on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⇔2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−12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+32=0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e>
                        </m:rad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0&lt;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&lt;4</m:t>
                            </m:r>
                          </m:e>
                        </m:d>
                      </m:e>
                    </m:groupChr>
                    <m:r>
                      <a:rPr lang="en-US" sz="24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−12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+32=0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=2→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80" y="3282782"/>
                <a:ext cx="12042512" cy="3204147"/>
              </a:xfrm>
              <a:prstGeom prst="rect">
                <a:avLst/>
              </a:prstGeom>
              <a:blipFill rotWithShape="1">
                <a:blip r:embed="rId10"/>
                <a:stretch>
                  <a:fillRect l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77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8204" y="4345992"/>
            <a:ext cx="11834900" cy="2468832"/>
            <a:chOff x="184495" y="3636276"/>
            <a:chExt cx="11834900" cy="198938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-107748"/>
            <a:ext cx="12420600" cy="1458870"/>
            <a:chOff x="534987" y="1489324"/>
            <a:chExt cx="24052609" cy="273673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44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34987" y="1489324"/>
                  <a:ext cx="24052609" cy="2446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600" b="1" dirty="0" smtClean="0">
                      <a:latin typeface="Times New Roman" pitchFamily="18" charset="0"/>
                      <a:cs typeface="Times New Roman" pitchFamily="18" charset="0"/>
                    </a:rPr>
                    <a:t>              </a:t>
                  </a:r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biểu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diễn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phức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𝑧</m:t>
                      </m:r>
                    </m:oMath>
                  </a14:m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thỏa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mãn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+8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𝑖𝑧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−32=0</m:t>
                      </m:r>
                    </m:oMath>
                  </a14:m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Chọn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khẳng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đúng</a:t>
                  </a:r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vi-VN" sz="36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987" y="1489324"/>
                  <a:ext cx="24052609" cy="244679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935" b="-2102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244562" y="1409700"/>
            <a:ext cx="8899439" cy="617268"/>
            <a:chOff x="1458731" y="6334162"/>
            <a:chExt cx="170793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63977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2800" dirty="0">
                      <a:cs typeface="Times New Roman" panose="02020603050405020304" pitchFamily="18" charset="0"/>
                    </a:rPr>
                    <a:t>Tứ giác tạo bởi bốn điểm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𝐴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𝐶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một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vuông</a:t>
                  </a:r>
                  <a:r>
                    <a:rPr lang="en-US" sz="2800" dirty="0" smtClean="0">
                      <a:cs typeface="Times New Roman" panose="02020603050405020304" pitchFamily="18" charset="0"/>
                    </a:rPr>
                    <a:t>.</a:t>
                  </a:r>
                  <a:endParaRPr lang="vi-VN" sz="28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6397703" cy="12345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454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247545" y="2179394"/>
            <a:ext cx="8896455" cy="617268"/>
            <a:chOff x="1458731" y="6334162"/>
            <a:chExt cx="17073630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2" y="6334162"/>
                  <a:ext cx="16391979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2800" dirty="0">
                      <a:cs typeface="Times New Roman" panose="02020603050405020304" pitchFamily="18" charset="0"/>
                    </a:rPr>
                    <a:t>Tứ giác tạo bởi bốn điểm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𝐴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𝐶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một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thoi</a:t>
                  </a:r>
                  <a:r>
                    <a:rPr lang="en-US" sz="2800" dirty="0" smtClean="0">
                      <a:cs typeface="Times New Roman" panose="02020603050405020304" pitchFamily="18" charset="0"/>
                    </a:rPr>
                    <a:t>.</a:t>
                  </a:r>
                  <a:endParaRPr lang="vi-VN" sz="28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2" y="6334162"/>
                  <a:ext cx="16391979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45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221296" y="2965380"/>
            <a:ext cx="9494204" cy="617268"/>
            <a:chOff x="1458731" y="6334162"/>
            <a:chExt cx="17227708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244086" y="6334162"/>
                  <a:ext cx="1644235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:r>
                    <a:rPr lang="nl-NL" sz="2800" dirty="0">
                      <a:cs typeface="Times New Roman" panose="02020603050405020304" pitchFamily="18" charset="0"/>
                    </a:rPr>
                    <a:t>Tứ giác tạo bởi bốn điểm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𝐴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𝐶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nội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tiếp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một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tròn</a:t>
                  </a:r>
                  <a:r>
                    <a:rPr lang="en-US" sz="2800" dirty="0" smtClean="0">
                      <a:cs typeface="Times New Roman" panose="02020603050405020304" pitchFamily="18" charset="0"/>
                    </a:rPr>
                    <a:t>.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4086" y="6334162"/>
                  <a:ext cx="1644235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34" r="-67" b="-1545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221296" y="3771900"/>
            <a:ext cx="10199053" cy="617268"/>
            <a:chOff x="1458731" y="6334162"/>
            <a:chExt cx="19573510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2" y="6334162"/>
                  <a:ext cx="18891859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spcBef>
                      <a:spcPts val="900"/>
                    </a:spcBef>
                  </a:pPr>
                  <a:r>
                    <a:rPr lang="nl-NL" sz="2800" dirty="0">
                      <a:cs typeface="Times New Roman" panose="02020603050405020304" pitchFamily="18" charset="0"/>
                    </a:rPr>
                    <a:t>Tứ giác tạo bởi bốn điểm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𝐴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𝐶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hai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chéo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vuông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góc</a:t>
                  </a:r>
                  <a:r>
                    <a:rPr lang="en-US" sz="2800" dirty="0" smtClean="0">
                      <a:cs typeface="Times New Roman" panose="02020603050405020304" pitchFamily="18" charset="0"/>
                    </a:rPr>
                    <a:t>.</a:t>
                  </a:r>
                  <a:endParaRPr lang="vi-VN" sz="28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2" y="6334162"/>
                  <a:ext cx="18891859" cy="12345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048" b="-155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2728" y="5076681"/>
                <a:ext cx="892227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𝑦𝑖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r>
                          <a:rPr lang="en-US" sz="2400" i="1">
                            <a:latin typeface="Cambria Math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+4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+8</m:t>
                    </m:r>
                    <m:r>
                      <a:rPr lang="en-US" sz="2400" i="1">
                        <a:latin typeface="Cambria Math"/>
                      </a:rPr>
                      <m:t>𝑖𝑧</m:t>
                    </m:r>
                    <m:r>
                      <a:rPr lang="en-US" sz="2400" i="1">
                        <a:latin typeface="Cambria Math"/>
                      </a:rPr>
                      <m:t>−32=0⇔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+4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+8</m:t>
                    </m:r>
                    <m:r>
                      <a:rPr lang="en-US" sz="2400" i="1">
                        <a:latin typeface="Cambria Math"/>
                      </a:rPr>
                      <m:t>𝑖𝑧</m:t>
                    </m:r>
                    <m:r>
                      <a:rPr lang="en-US" sz="2400" i="1">
                        <a:latin typeface="Cambria Math"/>
                      </a:rPr>
                      <m:t>+32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  <m:r>
                          <a:rPr lang="en-US" sz="2400" i="1">
                            <a:latin typeface="Cambria Math"/>
                          </a:rPr>
                          <m:t>+4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+8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  <m:r>
                          <a:rPr lang="en-US" sz="2400" i="1">
                            <a:latin typeface="Cambria Math"/>
                          </a:rPr>
                          <m:t>+4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/>
                      </a:rPr>
                      <m:t>  </m:t>
                    </m:r>
                    <m:r>
                      <a:rPr lang="en-US" sz="2400" i="1">
                        <a:latin typeface="Cambria Math"/>
                      </a:rPr>
                      <m:t>⇔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  <m:r>
                          <a:rPr lang="en-US" sz="2400" i="1">
                            <a:latin typeface="Cambria Math"/>
                          </a:rPr>
                          <m:t>+4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+8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⇔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  <m:r>
                          <a:rPr lang="en-US" sz="2400" i="1">
                            <a:latin typeface="Cambria Math"/>
                          </a:rPr>
                          <m:t>+4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+2</m:t>
                        </m:r>
                        <m:r>
                          <a:rPr lang="en-US" sz="2400" i="1">
                            <a:latin typeface="Cambria Math"/>
                          </a:rPr>
                          <m:t>𝑖𝑧</m:t>
                        </m:r>
                        <m:r>
                          <a:rPr lang="en-US" sz="2400" i="1"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28" y="5076681"/>
                <a:ext cx="8922271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094" t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3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3261933"/>
            <a:ext cx="11834900" cy="3558302"/>
            <a:chOff x="184495" y="3636276"/>
            <a:chExt cx="11834900" cy="35583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47788"/>
            <a:ext cx="11959928" cy="1304763"/>
            <a:chOff x="534987" y="1752620"/>
            <a:chExt cx="23445790" cy="21883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071240"/>
              <a:chOff x="534987" y="1647866"/>
              <a:chExt cx="23340848" cy="207124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4"/>
                <a:ext cx="23120186" cy="199821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075948" y="1752620"/>
                  <a:ext cx="20904829" cy="2135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nl-NL" sz="2800" b="1" dirty="0" smtClean="0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Gọi </a:t>
                  </a:r>
                  <a14:m>
                    <m:oMath xmlns:m="http://schemas.openxmlformats.org/officeDocument/2006/math">
                      <m:r>
                        <a:rPr lang="en-US" sz="2800" b="1">
                          <a:solidFill>
                            <a:schemeClr val="tx1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</m:t>
                      </m:r>
                    </m:oMath>
                  </a14:m>
                  <a:r>
                    <a:rPr lang="nl-NL" sz="2800" b="1" dirty="0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>
                          <a:solidFill>
                            <a:schemeClr val="tx1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</m:oMath>
                  </a14:m>
                  <a:r>
                    <a:rPr lang="nl-NL" sz="2800" b="1" dirty="0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>
                          <a:solidFill>
                            <a:schemeClr val="tx1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a14:m>
                  <a:r>
                    <a:rPr lang="nl-NL" sz="2800" b="1" dirty="0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lần lượt là độ dài đường sinh, chiều cao và bán kính </a:t>
                  </a:r>
                  <a:endParaRPr lang="vi-VN" sz="2800" b="1" dirty="0" smtClean="0">
                    <a:solidFill>
                      <a:schemeClr val="tx1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nl-NL" sz="2800" b="1" dirty="0" smtClean="0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mặt </a:t>
                  </a:r>
                  <a:r>
                    <a:rPr lang="nl-NL" sz="2800" b="1" dirty="0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đáy của hình nón. Diện tích xung quanh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1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𝑥𝑞</m:t>
                          </m:r>
                        </m:sub>
                      </m:sSub>
                    </m:oMath>
                  </a14:m>
                  <a:r>
                    <a:rPr lang="nl-NL" sz="2800" b="1" dirty="0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của hình nón </a:t>
                  </a:r>
                  <a:r>
                    <a:rPr lang="nl-NL" sz="2800" b="1" dirty="0" smtClean="0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là</a:t>
                  </a:r>
                  <a:endParaRPr lang="en-US" sz="3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948" y="1752620"/>
                  <a:ext cx="20904829" cy="213589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574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94782" y="1701807"/>
            <a:ext cx="11838141" cy="2443022"/>
            <a:chOff x="247181" y="2080085"/>
            <a:chExt cx="11838141" cy="244302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5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769" y="1811195"/>
                    <a:ext cx="2076449" cy="5224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nl-NL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𝒙𝒒</m:t>
                            </m:r>
                          </m:sub>
                        </m:sSub>
                        <m:r>
                          <a:rPr lang="nl-NL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nl-NL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nl-NL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𝒓𝒉</m:t>
                        </m:r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769" y="1811195"/>
                    <a:ext cx="2076449" cy="52241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8696" r="-2053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882289"/>
                    <a:ext cx="2280848" cy="5224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8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nl-NL" sz="28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𝒙𝒒</m:t>
                            </m:r>
                          </m:sub>
                        </m:sSub>
                        <m:r>
                          <a:rPr lang="nl-NL" sz="2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nl-NL" sz="2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nl-NL" sz="2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𝒓𝒍</m:t>
                        </m:r>
                      </m:oMath>
                    </a14:m>
                    <a:r>
                      <a:rPr lang="en-US" sz="2800" dirty="0" smtClean="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.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882289"/>
                    <a:ext cx="2280848" cy="52241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8602" b="-236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5224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nl-NL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𝒙𝒒</m:t>
                              </m:r>
                            </m:sub>
                          </m:sSub>
                          <m:r>
                            <a:rPr lang="nl-NL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nl-NL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nl-NL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  <m:r>
                            <a:rPr lang="nl-NL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𝒓𝒍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bg1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52241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8"/>
              <a:ext cx="3090381" cy="2443019"/>
              <a:chOff x="5537206" y="1557992"/>
              <a:chExt cx="3079904" cy="227112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20678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8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nl-NL" sz="28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𝒙𝒒</m:t>
                              </m:r>
                            </m:sub>
                          </m:sSub>
                          <m:r>
                            <a:rPr lang="nl-NL" sz="28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8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nl-NL" sz="28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nl-NL" sz="28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8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nl-NL" sz="28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nl-NL" sz="28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b="1" dirty="0"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8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nl-NL" sz="28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𝒙𝒒</m:t>
                              </m:r>
                            </m:sub>
                          </m:sSub>
                          <m:r>
                            <a:rPr lang="nl-NL" sz="28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8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nl-NL" sz="28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nl-NL" sz="28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8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nl-NL" sz="28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nl-NL" sz="28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b="1" dirty="0"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206782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3010702" y="1976559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97771" y="4561714"/>
                <a:ext cx="9542549" cy="1002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1320" algn="just">
                  <a:lnSpc>
                    <a:spcPct val="115000"/>
                  </a:lnSpc>
                </a:pPr>
                <a:r>
                  <a:rPr lang="nl-NL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Diện tích xung quanh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nl-NL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của hình nón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nl-NL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𝒙𝒒</m:t>
                        </m:r>
                      </m:sub>
                    </m:sSub>
                    <m:r>
                      <a:rPr lang="nl-NL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nl-NL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𝒓𝒍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  <a:r>
                  <a:rPr lang="nl-NL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endParaRPr lang="en-US" sz="32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en-US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771" y="4561714"/>
                <a:ext cx="9542549" cy="1002582"/>
              </a:xfrm>
              <a:prstGeom prst="rect">
                <a:avLst/>
              </a:prstGeom>
              <a:blipFill rotWithShape="1">
                <a:blip r:embed="rId9"/>
                <a:stretch>
                  <a:fillRect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0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9836" y="3907844"/>
            <a:ext cx="12201836" cy="2938368"/>
            <a:chOff x="184495" y="3636276"/>
            <a:chExt cx="11834900" cy="186041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36244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-107748"/>
            <a:ext cx="12420600" cy="1458870"/>
            <a:chOff x="534987" y="1489324"/>
            <a:chExt cx="24052609" cy="273673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44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34987" y="1489324"/>
                  <a:ext cx="24052609" cy="2446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600" b="1" dirty="0" smtClean="0">
                      <a:latin typeface="Times New Roman" pitchFamily="18" charset="0"/>
                      <a:cs typeface="Times New Roman" pitchFamily="18" charset="0"/>
                    </a:rPr>
                    <a:t>              </a:t>
                  </a:r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biểu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diễn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phức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𝑧</m:t>
                      </m:r>
                    </m:oMath>
                  </a14:m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thỏa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mãn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vi-VN" sz="36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3600" b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+8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𝑖𝑧</m:t>
                      </m:r>
                      <m:r>
                        <a:rPr lang="en-US" sz="3600" b="1">
                          <a:latin typeface="Cambria Math"/>
                          <a:cs typeface="Times New Roman" panose="02020603050405020304" pitchFamily="18" charset="0"/>
                        </a:rPr>
                        <m:t>−32=0</m:t>
                      </m:r>
                    </m:oMath>
                  </a14:m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Chọn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khẳng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latin typeface="Times New Roman" pitchFamily="18" charset="0"/>
                      <a:cs typeface="Times New Roman" pitchFamily="18" charset="0"/>
                    </a:rPr>
                    <a:t>đúng</a:t>
                  </a:r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vi-VN" sz="36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987" y="1489324"/>
                  <a:ext cx="24052609" cy="244679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935" b="-2102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3" action="ppaction://hlinksldjump" highlightClick="1"/>
          </p:cNvPr>
          <p:cNvSpPr/>
          <p:nvPr/>
        </p:nvSpPr>
        <p:spPr>
          <a:xfrm>
            <a:off x="11721000" y="6421272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244562" y="1333502"/>
            <a:ext cx="8899439" cy="617268"/>
            <a:chOff x="1458731" y="6181762"/>
            <a:chExt cx="17079356" cy="12345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181762"/>
                  <a:ext cx="16397703" cy="123453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2800" dirty="0">
                      <a:cs typeface="Times New Roman" panose="02020603050405020304" pitchFamily="18" charset="0"/>
                    </a:rPr>
                    <a:t>Tứ giác tạo bởi bốn điểm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𝐴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𝐶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một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vuông</a:t>
                  </a:r>
                  <a:r>
                    <a:rPr lang="en-US" sz="2800" dirty="0" smtClean="0">
                      <a:cs typeface="Times New Roman" panose="02020603050405020304" pitchFamily="18" charset="0"/>
                    </a:rPr>
                    <a:t>.</a:t>
                  </a:r>
                  <a:endParaRPr lang="vi-VN" sz="28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181762"/>
                  <a:ext cx="16397703" cy="123453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5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329414"/>
              <a:ext cx="1088672" cy="100053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247545" y="2007944"/>
            <a:ext cx="8896455" cy="617268"/>
            <a:chOff x="1458731" y="6334162"/>
            <a:chExt cx="17073630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2" y="6334162"/>
                  <a:ext cx="16391979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2800" dirty="0">
                      <a:cs typeface="Times New Roman" panose="02020603050405020304" pitchFamily="18" charset="0"/>
                    </a:rPr>
                    <a:t>Tứ giác tạo bởi bốn điểm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𝐴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𝐶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một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thoi</a:t>
                  </a:r>
                  <a:r>
                    <a:rPr lang="en-US" sz="2800" dirty="0" smtClean="0">
                      <a:cs typeface="Times New Roman" panose="02020603050405020304" pitchFamily="18" charset="0"/>
                    </a:rPr>
                    <a:t>.</a:t>
                  </a:r>
                  <a:endParaRPr lang="vi-VN" sz="28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2" y="6334162"/>
                  <a:ext cx="16391979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45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221296" y="2660580"/>
            <a:ext cx="9494204" cy="617268"/>
            <a:chOff x="1458731" y="6334162"/>
            <a:chExt cx="17227708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244086" y="6334162"/>
                  <a:ext cx="1644235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:r>
                    <a:rPr lang="nl-NL" sz="2800" dirty="0">
                      <a:cs typeface="Times New Roman" panose="02020603050405020304" pitchFamily="18" charset="0"/>
                    </a:rPr>
                    <a:t>Tứ giác tạo bởi bốn điểm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𝐴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𝐶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nội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tiếp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một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tròn</a:t>
                  </a:r>
                  <a:r>
                    <a:rPr lang="en-US" sz="2800" dirty="0" smtClean="0">
                      <a:cs typeface="Times New Roman" panose="02020603050405020304" pitchFamily="18" charset="0"/>
                    </a:rPr>
                    <a:t>.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4086" y="6334162"/>
                  <a:ext cx="16442353" cy="12345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34" r="-67" b="-1545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221296" y="3352802"/>
            <a:ext cx="10199053" cy="617268"/>
            <a:chOff x="1458731" y="5495962"/>
            <a:chExt cx="19573510" cy="12345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2" y="5495962"/>
                  <a:ext cx="18891859" cy="123453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spcBef>
                      <a:spcPts val="900"/>
                    </a:spcBef>
                  </a:pPr>
                  <a:r>
                    <a:rPr lang="nl-NL" sz="2800" dirty="0">
                      <a:cs typeface="Times New Roman" panose="02020603050405020304" pitchFamily="18" charset="0"/>
                    </a:rPr>
                    <a:t>Tứ giác tạo bởi bốn điểm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𝐴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𝐶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hai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chéo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vuông</a:t>
                  </a:r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cs typeface="Times New Roman" panose="02020603050405020304" pitchFamily="18" charset="0"/>
                    </a:rPr>
                    <a:t>góc</a:t>
                  </a:r>
                  <a:r>
                    <a:rPr lang="en-US" sz="2800" dirty="0" smtClean="0">
                      <a:cs typeface="Times New Roman" panose="02020603050405020304" pitchFamily="18" charset="0"/>
                    </a:rPr>
                    <a:t>.</a:t>
                  </a:r>
                  <a:endParaRPr lang="vi-VN" sz="28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2" y="5495962"/>
                  <a:ext cx="18891859" cy="123453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048" b="-155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5605514"/>
              <a:ext cx="1088672" cy="100053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304347" y="2081770"/>
            <a:ext cx="544265" cy="5002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D6B80F59-055B-4986-BAAD-E7E47A85FFD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32" y="4285780"/>
            <a:ext cx="3996168" cy="20486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2914" y="3371443"/>
                <a:ext cx="12050591" cy="3877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⇔ 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  <m:r>
                          <a:rPr lang="en-US" sz="2400" i="1">
                            <a:latin typeface="Cambria Math"/>
                          </a:rPr>
                          <m:t>+4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+2</m:t>
                        </m:r>
                        <m:r>
                          <a:rPr lang="en-US" sz="2400" i="1">
                            <a:latin typeface="Cambria Math"/>
                          </a:rPr>
                          <m:t>𝑖𝑧</m:t>
                        </m:r>
                        <m:r>
                          <a:rPr lang="en-US" sz="2400" i="1"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vi-VN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=−4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=−</m:t>
                            </m:r>
                            <m:rad>
                              <m:radPr>
                                <m:degHide m:val="on"/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0;−4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0;2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sz="2400" i="1">
                            <a:latin typeface="Cambria Math"/>
                          </a:rPr>
                          <m:t>;−1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sz="2400" i="1">
                            <a:latin typeface="Cambria Math"/>
                          </a:rPr>
                          <m:t>;−1</m:t>
                        </m:r>
                      </m:e>
                    </m:d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tứ giác tạo bởi bốn điểm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𝐶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thoi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vi-VN" dirty="0">
                  <a:latin typeface="Calibri 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14" y="3371443"/>
                <a:ext cx="12050591" cy="3877343"/>
              </a:xfrm>
              <a:prstGeom prst="rect">
                <a:avLst/>
              </a:prstGeom>
              <a:blipFill rotWithShape="1">
                <a:blip r:embed="rId9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1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0" y="2842558"/>
            <a:ext cx="12192000" cy="3996392"/>
            <a:chOff x="184495" y="3636276"/>
            <a:chExt cx="11834900" cy="35583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6" y="-66512"/>
            <a:ext cx="12235443" cy="2808984"/>
            <a:chOff x="534987" y="1560920"/>
            <a:chExt cx="23403325" cy="471117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751030"/>
              <a:ext cx="23340848" cy="3382741"/>
              <a:chOff x="534987" y="1529191"/>
              <a:chExt cx="23340848" cy="338274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529191"/>
                <a:ext cx="23120186" cy="338274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34987" y="1560920"/>
                  <a:ext cx="23403325" cy="4711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2800" b="1" dirty="0" smtClean="0">
                      <a:latin typeface="Times New Roman" pitchFamily="18" charset="0"/>
                      <a:cs typeface="Times New Roman" pitchFamily="18" charset="0"/>
                    </a:rPr>
                    <a:t>                  </a:t>
                  </a:r>
                  <a:r>
                    <a:rPr lang="en-US" sz="2800" b="1" dirty="0" err="1" smtClean="0"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gian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𝑂𝑥𝑦𝑧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2;1;5</m:t>
                          </m:r>
                        </m:e>
                      </m:d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4;3;9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Gọi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giao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tuyến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:2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+1=0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−7=0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vi-VN" sz="28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2800" b="1" dirty="0" err="1" smtClean="0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trên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sao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𝐻𝐸</m:t>
                          </m:r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𝐻𝐹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lớn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nhất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Khi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biểu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thức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bằng</a:t>
                  </a:r>
                  <a:endParaRPr lang="vi-VN" sz="28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987" y="1560920"/>
                  <a:ext cx="23403325" cy="471117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4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2063759"/>
            <a:ext cx="11838141" cy="872064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48233"/>
                <a:ext cx="544265" cy="563227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−1</m:t>
                        </m:r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3433" b="-701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748231"/>
                <a:ext cx="544265" cy="56323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882289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4</m:t>
                        </m:r>
                      </m:oMath>
                    </a14:m>
                    <a:r>
                      <a:rPr lang="en-US" sz="2800" dirty="0" smtClean="0">
                        <a:cs typeface="Times New Roman" panose="02020603050405020304" pitchFamily="18" charset="0"/>
                      </a:rPr>
                      <a:t>.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882289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13433" b="-701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9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5750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11</m:t>
                        </m:r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13433" b="-701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8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748232"/>
                <a:ext cx="544265" cy="56322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−8</m:t>
                        </m:r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3433" b="-701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518" y="3327381"/>
                <a:ext cx="12172730" cy="1817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0;5;6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1;0;3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Khi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1;0;3</m:t>
                        </m:r>
                      </m:e>
                    </m:d>
                  </m:oMath>
                </a14:m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400" i="1" dirty="0" smtClean="0">
                  <a:latin typeface="Cambria Math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𝐴𝐵</m:t>
                        </m:r>
                      </m:e>
                    </m:acc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1;−5;−3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𝑑</m:t>
                    </m:r>
                    <m:r>
                      <a:rPr lang="en-US" sz="2400" i="1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=1+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=−5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=3−3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4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r>
                          <a:rPr lang="en-US" sz="2400" i="1">
                            <a:latin typeface="Cambria Math"/>
                          </a:rPr>
                          <m:t>ℝ</m:t>
                        </m:r>
                      </m:e>
                    </m:d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8" y="3327381"/>
                <a:ext cx="12172730" cy="1817998"/>
              </a:xfrm>
              <a:prstGeom prst="rect">
                <a:avLst/>
              </a:prstGeom>
              <a:blipFill rotWithShape="1">
                <a:blip r:embed="rId8"/>
                <a:stretch>
                  <a:fillRect l="-751" t="-2685" r="-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8600" y="5332340"/>
                <a:ext cx="11923399" cy="1128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Lại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𝐸𝐹</m:t>
                    </m:r>
                    <m:r>
                      <a:rPr lang="en-US" sz="2400" i="1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=2+</m:t>
                            </m:r>
                            <m:sSup>
                              <m:sSup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=1+</m:t>
                            </m:r>
                            <m:sSup>
                              <m:sSup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=5+2</m:t>
                            </m:r>
                            <m:sSup>
                              <m:sSup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sz="24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r>
                          <a:rPr lang="en-US" sz="2400" i="1">
                            <a:latin typeface="Cambria Math"/>
                          </a:rPr>
                          <m:t>ℝ</m:t>
                        </m:r>
                      </m:e>
                    </m:d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00" y="5332340"/>
                <a:ext cx="11923399" cy="1128514"/>
              </a:xfrm>
              <a:prstGeom prst="rect">
                <a:avLst/>
              </a:prstGeom>
              <a:blipFill rotWithShape="1">
                <a:blip r:embed="rId9"/>
                <a:stretch>
                  <a:fillRect l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30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0" y="2842558"/>
            <a:ext cx="12192000" cy="3996392"/>
            <a:chOff x="184495" y="3636276"/>
            <a:chExt cx="11834900" cy="35583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6" y="-66512"/>
            <a:ext cx="12235443" cy="2808984"/>
            <a:chOff x="534987" y="1560920"/>
            <a:chExt cx="23403325" cy="471117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751030"/>
              <a:ext cx="23340848" cy="3382741"/>
              <a:chOff x="534987" y="1529191"/>
              <a:chExt cx="23340848" cy="338274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529191"/>
                <a:ext cx="23120186" cy="338274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34987" y="1560920"/>
                  <a:ext cx="23403325" cy="4711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2800" b="1" dirty="0" smtClean="0">
                      <a:latin typeface="Times New Roman" pitchFamily="18" charset="0"/>
                      <a:cs typeface="Times New Roman" pitchFamily="18" charset="0"/>
                    </a:rPr>
                    <a:t>                  </a:t>
                  </a:r>
                  <a:r>
                    <a:rPr lang="en-US" sz="2800" b="1" dirty="0" err="1" smtClean="0"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gian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𝑂𝑥𝑦𝑧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2;1;5</m:t>
                          </m:r>
                        </m:e>
                      </m:d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4;3;9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Gọi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giao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tuyến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:2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+1=0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−7=0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vi-VN" sz="28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2800" b="1" dirty="0" err="1" smtClean="0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trên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sao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𝐻𝐸</m:t>
                          </m:r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𝐻𝐹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lớn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nhất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Khi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biểu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thức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bằng</a:t>
                  </a:r>
                  <a:endParaRPr lang="vi-VN" sz="28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987" y="1560920"/>
                  <a:ext cx="23403325" cy="471117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4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2063759"/>
            <a:ext cx="11838141" cy="872064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48233"/>
                <a:ext cx="544265" cy="563227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−1</m:t>
                        </m:r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3433" b="-701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748231"/>
                <a:ext cx="544265" cy="56323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882289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4</m:t>
                        </m:r>
                      </m:oMath>
                    </a14:m>
                    <a:r>
                      <a:rPr lang="en-US" sz="2800" dirty="0" smtClean="0">
                        <a:cs typeface="Times New Roman" panose="02020603050405020304" pitchFamily="18" charset="0"/>
                      </a:rPr>
                      <a:t>.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882289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13433" b="-701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9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5750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11</m:t>
                        </m:r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13433" b="-701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8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748232"/>
                <a:ext cx="544265" cy="56322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−8</m:t>
                        </m:r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3433" b="-701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rId8" action="ppaction://hlinksldjump" highlightClick="1"/>
          </p:cNvPr>
          <p:cNvSpPr/>
          <p:nvPr/>
        </p:nvSpPr>
        <p:spPr>
          <a:xfrm>
            <a:off x="11709068" y="6367309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3163102" y="2204344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7056" y="3223057"/>
                <a:ext cx="11998740" cy="3580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Xét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6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6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latin typeface="Cambria Math"/>
                              </a:rPr>
                              <m:t>1+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=2+</m:t>
                            </m:r>
                            <m:sSup>
                              <m:sSupPr>
                                <m:ctrlPr>
                                  <a:rPr lang="vi-VN" sz="2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2600" i="1">
                                <a:latin typeface="Cambria Math"/>
                              </a:rPr>
                              <m:t>−5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=1+</m:t>
                            </m:r>
                            <m:sSup>
                              <m:sSupPr>
                                <m:ctrlPr>
                                  <a:rPr lang="vi-VN" sz="2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2600" i="1">
                                <a:latin typeface="Cambria Math"/>
                              </a:rPr>
                              <m:t>3−3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=5+2</m:t>
                            </m:r>
                            <m:sSup>
                              <m:sSupPr>
                                <m:ctrlPr>
                                  <a:rPr lang="vi-VN" sz="2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sz="26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26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6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sz="2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600" i="1">
                                <a:latin typeface="Cambria Math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vi-VN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𝐸𝐹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vi-VN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1;0;−3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≡</m:t>
                    </m:r>
                    <m:r>
                      <a:rPr lang="en-US" sz="26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vi-VN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𝛥</m:t>
                        </m:r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latin typeface="Cambria Math"/>
                          </a:rPr>
                          <m:t>𝐸𝐹</m:t>
                        </m:r>
                      </m:e>
                    </m:d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𝐻𝐸</m:t>
                        </m:r>
                        <m:r>
                          <a:rPr lang="en-US" sz="2600" i="1">
                            <a:latin typeface="Cambria Math"/>
                          </a:rPr>
                          <m:t>−</m:t>
                        </m:r>
                        <m:r>
                          <a:rPr lang="en-US" sz="2600" i="1">
                            <a:latin typeface="Cambria Math"/>
                          </a:rPr>
                          <m:t>𝐻𝐹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≤</m:t>
                    </m:r>
                    <m:r>
                      <a:rPr lang="en-US" sz="2600" i="1">
                        <a:latin typeface="Cambria Math"/>
                      </a:rPr>
                      <m:t>𝐸𝐹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vi-VN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“=”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vi-VN" sz="26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⇔</m:t>
                    </m:r>
                    <m:r>
                      <a:rPr lang="en-US" sz="2600" i="1">
                        <a:latin typeface="Cambria Math"/>
                      </a:rPr>
                      <m:t>𝐻</m:t>
                    </m:r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𝐸</m:t>
                    </m:r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𝐻</m:t>
                    </m:r>
                    <m:r>
                      <a:rPr lang="en-US" sz="2600" i="1">
                        <a:latin typeface="Cambria Math"/>
                      </a:rPr>
                      <m:t>≡</m:t>
                    </m:r>
                    <m:r>
                      <a:rPr lang="en-US" sz="26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vi-VN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1;0;3</m:t>
                        </m:r>
                      </m:e>
                    </m:d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𝑇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𝑎</m:t>
                    </m:r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𝑏</m:t>
                    </m:r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𝑐</m:t>
                    </m:r>
                    <m:r>
                      <a:rPr lang="en-US" sz="2600" i="1">
                        <a:latin typeface="Cambria Math"/>
                      </a:rPr>
                      <m:t>=4.</m:t>
                    </m:r>
                  </m:oMath>
                </a14:m>
                <a:endParaRPr lang="vi-VN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56" y="3223057"/>
                <a:ext cx="11998740" cy="3580980"/>
              </a:xfrm>
              <a:prstGeom prst="rect">
                <a:avLst/>
              </a:prstGeom>
              <a:blipFill rotWithShape="1">
                <a:blip r:embed="rId9"/>
                <a:stretch>
                  <a:fillRect l="-864" b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82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3941812"/>
            <a:ext cx="11834900" cy="2901821"/>
            <a:chOff x="184495" y="3682163"/>
            <a:chExt cx="11834900" cy="194349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63"/>
              <a:ext cx="2342698" cy="699511"/>
              <a:chOff x="1275608" y="6322796"/>
              <a:chExt cx="4592537" cy="127097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58718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6552"/>
            <a:ext cx="11939058" cy="1671237"/>
            <a:chOff x="534987" y="1681024"/>
            <a:chExt cx="23404876" cy="280297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601566" cy="1176337"/>
                <a:chOff x="534987" y="1647866"/>
                <a:chExt cx="3601566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10289" y="1653394"/>
                  <a:ext cx="2926264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46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34987" y="1681024"/>
                  <a:ext cx="23404876" cy="28029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2800" b="1" dirty="0" smtClean="0">
                      <a:latin typeface="Times New Roman" pitchFamily="18" charset="0"/>
                      <a:cs typeface="Times New Roman" pitchFamily="18" charset="0"/>
                    </a:rPr>
                    <a:t>                   </a:t>
                  </a:r>
                  <a:r>
                    <a:rPr lang="en-US" sz="2800" b="1" dirty="0" err="1" smtClean="0"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gian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hệ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trục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tọa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độ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𝑂𝑥𝑦𝑧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song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song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):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+1=0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tiếp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xúc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cầu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8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800" b="1">
                          <a:latin typeface="Cambria Math"/>
                          <a:cs typeface="Times New Roman" panose="02020603050405020304" pitchFamily="18" charset="0"/>
                        </a:rPr>
                        <m:t>−3=0 </m:t>
                      </m:r>
                    </m:oMath>
                  </a14:m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:endParaRPr lang="vi-VN" sz="28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987" y="1681024"/>
                  <a:ext cx="23404876" cy="280297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438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3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473162" y="1581150"/>
            <a:ext cx="7965988" cy="617268"/>
            <a:chOff x="1458731" y="6334162"/>
            <a:chExt cx="15287923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2" y="6334162"/>
                  <a:ext cx="14606272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latin typeface="Cambria Math"/>
                          </a:rPr>
                          <m:t>+2</m:t>
                        </m:r>
                        <m:r>
                          <a:rPr lang="en-US" sz="3000" i="1">
                            <a:latin typeface="Cambria Math"/>
                          </a:rPr>
                          <m:t>𝑦</m:t>
                        </m:r>
                        <m:r>
                          <a:rPr lang="en-US" sz="3000" i="1">
                            <a:latin typeface="Cambria Math"/>
                          </a:rPr>
                          <m:t>−2</m:t>
                        </m:r>
                        <m:r>
                          <a:rPr lang="en-US" sz="3000" i="1">
                            <a:latin typeface="Cambria Math"/>
                          </a:rPr>
                          <m:t>𝑧</m:t>
                        </m:r>
                        <m:r>
                          <a:rPr lang="en-US" sz="3000" i="1">
                            <a:latin typeface="Cambria Math"/>
                          </a:rPr>
                          <m:t>+8=0;</m:t>
                        </m:r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latin typeface="Cambria Math"/>
                          </a:rPr>
                          <m:t>+2</m:t>
                        </m:r>
                        <m:r>
                          <a:rPr lang="en-US" sz="3000" i="1">
                            <a:latin typeface="Cambria Math"/>
                          </a:rPr>
                          <m:t>𝑦</m:t>
                        </m:r>
                        <m:r>
                          <a:rPr lang="en-US" sz="3000" i="1">
                            <a:latin typeface="Cambria Math"/>
                          </a:rPr>
                          <m:t>−2</m:t>
                        </m:r>
                        <m:r>
                          <a:rPr lang="en-US" sz="3000" i="1">
                            <a:latin typeface="Cambria Math"/>
                          </a:rPr>
                          <m:t>𝑧</m:t>
                        </m:r>
                        <m:r>
                          <a:rPr lang="en-US" sz="3000" i="1">
                            <a:latin typeface="Cambria Math"/>
                          </a:rPr>
                          <m:t>−10=0</m:t>
                        </m:r>
                      </m:oMath>
                    </m:oMathPara>
                  </a14:m>
                  <a:endParaRPr lang="vi-VN" sz="3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2" y="6334162"/>
                  <a:ext cx="14606272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476145" y="2236544"/>
            <a:ext cx="7963005" cy="617268"/>
            <a:chOff x="1458731" y="6334162"/>
            <a:chExt cx="15282199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4600546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latin typeface="Cambria Math"/>
                          </a:rPr>
                          <m:t>+2</m:t>
                        </m:r>
                        <m:r>
                          <a:rPr lang="en-US" sz="3000" i="1">
                            <a:latin typeface="Cambria Math"/>
                          </a:rPr>
                          <m:t>𝑦</m:t>
                        </m:r>
                        <m:r>
                          <a:rPr lang="en-US" sz="3000" i="1">
                            <a:latin typeface="Cambria Math"/>
                          </a:rPr>
                          <m:t>−2</m:t>
                        </m:r>
                        <m:r>
                          <a:rPr lang="en-US" sz="3000" i="1">
                            <a:latin typeface="Cambria Math"/>
                          </a:rPr>
                          <m:t>𝑧</m:t>
                        </m:r>
                        <m:r>
                          <a:rPr lang="en-US" sz="3000" i="1">
                            <a:latin typeface="Cambria Math"/>
                          </a:rPr>
                          <m:t>+8=0;</m:t>
                        </m:r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latin typeface="Cambria Math"/>
                          </a:rPr>
                          <m:t>+2</m:t>
                        </m:r>
                        <m:r>
                          <a:rPr lang="en-US" sz="3000" i="1">
                            <a:latin typeface="Cambria Math"/>
                          </a:rPr>
                          <m:t>𝑦</m:t>
                        </m:r>
                        <m:r>
                          <a:rPr lang="en-US" sz="3000" i="1">
                            <a:latin typeface="Cambria Math"/>
                          </a:rPr>
                          <m:t>−2</m:t>
                        </m:r>
                        <m:r>
                          <a:rPr lang="en-US" sz="3000" i="1">
                            <a:latin typeface="Cambria Math"/>
                          </a:rPr>
                          <m:t>𝑧</m:t>
                        </m:r>
                        <m:r>
                          <a:rPr lang="en-US" sz="3000" i="1">
                            <a:latin typeface="Cambria Math"/>
                          </a:rPr>
                          <m:t>+10=0</m:t>
                        </m:r>
                      </m:oMath>
                    </m:oMathPara>
                  </a14:m>
                  <a:endParaRPr lang="vi-VN" sz="3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4600546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449896" y="2908232"/>
            <a:ext cx="7989253" cy="617268"/>
            <a:chOff x="1458731" y="5534062"/>
            <a:chExt cx="15332573" cy="12345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2" y="5534062"/>
                  <a:ext cx="14650922" cy="123453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:r>
                    <a:rPr lang="en-US" sz="3000" b="1" dirty="0">
                      <a:solidFill>
                        <a:srgbClr val="0000FF"/>
                      </a:solidFill>
                      <a:cs typeface="Times New Roman" panose="02020603050405020304" pitchFamily="18" charset="0"/>
                    </a:rPr>
                    <a:t>.</a:t>
                  </a:r>
                  <a:r>
                    <a:rPr lang="en-US" sz="3000" b="1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i="1">
                          <a:latin typeface="Cambria Math"/>
                        </a:rPr>
                        <m:t>𝑥</m:t>
                      </m:r>
                      <m:r>
                        <a:rPr lang="en-US" sz="3000" i="1">
                          <a:latin typeface="Cambria Math"/>
                        </a:rPr>
                        <m:t>+2</m:t>
                      </m:r>
                      <m:r>
                        <a:rPr lang="en-US" sz="3000" i="1">
                          <a:latin typeface="Cambria Math"/>
                        </a:rPr>
                        <m:t>𝑦</m:t>
                      </m:r>
                      <m:r>
                        <a:rPr lang="en-US" sz="3000" i="1">
                          <a:latin typeface="Cambria Math"/>
                        </a:rPr>
                        <m:t>−2</m:t>
                      </m:r>
                      <m:r>
                        <a:rPr lang="en-US" sz="3000" i="1">
                          <a:latin typeface="Cambria Math"/>
                        </a:rPr>
                        <m:t>𝑧</m:t>
                      </m:r>
                      <m:r>
                        <a:rPr lang="en-US" sz="3000" i="1">
                          <a:latin typeface="Cambria Math"/>
                        </a:rPr>
                        <m:t>−8=0;</m:t>
                      </m:r>
                      <m:r>
                        <a:rPr lang="en-US" sz="3000" i="1">
                          <a:latin typeface="Cambria Math"/>
                        </a:rPr>
                        <m:t>𝑥</m:t>
                      </m:r>
                      <m:r>
                        <a:rPr lang="en-US" sz="3000" i="1">
                          <a:latin typeface="Cambria Math"/>
                        </a:rPr>
                        <m:t>+2</m:t>
                      </m:r>
                      <m:r>
                        <a:rPr lang="en-US" sz="3000" i="1">
                          <a:latin typeface="Cambria Math"/>
                        </a:rPr>
                        <m:t>𝑦</m:t>
                      </m:r>
                      <m:r>
                        <a:rPr lang="en-US" sz="3000" i="1">
                          <a:latin typeface="Cambria Math"/>
                        </a:rPr>
                        <m:t>−2</m:t>
                      </m:r>
                      <m:r>
                        <a:rPr lang="en-US" sz="3000" i="1">
                          <a:latin typeface="Cambria Math"/>
                        </a:rPr>
                        <m:t>𝑧</m:t>
                      </m:r>
                      <m:r>
                        <a:rPr lang="en-US" sz="3000" i="1">
                          <a:latin typeface="Cambria Math"/>
                        </a:rPr>
                        <m:t>−10=0</m:t>
                      </m:r>
                    </m:oMath>
                  </a14:m>
                  <a:endParaRPr lang="vi-VN" sz="3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2" y="5534062"/>
                  <a:ext cx="14650922" cy="123453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835" b="-2110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5605514"/>
              <a:ext cx="1088672" cy="100053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449896" y="3562350"/>
            <a:ext cx="7989253" cy="617268"/>
            <a:chOff x="1458731" y="6334162"/>
            <a:chExt cx="15332573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4650920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latin typeface="Cambria Math"/>
                          </a:rPr>
                          <m:t>+2</m:t>
                        </m:r>
                        <m:r>
                          <a:rPr lang="en-US" sz="3000" i="1">
                            <a:latin typeface="Cambria Math"/>
                          </a:rPr>
                          <m:t>𝑦</m:t>
                        </m:r>
                        <m:r>
                          <a:rPr lang="en-US" sz="3000" i="1">
                            <a:latin typeface="Cambria Math"/>
                          </a:rPr>
                          <m:t>−2</m:t>
                        </m:r>
                        <m:r>
                          <a:rPr lang="en-US" sz="3000" i="1">
                            <a:latin typeface="Cambria Math"/>
                          </a:rPr>
                          <m:t>𝑧</m:t>
                        </m:r>
                        <m:r>
                          <a:rPr lang="en-US" sz="3000" i="1">
                            <a:latin typeface="Cambria Math"/>
                          </a:rPr>
                          <m:t>−8=0;</m:t>
                        </m:r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latin typeface="Cambria Math"/>
                          </a:rPr>
                          <m:t>+2</m:t>
                        </m:r>
                        <m:r>
                          <a:rPr lang="en-US" sz="3000" i="1">
                            <a:latin typeface="Cambria Math"/>
                          </a:rPr>
                          <m:t>𝑦</m:t>
                        </m:r>
                        <m:r>
                          <a:rPr lang="en-US" sz="3000" i="1">
                            <a:latin typeface="Cambria Math"/>
                          </a:rPr>
                          <m:t>−2</m:t>
                        </m:r>
                        <m:r>
                          <a:rPr lang="en-US" sz="3000" i="1">
                            <a:latin typeface="Cambria Math"/>
                          </a:rPr>
                          <m:t>𝑧</m:t>
                        </m:r>
                        <m:r>
                          <a:rPr lang="en-US" sz="3000" i="1">
                            <a:latin typeface="Cambria Math"/>
                          </a:rPr>
                          <m:t>+10=0</m:t>
                        </m:r>
                      </m:oMath>
                    </m:oMathPara>
                  </a14:m>
                  <a:endParaRPr lang="vi-VN" sz="3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4650920" cy="123453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519835" y="1677789"/>
            <a:ext cx="544265" cy="5002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vi-VN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3013" y="4654969"/>
                <a:ext cx="11776902" cy="2056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−1,2,1</m:t>
                        </m:r>
                      </m:e>
                    </m:d>
                  </m:oMath>
                </a14:m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𝑅</m:t>
                    </m:r>
                    <m:r>
                      <a:rPr lang="en-US" sz="2400" i="1">
                        <a:latin typeface="Cambria Math"/>
                      </a:rPr>
                      <m:t>=3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song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song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+2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−2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𝐷</m:t>
                    </m:r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𝐷</m:t>
                    </m:r>
                    <m:r>
                      <a:rPr lang="en-US" sz="2400" i="1">
                        <a:latin typeface="Cambria Math"/>
                      </a:rPr>
                      <m:t>≠1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).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xúc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4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𝐼</m:t>
                          </m:r>
                          <m:r>
                            <a:rPr lang="en-US" sz="2400" i="1">
                              <a:latin typeface="Cambria Math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𝑅</m:t>
                      </m:r>
                      <m:r>
                        <a:rPr lang="en-US" sz="2400" i="1">
                          <a:latin typeface="Cambria Math"/>
                        </a:rPr>
                        <m:t>=3⇔</m:t>
                      </m:r>
                      <m:f>
                        <m:fPr>
                          <m:ctrlPr>
                            <a:rPr lang="vi-VN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|−1+2.2−2.1+</m:t>
                          </m:r>
                          <m:func>
                            <m:funcPr>
                              <m:ctrlPr>
                                <a:rPr lang="vi-VN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/>
                                </a:rPr>
                                <m:t>𝐷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|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+(−2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400" i="1">
                          <a:latin typeface="Cambria Math"/>
                        </a:rPr>
                        <m:t>=3⇔</m:t>
                      </m:r>
                      <m:d>
                        <m:dPr>
                          <m:begChr m:val="["/>
                          <m:endChr m:val=""/>
                          <m:ctrlPr>
                            <a:rPr lang="vi-VN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=−10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+2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−2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</a:rPr>
                      <m:t>+8=0;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+2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−2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</a:rPr>
                      <m:t>−10=0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13" y="4654969"/>
                <a:ext cx="11776902" cy="2056717"/>
              </a:xfrm>
              <a:prstGeom prst="rect">
                <a:avLst/>
              </a:prstGeom>
              <a:blipFill rotWithShape="1">
                <a:blip r:embed="rId8"/>
                <a:stretch>
                  <a:fillRect l="-776" t="-2374" b="-5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09922" y="2998735"/>
            <a:ext cx="11834900" cy="3965054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88210"/>
              <a:chOff x="1275608" y="6239450"/>
              <a:chExt cx="4592537" cy="106875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-36869"/>
            <a:ext cx="12099375" cy="2820230"/>
            <a:chOff x="534987" y="1768526"/>
            <a:chExt cx="23719158" cy="348434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45168"/>
              <a:ext cx="23340848" cy="2467046"/>
              <a:chOff x="534987" y="1623329"/>
              <a:chExt cx="23340848" cy="246704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36948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23329"/>
                <a:ext cx="3505200" cy="1200874"/>
                <a:chOff x="534987" y="1623329"/>
                <a:chExt cx="3505200" cy="120087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23329"/>
                  <a:ext cx="3505200" cy="67277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47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39751" y="1768526"/>
                  <a:ext cx="23714394" cy="3484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30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  </a:t>
                  </a:r>
                  <a:r>
                    <a:rPr lang="x-none" sz="3000" b="1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x-none" sz="3000" b="1">
                      <a:latin typeface="Times New Roman" pitchFamily="18" charset="0"/>
                      <a:cs typeface="Times New Roman" pitchFamily="18" charset="0"/>
                    </a:rPr>
                    <a:t>phương trình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0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30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Sup>
                                <m:sSubSupPr>
                                  <m:ctrlPr>
                                    <a:rPr lang="vi-VN" sz="30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000" b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3000" b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3000" b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fName>
                            <m:e>
                              <m:r>
                                <a:rPr lang="en-US" sz="30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−3</m:t>
                          </m:r>
                          <m:func>
                            <m:funcPr>
                              <m:ctrlPr>
                                <a:rPr lang="vi-VN" sz="30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vi-VN" sz="30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3000" b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0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vi-VN" sz="30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30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0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vi-VN" sz="30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0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rad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x-none" sz="3000" b="1"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x-none" sz="3000" b="1">
                      <a:latin typeface="Times New Roman" pitchFamily="18" charset="0"/>
                      <a:cs typeface="Times New Roman" pitchFamily="18" charset="0"/>
                    </a:rPr>
                    <a:t> là tham số thực).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Gọi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𝑆</m:t>
                      </m:r>
                    </m:oMath>
                  </a14:m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hợp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tất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x-none" sz="3000" b="1">
                      <a:latin typeface="Times New Roman" pitchFamily="18" charset="0"/>
                      <a:cs typeface="Times New Roman" pitchFamily="18" charset="0"/>
                    </a:rPr>
                    <a:t>cả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x-none" sz="3000" b="1">
                      <a:latin typeface="Times New Roman" pitchFamily="18" charset="0"/>
                      <a:cs typeface="Times New Roman" pitchFamily="18" charset="0"/>
                    </a:rPr>
                    <a:t> giá trị nguyên dương của </a:t>
                  </a:r>
                  <a14:m>
                    <m:oMath xmlns:m="http://schemas.openxmlformats.org/officeDocument/2006/math"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x-none" sz="3000" b="1">
                      <a:latin typeface="Times New Roman" pitchFamily="18" charset="0"/>
                      <a:cs typeface="Times New Roman" pitchFamily="18" charset="0"/>
                    </a:rPr>
                    <a:t>để phương trình đã cho có đúng hai nghiệm phân biệt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tổng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tất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cả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phần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tử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𝑆</m:t>
                      </m:r>
                    </m:oMath>
                  </a14:m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51" y="1768526"/>
                  <a:ext cx="23714394" cy="34843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0" y="2055036"/>
            <a:ext cx="11838141" cy="914408"/>
            <a:chOff x="247181" y="1501340"/>
            <a:chExt cx="11838141" cy="91440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741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6"/>
              <a:ext cx="3090381" cy="914402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742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740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703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4045" y="3127788"/>
                <a:ext cx="11688652" cy="2119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Viết 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lại PT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uncPr>
                          <m:fName>
                            <m:sSubSup>
                              <m:sSubSup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2400" i="1">
                            <a:latin typeface="Cambria Math"/>
                          </a:rPr>
                          <m:t>−3</m:t>
                        </m:r>
                        <m:func>
                          <m:func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e>
                    </m:d>
                    <m:rad>
                      <m:radPr>
                        <m:degHide m:val="on"/>
                        <m:ctrlPr>
                          <a:rPr lang="vi-VN" sz="24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=0</m:t>
                    </m:r>
                    <m:r>
                      <a:rPr lang="vi-VN" sz="24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Đk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vi-VN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vi-VN" sz="2400" dirty="0" smtClean="0">
                  <a:latin typeface="+mj-lt"/>
                </a:endParaRPr>
              </a:p>
              <a:p>
                <a:r>
                  <a:rPr lang="vi-VN" sz="2400" dirty="0" smtClean="0">
                    <a:latin typeface="+mj-lt"/>
                  </a:rPr>
                  <a:t>Ta có </a:t>
                </a:r>
                <a:r>
                  <a:rPr lang="vi-VN" sz="2400" dirty="0" smtClean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uncPr>
                          <m:fName>
                            <m:sSubSup>
                              <m:sSubSup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2400" i="1">
                            <a:latin typeface="Cambria Math"/>
                          </a:rPr>
                          <m:t>−3</m:t>
                        </m:r>
                        <m:func>
                          <m:func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e>
                    </m:d>
                    <m:rad>
                      <m:radPr>
                        <m:degHide m:val="on"/>
                        <m:ctrlPr>
                          <a:rPr lang="vi-VN" sz="24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45" y="3127788"/>
                <a:ext cx="11688652" cy="2119876"/>
              </a:xfrm>
              <a:prstGeom prst="rect">
                <a:avLst/>
              </a:prstGeom>
              <a:blipFill rotWithShape="1">
                <a:blip r:embed="rId8"/>
                <a:stretch>
                  <a:fillRect l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86022" y="4169253"/>
                <a:ext cx="4072397" cy="1642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 i="1">
                                <a:latin typeface="Cambria Math"/>
                              </a:rPr>
                              <m:t>=2</m:t>
                            </m:r>
                          </m:e>
                          <m:e>
                            <m:func>
                              <m:func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 i="1"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sSup>
                              <m:sSup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vi-VN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</m:eqArr>
                      </m:e>
                    </m:d>
                    <m:r>
                      <a:rPr lang="en-US" sz="24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=9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f>
                                      <m:fPr>
                                        <m:ctrlPr>
                                          <a:rPr lang="vi-VN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</m:fNam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Calibri 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latin typeface="Calibri 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022" y="4169253"/>
                <a:ext cx="4072397" cy="16427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123948" y="4564148"/>
                <a:ext cx="96265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948" y="4564148"/>
                <a:ext cx="962652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58063" y="5697710"/>
                <a:ext cx="11480078" cy="1189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+mj-lt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=1</m:t>
                    </m:r>
                  </m:oMath>
                </a14:m>
                <a:r>
                  <a:rPr lang="vi-VN" sz="2400" dirty="0">
                    <a:latin typeface="+mj-lt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24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vi-VN" sz="2400" dirty="0">
                    <a:latin typeface="+mj-lt"/>
                    <a:cs typeface="Times New Roman" panose="02020603050405020304" pitchFamily="18" charset="0"/>
                  </a:rPr>
                  <a:t> (loại</a:t>
                </a:r>
                <a:r>
                  <a:rPr lang="vi-VN" sz="2400" dirty="0" smtClean="0">
                    <a:latin typeface="+mj-lt"/>
                    <a:cs typeface="Times New Roman" panose="02020603050405020304" pitchFamily="18" charset="0"/>
                  </a:rPr>
                  <a:t>).</a:t>
                </a:r>
              </a:p>
              <a:p>
                <a:r>
                  <a:rPr lang="vi-VN" sz="240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+mj-lt"/>
                    <a:cs typeface="Times New Roman" panose="02020603050405020304" pitchFamily="18" charset="0"/>
                  </a:rPr>
                  <a:t>Do đó phương trình có 2 nghiệm phân biệt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=9,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vi-VN" sz="24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63" y="5697710"/>
                <a:ext cx="11480078" cy="1189878"/>
              </a:xfrm>
              <a:prstGeom prst="rect">
                <a:avLst/>
              </a:prstGeom>
              <a:blipFill rotWithShape="1">
                <a:blip r:embed="rId11"/>
                <a:stretch>
                  <a:fillRect l="-850" t="-4103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6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87287" y="2922535"/>
            <a:ext cx="11750854" cy="3567547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7" cy="803737"/>
              <a:chOff x="1275608" y="6239450"/>
              <a:chExt cx="4592536" cy="146035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143694" y="4975355"/>
                <a:ext cx="1377009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-36869"/>
            <a:ext cx="12099375" cy="2820230"/>
            <a:chOff x="534987" y="1768526"/>
            <a:chExt cx="23719158" cy="348434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45168"/>
              <a:ext cx="23340848" cy="2467046"/>
              <a:chOff x="534987" y="1623329"/>
              <a:chExt cx="23340848" cy="246704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36948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23329"/>
                <a:ext cx="3505200" cy="1200874"/>
                <a:chOff x="534987" y="1623329"/>
                <a:chExt cx="3505200" cy="120087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23329"/>
                  <a:ext cx="3505200" cy="67277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47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39751" y="1768526"/>
                  <a:ext cx="23714394" cy="3484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30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  </a:t>
                  </a:r>
                  <a:r>
                    <a:rPr lang="x-none" sz="3000" b="1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x-none" sz="3000" b="1">
                      <a:latin typeface="Times New Roman" pitchFamily="18" charset="0"/>
                      <a:cs typeface="Times New Roman" pitchFamily="18" charset="0"/>
                    </a:rPr>
                    <a:t>phương trình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0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30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Sup>
                                <m:sSubSupPr>
                                  <m:ctrlPr>
                                    <a:rPr lang="vi-VN" sz="30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000" b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3000" b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3000" b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fName>
                            <m:e>
                              <m:r>
                                <a:rPr lang="en-US" sz="30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−3</m:t>
                          </m:r>
                          <m:func>
                            <m:funcPr>
                              <m:ctrlPr>
                                <a:rPr lang="vi-VN" sz="30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vi-VN" sz="30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3000" b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0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vi-VN" sz="30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30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0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3000" b="1">
                              <a:latin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vi-VN" sz="30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0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rad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x-none" sz="3000" b="1"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x-none" sz="3000" b="1">
                      <a:latin typeface="Times New Roman" pitchFamily="18" charset="0"/>
                      <a:cs typeface="Times New Roman" pitchFamily="18" charset="0"/>
                    </a:rPr>
                    <a:t> là tham số thực).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Gọi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𝑆</m:t>
                      </m:r>
                    </m:oMath>
                  </a14:m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hợp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tất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x-none" sz="3000" b="1">
                      <a:latin typeface="Times New Roman" pitchFamily="18" charset="0"/>
                      <a:cs typeface="Times New Roman" pitchFamily="18" charset="0"/>
                    </a:rPr>
                    <a:t>cả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x-none" sz="3000" b="1">
                      <a:latin typeface="Times New Roman" pitchFamily="18" charset="0"/>
                      <a:cs typeface="Times New Roman" pitchFamily="18" charset="0"/>
                    </a:rPr>
                    <a:t> giá trị nguyên dương của </a:t>
                  </a:r>
                  <a14:m>
                    <m:oMath xmlns:m="http://schemas.openxmlformats.org/officeDocument/2006/math"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x-none" sz="3000" b="1">
                      <a:latin typeface="Times New Roman" pitchFamily="18" charset="0"/>
                      <a:cs typeface="Times New Roman" pitchFamily="18" charset="0"/>
                    </a:rPr>
                    <a:t>để phương trình đã cho có đúng hai nghiệm phân biệt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tổng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tất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cả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phần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tử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b="1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b="1">
                          <a:latin typeface="Cambria Math"/>
                          <a:cs typeface="Times New Roman" panose="02020603050405020304" pitchFamily="18" charset="0"/>
                        </a:rPr>
                        <m:t>𝑆</m:t>
                      </m:r>
                    </m:oMath>
                  </a14:m>
                  <a:r>
                    <a:rPr lang="en-US" sz="30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51" y="1768526"/>
                  <a:ext cx="23714394" cy="34843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0" y="2055036"/>
            <a:ext cx="11838141" cy="914408"/>
            <a:chOff x="247181" y="1501340"/>
            <a:chExt cx="11838141" cy="91440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741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6"/>
              <a:ext cx="3090381" cy="914402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742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740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703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619777" y="6490082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-46716" y="2327401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0050" y="3778058"/>
                <a:ext cx="11838141" cy="2712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&gt;1</m:t>
                    </m:r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24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</m:func>
                    <m:r>
                      <m:rPr>
                        <m:nor/>
                      </m:rPr>
                      <a:rPr lang="en-US" sz="2400"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a:rPr lang="en-US" sz="2400">
                        <a:latin typeface="Cambria Math"/>
                      </a:rPr>
                      <m:t>&gt;0</m:t>
                    </m:r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nên luôn nhận nghiệm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24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9&gt;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nên phương trình có hai nghiệm phân biệt khi</a:t>
                </a:r>
              </a:p>
              <a:p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400" i="1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vi-VN" sz="24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&lt;9⇔1,26≈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sup>
                    </m:sSup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9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≈38,44</m:t>
                    </m:r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b="0" i="0" smtClean="0">
                        <a:latin typeface="Cambria Math"/>
                      </a:rPr>
                      <m:t>M</m:t>
                    </m:r>
                    <m:r>
                      <a:rPr lang="vi-VN" sz="2400" b="0" i="0" smtClean="0">
                        <a:latin typeface="Cambria Math"/>
                      </a:rPr>
                      <m:t>à 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2;3; 4; ..,</m:t>
                        </m:r>
                        <m:r>
                          <m:rPr>
                            <m:nor/>
                          </m:rPr>
                          <a:rPr lang="en-US" sz="2400">
                            <a:latin typeface="Times New Roman" pitchFamily="18" charset="0"/>
                            <a:cs typeface="Times New Roman" pitchFamily="18" charset="0"/>
                          </a:rPr>
                          <m:t> 38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1+2+3+...+38=741</m:t>
                    </m:r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3778058"/>
                <a:ext cx="11838141" cy="2712024"/>
              </a:xfrm>
              <a:prstGeom prst="rect">
                <a:avLst/>
              </a:prstGeom>
              <a:blipFill rotWithShape="1">
                <a:blip r:embed="rId9"/>
                <a:stretch>
                  <a:fillRect l="-824" t="-1798" b="-4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01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2434" y="2624754"/>
            <a:ext cx="12042512" cy="3907942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88210"/>
              <a:chOff x="1275608" y="6239450"/>
              <a:chExt cx="4592537" cy="106875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39497" y="4779553"/>
                <a:ext cx="985405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" y="-35523"/>
            <a:ext cx="7886700" cy="2154446"/>
            <a:chOff x="246700" y="1755371"/>
            <a:chExt cx="23691613" cy="235432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07254"/>
              <a:ext cx="23340848" cy="1840051"/>
              <a:chOff x="534987" y="1585415"/>
              <a:chExt cx="23340848" cy="184005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70457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585415"/>
                <a:ext cx="4153078" cy="1238788"/>
                <a:chOff x="534987" y="1585415"/>
                <a:chExt cx="4153078" cy="1238788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585415"/>
                  <a:ext cx="4153078" cy="704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6053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48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46700" y="1755371"/>
                  <a:ext cx="23691613" cy="23543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vi-VN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 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bảng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biến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thiên</a:t>
                  </a:r>
                  <a:r>
                    <a:rPr lang="en-US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như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sau</a:t>
                  </a:r>
                  <a:r>
                    <a:rPr lang="vi-VN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 Số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cực</a:t>
                  </a:r>
                  <a:r>
                    <a:rPr lang="vi-VN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vi-VN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−5</m:t>
                          </m:r>
                        </m:e>
                      </m:d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endParaRPr lang="vi-VN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00" y="1755371"/>
                  <a:ext cx="23691613" cy="235432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73" t="-16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-68264" y="1763082"/>
            <a:ext cx="8488364" cy="860403"/>
            <a:chOff x="131581" y="1501339"/>
            <a:chExt cx="9788916" cy="971788"/>
          </a:xfrm>
        </p:grpSpPr>
        <p:grpSp>
          <p:nvGrpSpPr>
            <p:cNvPr id="51" name="Group 50"/>
            <p:cNvGrpSpPr/>
            <p:nvPr/>
          </p:nvGrpSpPr>
          <p:grpSpPr>
            <a:xfrm>
              <a:off x="131581" y="1501339"/>
              <a:ext cx="2672467" cy="914401"/>
              <a:chOff x="5422001" y="1557991"/>
              <a:chExt cx="2663411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676445" y="1557991"/>
                <a:ext cx="193564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422001" y="1742972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804564" y="17323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7</m:t>
                        </m:r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4564" y="17323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1842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2375616" y="1558726"/>
              <a:ext cx="2623858" cy="914401"/>
              <a:chOff x="4752402" y="1611337"/>
              <a:chExt cx="2614971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024535" y="1611337"/>
                <a:ext cx="1896404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752402" y="178162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086525" y="1767772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1</m:t>
                        </m:r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6525" y="1767772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11842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4594240" y="1553762"/>
              <a:ext cx="2761577" cy="914402"/>
              <a:chOff x="4057471" y="1606723"/>
              <a:chExt cx="2752222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329604" y="1606723"/>
                <a:ext cx="2084992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057471" y="179883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4528845" y="1767773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8845" y="1767773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6968460" y="1531411"/>
              <a:ext cx="2952037" cy="914400"/>
              <a:chOff x="3517607" y="1585942"/>
              <a:chExt cx="2942033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789739" y="1585942"/>
                <a:ext cx="2140683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517607" y="178161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3966153" y="1756827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6153" y="1756827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50" name="Picture 22">
            <a:extLst>
              <a:ext uri="{FF2B5EF4-FFF2-40B4-BE49-F238E27FC236}">
                <a16:creationId xmlns="" xmlns:a16="http://schemas.microsoft.com/office/drawing/2014/main" id="{990BB6F6-17B8-4210-A456-2C960C7AFB9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865903" y="315632"/>
            <a:ext cx="4267200" cy="2303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3107" y="2795478"/>
                <a:ext cx="11415965" cy="2299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−5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algn="just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⇔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vi-VN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⇔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−5=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&lt;−5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−5=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,−5&lt;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&lt;−2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−5=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,−2&lt;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&lt;3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−5=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&gt;3</m:t>
                            </m:r>
                          </m:e>
                        </m:eqArr>
                      </m:e>
                    </m:d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07" y="2795478"/>
                <a:ext cx="11415965" cy="2299797"/>
              </a:xfrm>
              <a:prstGeom prst="rect">
                <a:avLst/>
              </a:prstGeom>
              <a:blipFill rotWithShape="1">
                <a:blip r:embed="rId9"/>
                <a:stretch>
                  <a:fillRect l="-801" t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1713" y="5326547"/>
                <a:ext cx="11711389" cy="1052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Phương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+5&lt;0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&lt;−5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vô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+5&gt;0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−5&lt;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&lt;−2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biệt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13" y="5326547"/>
                <a:ext cx="11711389" cy="1052596"/>
              </a:xfrm>
              <a:prstGeom prst="rect">
                <a:avLst/>
              </a:prstGeom>
              <a:blipFill rotWithShape="1">
                <a:blip r:embed="rId10"/>
                <a:stretch>
                  <a:fillRect l="-781"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4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9426" y="2746911"/>
            <a:ext cx="12042512" cy="3672999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88210"/>
              <a:chOff x="1275608" y="6239450"/>
              <a:chExt cx="4592537" cy="106875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39497" y="4779553"/>
                <a:ext cx="985405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" y="-35523"/>
            <a:ext cx="7886700" cy="2154446"/>
            <a:chOff x="246700" y="1755371"/>
            <a:chExt cx="23691613" cy="235432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07254"/>
              <a:ext cx="23340848" cy="1840051"/>
              <a:chOff x="534987" y="1585415"/>
              <a:chExt cx="23340848" cy="184005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70457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585415"/>
                <a:ext cx="4153078" cy="1238788"/>
                <a:chOff x="534987" y="1585415"/>
                <a:chExt cx="4153078" cy="1238788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585415"/>
                  <a:ext cx="4153078" cy="704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6053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48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46700" y="1755371"/>
                  <a:ext cx="23691613" cy="23543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vi-VN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 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bảng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biến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thiên</a:t>
                  </a:r>
                  <a:r>
                    <a:rPr lang="en-US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như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sau</a:t>
                  </a:r>
                  <a:r>
                    <a:rPr lang="vi-VN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 Số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cực</a:t>
                  </a:r>
                  <a:r>
                    <a:rPr lang="vi-VN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vi-VN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−5</m:t>
                          </m:r>
                        </m:e>
                      </m:d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endParaRPr lang="vi-VN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00" y="1755371"/>
                  <a:ext cx="23691613" cy="235432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73" t="-16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-68264" y="1763082"/>
            <a:ext cx="8488364" cy="860403"/>
            <a:chOff x="131581" y="1501339"/>
            <a:chExt cx="9788916" cy="971788"/>
          </a:xfrm>
        </p:grpSpPr>
        <p:grpSp>
          <p:nvGrpSpPr>
            <p:cNvPr id="51" name="Group 50"/>
            <p:cNvGrpSpPr/>
            <p:nvPr/>
          </p:nvGrpSpPr>
          <p:grpSpPr>
            <a:xfrm>
              <a:off x="131581" y="1501339"/>
              <a:ext cx="2672467" cy="914401"/>
              <a:chOff x="5422001" y="1557991"/>
              <a:chExt cx="2663411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676445" y="1557991"/>
                <a:ext cx="193564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422001" y="1742972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804564" y="17323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7</m:t>
                        </m:r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4564" y="17323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1842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2375616" y="1558726"/>
              <a:ext cx="2623858" cy="914401"/>
              <a:chOff x="4752402" y="1611337"/>
              <a:chExt cx="2614971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024535" y="1611337"/>
                <a:ext cx="1896404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752402" y="178162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086525" y="1767772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1</m:t>
                        </m:r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6525" y="1767772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11842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4594240" y="1553762"/>
              <a:ext cx="2761577" cy="914402"/>
              <a:chOff x="4057471" y="1606723"/>
              <a:chExt cx="2752222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329604" y="1606723"/>
                <a:ext cx="2084992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057471" y="179883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4528845" y="1767773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8845" y="1767773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6968460" y="1531411"/>
              <a:ext cx="2952037" cy="914400"/>
              <a:chOff x="3517607" y="1585942"/>
              <a:chExt cx="2942033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789739" y="1585942"/>
                <a:ext cx="2140683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517607" y="178161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3966153" y="1756827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6153" y="1756827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536908" y="5915856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-53080" y="1945228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0" name="Picture 22">
            <a:extLst>
              <a:ext uri="{FF2B5EF4-FFF2-40B4-BE49-F238E27FC236}">
                <a16:creationId xmlns="" xmlns:a16="http://schemas.microsoft.com/office/drawing/2014/main" id="{990BB6F6-17B8-4210-A456-2C960C7AFB99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7865903" y="315632"/>
            <a:ext cx="4267200" cy="2303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05295" y="3259833"/>
                <a:ext cx="11748742" cy="249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Phương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+5&gt;0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−2&lt;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&lt;3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biệt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  <m:r>
                      <a:rPr lang="en-US" sz="2400" i="1">
                        <a:latin typeface="Cambria Math"/>
                      </a:rPr>
                      <m:t>+5&gt;0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𝑑</m:t>
                    </m:r>
                    <m:r>
                      <a:rPr lang="en-US" sz="2400" i="1">
                        <a:latin typeface="Cambria Math"/>
                      </a:rPr>
                      <m:t>&gt;3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biệt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7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đôi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7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biệt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−5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7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5" y="3259833"/>
                <a:ext cx="11748742" cy="2492990"/>
              </a:xfrm>
              <a:prstGeom prst="rect">
                <a:avLst/>
              </a:prstGeom>
              <a:blipFill rotWithShape="1">
                <a:blip r:embed="rId10"/>
                <a:stretch>
                  <a:fillRect l="-778" r="-778" b="-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04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52728" y="3470430"/>
            <a:ext cx="12039272" cy="3387569"/>
            <a:chOff x="184495" y="3615678"/>
            <a:chExt cx="11834900" cy="332936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61567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6" cy="553998"/>
              <a:chOff x="1275608" y="6239450"/>
              <a:chExt cx="4592535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70575" y="4748469"/>
                <a:ext cx="923245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91844" y="0"/>
            <a:ext cx="12053453" cy="2755123"/>
            <a:chOff x="426750" y="1672470"/>
            <a:chExt cx="23629133" cy="462084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4313716"/>
              <a:chOff x="534987" y="1647866"/>
              <a:chExt cx="23340848" cy="431371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424069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49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26750" y="1672470"/>
                  <a:ext cx="23629133" cy="46208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200" b="1" dirty="0" smtClean="0">
                      <a:latin typeface="Times New Roman" pitchFamily="18" charset="0"/>
                      <a:cs typeface="Times New Roman" pitchFamily="18" charset="0"/>
                    </a:rPr>
                    <a:t>                </a:t>
                  </a:r>
                  <a:r>
                    <a:rPr lang="fr-FR" sz="3200" b="1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khối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lập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cạnh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𝐹</m:t>
                      </m:r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lần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lượt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trung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𝐴𝐸𝐹</m:t>
                          </m:r>
                        </m:e>
                      </m:d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cắt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khối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lập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đã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thành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2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phần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gọi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thể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tích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khối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chứa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thể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tích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khối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chứa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. Khi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32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32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smtClean="0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endParaRPr lang="en-US" sz="3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50" y="1672470"/>
                  <a:ext cx="23629133" cy="462084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149487" y="2632101"/>
            <a:ext cx="11838141" cy="701637"/>
            <a:chOff x="247181" y="1944872"/>
            <a:chExt cx="11838141" cy="1251719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951613"/>
              <a:ext cx="3090381" cy="1244973"/>
              <a:chOff x="5537206" y="1438557"/>
              <a:chExt cx="3079904" cy="115738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78474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438557"/>
                    <a:ext cx="2280848" cy="6585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/>
                              </a:rPr>
                              <m:t>25</m:t>
                            </m:r>
                          </m:num>
                          <m:den>
                            <m:r>
                              <a:rPr lang="en-US" sz="2800">
                                <a:latin typeface="Cambria Math"/>
                              </a:rPr>
                              <m:t>47</m:t>
                            </m:r>
                          </m:den>
                        </m:f>
                      </m:oMath>
                    </a14:m>
                    <a:r>
                      <a:rPr lang="fr-FR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438557"/>
                    <a:ext cx="2280848" cy="65855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969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2"/>
                <a:ext cx="544265" cy="78474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724319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:r>
                      <a: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1</m:t>
                        </m:r>
                      </m:oMath>
                    </a14:m>
                    <a:r>
                      <a:rPr lang="fr-FR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724319"/>
                    <a:ext cx="2280848" cy="51501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7843" b="-1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944872"/>
              <a:ext cx="3090381" cy="1251719"/>
              <a:chOff x="5537206" y="1432291"/>
              <a:chExt cx="3079904" cy="116365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78474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432291"/>
                    <a:ext cx="2280848" cy="6528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>
                                <a:latin typeface="Cambria Math"/>
                              </a:rPr>
                              <m:t>17</m:t>
                            </m:r>
                          </m:den>
                        </m:f>
                      </m:oMath>
                    </a14:m>
                    <a:r>
                      <a:rPr lang="fr-FR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432291"/>
                    <a:ext cx="2280848" cy="65283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015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958931"/>
              <a:ext cx="3090381" cy="1237660"/>
              <a:chOff x="5537206" y="1445358"/>
              <a:chExt cx="3079904" cy="115057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2"/>
                <a:ext cx="544265" cy="78474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445358"/>
                    <a:ext cx="2493487" cy="6539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/>
                              </a:rPr>
                              <m:t>17</m:t>
                            </m:r>
                          </m:num>
                          <m:den>
                            <m:r>
                              <a:rPr lang="en-US" sz="2800">
                                <a:latin typeface="Cambria Math"/>
                              </a:rPr>
                              <m:t>25</m:t>
                            </m:r>
                          </m:den>
                        </m:f>
                      </m:oMath>
                    </a14:m>
                    <a:r>
                      <a:rPr lang="fr-FR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445358"/>
                    <a:ext cx="2493487" cy="6539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984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49" name="Picture 54">
            <a:extLst>
              <a:ext uri="{FF2B5EF4-FFF2-40B4-BE49-F238E27FC236}">
                <a16:creationId xmlns="" xmlns:a16="http://schemas.microsoft.com/office/drawing/2014/main" id="{31FFD61C-509C-4F6F-ADC1-E8FEE4CF8A38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71708" y="3470432"/>
            <a:ext cx="3206939" cy="328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7463" y="3762700"/>
                <a:ext cx="8958195" cy="2618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</a:t>
                </a:r>
                <a:r>
                  <a:rPr lang="fr-FR" sz="2400" dirty="0" err="1" smtClean="0">
                    <a:latin typeface="Times New Roman" pitchFamily="18" charset="0"/>
                    <a:cs typeface="Times New Roman" pitchFamily="18" charset="0"/>
                  </a:rPr>
                  <a:t>Dựng</a:t>
                </a:r>
                <a:r>
                  <a:rPr lang="fr-FR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𝑃𝑄</m:t>
                    </m:r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qua A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song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song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𝐵𝐷</m:t>
                    </m:r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fr-FR" sz="24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𝐸𝐹</m:t>
                    </m:r>
                    <m:r>
                      <a:rPr lang="en-US" sz="2400" i="1">
                        <a:latin typeface="Cambria Math"/>
                      </a:rPr>
                      <m:t>//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</a:rPr>
                      <m:t>𝐷</m:t>
                    </m:r>
                    <m:r>
                      <a:rPr lang="en-US" sz="2400" i="1">
                        <a:latin typeface="Cambria Math"/>
                      </a:rPr>
                      <m:t>′//</m:t>
                    </m:r>
                    <m:r>
                      <a:rPr lang="en-US" sz="2400" i="1">
                        <a:latin typeface="Cambria Math"/>
                      </a:rPr>
                      <m:t>𝐵𝐷</m:t>
                    </m:r>
                  </m:oMath>
                </a14:m>
                <a:r>
                  <a:rPr lang="fr-FR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vi-VN" sz="2400" b="0" i="0" smtClean="0">
                        <a:latin typeface="Cambria Math"/>
                      </a:rPr>
                      <m:t>Gi</m:t>
                    </m:r>
                    <m:r>
                      <a:rPr lang="vi-VN" sz="2400" b="0" i="1" smtClean="0">
                        <a:latin typeface="Cambria Math"/>
                      </a:rPr>
                      <m:t>ả </m:t>
                    </m:r>
                    <m:r>
                      <a:rPr lang="vi-VN" sz="2400" b="0" i="1" smtClean="0">
                        <a:latin typeface="Cambria Math"/>
                      </a:rPr>
                      <m:t>𝑠</m:t>
                    </m:r>
                    <m:r>
                      <a:rPr lang="vi-VN" sz="2400" b="0" i="1" smtClean="0">
                        <a:latin typeface="Cambria Math"/>
                      </a:rPr>
                      <m:t>ử </m:t>
                    </m:r>
                    <m:r>
                      <a:rPr lang="en-US" sz="2400" i="1">
                        <a:latin typeface="Cambria Math"/>
                      </a:rPr>
                      <m:t>𝑃𝐸</m:t>
                    </m:r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𝐵𝐵</m:t>
                    </m:r>
                    <m:r>
                      <a:rPr lang="en-US" sz="2400" i="1">
                        <a:latin typeface="Cambria Math"/>
                      </a:rPr>
                      <m:t>′,</m:t>
                    </m:r>
                    <m:r>
                      <a:rPr lang="en-US" sz="2400" i="1">
                        <a:latin typeface="Cambria Math"/>
                      </a:rPr>
                      <m:t>𝐶𝐶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I.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N.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𝐴𝑀𝐸𝐹𝑁</m:t>
                    </m:r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𝐵𝐷</m:t>
                    </m:r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lí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Ta –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lét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tam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𝐼𝐴𝐶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𝐷𝑁𝑄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𝐷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</a:rPr>
                      <m:t>𝑁𝐹</m:t>
                    </m:r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𝐼𝐶</m:t>
                    </m:r>
                    <m:r>
                      <a:rPr lang="en-US" sz="2400" i="1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𝑁𝐷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𝑀𝐵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𝑄𝐷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𝑃𝐵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63" y="3762700"/>
                <a:ext cx="8958195" cy="2618024"/>
              </a:xfrm>
              <a:prstGeom prst="rect">
                <a:avLst/>
              </a:prstGeom>
              <a:blipFill rotWithShape="1">
                <a:blip r:embed="rId9"/>
                <a:stretch>
                  <a:fillRect l="-1089" t="-1860" r="-1021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3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52728" y="3470430"/>
            <a:ext cx="12039272" cy="3387569"/>
            <a:chOff x="184495" y="3615678"/>
            <a:chExt cx="11834900" cy="332936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61567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6" cy="553998"/>
              <a:chOff x="1275608" y="6239450"/>
              <a:chExt cx="4592535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70575" y="4748469"/>
                <a:ext cx="923245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91844" y="0"/>
            <a:ext cx="12053453" cy="2755123"/>
            <a:chOff x="426750" y="1672470"/>
            <a:chExt cx="23629133" cy="462084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4313716"/>
              <a:chOff x="534987" y="1647866"/>
              <a:chExt cx="23340848" cy="431371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424069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49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26750" y="1672470"/>
                  <a:ext cx="23629133" cy="46208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200" b="1" dirty="0" smtClean="0">
                      <a:latin typeface="Times New Roman" pitchFamily="18" charset="0"/>
                      <a:cs typeface="Times New Roman" pitchFamily="18" charset="0"/>
                    </a:rPr>
                    <a:t>                </a:t>
                  </a:r>
                  <a:r>
                    <a:rPr lang="fr-FR" sz="3200" b="1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khối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lập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cạnh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𝐹</m:t>
                      </m:r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lần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lượt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trung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𝐴𝐸𝐹</m:t>
                          </m:r>
                        </m:e>
                      </m:d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cắt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khối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lập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đã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thành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2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phần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gọi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thể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tích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khối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chứa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thể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tích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khối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chứa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. Khi </a:t>
                  </a:r>
                  <a:r>
                    <a:rPr lang="fr-FR" sz="3200" b="1" dirty="0" err="1"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32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32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fr-FR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b="1" dirty="0" smtClean="0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endParaRPr lang="en-US" sz="3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50" y="1672470"/>
                  <a:ext cx="23629133" cy="462084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149487" y="2632101"/>
            <a:ext cx="11838141" cy="701637"/>
            <a:chOff x="247181" y="1944872"/>
            <a:chExt cx="11838141" cy="1251719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951613"/>
              <a:ext cx="3090381" cy="1244973"/>
              <a:chOff x="5537206" y="1438557"/>
              <a:chExt cx="3079904" cy="115738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78474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438557"/>
                    <a:ext cx="2280848" cy="6585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/>
                              </a:rPr>
                              <m:t>25</m:t>
                            </m:r>
                          </m:num>
                          <m:den>
                            <m:r>
                              <a:rPr lang="en-US" sz="2800">
                                <a:latin typeface="Cambria Math"/>
                              </a:rPr>
                              <m:t>47</m:t>
                            </m:r>
                          </m:den>
                        </m:f>
                      </m:oMath>
                    </a14:m>
                    <a:r>
                      <a:rPr lang="fr-FR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438557"/>
                    <a:ext cx="2280848" cy="65855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969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2"/>
                <a:ext cx="544265" cy="78474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724319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:r>
                      <a: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1</m:t>
                        </m:r>
                      </m:oMath>
                    </a14:m>
                    <a:r>
                      <a:rPr lang="fr-FR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724319"/>
                    <a:ext cx="2280848" cy="51501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7843" b="-1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944872"/>
              <a:ext cx="3090381" cy="1251719"/>
              <a:chOff x="5537206" y="1432291"/>
              <a:chExt cx="3079904" cy="116365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78474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432291"/>
                    <a:ext cx="2280848" cy="6528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>
                                <a:latin typeface="Cambria Math"/>
                              </a:rPr>
                              <m:t>17</m:t>
                            </m:r>
                          </m:den>
                        </m:f>
                      </m:oMath>
                    </a14:m>
                    <a:r>
                      <a:rPr lang="fr-FR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432291"/>
                    <a:ext cx="2280848" cy="65283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015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958931"/>
              <a:ext cx="3090381" cy="1237660"/>
              <a:chOff x="5537206" y="1445358"/>
              <a:chExt cx="3079904" cy="115057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2"/>
                <a:ext cx="544265" cy="78474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445358"/>
                    <a:ext cx="2493487" cy="6539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/>
                              </a:rPr>
                              <m:t>17</m:t>
                            </m:r>
                          </m:num>
                          <m:den>
                            <m:r>
                              <a:rPr lang="en-US" sz="2800">
                                <a:latin typeface="Cambria Math"/>
                              </a:rPr>
                              <m:t>25</m:t>
                            </m:r>
                          </m:den>
                        </m:f>
                      </m:oMath>
                    </a14:m>
                    <a:r>
                      <a:rPr lang="fr-FR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445358"/>
                    <a:ext cx="2493487" cy="6539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984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rId8" action="ppaction://hlinksldjump" highlightClick="1"/>
          </p:cNvPr>
          <p:cNvSpPr/>
          <p:nvPr/>
        </p:nvSpPr>
        <p:spPr>
          <a:xfrm>
            <a:off x="11550900" y="6278146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204553" y="2837122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dirty="0" smtClean="0"/>
              <a:t>A</a:t>
            </a:r>
            <a:endParaRPr lang="en-US" sz="3200" dirty="0"/>
          </a:p>
        </p:txBody>
      </p:sp>
      <p:pic>
        <p:nvPicPr>
          <p:cNvPr id="49" name="Picture 54">
            <a:extLst>
              <a:ext uri="{FF2B5EF4-FFF2-40B4-BE49-F238E27FC236}">
                <a16:creationId xmlns="" xmlns:a16="http://schemas.microsoft.com/office/drawing/2014/main" id="{31FFD61C-509C-4F6F-ADC1-E8FEE4CF8A38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85659" y="3356132"/>
            <a:ext cx="2792988" cy="273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844" y="3200388"/>
                <a:ext cx="10957156" cy="3546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</a:t>
                </a:r>
                <a:r>
                  <a:rPr lang="fr-FR" sz="24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𝐼𝐸𝐹𝐶</m:t>
                        </m:r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72</m:t>
                        </m:r>
                      </m:den>
                    </m:f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lệ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𝐼𝑃𝑄𝐶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𝐼𝐸𝐹𝐶</m:t>
                        </m:r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=64.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72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𝑁𝐴𝐷𝑄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𝑀𝑃𝐴𝐵</m:t>
                        </m:r>
                      </m:sub>
                    </m:sSub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72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−2.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47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72</m:t>
                        </m:r>
                      </m:den>
                    </m:f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𝐴𝐵𝐶𝐷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</a:rPr>
                      <m:t>𝐶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</a:rPr>
                      <m:t>𝐷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smtClean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47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72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25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47</m:t>
                        </m:r>
                      </m:den>
                    </m:f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4" y="3200388"/>
                <a:ext cx="10957156" cy="3546227"/>
              </a:xfrm>
              <a:prstGeom prst="rect">
                <a:avLst/>
              </a:prstGeom>
              <a:blipFill rotWithShape="1">
                <a:blip r:embed="rId10"/>
                <a:stretch>
                  <a:fillRect l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3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1572" y="2532783"/>
            <a:ext cx="11834900" cy="2801217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7" cy="976661"/>
              <a:chOff x="1275608" y="6239450"/>
              <a:chExt cx="4592535" cy="177454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86595" y="5132451"/>
                <a:ext cx="1691206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0" y="6378163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4"/>
            <a:ext cx="12099375" cy="774691"/>
            <a:chOff x="534987" y="1869705"/>
            <a:chExt cx="23719158" cy="119922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199223"/>
              <a:chOff x="534987" y="1647866"/>
              <a:chExt cx="23340848" cy="119922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12619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048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x-none" sz="3200" b="1" smtClean="0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Số phức liên hợp của số phức 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2018+2021</m:t>
                      </m:r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x-none" sz="3200" b="1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x-none" sz="3200" b="1" smtClean="0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là</a:t>
                  </a:r>
                  <a:endParaRPr lang="en-US" sz="3200" b="1" dirty="0">
                    <a:solidFill>
                      <a:schemeClr val="tx1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04818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405" b="-2162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-152394" y="1196539"/>
            <a:ext cx="12237717" cy="1222682"/>
            <a:chOff x="247187" y="1501339"/>
            <a:chExt cx="11838135" cy="122268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7" y="1501339"/>
              <a:ext cx="3248492" cy="914401"/>
              <a:chOff x="5537206" y="1557991"/>
              <a:chExt cx="3237476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98139" y="1732392"/>
                    <a:ext cx="2776543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−2018+2021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oMath>
                    </a14:m>
                    <a:r>
                      <a:rPr lang="nl-NL" sz="2800" dirty="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8139" y="1732392"/>
                    <a:ext cx="2776543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638269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−2018−2021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nl-NL" sz="2800" dirty="0"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638269" cy="4864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7" y="1501341"/>
              <a:ext cx="3090384" cy="914401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958333" y="1753409"/>
                    <a:ext cx="2610161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−2021+2018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nl-NL" sz="2800" dirty="0"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8333" y="1753409"/>
                    <a:ext cx="2610161" cy="48640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6"/>
              <a:ext cx="3090381" cy="1222675"/>
              <a:chOff x="5537206" y="1557992"/>
              <a:chExt cx="3079904" cy="113664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9155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2018−2021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nl-NL" sz="2800" dirty="0"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91558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8890630" y="1468904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4554" y="3405566"/>
                <a:ext cx="11550717" cy="1717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x-none" sz="320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 phức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2018+2021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endParaRPr lang="vi-VN" sz="3200" dirty="0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200" dirty="0" err="1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nên</a:t>
                </a:r>
                <a:r>
                  <a:rPr lang="en-US" sz="32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 </a:t>
                </a:r>
                <a:r>
                  <a:rPr lang="en-US" sz="3200" dirty="0" err="1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liên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2018−2021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</a:p>
              <a:p>
                <a:pPr lvl="1"/>
                <a:endParaRPr lang="vi-VN" sz="3200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54" y="3405566"/>
                <a:ext cx="11550717" cy="1717393"/>
              </a:xfrm>
              <a:prstGeom prst="rect">
                <a:avLst/>
              </a:prstGeom>
              <a:blipFill rotWithShape="1">
                <a:blip r:embed="rId9"/>
                <a:stretch>
                  <a:fillRect t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2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9486" y="3065466"/>
            <a:ext cx="11834900" cy="3792533"/>
            <a:chOff x="184495" y="3636276"/>
            <a:chExt cx="11834900" cy="35583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12375" y="-114301"/>
            <a:ext cx="12387074" cy="3542569"/>
            <a:chOff x="222442" y="1462940"/>
            <a:chExt cx="24283151" cy="4762665"/>
          </a:xfrm>
        </p:grpSpPr>
        <p:grpSp>
          <p:nvGrpSpPr>
            <p:cNvPr id="21" name="Group 20"/>
            <p:cNvGrpSpPr/>
            <p:nvPr/>
          </p:nvGrpSpPr>
          <p:grpSpPr>
            <a:xfrm>
              <a:off x="246702" y="1869705"/>
              <a:ext cx="23938080" cy="3053200"/>
              <a:chOff x="246702" y="1647866"/>
              <a:chExt cx="23938080" cy="305320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46702" y="1720891"/>
                <a:ext cx="23938080" cy="298017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50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22442" y="1462940"/>
                  <a:ext cx="24283151" cy="4762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200" b="1" dirty="0" smtClean="0">
                      <a:latin typeface="Times New Roman" pitchFamily="18" charset="0"/>
                      <a:cs typeface="Times New Roman" pitchFamily="18" charset="0"/>
                    </a:rPr>
                    <a:t>                 </a:t>
                  </a:r>
                  <a:r>
                    <a:rPr lang="x-none" sz="3200" b="1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vi-VN" sz="3200" b="1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x-none" sz="3200" b="1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x-none" sz="3200" b="1">
                      <a:latin typeface="Times New Roman" pitchFamily="18" charset="0"/>
                      <a:cs typeface="Times New Roman" pitchFamily="18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+2020+3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3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x-none" sz="3200" b="1">
                      <a:latin typeface="Times New Roman" pitchFamily="18" charset="0"/>
                      <a:cs typeface="Times New Roman" pitchFamily="18" charset="0"/>
                    </a:rPr>
                    <a:t>là tham số thực) có đồ thị lần lượt là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x-none" sz="3200" b="1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bao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nhiêu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nguyên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thuộc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(−2019;2020)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để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x-none" sz="3200" b="1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cắt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nhau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tại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3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phân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biệt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  <a:endParaRPr lang="vi-VN" sz="3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442" y="1462940"/>
                  <a:ext cx="24283151" cy="4762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92" r="-54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22955" y="2392822"/>
            <a:ext cx="11838141" cy="754036"/>
            <a:chOff x="247181" y="2080087"/>
            <a:chExt cx="11838141" cy="113961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8"/>
              <a:ext cx="3090381" cy="1139611"/>
              <a:chOff x="5537206" y="1557992"/>
              <a:chExt cx="3079904" cy="105943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2"/>
                <a:ext cx="544265" cy="68523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7351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2692</m:t>
                        </m:r>
                      </m:oMath>
                    </a14:m>
                    <a:r>
                      <a:rPr lang="x-none" sz="280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73513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1"/>
              <a:ext cx="3090381" cy="1139608"/>
              <a:chOff x="5537206" y="1557992"/>
              <a:chExt cx="3079904" cy="1059426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67216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882289"/>
                    <a:ext cx="2280848" cy="73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2691</m:t>
                        </m:r>
                      </m:oMath>
                    </a14:m>
                    <a:r>
                      <a:rPr lang="x-none" sz="2800" smtClean="0">
                        <a:cs typeface="Times New Roman" panose="02020603050405020304" pitchFamily="18" charset="0"/>
                      </a:rPr>
                      <a:t>.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882289"/>
                    <a:ext cx="2280848" cy="73512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7"/>
              <a:ext cx="3090381" cy="1116500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2"/>
                <a:ext cx="544265" cy="67216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7351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2690</m:t>
                        </m:r>
                      </m:oMath>
                    </a14:m>
                    <a:r>
                      <a:rPr lang="x-none" sz="280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73513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8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5"/>
                <a:ext cx="544265" cy="685232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7351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2693</m:t>
                        </m:r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73513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7240" y="3466102"/>
                <a:ext cx="11797145" cy="2450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</a:t>
                </a:r>
                <a:r>
                  <a:rPr lang="x-none" sz="2400" smtClean="0">
                    <a:latin typeface="Times New Roman" pitchFamily="18" charset="0"/>
                    <a:cs typeface="Times New Roman" pitchFamily="18" charset="0"/>
                  </a:rPr>
                  <a:t>Xét </a:t>
                </a:r>
                <a:r>
                  <a:rPr lang="x-none" sz="2400">
                    <a:latin typeface="Times New Roman" pitchFamily="18" charset="0"/>
                    <a:cs typeface="Times New Roman" pitchFamily="18" charset="0"/>
                  </a:rPr>
                  <a:t>phương trình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+2019+3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−2019=3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(1)</a:t>
                </a:r>
                <a:r>
                  <a:rPr lang="x-none" sz="24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−2019</m:t>
                    </m:r>
                  </m:oMath>
                </a14:m>
                <a:r>
                  <a:rPr lang="x-none" sz="24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vi-VN" sz="2400" b="0" i="1" smtClean="0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mọi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−∞;−1</m:t>
                        </m:r>
                      </m:e>
                    </m:d>
                  </m:oMath>
                </a14:m>
                <a:r>
                  <a:rPr lang="x-none" sz="240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−1;0</m:t>
                        </m:r>
                      </m:e>
                    </m:d>
                  </m:oMath>
                </a14:m>
                <a:r>
                  <a:rPr lang="x-none" sz="240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1;+∞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40" y="3466102"/>
                <a:ext cx="11797145" cy="2450799"/>
              </a:xfrm>
              <a:prstGeom prst="rect">
                <a:avLst/>
              </a:prstGeom>
              <a:blipFill rotWithShape="1">
                <a:blip r:embed="rId8"/>
                <a:stretch>
                  <a:fillRect l="-827" t="-1990" b="-4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3532" y="5916901"/>
                <a:ext cx="11558418" cy="944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x-none" sz="2400">
                    <a:latin typeface="Times New Roman" pitchFamily="18" charset="0"/>
                    <a:cs typeface="Times New Roman" pitchFamily="18" charset="0"/>
                  </a:rPr>
                  <a:t>nên hàm số </a:t>
                </a:r>
                <a14:m>
                  <m:oMath xmlns:m="http://schemas.openxmlformats.org/officeDocument/2006/math">
                    <m:r>
                      <a:rPr lang="x-none" sz="2400" i="1">
                        <a:latin typeface="Cambria Math"/>
                      </a:rPr>
                      <m:t>𝑦</m:t>
                    </m:r>
                    <m:r>
                      <a:rPr lang="x-none" sz="2400" i="1">
                        <a:latin typeface="Cambria Math"/>
                      </a:rPr>
                      <m:t>=</m:t>
                    </m:r>
                    <m:r>
                      <a:rPr lang="x-none" sz="2400" i="1">
                        <a:latin typeface="Cambria Math"/>
                      </a:rPr>
                      <m:t>𝑔</m:t>
                    </m:r>
                    <m:r>
                      <a:rPr lang="x-none" sz="2400" i="1">
                        <a:latin typeface="Cambria Math"/>
                      </a:rPr>
                      <m:t>(</m:t>
                    </m:r>
                    <m:r>
                      <a:rPr lang="x-none" sz="2400" i="1">
                        <a:latin typeface="Cambria Math"/>
                      </a:rPr>
                      <m:t>𝑥</m:t>
                    </m:r>
                    <m:r>
                      <a:rPr lang="x-none" sz="2400" i="1">
                        <a:latin typeface="Cambria Math"/>
                      </a:rPr>
                      <m:t>)</m:t>
                    </m:r>
                  </m:oMath>
                </a14:m>
                <a:r>
                  <a:rPr lang="x-none" sz="2400">
                    <a:latin typeface="Times New Roman" pitchFamily="18" charset="0"/>
                    <a:cs typeface="Times New Roman" pitchFamily="18" charset="0"/>
                  </a:rPr>
                  <a:t> nghịch biến trên mỗi khoảng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fr-FR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fr-FR" sz="2400" i="1">
                            <a:latin typeface="Cambria Math"/>
                          </a:rPr>
                          <m:t>𝑥</m:t>
                        </m:r>
                        <m:r>
                          <a:rPr lang="fr-FR" sz="2400" i="1">
                            <a:latin typeface="Cambria Math"/>
                          </a:rPr>
                          <m:t>→−∞</m:t>
                        </m:r>
                      </m:lim>
                    </m:limLow>
                    <m:r>
                      <a:rPr lang="fr-FR" sz="2400" i="1">
                        <a:latin typeface="Cambria Math"/>
                      </a:rPr>
                      <m:t>𝑔</m:t>
                    </m:r>
                    <m:r>
                      <a:rPr lang="fr-FR" sz="2400" i="1">
                        <a:latin typeface="Cambria Math"/>
                      </a:rPr>
                      <m:t>(</m:t>
                    </m:r>
                    <m:r>
                      <a:rPr lang="fr-FR" sz="2400" i="1">
                        <a:latin typeface="Cambria Math"/>
                      </a:rPr>
                      <m:t>𝑥</m:t>
                    </m:r>
                    <m:r>
                      <a:rPr lang="fr-FR" sz="2400" i="1">
                        <a:latin typeface="Cambria Math"/>
                      </a:rPr>
                      <m:t>)=−2016</m:t>
                    </m:r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fr-FR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fr-FR" sz="2400" i="1">
                            <a:latin typeface="Cambria Math"/>
                          </a:rPr>
                          <m:t>𝑥</m:t>
                        </m:r>
                        <m:r>
                          <a:rPr lang="fr-FR" sz="2400" i="1">
                            <a:latin typeface="Cambria Math"/>
                          </a:rPr>
                          <m:t>→+∞</m:t>
                        </m:r>
                      </m:lim>
                    </m:limLow>
                    <m:r>
                      <a:rPr lang="fr-FR" sz="2400" i="1">
                        <a:latin typeface="Cambria Math"/>
                      </a:rPr>
                      <m:t>𝑔</m:t>
                    </m:r>
                    <m:r>
                      <a:rPr lang="fr-FR" sz="2400" i="1">
                        <a:latin typeface="Cambria Math"/>
                      </a:rPr>
                      <m:t>(</m:t>
                    </m:r>
                    <m:r>
                      <a:rPr lang="fr-FR" sz="2400" i="1">
                        <a:latin typeface="Cambria Math"/>
                      </a:rPr>
                      <m:t>𝑥</m:t>
                    </m:r>
                    <m:r>
                      <a:rPr lang="fr-FR" sz="2400" i="1">
                        <a:latin typeface="Cambria Math"/>
                      </a:rPr>
                      <m:t>)=−∞</m:t>
                    </m:r>
                  </m:oMath>
                </a14:m>
                <a:r>
                  <a:rPr lang="fr-FR" dirty="0"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32" y="5916901"/>
                <a:ext cx="11558418" cy="944874"/>
              </a:xfrm>
              <a:prstGeom prst="rect">
                <a:avLst/>
              </a:prstGeom>
              <a:blipFill rotWithShape="1">
                <a:blip r:embed="rId9"/>
                <a:stretch>
                  <a:fillRect l="-791" t="-5161" b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66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9486" y="3065466"/>
            <a:ext cx="11834900" cy="3792533"/>
            <a:chOff x="184495" y="3636276"/>
            <a:chExt cx="11834900" cy="35583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12375" y="-114301"/>
            <a:ext cx="12387074" cy="3542569"/>
            <a:chOff x="222442" y="1462940"/>
            <a:chExt cx="24283151" cy="4762665"/>
          </a:xfrm>
        </p:grpSpPr>
        <p:grpSp>
          <p:nvGrpSpPr>
            <p:cNvPr id="21" name="Group 20"/>
            <p:cNvGrpSpPr/>
            <p:nvPr/>
          </p:nvGrpSpPr>
          <p:grpSpPr>
            <a:xfrm>
              <a:off x="246702" y="1869705"/>
              <a:ext cx="23938080" cy="3053200"/>
              <a:chOff x="246702" y="1647866"/>
              <a:chExt cx="23938080" cy="305320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46702" y="1720891"/>
                <a:ext cx="23938080" cy="298017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50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22442" y="1462940"/>
                  <a:ext cx="24283151" cy="4762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200" b="1" dirty="0" smtClean="0">
                      <a:latin typeface="Times New Roman" pitchFamily="18" charset="0"/>
                      <a:cs typeface="Times New Roman" pitchFamily="18" charset="0"/>
                    </a:rPr>
                    <a:t>                 </a:t>
                  </a:r>
                  <a:r>
                    <a:rPr lang="x-none" sz="3200" b="1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vi-VN" sz="3200" b="1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x-none" sz="3200" b="1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x-none" sz="3200" b="1">
                      <a:latin typeface="Times New Roman" pitchFamily="18" charset="0"/>
                      <a:cs typeface="Times New Roman" pitchFamily="18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+2020+3</m:t>
                      </m:r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3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x-none" sz="3200" b="1">
                      <a:latin typeface="Times New Roman" pitchFamily="18" charset="0"/>
                      <a:cs typeface="Times New Roman" pitchFamily="18" charset="0"/>
                    </a:rPr>
                    <a:t>là tham số thực) có đồ thị lần lượt là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x-none" sz="3200" b="1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bao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nhiêu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nguyên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thuộc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(−2019;2020)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để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x-none" sz="3200" b="1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cắt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nhau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tại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3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phân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cs typeface="Times New Roman" pitchFamily="18" charset="0"/>
                    </a:rPr>
                    <a:t>biệt</a:t>
                  </a:r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  <a:endParaRPr lang="vi-VN" sz="3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442" y="1462940"/>
                  <a:ext cx="24283151" cy="4762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92" r="-54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22955" y="2392822"/>
            <a:ext cx="11838141" cy="754036"/>
            <a:chOff x="247181" y="2080087"/>
            <a:chExt cx="11838141" cy="113961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8"/>
              <a:ext cx="3090381" cy="1139611"/>
              <a:chOff x="5537206" y="1557992"/>
              <a:chExt cx="3079904" cy="105943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2"/>
                <a:ext cx="544265" cy="68523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7351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2692</m:t>
                        </m:r>
                      </m:oMath>
                    </a14:m>
                    <a:r>
                      <a:rPr lang="x-none" sz="280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73513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1"/>
              <a:ext cx="3090381" cy="1139608"/>
              <a:chOff x="5537206" y="1557992"/>
              <a:chExt cx="3079904" cy="1059426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67216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882289"/>
                    <a:ext cx="2280848" cy="73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2691</m:t>
                        </m:r>
                      </m:oMath>
                    </a14:m>
                    <a:r>
                      <a:rPr lang="x-none" sz="2800" smtClean="0">
                        <a:cs typeface="Times New Roman" panose="02020603050405020304" pitchFamily="18" charset="0"/>
                      </a:rPr>
                      <a:t>.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882289"/>
                    <a:ext cx="2280848" cy="73512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7"/>
              <a:ext cx="3090381" cy="1116500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2"/>
                <a:ext cx="544265" cy="67216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7351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2690</m:t>
                        </m:r>
                      </m:oMath>
                    </a14:m>
                    <a:r>
                      <a:rPr lang="x-none" sz="280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73513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8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5"/>
                <a:ext cx="544265" cy="685232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7351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2693</m:t>
                        </m:r>
                      </m:oMath>
                    </a14:m>
                    <a:r>
                      <a:rPr lang="en-US" sz="2800" dirty="0"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73513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rId8" action="ppaction://hlinksldjump" highlightClick="1"/>
          </p:cNvPr>
          <p:cNvSpPr/>
          <p:nvPr/>
        </p:nvSpPr>
        <p:spPr>
          <a:xfrm>
            <a:off x="11500744" y="642127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233532" y="2573034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062" y="3330140"/>
                <a:ext cx="11937324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</a:t>
                </a:r>
              </a:p>
              <a:p>
                <a:pPr algn="just"/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fr-FR" sz="2400" dirty="0" err="1" smtClean="0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fr-FR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/>
                      </a:rPr>
                      <m:t>    </m:t>
                    </m:r>
                    <m:r>
                      <a:rPr lang="fr-FR" sz="2400" i="1">
                        <a:latin typeface="Cambria Math"/>
                      </a:rPr>
                      <m:t>𝑦</m:t>
                    </m:r>
                    <m:r>
                      <a:rPr lang="fr-FR" sz="2400" i="1">
                        <a:latin typeface="Cambria Math"/>
                      </a:rPr>
                      <m:t>=</m:t>
                    </m:r>
                    <m:r>
                      <a:rPr lang="fr-FR" sz="2400" i="1">
                        <a:latin typeface="Cambria Math"/>
                      </a:rPr>
                      <m:t>𝑔</m:t>
                    </m:r>
                    <m:r>
                      <a:rPr lang="fr-FR" sz="2400" i="1">
                        <a:latin typeface="Cambria Math"/>
                      </a:rPr>
                      <m:t>(</m:t>
                    </m:r>
                    <m:r>
                      <a:rPr lang="fr-FR" sz="2400" i="1">
                        <a:latin typeface="Cambria Math"/>
                      </a:rPr>
                      <m:t>𝑥</m:t>
                    </m:r>
                    <m:r>
                      <a:rPr lang="fr-FR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vi-VN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Đ</a:t>
                </a:r>
                <a:r>
                  <a:rPr lang="x-none" sz="2400" smtClean="0">
                    <a:latin typeface="Times New Roman" pitchFamily="18" charset="0"/>
                    <a:cs typeface="Times New Roman" pitchFamily="18" charset="0"/>
                  </a:rPr>
                  <a:t>ể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x-none" sz="240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x-none" sz="2400">
                    <a:latin typeface="Times New Roman" pitchFamily="18" charset="0"/>
                    <a:cs typeface="Times New Roman" pitchFamily="18" charset="0"/>
                  </a:rPr>
                  <a:t>cắt nhau tại đúng </a:t>
                </a:r>
                <a:r>
                  <a:rPr lang="x-none" sz="2400" smtClean="0">
                    <a:latin typeface="Times New Roman" pitchFamily="18" charset="0"/>
                    <a:cs typeface="Times New Roman" pitchFamily="18" charset="0"/>
                  </a:rPr>
                  <a:t>ba</a:t>
                </a:r>
                <a:endParaRPr lang="vi-VN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x-none" sz="2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x-none" sz="2400">
                    <a:latin typeface="Times New Roman" pitchFamily="18" charset="0"/>
                    <a:cs typeface="Times New Roman" pitchFamily="18" charset="0"/>
                  </a:rPr>
                  <a:t>điểm phân biệt </a:t>
                </a:r>
                <a:r>
                  <a:rPr lang="x-none" sz="2400" smtClean="0">
                    <a:latin typeface="Times New Roman" pitchFamily="18" charset="0"/>
                    <a:cs typeface="Times New Roman" pitchFamily="18" charset="0"/>
                  </a:rPr>
                  <a:t>thì </a:t>
                </a:r>
                <a:r>
                  <a:rPr lang="x-none" sz="2400">
                    <a:latin typeface="Times New Roman" pitchFamily="18" charset="0"/>
                    <a:cs typeface="Times New Roman" pitchFamily="18" charset="0"/>
                  </a:rPr>
                  <a:t>phương trình (1) phải </a:t>
                </a:r>
                <a:r>
                  <a:rPr lang="x-none" sz="2400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endParaRPr lang="vi-VN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x-none" sz="2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x-none" sz="2400">
                    <a:latin typeface="Times New Roman" pitchFamily="18" charset="0"/>
                    <a:cs typeface="Times New Roman" pitchFamily="18" charset="0"/>
                  </a:rPr>
                  <a:t> nghiệm phân biệt. </a:t>
                </a:r>
                <a:endParaRPr lang="vi-VN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vi-VN" sz="2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x-none" sz="2400" smtClean="0">
                    <a:latin typeface="Times New Roman" pitchFamily="18" charset="0"/>
                    <a:cs typeface="Times New Roman" pitchFamily="18" charset="0"/>
                  </a:rPr>
                  <a:t>Điều </a:t>
                </a:r>
                <a:r>
                  <a:rPr lang="x-none" sz="2400">
                    <a:latin typeface="Times New Roman" pitchFamily="18" charset="0"/>
                    <a:cs typeface="Times New Roman" pitchFamily="18" charset="0"/>
                  </a:rPr>
                  <a:t>này xảy ra khi và chỉ khi đường thẳng </a:t>
                </a:r>
                <a14:m>
                  <m:oMath xmlns:m="http://schemas.openxmlformats.org/officeDocument/2006/math">
                    <m:r>
                      <a:rPr lang="x-none" sz="2400" i="1">
                        <a:latin typeface="Cambria Math"/>
                      </a:rPr>
                      <m:t>𝑦</m:t>
                    </m:r>
                    <m:r>
                      <a:rPr lang="x-none" sz="2400" i="1">
                        <a:latin typeface="Cambria Math"/>
                      </a:rPr>
                      <m:t>=3</m:t>
                    </m:r>
                    <m:r>
                      <a:rPr lang="x-none" sz="2400" i="1">
                        <a:latin typeface="Cambria Math"/>
                      </a:rPr>
                      <m:t>𝑚</m:t>
                    </m:r>
                    <m:r>
                      <a:rPr lang="x-none" sz="2400" i="1">
                        <a:latin typeface="Cambria Math"/>
                      </a:rPr>
                      <m:t>−1</m:t>
                    </m:r>
                  </m:oMath>
                </a14:m>
                <a:r>
                  <a:rPr lang="x-none" sz="2400">
                    <a:latin typeface="Times New Roman" pitchFamily="18" charset="0"/>
                    <a:cs typeface="Times New Roman" pitchFamily="18" charset="0"/>
                  </a:rPr>
                  <a:t> cắt đồ thị hàm số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</a:rPr>
                      <m:t>𝑦</m:t>
                    </m:r>
                    <m:r>
                      <a:rPr lang="fr-FR" sz="2400" i="1">
                        <a:latin typeface="Cambria Math"/>
                      </a:rPr>
                      <m:t>=</m:t>
                    </m:r>
                    <m:r>
                      <a:rPr lang="fr-FR" sz="2400" i="1">
                        <a:latin typeface="Cambria Math"/>
                      </a:rPr>
                      <m:t>𝑔</m:t>
                    </m:r>
                    <m:r>
                      <a:rPr lang="fr-FR" sz="2400" i="1">
                        <a:latin typeface="Cambria Math"/>
                      </a:rPr>
                      <m:t>(</m:t>
                    </m:r>
                    <m:r>
                      <a:rPr lang="fr-FR" sz="2400" i="1">
                        <a:latin typeface="Cambria Math"/>
                      </a:rPr>
                      <m:t>𝑥</m:t>
                    </m:r>
                    <m:r>
                      <a:rPr lang="fr-FR" sz="2400" i="1">
                        <a:latin typeface="Cambria Math"/>
                      </a:rPr>
                      <m:t>)</m:t>
                    </m:r>
                  </m:oMath>
                </a14:m>
                <a:r>
                  <a:rPr lang="x-none" sz="2400">
                    <a:latin typeface="Times New Roman" pitchFamily="18" charset="0"/>
                    <a:cs typeface="Times New Roman" pitchFamily="18" charset="0"/>
                  </a:rPr>
                  <a:t> tại ba điểm phân biệt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≥−2016⇔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≥−672</m:t>
                    </m:r>
                  </m:oMath>
                </a14:m>
                <a:r>
                  <a:rPr lang="x-none" sz="2400">
                    <a:latin typeface="Times New Roman" pitchFamily="18" charset="0"/>
                    <a:cs typeface="Times New Roman" pitchFamily="18" charset="0"/>
                  </a:rPr>
                  <a:t>, do </a:t>
                </a:r>
                <a14:m>
                  <m:oMath xmlns:m="http://schemas.openxmlformats.org/officeDocument/2006/math">
                    <m:r>
                      <a:rPr lang="x-none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x-none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thuộc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(−2019;2020)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−672;−671;...;2019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tất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2692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2" y="3330140"/>
                <a:ext cx="11937324" cy="3416320"/>
              </a:xfrm>
              <a:prstGeom prst="rect">
                <a:avLst/>
              </a:prstGeom>
              <a:blipFill rotWithShape="1">
                <a:blip r:embed="rId9"/>
                <a:stretch>
                  <a:fillRect l="-817" r="-766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CF11261-65A5-4D0D-A7B0-6D9FC29572D8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5467688" y="3376160"/>
            <a:ext cx="6375083" cy="173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2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8553" y="3124404"/>
            <a:ext cx="11834900" cy="2218269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1308133"/>
              <a:chOff x="1275608" y="6239450"/>
              <a:chExt cx="4592535" cy="237681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685463" y="5433585"/>
                <a:ext cx="2293470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79999" y="6378166"/>
                <a:ext cx="568897" cy="223810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1906395" cy="1344148"/>
            <a:chOff x="534987" y="1869705"/>
            <a:chExt cx="2334084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0"/>
                    <a:ext cx="344487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929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122259" y="2412532"/>
                  <a:ext cx="20571713" cy="13098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3200" b="1" dirty="0" smtClean="0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0&lt;</m:t>
                      </m:r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≠1</m:t>
                      </m:r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. Giá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trị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của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biểu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thức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ad>
                                <m:rad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32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32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3200" b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</m:func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là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259" y="2412532"/>
                  <a:ext cx="20571713" cy="13098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395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460973"/>
            <a:ext cx="11838141" cy="996682"/>
            <a:chOff x="247181" y="1460973"/>
            <a:chExt cx="11838141" cy="99668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60973"/>
              <a:ext cx="3090381" cy="963342"/>
              <a:chOff x="5537206" y="1520463"/>
              <a:chExt cx="3079904" cy="895562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82005" y="1520463"/>
                    <a:ext cx="2280848" cy="8955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4000" dirty="0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en-US" sz="4000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2005" y="1520463"/>
                    <a:ext cx="2280848" cy="89556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32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oMath>
                    </a14:m>
                    <a:r>
                      <a:rPr lang="vi-VN" sz="3000" dirty="0" smtClean="0"/>
                      <a:t>.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16484" b="-30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482961"/>
              <a:ext cx="3090381" cy="974694"/>
              <a:chOff x="5537206" y="1540894"/>
              <a:chExt cx="3079904" cy="90611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540894"/>
                    <a:ext cx="2280848" cy="906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. </a:t>
                    </a:r>
                    <a:endParaRPr lang="en-US" sz="3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40894"/>
                    <a:ext cx="2280848" cy="9061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491488"/>
              <a:ext cx="3090381" cy="924260"/>
              <a:chOff x="5537206" y="1548828"/>
              <a:chExt cx="3079904" cy="859227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548828"/>
                    <a:ext cx="2493487" cy="8438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548828"/>
                    <a:ext cx="2493487" cy="843878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6121318" y="1785972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124336" y="3466450"/>
                <a:ext cx="12228540" cy="1204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132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40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Ta </a:t>
                </a:r>
                <a:r>
                  <a:rPr lang="en-US" sz="40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</a:t>
                </a:r>
                <a:r>
                  <a:rPr lang="en-US" sz="40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ad>
                              <m:radPr>
                                <m:ctrlPr>
                                  <a:rPr lang="en-US" sz="40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4000" i="1"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336" y="3466450"/>
                <a:ext cx="12228540" cy="1204240"/>
              </a:xfrm>
              <a:prstGeom prst="rect">
                <a:avLst/>
              </a:prstGeom>
              <a:blipFill rotWithShape="1">
                <a:blip r:embed="rId9"/>
                <a:stretch>
                  <a:fillRect r="-798" b="-9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8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9668" y="3722400"/>
            <a:ext cx="11834900" cy="2072625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218373" y="3499231"/>
            <a:ext cx="2342698" cy="573360"/>
            <a:chOff x="1275608" y="6239450"/>
            <a:chExt cx="4592537" cy="1068751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3417884" y="4701166"/>
              <a:ext cx="828631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87353" y="6239450"/>
              <a:ext cx="2813136" cy="1068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3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699909"/>
            <a:chOff x="534987" y="1869705"/>
            <a:chExt cx="23719158" cy="285105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777599"/>
              <a:chOff x="534987" y="1647866"/>
              <a:chExt cx="23340848" cy="17775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70457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7874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Trong </a:t>
                  </a:r>
                  <a:r>
                    <a:rPr lang="en-US" sz="32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không</a:t>
                  </a:r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gian</a:t>
                  </a:r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với</a:t>
                  </a:r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hệ</a:t>
                  </a:r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tọa</a:t>
                  </a:r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độ</a:t>
                  </a:r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𝑂𝑥𝑦𝑧</m:t>
                      </m:r>
                    </m:oMath>
                  </a14:m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, </a:t>
                  </a:r>
                  <a:r>
                    <a:rPr lang="en-US" sz="32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hình</a:t>
                  </a:r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chiếu</a:t>
                  </a:r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của</a:t>
                  </a:r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điểm</a:t>
                  </a:r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32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2;−7;1</m:t>
                          </m: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lên</a:t>
                  </a:r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mặt</a:t>
                  </a:r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phẳng</a:t>
                  </a:r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𝑂𝑥𝑦</m:t>
                          </m:r>
                        </m:e>
                      </m:d>
                    </m:oMath>
                  </a14:m>
                  <a:r>
                    <a:rPr lang="en-US" sz="32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là</a:t>
                  </a:r>
                  <a:endParaRPr lang="en-US" sz="32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7874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81" t="-2574" r="-46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1222680"/>
            <a:chOff x="247181" y="1501340"/>
            <a:chExt cx="11838141" cy="1222680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2;0;0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0;0;1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0"/>
              <a:ext cx="3090381" cy="914401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2;−7;0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1222675"/>
              <a:chOff x="5537206" y="1557992"/>
              <a:chExt cx="3079904" cy="113664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9155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2;−7;1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91558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6100188" y="1785972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8062" y="4073935"/>
                <a:ext cx="11397210" cy="1366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Ta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thấy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hình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chiếu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điểm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36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2;−7;1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mặt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phẳng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𝑂𝑥𝑦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𝐻</m:t>
                    </m:r>
                    <m:d>
                      <m:dPr>
                        <m:ctrlPr>
                          <a:rPr lang="en-US" sz="36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2;−7;0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62" y="4073935"/>
                <a:ext cx="11397210" cy="1366528"/>
              </a:xfrm>
              <a:prstGeom prst="rect">
                <a:avLst/>
              </a:prstGeom>
              <a:blipFill rotWithShape="1">
                <a:blip r:embed="rId9"/>
                <a:stretch>
                  <a:fillRect t="-4464" r="-1659" b="-1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27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3" grpId="0" animBg="1"/>
      <p:bldP spid="64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9668" y="3124314"/>
            <a:ext cx="11834900" cy="2876436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218373" y="2908681"/>
            <a:ext cx="2342698" cy="691769"/>
            <a:chOff x="1275608" y="6239450"/>
            <a:chExt cx="4592537" cy="1068751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3417884" y="4701166"/>
              <a:ext cx="828631" cy="407189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87353" y="6239450"/>
              <a:ext cx="2813136" cy="1068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3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7058" y="-75331"/>
            <a:ext cx="12099375" cy="1275481"/>
            <a:chOff x="534987" y="1667847"/>
            <a:chExt cx="23719158" cy="239233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190477"/>
              <a:chOff x="534987" y="1647866"/>
              <a:chExt cx="23340848" cy="21904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6569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667847"/>
                  <a:ext cx="20571712" cy="17550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Một </a:t>
                  </a:r>
                  <a:r>
                    <a:rPr lang="en-US" sz="2800" b="1" dirty="0" err="1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ổ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có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học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sinh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.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Hỏi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có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bao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nhiêu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cách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chọn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a14:m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học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sinh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trong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tổ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làm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nhiệm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vụ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trực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nhật</a:t>
                  </a:r>
                  <a:r>
                    <a:rPr lang="en-US" sz="2800" b="1" dirty="0"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. </a:t>
                  </a: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667847"/>
                  <a:ext cx="20571712" cy="175508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961" b="-2418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NL" sz="2800" b="1" smtClean="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2800" b="1" i="1" smtClean="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nl-NL" sz="28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NL" sz="2800" b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𝟔𝟔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𝟐𝟑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b="1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𝟏𝟑𝟐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b="1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3154860" y="1785972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3460" y="3855362"/>
                <a:ext cx="11489676" cy="1798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Mỗi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cách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chọn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học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sinh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trong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tổ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làm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nhiệm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vụ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trực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nhật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một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tổ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chập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tử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 </a:t>
                </a:r>
                <a:endParaRPr lang="vi-VN" sz="3200" dirty="0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200" dirty="0" err="1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Vậy</a:t>
                </a:r>
                <a:r>
                  <a:rPr lang="en-US" sz="32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cách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chọn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=66</m:t>
                    </m:r>
                  </m:oMath>
                </a14:m>
                <a:r>
                  <a:rPr lang="vi-VN" sz="32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cách</a:t>
                </a:r>
                <a:r>
                  <a:rPr lang="en-US" sz="3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60" y="3855362"/>
                <a:ext cx="11489676" cy="1798954"/>
              </a:xfrm>
              <a:prstGeom prst="rect">
                <a:avLst/>
              </a:prstGeom>
              <a:blipFill rotWithShape="1">
                <a:blip r:embed="rId9"/>
                <a:stretch>
                  <a:fillRect t="-3041" r="-1379" b="-7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04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3263</TotalTime>
  <Words>11777</Words>
  <PresentationFormat>Custom</PresentationFormat>
  <Paragraphs>1070</Paragraphs>
  <Slides>61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2020-03-11T14:50:29Z</dcterms:modified>
</cp:coreProperties>
</file>