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78" r:id="rId2"/>
    <p:sldId id="257" r:id="rId3"/>
    <p:sldId id="258" r:id="rId4"/>
    <p:sldId id="260" r:id="rId5"/>
    <p:sldId id="377" r:id="rId6"/>
    <p:sldId id="360" r:id="rId7"/>
    <p:sldId id="361" r:id="rId8"/>
    <p:sldId id="372" r:id="rId9"/>
    <p:sldId id="363" r:id="rId10"/>
    <p:sldId id="373" r:id="rId11"/>
    <p:sldId id="374" r:id="rId12"/>
    <p:sldId id="618" r:id="rId13"/>
    <p:sldId id="301" r:id="rId14"/>
    <p:sldId id="303" r:id="rId15"/>
    <p:sldId id="259" r:id="rId16"/>
    <p:sldId id="304" r:id="rId17"/>
    <p:sldId id="305" r:id="rId18"/>
    <p:sldId id="261" r:id="rId19"/>
    <p:sldId id="264" r:id="rId20"/>
    <p:sldId id="308" r:id="rId21"/>
    <p:sldId id="375" r:id="rId22"/>
    <p:sldId id="312" r:id="rId23"/>
    <p:sldId id="358" r:id="rId24"/>
    <p:sldId id="421" r:id="rId25"/>
    <p:sldId id="611" r:id="rId26"/>
    <p:sldId id="612" r:id="rId27"/>
    <p:sldId id="362" r:id="rId28"/>
    <p:sldId id="61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41" r:id="rId37"/>
    <p:sldId id="614" r:id="rId38"/>
  </p:sldIdLst>
  <p:sldSz cx="24384000" cy="13716000"/>
  <p:notesSz cx="6858000" cy="9144000"/>
  <p:custDataLst>
    <p:tags r:id="rId41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3333FF"/>
    <a:srgbClr val="0000CC"/>
    <a:srgbClr val="006600"/>
    <a:srgbClr val="0080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374" autoAdjust="0"/>
  </p:normalViewPr>
  <p:slideViewPr>
    <p:cSldViewPr>
      <p:cViewPr varScale="1">
        <p:scale>
          <a:sx n="35" d="100"/>
          <a:sy n="35" d="100"/>
        </p:scale>
        <p:origin x="24" y="8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t>27/08/2021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7T08:43:01.2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0,'20'0'308,"-19"12"-386,12-14-7,-8 1 76,-5-8-79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E56B-9C1D-4357-A643-BC5835BA8B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4C1F47-BF6A-440A-B973-0E3E5A48709F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83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7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3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6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3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81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57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41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1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94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3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2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8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71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24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99"/>
            </a:lvl1pPr>
            <a:lvl2pPr marL="1088530" indent="0">
              <a:buNone/>
              <a:defRPr sz="6699"/>
            </a:lvl2pPr>
            <a:lvl3pPr marL="2177060" indent="0">
              <a:buNone/>
              <a:defRPr sz="5699"/>
            </a:lvl3pPr>
            <a:lvl4pPr marL="3265590" indent="0">
              <a:buNone/>
              <a:defRPr sz="4800"/>
            </a:lvl4pPr>
            <a:lvl5pPr marL="4354121" indent="0">
              <a:buNone/>
              <a:defRPr sz="4800"/>
            </a:lvl5pPr>
            <a:lvl6pPr marL="5442651" indent="0">
              <a:buNone/>
              <a:defRPr sz="4800"/>
            </a:lvl6pPr>
            <a:lvl7pPr marL="6531181" indent="0">
              <a:buNone/>
              <a:defRPr sz="4800"/>
            </a:lvl7pPr>
            <a:lvl8pPr marL="7619710" indent="0">
              <a:buNone/>
              <a:defRPr sz="4800"/>
            </a:lvl8pPr>
            <a:lvl9pPr marL="8708240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9268856" y="320913"/>
            <a:ext cx="17135295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kern="0" dirty="0">
                <a:solidFill>
                  <a:schemeClr val="bg1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BÀI</a:t>
            </a:r>
            <a:r>
              <a:rPr lang="en-US" sz="4800" kern="0" baseline="0" dirty="0">
                <a:solidFill>
                  <a:schemeClr val="bg1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 1. KHÁI NIỆM VỀ MẶT TRÒN XOAY</a:t>
            </a:r>
            <a:endParaRPr lang="vi-VN" sz="4800" kern="0" dirty="0">
              <a:solidFill>
                <a:schemeClr val="bg1"/>
              </a:solidFill>
              <a:latin typeface="Chu Van An" panose="02020603050405020304" pitchFamily="18" charset="0"/>
              <a:cs typeface="Chu Van 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2A2170-AE65-4150-8E76-119B997919FC}"/>
              </a:ext>
            </a:extLst>
          </p:cNvPr>
          <p:cNvGrpSpPr/>
          <p:nvPr userDrawn="1"/>
        </p:nvGrpSpPr>
        <p:grpSpPr>
          <a:xfrm>
            <a:off x="22986" y="76200"/>
            <a:ext cx="24187499" cy="1461089"/>
            <a:chOff x="22986" y="76200"/>
            <a:chExt cx="24187499" cy="14610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F8F2D5-17C3-4B1B-8D46-AC580B2BB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DEA243-F52C-4248-9006-067AF2A34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1F6AE66F-0D70-41DB-9441-6C179721857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7D27948D-AF67-4DB6-BBDC-9DDAC8A12525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BA57BB35-ECEB-4B21-94CC-ADB403E6701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ED5D5F84-FEF5-4C51-8695-99B5D7153B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F253A48-2115-43C5-B4AC-CD78134F0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E69F2F9C-3499-4732-94A4-16F52CDFDFF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>
                <a:extLst>
                  <a:ext uri="{FF2B5EF4-FFF2-40B4-BE49-F238E27FC236}">
                    <a16:creationId xmlns:a16="http://schemas.microsoft.com/office/drawing/2014/main" id="{E923A3BE-31B7-4363-90C0-F57A4981CFC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5E112A59-1AE1-4D5C-9F8B-DC92FC30E40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A420FB18-468E-4757-95B7-71CFCA75FE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1C1A7753-12B3-4C47-AE8A-CE656A03CD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85EB86C-BBE4-4152-B1BC-69E5763EE1C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6206C11-D9F2-49C2-ABE6-3B2CFEC23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38A077B1-EA84-409A-BB50-172D8E0A20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11B6A5BD-D805-45FF-88CE-E1714D7627B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E47AD34C-AB7C-4FAF-8E5D-05BD51AB8D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656D22C8-AB76-4515-BF2B-49389CE756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F7F60870-3ED3-4BB5-9DCF-4800434025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3C9E0464-AF0C-44E2-9DEE-F82B52CDB0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F4CE4B28-32EB-4A9B-9303-C9241F8A2F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43B489D6-1D93-4289-975C-3A76B84C83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F0070DDB-AE0C-4F9F-B1BD-0E4EDF2DF3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7E513DE9-9D6D-4B46-A7A5-64E64B858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BD6E7682-69C0-41CB-A0A3-E4D38A63D1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0670081C-F321-4877-A9FE-EF3F19A82E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D6EBD9ED-29AD-4A86-94DE-FD2A793C62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1">
                <a:extLst>
                  <a:ext uri="{FF2B5EF4-FFF2-40B4-BE49-F238E27FC236}">
                    <a16:creationId xmlns:a16="http://schemas.microsoft.com/office/drawing/2014/main" id="{2ECFC25F-6A6C-4711-8487-1D652C41A4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2">
                <a:extLst>
                  <a:ext uri="{FF2B5EF4-FFF2-40B4-BE49-F238E27FC236}">
                    <a16:creationId xmlns:a16="http://schemas.microsoft.com/office/drawing/2014/main" id="{396466FD-3C4B-4BFC-93A7-E17E116E23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EB38FE-B3C2-4051-B71B-90B9A1415D45}"/>
                </a:ext>
              </a:extLst>
            </p:cNvPr>
            <p:cNvSpPr txBox="1"/>
            <p:nvPr userDrawn="1"/>
          </p:nvSpPr>
          <p:spPr>
            <a:xfrm>
              <a:off x="2206188" y="504498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D1B289-9BD0-4A92-92AC-36A65D09A0D1}"/>
                </a:ext>
              </a:extLst>
            </p:cNvPr>
            <p:cNvSpPr txBox="1"/>
            <p:nvPr userDrawn="1"/>
          </p:nvSpPr>
          <p:spPr>
            <a:xfrm>
              <a:off x="4524395" y="504498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8F18D55A-A700-444B-AD7C-3E659B5038C7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800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</a:t>
              </a:r>
              <a:r>
                <a:rPr lang="en-US" sz="4800" b="1" kern="0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DIỄN ĐÀN GIÁO VIÊN TOÁN</a:t>
              </a:r>
              <a:endParaRPr lang="vi-VN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060" rtl="0" eaLnBrk="1" latinLnBrk="0" hangingPunct="1">
        <a:spcBef>
          <a:spcPct val="0"/>
        </a:spcBef>
        <a:buNone/>
        <a:defRPr sz="10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7" indent="-816397" algn="l" defTabSz="2177060" rtl="0" eaLnBrk="1" latinLnBrk="0" hangingPunct="1">
        <a:spcBef>
          <a:spcPct val="20000"/>
        </a:spcBef>
        <a:buFont typeface="Arial" pitchFamily="34" charset="0"/>
        <a:buChar char="•"/>
        <a:defRPr sz="7599" kern="1200">
          <a:solidFill>
            <a:schemeClr val="tx1"/>
          </a:solidFill>
          <a:latin typeface="+mn-lt"/>
          <a:ea typeface="+mn-ea"/>
          <a:cs typeface="+mn-cs"/>
        </a:defRPr>
      </a:lvl1pPr>
      <a:lvl2pPr marL="1768861" indent="-680331" algn="l" defTabSz="2177060" rtl="0" eaLnBrk="1" latinLnBrk="0" hangingPunct="1">
        <a:spcBef>
          <a:spcPct val="20000"/>
        </a:spcBef>
        <a:buFont typeface="Arial" pitchFamily="34" charset="0"/>
        <a:buChar char="–"/>
        <a:defRPr sz="6699" kern="1200">
          <a:solidFill>
            <a:schemeClr val="tx1"/>
          </a:solidFill>
          <a:latin typeface="+mn-lt"/>
          <a:ea typeface="+mn-ea"/>
          <a:cs typeface="+mn-cs"/>
        </a:defRPr>
      </a:lvl2pPr>
      <a:lvl3pPr marL="272132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3pPr>
      <a:lvl4pPr marL="3809855" indent="-544265" algn="l" defTabSz="217706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85" indent="-544265" algn="l" defTabSz="217706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91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4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7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50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3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6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9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2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5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8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71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24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3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png"/><Relationship Id="rId12" Type="http://schemas.openxmlformats.org/officeDocument/2006/relationships/image" Target="../media/image64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3.jpeg"/><Relationship Id="rId10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3.wmf"/><Relationship Id="rId18" Type="http://schemas.openxmlformats.org/officeDocument/2006/relationships/oleObject" Target="../embeddings/oleObject5.bin"/><Relationship Id="rId3" Type="http://schemas.openxmlformats.org/officeDocument/2006/relationships/image" Target="../media/image73.png"/><Relationship Id="rId7" Type="http://schemas.openxmlformats.org/officeDocument/2006/relationships/image" Target="../media/image85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75.wmf"/><Relationship Id="rId2" Type="http://schemas.openxmlformats.org/officeDocument/2006/relationships/image" Target="../media/image71.png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72.wmf"/><Relationship Id="rId5" Type="http://schemas.openxmlformats.org/officeDocument/2006/relationships/image" Target="../media/image83.png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76.wmf"/><Relationship Id="rId4" Type="http://schemas.openxmlformats.org/officeDocument/2006/relationships/image" Target="../media/image82.png"/><Relationship Id="rId9" Type="http://schemas.openxmlformats.org/officeDocument/2006/relationships/image" Target="../media/image63.jpeg"/><Relationship Id="rId1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1.png"/><Relationship Id="rId7" Type="http://schemas.openxmlformats.org/officeDocument/2006/relationships/image" Target="../media/image8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78.png"/><Relationship Id="rId4" Type="http://schemas.openxmlformats.org/officeDocument/2006/relationships/image" Target="../media/image80.pn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6.png"/><Relationship Id="rId3" Type="http://schemas.openxmlformats.org/officeDocument/2006/relationships/image" Target="../media/image63.jpeg"/><Relationship Id="rId7" Type="http://schemas.openxmlformats.org/officeDocument/2006/relationships/image" Target="../media/image93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11" Type="http://schemas.openxmlformats.org/officeDocument/2006/relationships/image" Target="../media/image81.png"/><Relationship Id="rId5" Type="http://schemas.openxmlformats.org/officeDocument/2006/relationships/image" Target="../media/image91.png"/><Relationship Id="rId10" Type="http://schemas.openxmlformats.org/officeDocument/2006/relationships/image" Target="../media/image79.png"/><Relationship Id="rId4" Type="http://schemas.openxmlformats.org/officeDocument/2006/relationships/image" Target="../media/image71.pn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1.png"/><Relationship Id="rId7" Type="http://schemas.openxmlformats.org/officeDocument/2006/relationships/image" Target="../media/image10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slide" Target="slide28.xml"/><Relationship Id="rId4" Type="http://schemas.openxmlformats.org/officeDocument/2006/relationships/image" Target="../media/image107.jpe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21.png"/><Relationship Id="rId18" Type="http://schemas.openxmlformats.org/officeDocument/2006/relationships/image" Target="../media/image125.png"/><Relationship Id="rId3" Type="http://schemas.openxmlformats.org/officeDocument/2006/relationships/image" Target="../media/image116.png"/><Relationship Id="rId21" Type="http://schemas.openxmlformats.org/officeDocument/2006/relationships/slide" Target="slide27.xml"/><Relationship Id="rId7" Type="http://schemas.openxmlformats.org/officeDocument/2006/relationships/image" Target="../media/image118.png"/><Relationship Id="rId12" Type="http://schemas.openxmlformats.org/officeDocument/2006/relationships/slide" Target="slide30.xml"/><Relationship Id="rId17" Type="http://schemas.openxmlformats.org/officeDocument/2006/relationships/slide" Target="slide3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4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image" Target="../media/image120.png"/><Relationship Id="rId5" Type="http://schemas.openxmlformats.org/officeDocument/2006/relationships/image" Target="../media/image117.png"/><Relationship Id="rId15" Type="http://schemas.openxmlformats.org/officeDocument/2006/relationships/image" Target="../media/image123.png"/><Relationship Id="rId10" Type="http://schemas.openxmlformats.org/officeDocument/2006/relationships/slide" Target="slide35.xml"/><Relationship Id="rId19" Type="http://schemas.openxmlformats.org/officeDocument/2006/relationships/slide" Target="slide34.xml"/><Relationship Id="rId4" Type="http://schemas.openxmlformats.org/officeDocument/2006/relationships/slide" Target="slide31.xml"/><Relationship Id="rId9" Type="http://schemas.openxmlformats.org/officeDocument/2006/relationships/image" Target="../media/image119.png"/><Relationship Id="rId14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slide" Target="slide28.xml"/><Relationship Id="rId4" Type="http://schemas.openxmlformats.org/officeDocument/2006/relationships/image" Target="../media/image1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slide" Target="slide28.xml"/><Relationship Id="rId4" Type="http://schemas.openxmlformats.org/officeDocument/2006/relationships/image" Target="../media/image1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slide" Target="slide28.xml"/><Relationship Id="rId4" Type="http://schemas.openxmlformats.org/officeDocument/2006/relationships/image" Target="../media/image12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slide" Target="slide28.xml"/><Relationship Id="rId4" Type="http://schemas.openxmlformats.org/officeDocument/2006/relationships/image" Target="../media/image12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slide" Target="slide28.xml"/><Relationship Id="rId4" Type="http://schemas.openxmlformats.org/officeDocument/2006/relationships/image" Target="../media/image128.gif"/><Relationship Id="rId9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slide" Target="slide28.xml"/><Relationship Id="rId4" Type="http://schemas.openxmlformats.org/officeDocument/2006/relationships/image" Target="../media/image12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slide" Target="slide28.xml"/><Relationship Id="rId4" Type="http://schemas.openxmlformats.org/officeDocument/2006/relationships/image" Target="../media/image12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31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Relationship Id="rId9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4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11" Type="http://schemas.openxmlformats.org/officeDocument/2006/relationships/image" Target="../media/image28.png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4" Type="http://schemas.openxmlformats.org/officeDocument/2006/relationships/image" Target="../media/image21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0.png"/><Relationship Id="rId10" Type="http://schemas.openxmlformats.org/officeDocument/2006/relationships/image" Target="../media/image33.png"/><Relationship Id="rId4" Type="http://schemas.openxmlformats.org/officeDocument/2006/relationships/image" Target="../media/image28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792461" y="3719346"/>
            <a:ext cx="2799079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4636794"/>
            <a:ext cx="18288000" cy="1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 2: MẶT NÓN, MẶT TRỤ, MẶT CẦU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206908" y="1886742"/>
            <a:ext cx="1813892" cy="1828546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</a:t>
              </a:r>
              <a:r>
                <a:rPr lang="vi-VN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2</a:t>
              </a:r>
              <a:endParaRPr lang="en-US" sz="8099" dirty="0">
                <a:solidFill>
                  <a:srgbClr val="135F82"/>
                </a:solidFill>
                <a:latin typeface="Chu Van An" panose="02020603050405020304" pitchFamily="18" charset="0"/>
                <a:ea typeface="AvantGarde" pitchFamily="2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21933" y="1972263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26"/>
          <p:cNvGrpSpPr/>
          <p:nvPr/>
        </p:nvGrpSpPr>
        <p:grpSpPr>
          <a:xfrm>
            <a:off x="2743200" y="8537446"/>
            <a:ext cx="18682497" cy="901791"/>
            <a:chOff x="7937829" y="7492196"/>
            <a:chExt cx="15654235" cy="901910"/>
          </a:xfrm>
        </p:grpSpPr>
        <p:sp>
          <p:nvSpPr>
            <p:cNvPr id="28" name="TextBox 27"/>
            <p:cNvSpPr txBox="1"/>
            <p:nvPr/>
          </p:nvSpPr>
          <p:spPr>
            <a:xfrm>
              <a:off x="10274509" y="7492196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I.TÓM TẮT KIẾN THỨC VỀ HÌNH NÓN KHỐI NÓN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37829" y="7640052"/>
              <a:ext cx="450764" cy="754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39573" y="6323697"/>
            <a:ext cx="14675729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FF0000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</a:t>
            </a:r>
            <a:r>
              <a:rPr lang="en-US" sz="6599" b="1" dirty="0">
                <a:solidFill>
                  <a:srgbClr val="FF0000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ÀI TẬP MẶT NÓN-MẶT TRỤ TRÒN XOAY</a:t>
            </a:r>
            <a:endParaRPr lang="en-US" sz="6599" b="1" dirty="0">
              <a:solidFill>
                <a:srgbClr val="135F82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038600" y="8295228"/>
            <a:ext cx="17418606" cy="4264123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8283165" y="9667678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7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05338" y="7176923"/>
            <a:ext cx="22136901" cy="6539077"/>
            <a:chOff x="1205494" y="6947472"/>
            <a:chExt cx="22139783" cy="6539928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7472"/>
              <a:ext cx="3452033" cy="831105"/>
              <a:chOff x="1205494" y="6947472"/>
              <a:chExt cx="3452033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15959" y="6947472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572865"/>
            <a:chOff x="992187" y="2564544"/>
            <a:chExt cx="22353091" cy="4573460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447100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6.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1692152" y="1170610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2152" y="11706108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437118" y="3200400"/>
                <a:ext cx="21880082" cy="2462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ắ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ộ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ở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ộ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ặ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ẳ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qua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tr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ụ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ủ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đượ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thi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ế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di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ệ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à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ộ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tam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gi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á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đề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ạ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ằ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118" y="3200400"/>
                <a:ext cx="21880082" cy="2462149"/>
              </a:xfrm>
              <a:prstGeom prst="rect">
                <a:avLst/>
              </a:prstGeom>
              <a:blipFill>
                <a:blip r:embed="rId4"/>
                <a:stretch>
                  <a:fillRect l="-1282" r="-1254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9858" y="5562600"/>
                <a:ext cx="4388542" cy="84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858" y="5562600"/>
                <a:ext cx="4388542" cy="847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680258" y="5105400"/>
                <a:ext cx="4388542" cy="167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 spc="-15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1" spc="-15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0258" y="5105400"/>
                <a:ext cx="4388542" cy="16756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936346" y="5456887"/>
                <a:ext cx="4447108" cy="943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rad>
                      <m:r>
                        <a:rPr lang="en-US" sz="48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346" y="5456887"/>
                <a:ext cx="4447108" cy="943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037434" y="5257800"/>
                <a:ext cx="4023461" cy="14752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 spc="-15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57800"/>
                <a:ext cx="4023461" cy="14752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/>
              <p:nvPr/>
            </p:nvSpPr>
            <p:spPr>
              <a:xfrm>
                <a:off x="1678753" y="8360217"/>
                <a:ext cx="14889833" cy="1639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 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𝒉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rad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en-US" sz="48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753" y="8360217"/>
                <a:ext cx="14889833" cy="1639103"/>
              </a:xfrm>
              <a:prstGeom prst="rect">
                <a:avLst/>
              </a:prstGeom>
              <a:blipFill>
                <a:blip r:embed="rId9"/>
                <a:stretch>
                  <a:fillRect l="-1842" t="-8550" b="-18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/>
          <p:cNvSpPr/>
          <p:nvPr/>
        </p:nvSpPr>
        <p:spPr>
          <a:xfrm>
            <a:off x="13126695" y="5359265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E6552-E5E3-43FD-B900-ECF7A61840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7712" y="7621076"/>
            <a:ext cx="5915399" cy="5256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D348DE7-9D20-40D5-81D6-7142D7DABE46}"/>
                  </a:ext>
                </a:extLst>
              </p:cNvPr>
              <p:cNvSpPr/>
              <p:nvPr/>
            </p:nvSpPr>
            <p:spPr>
              <a:xfrm>
                <a:off x="1631217" y="10492980"/>
                <a:ext cx="14675583" cy="2384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sz="48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4800" b="1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r>
                        <a:rPr lang="en-US" sz="48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dirty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rad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 spc="-15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1" spc="-15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D348DE7-9D20-40D5-81D6-7142D7DAB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217" y="10492980"/>
                <a:ext cx="14675583" cy="2384820"/>
              </a:xfrm>
              <a:prstGeom prst="rect">
                <a:avLst/>
              </a:prstGeom>
              <a:blipFill>
                <a:blip r:embed="rId11"/>
                <a:stretch>
                  <a:fillRect l="-1911" t="-5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76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64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3" grpId="1"/>
      <p:bldP spid="51" grpId="0"/>
      <p:bldP spid="57" grpId="0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05338" y="7095994"/>
            <a:ext cx="22136901" cy="6620005"/>
            <a:chOff x="1205494" y="6866533"/>
            <a:chExt cx="22139783" cy="6620867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866533"/>
              <a:ext cx="3444925" cy="863666"/>
              <a:chOff x="1205494" y="6866533"/>
              <a:chExt cx="3444925" cy="863666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08851" y="6866533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495267"/>
            <a:chOff x="992187" y="2564544"/>
            <a:chExt cx="22353091" cy="3984429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1"/>
              <a:ext cx="22200057" cy="3881972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7.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2001336" y="12101357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336" y="12101357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437118" y="3200400"/>
                <a:ext cx="21880082" cy="2377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ho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ứ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gi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á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đề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ạ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đá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ằ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chóp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chóp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118" y="3200400"/>
                <a:ext cx="21880082" cy="2377254"/>
              </a:xfrm>
              <a:prstGeom prst="rect">
                <a:avLst/>
              </a:prstGeom>
              <a:blipFill>
                <a:blip r:embed="rId4"/>
                <a:stretch>
                  <a:fillRect l="-1282" t="-3333" r="-1254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9858" y="5711520"/>
                <a:ext cx="4388542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e>
                      </m:rad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858" y="5711520"/>
                <a:ext cx="4388542" cy="917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680258" y="5638800"/>
                <a:ext cx="4388542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e>
                      </m:rad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0258" y="5638800"/>
                <a:ext cx="4388542" cy="917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936346" y="5635320"/>
                <a:ext cx="4447108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rad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346" y="5635320"/>
                <a:ext cx="4447108" cy="917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037434" y="5638800"/>
                <a:ext cx="4023461" cy="84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638800"/>
                <a:ext cx="4023461" cy="8477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/>
              <p:nvPr/>
            </p:nvSpPr>
            <p:spPr>
              <a:xfrm>
                <a:off x="2260362" y="8412446"/>
                <a:ext cx="13104047" cy="1302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𝒍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 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sz="48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362" y="8412446"/>
                <a:ext cx="13104047" cy="1302088"/>
              </a:xfrm>
              <a:prstGeom prst="rect">
                <a:avLst/>
              </a:prstGeom>
              <a:blipFill>
                <a:blip r:embed="rId9"/>
                <a:stretch>
                  <a:fillRect l="-2141" b="-7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/>
          <p:cNvSpPr/>
          <p:nvPr/>
        </p:nvSpPr>
        <p:spPr>
          <a:xfrm>
            <a:off x="13000548" y="5518367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D348DE7-9D20-40D5-81D6-7142D7DABE46}"/>
                  </a:ext>
                </a:extLst>
              </p:cNvPr>
              <p:cNvSpPr/>
              <p:nvPr/>
            </p:nvSpPr>
            <p:spPr>
              <a:xfrm>
                <a:off x="2264716" y="10158685"/>
                <a:ext cx="12441884" cy="31211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sz="48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𝒓𝒍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 spc="-15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1" spc="-15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e>
                      </m:rad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D348DE7-9D20-40D5-81D6-7142D7DAB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716" y="10158685"/>
                <a:ext cx="12441884" cy="3121111"/>
              </a:xfrm>
              <a:prstGeom prst="rect">
                <a:avLst/>
              </a:prstGeom>
              <a:blipFill>
                <a:blip r:embed="rId10"/>
                <a:stretch>
                  <a:fillRect l="-2254" t="-4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1">
            <a:extLst>
              <a:ext uri="{FF2B5EF4-FFF2-40B4-BE49-F238E27FC236}">
                <a16:creationId xmlns:a16="http://schemas.microsoft.com/office/drawing/2014/main" id="{84B9A8B1-51F7-46C2-85B1-7CE231CD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898" y="7718252"/>
            <a:ext cx="5452174" cy="497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76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3" grpId="1"/>
      <p:bldP spid="51" grpId="0"/>
      <p:bldP spid="57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160194" y="3024876"/>
            <a:ext cx="12203071" cy="8965276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7239" y="3332627"/>
                <a:ext cx="11623498" cy="10627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1</a:t>
                </a:r>
                <a:r>
                  <a:rPr lang="en-US" sz="44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HỢP 1: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𝒎𝒑</m:t>
                    </m:r>
                    <m:d>
                      <m:d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</m:d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nón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đường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Thiết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diện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là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giác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𝑺𝑨𝑩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39" y="3332627"/>
                <a:ext cx="11623498" cy="10627268"/>
              </a:xfrm>
              <a:prstGeom prst="rect">
                <a:avLst/>
              </a:prstGeom>
              <a:blipFill>
                <a:blip r:embed="rId2"/>
                <a:stretch>
                  <a:fillRect l="-2098" r="-3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46983D8-32E7-4626-94C4-867B85CAD03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0309" y="3746413"/>
            <a:ext cx="11386451" cy="489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E3F49C-181C-4AA5-8FCF-A290E559DC8D}"/>
              </a:ext>
            </a:extLst>
          </p:cNvPr>
          <p:cNvSpPr txBox="1"/>
          <p:nvPr/>
        </p:nvSpPr>
        <p:spPr>
          <a:xfrm>
            <a:off x="13721862" y="8951245"/>
            <a:ext cx="36152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00" i="1" dirty="0" err="1"/>
              <a:t>Cách</a:t>
            </a:r>
            <a:r>
              <a:rPr lang="en-US" sz="8600" i="1" dirty="0"/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03DBCF-CEF8-4EA4-86CE-E3085B74FFDE}"/>
              </a:ext>
            </a:extLst>
          </p:cNvPr>
          <p:cNvSpPr txBox="1"/>
          <p:nvPr/>
        </p:nvSpPr>
        <p:spPr>
          <a:xfrm>
            <a:off x="19617938" y="8853623"/>
            <a:ext cx="36152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00" i="1" dirty="0" err="1"/>
              <a:t>Cách</a:t>
            </a:r>
            <a:r>
              <a:rPr lang="en-US" sz="8600" i="1" dirty="0"/>
              <a:t> 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F476AD5-79EE-4708-AC9F-36D861154648}"/>
              </a:ext>
            </a:extLst>
          </p:cNvPr>
          <p:cNvSpPr txBox="1"/>
          <p:nvPr/>
        </p:nvSpPr>
        <p:spPr>
          <a:xfrm>
            <a:off x="4271561" y="2158942"/>
            <a:ext cx="14121472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 2: THIẾT DIỆN CỦA MẶT NÓN</a:t>
            </a:r>
          </a:p>
        </p:txBody>
      </p:sp>
    </p:spTree>
    <p:extLst>
      <p:ext uri="{BB962C8B-B14F-4D97-AF65-F5344CB8AC3E}">
        <p14:creationId xmlns:p14="http://schemas.microsoft.com/office/powerpoint/2010/main" val="657581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119263" y="2463474"/>
            <a:ext cx="24223806" cy="5949063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219200" y="2960673"/>
                <a:ext cx="22775332" cy="594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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thông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gặp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đều.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…..</a:t>
                </a:r>
              </a:p>
              <a:p>
                <a:pPr>
                  <a:lnSpc>
                    <a:spcPct val="150000"/>
                  </a:lnSpc>
                </a:pP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960673"/>
                <a:ext cx="22775332" cy="5949064"/>
              </a:xfrm>
              <a:prstGeom prst="rect">
                <a:avLst/>
              </a:prstGeom>
              <a:blipFill>
                <a:blip r:embed="rId2"/>
                <a:stretch>
                  <a:fillRect l="-1071" t="-2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31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745066" y="2195961"/>
            <a:ext cx="22893869" cy="4343400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66802" y="2463475"/>
                <a:ext cx="22572132" cy="7241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6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2</a:t>
                </a:r>
                <a:r>
                  <a:rPr lang="en-US" sz="56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HỢP 2: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600" i="1">
                        <a:latin typeface="Cambria Math" panose="02040503050406030204" pitchFamily="18" charset="0"/>
                      </a:rPr>
                      <m:t>𝑚𝑝</m:t>
                    </m:r>
                    <m:d>
                      <m:dPr>
                        <m:ctrlPr>
                          <a:rPr lang="en-US" sz="5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5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56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đỉnh</a:t>
                </a:r>
                <a:r>
                  <a:rPr lang="en-US" sz="5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i="1">
                        <a:latin typeface="Cambria Math" panose="02040503050406030204" pitchFamily="18" charset="0"/>
                      </a:rPr>
                      <m:t> ⇒ </m:t>
                    </m:r>
                  </m:oMath>
                </a14:m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Thiết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diện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cũng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là tam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giác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6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56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56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6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i="1">
                        <a:latin typeface="Cambria Math" panose="02040503050406030204" pitchFamily="18" charset="0"/>
                      </a:rPr>
                      <m:t>𝑆𝐴𝐵</m:t>
                    </m:r>
                  </m:oMath>
                </a14:m>
                <a:r>
                  <a:rPr lang="en-US" sz="5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5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2463475"/>
                <a:ext cx="22572132" cy="7241726"/>
              </a:xfrm>
              <a:prstGeom prst="rect">
                <a:avLst/>
              </a:prstGeom>
              <a:blipFill>
                <a:blip r:embed="rId2"/>
                <a:stretch>
                  <a:fillRect l="-1485" t="-2525" r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6E3F49C-181C-4AA5-8FCF-A290E559DC8D}"/>
              </a:ext>
            </a:extLst>
          </p:cNvPr>
          <p:cNvSpPr txBox="1"/>
          <p:nvPr/>
        </p:nvSpPr>
        <p:spPr>
          <a:xfrm>
            <a:off x="8077200" y="12284173"/>
            <a:ext cx="32822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00" i="1" dirty="0" err="1"/>
              <a:t>Cách</a:t>
            </a:r>
            <a:r>
              <a:rPr lang="en-US" sz="8600" i="1" dirty="0"/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03DBCF-CEF8-4EA4-86CE-E3085B74FFDE}"/>
              </a:ext>
            </a:extLst>
          </p:cNvPr>
          <p:cNvSpPr txBox="1"/>
          <p:nvPr/>
        </p:nvSpPr>
        <p:spPr>
          <a:xfrm>
            <a:off x="15296556" y="12284173"/>
            <a:ext cx="34372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00" i="1" dirty="0" err="1"/>
              <a:t>Cách</a:t>
            </a:r>
            <a:r>
              <a:rPr lang="en-US" sz="8600" i="1" dirty="0"/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5B756A-B611-49D9-B23B-0120DC68F79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2533" y="6806874"/>
            <a:ext cx="12197646" cy="56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056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378373" y="2104161"/>
            <a:ext cx="23782667" cy="5076520"/>
          </a:xfrm>
          <a:prstGeom prst="round2SameRect">
            <a:avLst>
              <a:gd name="adj1" fmla="val 3062"/>
              <a:gd name="adj2" fmla="val 0"/>
            </a:avLst>
          </a:prstGeom>
          <a:solidFill>
            <a:srgbClr val="C3D69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276665-58B7-4B2C-9373-FE8C02099D16}"/>
                  </a:ext>
                </a:extLst>
              </p:cNvPr>
              <p:cNvSpPr txBox="1"/>
              <p:nvPr/>
            </p:nvSpPr>
            <p:spPr>
              <a:xfrm>
                <a:off x="1562099" y="2362200"/>
                <a:ext cx="21259801" cy="3936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29920" indent="636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44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</a:t>
                </a:r>
                <a:r>
                  <a:rPr lang="en-US" sz="44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u="sng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Lưu</a:t>
                </a:r>
                <a:r>
                  <a:rPr lang="en-US" sz="4400" b="1" u="sng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ý: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kẻ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𝑶𝑯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chất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𝑺𝑨𝑩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𝑺𝑯𝑶</m:t>
                        </m:r>
                      </m:e>
                    </m:ac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276665-58B7-4B2C-9373-FE8C02099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099" y="2362200"/>
                <a:ext cx="21259801" cy="3936014"/>
              </a:xfrm>
              <a:prstGeom prst="rect">
                <a:avLst/>
              </a:prstGeom>
              <a:blipFill>
                <a:blip r:embed="rId4"/>
                <a:stretch>
                  <a:fillRect t="-2636" r="-229"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850B82C-2096-43A0-AC5A-64E3436CA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20" y="272083"/>
            <a:ext cx="1013248" cy="1013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956EDC-D598-4FCB-85EF-5900BD3601B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8137" y="7620000"/>
            <a:ext cx="11647724" cy="563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2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94"/>
    </mc:Choice>
    <mc:Fallback xmlns="">
      <p:transition spd="slow" advTm="7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304800" y="1904998"/>
            <a:ext cx="23537334" cy="9347525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66802" y="2463475"/>
                <a:ext cx="22775332" cy="8418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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thông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gặp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𝒂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4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  <a:p>
                <a:pPr>
                  <a:lnSpc>
                    <a:spcPct val="150000"/>
                  </a:lnSpc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2463475"/>
                <a:ext cx="22775332" cy="8418138"/>
              </a:xfrm>
              <a:prstGeom prst="rect">
                <a:avLst/>
              </a:prstGeom>
              <a:blipFill>
                <a:blip r:embed="rId2"/>
                <a:stretch>
                  <a:fillRect l="-1071" t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473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745065" y="2438401"/>
            <a:ext cx="22893869" cy="3581399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66802" y="2463474"/>
                <a:ext cx="22572132" cy="5709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srgbClr val="33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3</a:t>
                </a:r>
                <a:r>
                  <a:rPr lang="en-US" sz="44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HỢP 3: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𝒎𝒑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góc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với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hình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nón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tuyến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là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một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đường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tròn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2463474"/>
                <a:ext cx="22572132" cy="5709705"/>
              </a:xfrm>
              <a:prstGeom prst="rect">
                <a:avLst/>
              </a:prstGeom>
              <a:blipFill>
                <a:blip r:embed="rId2"/>
                <a:stretch>
                  <a:fillRect l="-1080" t="-2348" r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11E3491-594F-4029-9E23-5D8F76C0FCD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1600" y="6477000"/>
            <a:ext cx="5931748" cy="65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783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D18969E-40C3-4069-9D22-123FF435C892}"/>
              </a:ext>
            </a:extLst>
          </p:cNvPr>
          <p:cNvGrpSpPr/>
          <p:nvPr/>
        </p:nvGrpSpPr>
        <p:grpSpPr>
          <a:xfrm>
            <a:off x="143040" y="3004705"/>
            <a:ext cx="24179965" cy="2277458"/>
            <a:chOff x="-4028" y="1693990"/>
            <a:chExt cx="24179965" cy="2277458"/>
          </a:xfrm>
        </p:grpSpPr>
        <p:sp>
          <p:nvSpPr>
            <p:cNvPr id="42" name="Rounded Rectangle 41"/>
            <p:cNvSpPr/>
            <p:nvPr/>
          </p:nvSpPr>
          <p:spPr>
            <a:xfrm>
              <a:off x="434883" y="2025722"/>
              <a:ext cx="23741054" cy="1945726"/>
            </a:xfrm>
            <a:prstGeom prst="roundRect">
              <a:avLst>
                <a:gd name="adj" fmla="val 4376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-4028" y="1693990"/>
              <a:ext cx="3701132" cy="1060654"/>
              <a:chOff x="1171059" y="3991939"/>
              <a:chExt cx="3701132" cy="91306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362045" y="4071155"/>
                <a:ext cx="3510146" cy="745750"/>
                <a:chOff x="2028795" y="4433105"/>
                <a:chExt cx="3510146" cy="745750"/>
              </a:xfrm>
            </p:grpSpPr>
            <p:sp>
              <p:nvSpPr>
                <p:cNvPr id="54" name="Freeform 20"/>
                <p:cNvSpPr>
                  <a:spLocks/>
                </p:cNvSpPr>
                <p:nvPr/>
              </p:nvSpPr>
              <p:spPr bwMode="auto">
                <a:xfrm rot="5400000">
                  <a:off x="3407450" y="3054450"/>
                  <a:ext cx="745750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2745911" y="4456598"/>
                  <a:ext cx="2793030" cy="609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1</a:t>
                  </a:r>
                </a:p>
              </p:txBody>
            </p:sp>
          </p:grpSp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1171059" y="3991939"/>
                <a:ext cx="1076356" cy="913062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B9E5D6-86ED-46F4-B0CE-86281EFB2D56}"/>
              </a:ext>
            </a:extLst>
          </p:cNvPr>
          <p:cNvGrpSpPr/>
          <p:nvPr/>
        </p:nvGrpSpPr>
        <p:grpSpPr>
          <a:xfrm>
            <a:off x="199369" y="7813464"/>
            <a:ext cx="23976568" cy="5877947"/>
            <a:chOff x="810036" y="7975923"/>
            <a:chExt cx="23976568" cy="58779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Rounded Rectangle 52">
              <a:extLst>
                <a:ext uri="{FF2B5EF4-FFF2-40B4-BE49-F238E27FC236}">
                  <a16:creationId xmlns:a16="http://schemas.microsoft.com/office/drawing/2014/main" id="{EBE8DBDC-2A00-435E-A211-94F825B83EBE}"/>
                </a:ext>
              </a:extLst>
            </p:cNvPr>
            <p:cNvSpPr/>
            <p:nvPr/>
          </p:nvSpPr>
          <p:spPr>
            <a:xfrm>
              <a:off x="1081720" y="8239512"/>
              <a:ext cx="23704884" cy="5614358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 rot="16200000" flipV="1">
              <a:off x="2839508" y="6967249"/>
              <a:ext cx="869740" cy="2996406"/>
            </a:xfrm>
            <a:prstGeom prst="round1Rect">
              <a:avLst/>
            </a:prstGeom>
            <a:grpFill/>
            <a:ln w="57150">
              <a:solidFill>
                <a:srgbClr val="660033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33846" y="8019175"/>
              <a:ext cx="287284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810036" y="7975923"/>
              <a:ext cx="1058948" cy="1133026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F524F8-E36A-455D-B747-24196E0F10B8}"/>
              </a:ext>
            </a:extLst>
          </p:cNvPr>
          <p:cNvGrpSpPr/>
          <p:nvPr/>
        </p:nvGrpSpPr>
        <p:grpSpPr>
          <a:xfrm>
            <a:off x="321690" y="5607384"/>
            <a:ext cx="23551764" cy="1997814"/>
            <a:chOff x="462627" y="4624495"/>
            <a:chExt cx="23551764" cy="1997814"/>
          </a:xfrm>
          <a:solidFill>
            <a:srgbClr val="5F8D2E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9CDA57-3642-4499-85DC-7E3520E54035}"/>
                </a:ext>
              </a:extLst>
            </p:cNvPr>
            <p:cNvGrpSpPr/>
            <p:nvPr/>
          </p:nvGrpSpPr>
          <p:grpSpPr>
            <a:xfrm>
              <a:off x="462627" y="4624495"/>
              <a:ext cx="23551764" cy="1997814"/>
              <a:chOff x="259719" y="2243791"/>
              <a:chExt cx="11775882" cy="998907"/>
            </a:xfrm>
            <a:grpFill/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0780CF5-E936-48E1-AB7B-CE819980B2C4}"/>
                  </a:ext>
                </a:extLst>
              </p:cNvPr>
              <p:cNvSpPr/>
              <p:nvPr/>
            </p:nvSpPr>
            <p:spPr>
              <a:xfrm>
                <a:off x="3538288" y="2243792"/>
                <a:ext cx="2468234" cy="998906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4E3787D-1546-489A-BC25-C3FD609DCB06}"/>
                  </a:ext>
                </a:extLst>
              </p:cNvPr>
              <p:cNvSpPr/>
              <p:nvPr/>
            </p:nvSpPr>
            <p:spPr>
              <a:xfrm>
                <a:off x="3247742" y="2303047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D7EC5FD-6D19-4178-8F3F-D968CD745CD7}"/>
                  </a:ext>
                </a:extLst>
              </p:cNvPr>
              <p:cNvSpPr/>
              <p:nvPr/>
            </p:nvSpPr>
            <p:spPr>
              <a:xfrm>
                <a:off x="531852" y="2243791"/>
                <a:ext cx="2468234" cy="998907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676FBB2-AAED-49BD-A619-CEF526460920}"/>
                  </a:ext>
                </a:extLst>
              </p:cNvPr>
              <p:cNvSpPr/>
              <p:nvPr/>
            </p:nvSpPr>
            <p:spPr>
              <a:xfrm>
                <a:off x="259719" y="2301137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0F324A-DDD8-4E6C-BDD6-975E3ADA5BD3}"/>
                  </a:ext>
                </a:extLst>
              </p:cNvPr>
              <p:cNvSpPr/>
              <p:nvPr/>
            </p:nvSpPr>
            <p:spPr>
              <a:xfrm>
                <a:off x="6544723" y="2243791"/>
                <a:ext cx="2509609" cy="998905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5F2BEF5-F8F4-46A1-9C1D-71C64EC303F1}"/>
                  </a:ext>
                </a:extLst>
              </p:cNvPr>
              <p:cNvSpPr/>
              <p:nvPr/>
            </p:nvSpPr>
            <p:spPr>
              <a:xfrm>
                <a:off x="6145630" y="2347926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AB8123-5FE6-40C4-9AE4-208D44B789A6}"/>
                  </a:ext>
                </a:extLst>
              </p:cNvPr>
              <p:cNvSpPr/>
              <p:nvPr/>
            </p:nvSpPr>
            <p:spPr>
              <a:xfrm>
                <a:off x="9551160" y="2243792"/>
                <a:ext cx="2484441" cy="998904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953997F-6181-4CF6-B667-2A3829F80CDD}"/>
                  </a:ext>
                </a:extLst>
              </p:cNvPr>
              <p:cNvSpPr/>
              <p:nvPr/>
            </p:nvSpPr>
            <p:spPr>
              <a:xfrm>
                <a:off x="9260615" y="2303047"/>
                <a:ext cx="544265" cy="500266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BEFDA752-A975-4913-AE7E-32648CC5A8A8}"/>
                    </a:ext>
                  </a:extLst>
                </p:cNvPr>
                <p:cNvSpPr/>
                <p:nvPr/>
              </p:nvSpPr>
              <p:spPr>
                <a:xfrm>
                  <a:off x="1774783" y="4774493"/>
                  <a:ext cx="3881994" cy="16461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𝑥𝑞</m:t>
                            </m:r>
                          </m:sub>
                        </m:sSub>
                        <m:r>
                          <a:rPr lang="nl-NL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BEFDA752-A975-4913-AE7E-32648CC5A8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783" y="4774493"/>
                  <a:ext cx="3881994" cy="16461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7C0DD5C-CA29-4F39-AC21-B07FE7A9A880}"/>
                    </a:ext>
                  </a:extLst>
                </p:cNvPr>
                <p:cNvSpPr/>
                <p:nvPr/>
              </p:nvSpPr>
              <p:spPr>
                <a:xfrm>
                  <a:off x="7863989" y="4774493"/>
                  <a:ext cx="3805660" cy="16437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𝑥𝑞</m:t>
                            </m:r>
                          </m:sub>
                        </m:sSub>
                        <m:r>
                          <a:rPr lang="nl-NL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7C0DD5C-CA29-4F39-AC21-B07FE7A9A8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3989" y="4774493"/>
                  <a:ext cx="3805660" cy="16437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D7AAF3C-7B09-4083-9EB5-02FB1C1CBDCF}"/>
                    </a:ext>
                  </a:extLst>
                </p:cNvPr>
                <p:cNvSpPr/>
                <p:nvPr/>
              </p:nvSpPr>
              <p:spPr>
                <a:xfrm>
                  <a:off x="13416671" y="4774493"/>
                  <a:ext cx="4337930" cy="1648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𝑥𝑞</m:t>
                            </m:r>
                          </m:sub>
                        </m:sSub>
                        <m:r>
                          <a:rPr lang="nl-NL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D7AAF3C-7B09-4083-9EB5-02FB1C1CBD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6671" y="4774493"/>
                  <a:ext cx="4337930" cy="16485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B725FB9-832D-4520-9459-E016C2129A13}"/>
                    </a:ext>
                  </a:extLst>
                </p:cNvPr>
                <p:cNvSpPr/>
                <p:nvPr/>
              </p:nvSpPr>
              <p:spPr>
                <a:xfrm>
                  <a:off x="19759232" y="4695976"/>
                  <a:ext cx="4048876" cy="1648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𝑥𝑞</m:t>
                            </m:r>
                          </m:sub>
                        </m:sSub>
                        <m:r>
                          <a:rPr lang="nl-NL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nl-NL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nl-NL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B725FB9-832D-4520-9459-E016C2129A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59232" y="4695976"/>
                  <a:ext cx="4048876" cy="16485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C02D910A-6004-4462-BE7D-EEC55C9A0E8B}"/>
              </a:ext>
            </a:extLst>
          </p:cNvPr>
          <p:cNvSpPr/>
          <p:nvPr/>
        </p:nvSpPr>
        <p:spPr>
          <a:xfrm>
            <a:off x="6314027" y="5757382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4FAFAE-B361-4179-9980-F4944363DA2B}"/>
                  </a:ext>
                </a:extLst>
              </p:cNvPr>
              <p:cNvSpPr txBox="1"/>
              <p:nvPr/>
            </p:nvSpPr>
            <p:spPr>
              <a:xfrm>
                <a:off x="865954" y="9444714"/>
                <a:ext cx="19860445" cy="3203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nl-NL" sz="48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đỉnh hình nón, thiết diện qua trục là tam giác </a:t>
                </a:r>
                <a14:m>
                  <m:oMath xmlns:m="http://schemas.openxmlformats.org/officeDocument/2006/math">
                    <m:r>
                      <a:rPr lang="nl-NL" sz="4800" b="1" i="1">
                        <a:latin typeface="Cambria Math" panose="02040503050406030204" pitchFamily="18" charset="0"/>
                      </a:rPr>
                      <m:t>𝑺𝑨𝑩</m:t>
                    </m:r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nl-NL" sz="48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nl-NL" sz="48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nl-NL" sz="4800" b="1" i="1">
                        <a:latin typeface="Cambria Math" panose="02040503050406030204" pitchFamily="18" charset="0"/>
                      </a:rPr>
                      <m:t>𝒍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8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𝑨𝑩</m:t>
                        </m:r>
                      </m:num>
                      <m:den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𝒓𝒍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nl-NL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8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nl-NL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nl-NL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4FAFAE-B361-4179-9980-F4944363D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54" y="9444714"/>
                <a:ext cx="19860445" cy="3203954"/>
              </a:xfrm>
              <a:prstGeom prst="rect">
                <a:avLst/>
              </a:prstGeom>
              <a:blipFill>
                <a:blip r:embed="rId10"/>
                <a:stretch>
                  <a:fillRect l="-1381" t="-4563" b="-3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0A8195-13A6-4B82-A6CD-7B83884B2BD1}"/>
                  </a:ext>
                </a:extLst>
              </p:cNvPr>
              <p:cNvSpPr txBox="1"/>
              <p:nvPr/>
            </p:nvSpPr>
            <p:spPr>
              <a:xfrm>
                <a:off x="2158722" y="3460547"/>
                <a:ext cx="21706580" cy="1641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nl-NL" sz="4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Cho hình nón có thiết diện qua trục là tam giác vuông có cạnh huyền bằng </a:t>
                </a:r>
                <a14:m>
                  <m:oMath xmlns:m="http://schemas.openxmlformats.org/officeDocument/2006/math">
                    <m:r>
                      <a:rPr lang="nl-NL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nl-NL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Diện tích xung quanh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nl-NL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</m:t>
                        </m:r>
                      </m:e>
                      <m:sub>
                        <m:r>
                          <a:rPr lang="nl-NL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𝒙𝒒</m:t>
                        </m:r>
                      </m:sub>
                    </m:sSub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hình nón đó bằng</a:t>
                </a:r>
                <a:endParaRPr lang="en-US" sz="48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0A8195-13A6-4B82-A6CD-7B83884B2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22" y="3460547"/>
                <a:ext cx="21706580" cy="1641540"/>
              </a:xfrm>
              <a:prstGeom prst="rect">
                <a:avLst/>
              </a:prstGeom>
              <a:blipFill>
                <a:blip r:embed="rId11"/>
                <a:stretch>
                  <a:fillRect l="-1264" t="-8550" b="-14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 Same Side Corner Rectangle 20">
            <a:extLst>
              <a:ext uri="{FF2B5EF4-FFF2-40B4-BE49-F238E27FC236}">
                <a16:creationId xmlns:a16="http://schemas.microsoft.com/office/drawing/2014/main" id="{6088646E-FEFE-4773-8BFC-3C1EB93F7606}"/>
              </a:ext>
            </a:extLst>
          </p:cNvPr>
          <p:cNvSpPr/>
          <p:nvPr/>
        </p:nvSpPr>
        <p:spPr>
          <a:xfrm rot="10800000" flipV="1">
            <a:off x="900767" y="1764993"/>
            <a:ext cx="22555926" cy="984550"/>
          </a:xfrm>
          <a:prstGeom prst="round2SameRect">
            <a:avLst>
              <a:gd name="adj1" fmla="val 15299"/>
              <a:gd name="adj2" fmla="val 0"/>
            </a:avLst>
          </a:prstGeom>
          <a:solidFill>
            <a:srgbClr val="FFC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D77570-A124-42A2-8508-56EBDB632421}"/>
              </a:ext>
            </a:extLst>
          </p:cNvPr>
          <p:cNvSpPr/>
          <p:nvPr/>
        </p:nvSpPr>
        <p:spPr>
          <a:xfrm>
            <a:off x="887808" y="1757745"/>
            <a:ext cx="229915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-15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DẠNG 1: THIẾT DIỆN ĐI QUA TRỤC CỦA HÌNH NÓN</a:t>
            </a:r>
            <a:endParaRPr lang="vi-VN" sz="6000" b="1" spc="-15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B041AFF-022D-4F2D-80D1-5D6C12A4DD08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638681" y="7963093"/>
            <a:ext cx="5115282" cy="521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427;p3"/>
          <p:cNvGrpSpPr/>
          <p:nvPr/>
        </p:nvGrpSpPr>
        <p:grpSpPr>
          <a:xfrm>
            <a:off x="477149" y="5223908"/>
            <a:ext cx="23556178" cy="1234536"/>
            <a:chOff x="241306" y="2243792"/>
            <a:chExt cx="11778089" cy="617268"/>
          </a:xfrm>
          <a:solidFill>
            <a:srgbClr val="5F8D2E"/>
          </a:solidFill>
        </p:grpSpPr>
        <p:sp>
          <p:nvSpPr>
            <p:cNvPr id="51" name="Google Shape;428;p3"/>
            <p:cNvSpPr/>
            <p:nvPr/>
          </p:nvSpPr>
          <p:spPr>
            <a:xfrm>
              <a:off x="3538287" y="2243792"/>
              <a:ext cx="2468235" cy="617268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2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30;p3"/>
            <p:cNvSpPr/>
            <p:nvPr/>
          </p:nvSpPr>
          <p:spPr>
            <a:xfrm>
              <a:off x="531851" y="2243792"/>
              <a:ext cx="2468235" cy="617268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32;p3"/>
            <p:cNvSpPr/>
            <p:nvPr/>
          </p:nvSpPr>
          <p:spPr>
            <a:xfrm>
              <a:off x="6544723" y="2243792"/>
              <a:ext cx="2468235" cy="617268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6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34;p3"/>
            <p:cNvSpPr/>
            <p:nvPr/>
          </p:nvSpPr>
          <p:spPr>
            <a:xfrm>
              <a:off x="9551160" y="2243792"/>
              <a:ext cx="2468235" cy="617268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8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4259" y="1520769"/>
            <a:ext cx="24090260" cy="3588354"/>
            <a:chOff x="923003" y="3969804"/>
            <a:chExt cx="24090262" cy="3923828"/>
          </a:xfrm>
        </p:grpSpPr>
        <p:sp>
          <p:nvSpPr>
            <p:cNvPr id="41" name="Rounded Rectangle 40"/>
            <p:cNvSpPr/>
            <p:nvPr/>
          </p:nvSpPr>
          <p:spPr>
            <a:xfrm>
              <a:off x="1272211" y="4426859"/>
              <a:ext cx="23741054" cy="3466773"/>
            </a:xfrm>
            <a:prstGeom prst="roundRect">
              <a:avLst>
                <a:gd name="adj" fmla="val 4376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3969804"/>
              <a:ext cx="3619502" cy="1078485"/>
              <a:chOff x="923003" y="3969804"/>
              <a:chExt cx="3619502" cy="107848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362047" y="4056325"/>
                <a:ext cx="3180458" cy="991964"/>
                <a:chOff x="2028797" y="4418275"/>
                <a:chExt cx="3180458" cy="991964"/>
              </a:xfrm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3202974" y="3244098"/>
                  <a:ext cx="832104" cy="3180458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512050" y="4439322"/>
                  <a:ext cx="2606744" cy="9709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2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69804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35" name="Rounded Rectangle 34"/>
          <p:cNvSpPr/>
          <p:nvPr/>
        </p:nvSpPr>
        <p:spPr>
          <a:xfrm>
            <a:off x="387313" y="6554233"/>
            <a:ext cx="23672802" cy="6614750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/>
        </p:nvSpPr>
        <p:spPr>
          <a:xfrm>
            <a:off x="18557001" y="5355260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142969" y="2003825"/>
                <a:ext cx="17631470" cy="2377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9" y="2003825"/>
                <a:ext cx="17631470" cy="2377767"/>
              </a:xfrm>
              <a:prstGeom prst="rect">
                <a:avLst/>
              </a:prstGeom>
              <a:blipFill>
                <a:blip r:embed="rId3"/>
                <a:stretch>
                  <a:fillRect l="-1591" t="-5897" r="-2386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Google Shape;437;p3"/>
              <p:cNvSpPr/>
              <p:nvPr/>
            </p:nvSpPr>
            <p:spPr>
              <a:xfrm>
                <a:off x="2101313" y="5443166"/>
                <a:ext cx="2970686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m:rPr>
                          <m:nor/>
                        </m:rPr>
                        <a:rPr lang="en-US" sz="48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endParaRPr>
              </a:p>
            </p:txBody>
          </p:sp>
        </mc:Choice>
        <mc:Fallback xmlns="">
          <p:sp>
            <p:nvSpPr>
              <p:cNvPr id="59" name="Google Shape;43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313" y="5443166"/>
                <a:ext cx="2970686" cy="830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438;p3"/>
              <p:cNvSpPr/>
              <p:nvPr/>
            </p:nvSpPr>
            <p:spPr>
              <a:xfrm>
                <a:off x="8179434" y="5477726"/>
                <a:ext cx="297060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rPr>
                  <a:t>.</a:t>
                </a:r>
              </a:p>
            </p:txBody>
          </p:sp>
        </mc:Choice>
        <mc:Fallback xmlns="">
          <p:sp>
            <p:nvSpPr>
              <p:cNvPr id="60" name="Google Shape;43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434" y="5477726"/>
                <a:ext cx="2970600" cy="830956"/>
              </a:xfrm>
              <a:prstGeom prst="rect">
                <a:avLst/>
              </a:prstGeom>
              <a:blipFill>
                <a:blip r:embed="rId5"/>
                <a:stretch>
                  <a:fillRect t="-17647" b="-3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Google Shape;439;p3"/>
              <p:cNvSpPr/>
              <p:nvPr/>
            </p:nvSpPr>
            <p:spPr>
              <a:xfrm>
                <a:off x="14172513" y="5469458"/>
                <a:ext cx="2970686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Tahoma"/>
                  </a:rPr>
                  <a:t>.</a:t>
                </a:r>
                <a:endParaRPr lang="ar-AE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endParaRPr>
              </a:p>
            </p:txBody>
          </p:sp>
        </mc:Choice>
        <mc:Fallback xmlns="">
          <p:sp>
            <p:nvSpPr>
              <p:cNvPr id="61" name="Google Shape;439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2513" y="5469458"/>
                <a:ext cx="2970686" cy="830956"/>
              </a:xfrm>
              <a:prstGeom prst="rect">
                <a:avLst/>
              </a:prstGeom>
              <a:blipFill>
                <a:blip r:embed="rId6"/>
                <a:stretch>
                  <a:fillRect t="-17518" b="-364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Google Shape;440;p3"/>
              <p:cNvSpPr/>
              <p:nvPr/>
            </p:nvSpPr>
            <p:spPr>
              <a:xfrm>
                <a:off x="20079747" y="5485112"/>
                <a:ext cx="2970686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4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Tahoma"/>
                </a:endParaRPr>
              </a:p>
            </p:txBody>
          </p:sp>
        </mc:Choice>
        <mc:Fallback xmlns="">
          <p:sp>
            <p:nvSpPr>
              <p:cNvPr id="62" name="Google Shape;440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9747" y="5485112"/>
                <a:ext cx="2970686" cy="8309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Google Shape;449;p3">
                <a:extLst>
                  <a:ext uri="{FF2B5EF4-FFF2-40B4-BE49-F238E27FC236}">
                    <a16:creationId xmlns:a16="http://schemas.microsoft.com/office/drawing/2014/main" id="{A6EE6553-CD46-4D77-A469-3DB63CE59021}"/>
                  </a:ext>
                </a:extLst>
              </p:cNvPr>
              <p:cNvSpPr txBox="1"/>
              <p:nvPr/>
            </p:nvSpPr>
            <p:spPr>
              <a:xfrm>
                <a:off x="812154" y="7791033"/>
                <a:ext cx="16490416" cy="5588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𝑺𝑨𝑩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𝑶𝑯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𝑶𝑯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𝑶𝑨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𝑶𝑯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𝑶𝑨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</a:t>
                </a:r>
              </a:p>
              <a:p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𝓵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𝒕𝒑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𝓵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fr-FR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</a:t>
                </a:r>
              </a:p>
              <a:p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3" name="Google Shape;449;p3">
                <a:extLst>
                  <a:ext uri="{FF2B5EF4-FFF2-40B4-BE49-F238E27FC236}">
                    <a16:creationId xmlns:a16="http://schemas.microsoft.com/office/drawing/2014/main" id="{A6EE6553-CD46-4D77-A469-3DB63CE5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54" y="7791033"/>
                <a:ext cx="16490416" cy="5588221"/>
              </a:xfrm>
              <a:prstGeom prst="rect">
                <a:avLst/>
              </a:prstGeom>
              <a:blipFill>
                <a:blip r:embed="rId8"/>
                <a:stretch>
                  <a:fillRect l="-1664" t="-2617" r="-9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eform 20"/>
          <p:cNvSpPr>
            <a:spLocks/>
          </p:cNvSpPr>
          <p:nvPr/>
        </p:nvSpPr>
        <p:spPr bwMode="auto">
          <a:xfrm rot="16200000" flipV="1">
            <a:off x="2177594" y="5782405"/>
            <a:ext cx="869740" cy="2725589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660033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5" name="TextBox 64"/>
          <p:cNvSpPr txBox="1"/>
          <p:nvPr/>
        </p:nvSpPr>
        <p:spPr>
          <a:xfrm>
            <a:off x="1102418" y="6745090"/>
            <a:ext cx="2872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Bài giải</a:t>
            </a:r>
            <a:endParaRPr lang="en-US" sz="4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4860" r="18922" b="25555"/>
          <a:stretch/>
        </p:blipFill>
        <p:spPr>
          <a:xfrm>
            <a:off x="263682" y="6611269"/>
            <a:ext cx="1058948" cy="1133026"/>
          </a:xfrm>
          <a:prstGeom prst="round2DiagRect">
            <a:avLst>
              <a:gd name="adj1" fmla="val 27632"/>
              <a:gd name="adj2" fmla="val 0"/>
            </a:avLst>
          </a:prstGeom>
          <a:solidFill>
            <a:srgbClr val="327E3B"/>
          </a:solidFill>
          <a:ln w="38100" cap="sq">
            <a:solidFill>
              <a:srgbClr val="6600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27">
            <a:extLst>
              <a:ext uri="{FF2B5EF4-FFF2-40B4-BE49-F238E27FC236}">
                <a16:creationId xmlns:a16="http://schemas.microsoft.com/office/drawing/2014/main" id="{B9381E02-7D8A-4D96-BC80-30A3A050F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140" y="1987146"/>
            <a:ext cx="36939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8600"/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7FF301C5-3D02-4405-A1F4-5DD79E86D9F9}"/>
              </a:ext>
            </a:extLst>
          </p:cNvPr>
          <p:cNvGrpSpPr>
            <a:grpSpLocks/>
          </p:cNvGrpSpPr>
          <p:nvPr/>
        </p:nvGrpSpPr>
        <p:grpSpPr bwMode="auto">
          <a:xfrm>
            <a:off x="17359560" y="6846863"/>
            <a:ext cx="5440372" cy="6210346"/>
            <a:chOff x="2755" y="659"/>
            <a:chExt cx="2291" cy="3624"/>
          </a:xfrm>
        </p:grpSpPr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4AE88A9D-C53A-4824-8B89-45ECFCE94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953"/>
              <a:ext cx="1473" cy="3059"/>
            </a:xfrm>
            <a:custGeom>
              <a:avLst/>
              <a:gdLst>
                <a:gd name="T0" fmla="*/ 731 w 1473"/>
                <a:gd name="T1" fmla="*/ 0 h 3059"/>
                <a:gd name="T2" fmla="*/ 0 w 1473"/>
                <a:gd name="T3" fmla="*/ 2445 h 3059"/>
                <a:gd name="T4" fmla="*/ 1473 w 1473"/>
                <a:gd name="T5" fmla="*/ 3059 h 3059"/>
                <a:gd name="T6" fmla="*/ 731 w 1473"/>
                <a:gd name="T7" fmla="*/ 0 h 3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059">
                  <a:moveTo>
                    <a:pt x="731" y="0"/>
                  </a:moveTo>
                  <a:lnTo>
                    <a:pt x="0" y="2445"/>
                  </a:lnTo>
                  <a:lnTo>
                    <a:pt x="1473" y="3059"/>
                  </a:lnTo>
                  <a:lnTo>
                    <a:pt x="731" y="0"/>
                  </a:lnTo>
                  <a:close/>
                </a:path>
              </a:pathLst>
            </a:custGeom>
            <a:pattFill prst="openDmnd">
              <a:fgClr>
                <a:srgbClr val="00B0F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1" name="Arc 25">
              <a:extLst>
                <a:ext uri="{FF2B5EF4-FFF2-40B4-BE49-F238E27FC236}">
                  <a16:creationId xmlns:a16="http://schemas.microsoft.com/office/drawing/2014/main" id="{B91954D3-C6CA-4A83-8230-C5DF883DB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3647"/>
              <a:ext cx="2234" cy="461"/>
            </a:xfrm>
            <a:custGeom>
              <a:avLst/>
              <a:gdLst>
                <a:gd name="G0" fmla="+- 21600 0 0"/>
                <a:gd name="G1" fmla="+- 3482 0 0"/>
                <a:gd name="G2" fmla="+- 21600 0 0"/>
                <a:gd name="T0" fmla="*/ 43194 w 43200"/>
                <a:gd name="T1" fmla="*/ 2955 h 25082"/>
                <a:gd name="T2" fmla="*/ 282 w 43200"/>
                <a:gd name="T3" fmla="*/ 0 h 25082"/>
                <a:gd name="T4" fmla="*/ 21600 w 43200"/>
                <a:gd name="T5" fmla="*/ 3482 h 25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082" fill="none" extrusionOk="0">
                  <a:moveTo>
                    <a:pt x="43193" y="2955"/>
                  </a:moveTo>
                  <a:cubicBezTo>
                    <a:pt x="43197" y="3130"/>
                    <a:pt x="43200" y="3306"/>
                    <a:pt x="43200" y="3482"/>
                  </a:cubicBezTo>
                  <a:cubicBezTo>
                    <a:pt x="43200" y="15411"/>
                    <a:pt x="33529" y="25082"/>
                    <a:pt x="21600" y="25082"/>
                  </a:cubicBezTo>
                  <a:cubicBezTo>
                    <a:pt x="9670" y="25082"/>
                    <a:pt x="0" y="15411"/>
                    <a:pt x="0" y="3482"/>
                  </a:cubicBezTo>
                  <a:cubicBezTo>
                    <a:pt x="0" y="2315"/>
                    <a:pt x="94" y="1151"/>
                    <a:pt x="282" y="0"/>
                  </a:cubicBezTo>
                </a:path>
                <a:path w="43200" h="25082" stroke="0" extrusionOk="0">
                  <a:moveTo>
                    <a:pt x="43193" y="2955"/>
                  </a:moveTo>
                  <a:cubicBezTo>
                    <a:pt x="43197" y="3130"/>
                    <a:pt x="43200" y="3306"/>
                    <a:pt x="43200" y="3482"/>
                  </a:cubicBezTo>
                  <a:cubicBezTo>
                    <a:pt x="43200" y="15411"/>
                    <a:pt x="33529" y="25082"/>
                    <a:pt x="21600" y="25082"/>
                  </a:cubicBezTo>
                  <a:cubicBezTo>
                    <a:pt x="9670" y="25082"/>
                    <a:pt x="0" y="15411"/>
                    <a:pt x="0" y="3482"/>
                  </a:cubicBezTo>
                  <a:cubicBezTo>
                    <a:pt x="0" y="2315"/>
                    <a:pt x="94" y="1151"/>
                    <a:pt x="282" y="0"/>
                  </a:cubicBezTo>
                  <a:lnTo>
                    <a:pt x="21600" y="3482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2" name="Arc 24">
              <a:extLst>
                <a:ext uri="{FF2B5EF4-FFF2-40B4-BE49-F238E27FC236}">
                  <a16:creationId xmlns:a16="http://schemas.microsoft.com/office/drawing/2014/main" id="{4DB0FA38-3BC6-4954-824D-88F9F403C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4" y="3311"/>
              <a:ext cx="2215" cy="397"/>
            </a:xfrm>
            <a:custGeom>
              <a:avLst/>
              <a:gdLst>
                <a:gd name="G0" fmla="+- 21232 0 0"/>
                <a:gd name="G1" fmla="+- 21600 0 0"/>
                <a:gd name="G2" fmla="+- 21600 0 0"/>
                <a:gd name="T0" fmla="*/ 0 w 42832"/>
                <a:gd name="T1" fmla="*/ 17631 h 21600"/>
                <a:gd name="T2" fmla="*/ 42832 w 42832"/>
                <a:gd name="T3" fmla="*/ 21600 h 21600"/>
                <a:gd name="T4" fmla="*/ 21232 w 428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832" h="21600" fill="none" extrusionOk="0">
                  <a:moveTo>
                    <a:pt x="-1" y="17630"/>
                  </a:moveTo>
                  <a:cubicBezTo>
                    <a:pt x="1910" y="7409"/>
                    <a:pt x="10833" y="0"/>
                    <a:pt x="21232" y="0"/>
                  </a:cubicBezTo>
                  <a:cubicBezTo>
                    <a:pt x="33161" y="0"/>
                    <a:pt x="42832" y="9670"/>
                    <a:pt x="42832" y="21600"/>
                  </a:cubicBezTo>
                </a:path>
                <a:path w="42832" h="21600" stroke="0" extrusionOk="0">
                  <a:moveTo>
                    <a:pt x="-1" y="17630"/>
                  </a:moveTo>
                  <a:cubicBezTo>
                    <a:pt x="1910" y="7409"/>
                    <a:pt x="10833" y="0"/>
                    <a:pt x="21232" y="0"/>
                  </a:cubicBezTo>
                  <a:cubicBezTo>
                    <a:pt x="33161" y="0"/>
                    <a:pt x="42832" y="9670"/>
                    <a:pt x="42832" y="21600"/>
                  </a:cubicBezTo>
                  <a:lnTo>
                    <a:pt x="21232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3" name="AutoShape 23">
              <a:extLst>
                <a:ext uri="{FF2B5EF4-FFF2-40B4-BE49-F238E27FC236}">
                  <a16:creationId xmlns:a16="http://schemas.microsoft.com/office/drawing/2014/main" id="{9163715B-FA34-4D8B-B923-407709E7DE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707"/>
              <a:ext cx="2234" cy="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4" name="AutoShape 22">
              <a:extLst>
                <a:ext uri="{FF2B5EF4-FFF2-40B4-BE49-F238E27FC236}">
                  <a16:creationId xmlns:a16="http://schemas.microsoft.com/office/drawing/2014/main" id="{94240021-8223-43E5-97B4-7CF38A94F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958"/>
              <a:ext cx="0" cy="275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B0C09B67-C302-4E52-A68B-5F2EC59746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958"/>
              <a:ext cx="1117" cy="2712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6" name="AutoShape 20">
              <a:extLst>
                <a:ext uri="{FF2B5EF4-FFF2-40B4-BE49-F238E27FC236}">
                  <a16:creationId xmlns:a16="http://schemas.microsoft.com/office/drawing/2014/main" id="{F0B85F82-2BB8-468E-BD2F-DD9631595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958"/>
              <a:ext cx="1117" cy="2749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7" name="AutoShape 19">
              <a:extLst>
                <a:ext uri="{FF2B5EF4-FFF2-40B4-BE49-F238E27FC236}">
                  <a16:creationId xmlns:a16="http://schemas.microsoft.com/office/drawing/2014/main" id="{82964832-FA1A-4F2E-AC29-367A5EC648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81" y="3407"/>
              <a:ext cx="1451" cy="605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id="{64F15621-6EB2-4434-8F84-CFB141DF4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958"/>
              <a:ext cx="731" cy="3054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79ABC6B6-DF48-4030-8F22-D2DFDB229D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0" y="958"/>
              <a:ext cx="731" cy="2449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043B4899-DCE3-4266-A488-ABC01A469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953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2" name="AutoShape 15">
              <a:extLst>
                <a:ext uri="{FF2B5EF4-FFF2-40B4-BE49-F238E27FC236}">
                  <a16:creationId xmlns:a16="http://schemas.microsoft.com/office/drawing/2014/main" id="{F46220B0-88D7-45CC-B2CE-7FF80F4424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5" y="2835"/>
              <a:ext cx="556" cy="873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3" name="AutoShape 14">
              <a:extLst>
                <a:ext uri="{FF2B5EF4-FFF2-40B4-BE49-F238E27FC236}">
                  <a16:creationId xmlns:a16="http://schemas.microsoft.com/office/drawing/2014/main" id="{16EC2B9C-61EE-41C2-872D-B6CA152D04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940"/>
              <a:ext cx="54" cy="85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A06C37EA-C8E6-4D5B-8F23-B8B3A5DC3A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8" y="2891"/>
              <a:ext cx="40" cy="134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5" name="AutoShape 12">
              <a:extLst>
                <a:ext uri="{FF2B5EF4-FFF2-40B4-BE49-F238E27FC236}">
                  <a16:creationId xmlns:a16="http://schemas.microsoft.com/office/drawing/2014/main" id="{6F89181A-E43D-48D9-A069-ACF314A3A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814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6" name="AutoShape 11">
              <a:extLst>
                <a:ext uri="{FF2B5EF4-FFF2-40B4-BE49-F238E27FC236}">
                  <a16:creationId xmlns:a16="http://schemas.microsoft.com/office/drawing/2014/main" id="{154466FC-977F-49A3-9A47-1D146C077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3369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7" name="AutoShape 10">
              <a:extLst>
                <a:ext uri="{FF2B5EF4-FFF2-40B4-BE49-F238E27FC236}">
                  <a16:creationId xmlns:a16="http://schemas.microsoft.com/office/drawing/2014/main" id="{4721EFBE-AF78-4646-A6E1-6D4931B8E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" y="3676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8" name="AutoShape 9">
              <a:extLst>
                <a:ext uri="{FF2B5EF4-FFF2-40B4-BE49-F238E27FC236}">
                  <a16:creationId xmlns:a16="http://schemas.microsoft.com/office/drawing/2014/main" id="{9EC6D8CA-75F3-4A8E-A06F-CDE683A03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3975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29" name="AutoShape 8">
              <a:extLst>
                <a:ext uri="{FF2B5EF4-FFF2-40B4-BE49-F238E27FC236}">
                  <a16:creationId xmlns:a16="http://schemas.microsoft.com/office/drawing/2014/main" id="{7B13FD0A-CD4E-4950-AA5D-2DCD328FC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" y="3674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sp>
          <p:nvSpPr>
            <p:cNvPr id="30" name="AutoShape 7">
              <a:extLst>
                <a:ext uri="{FF2B5EF4-FFF2-40B4-BE49-F238E27FC236}">
                  <a16:creationId xmlns:a16="http://schemas.microsoft.com/office/drawing/2014/main" id="{D4A384B5-A486-43D9-A2D3-158DB0443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5" y="3678"/>
              <a:ext cx="57" cy="57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8600"/>
            </a:p>
          </p:txBody>
        </p:sp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CC72D036-DA65-4FAF-A251-8AAAE90368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02" y="659"/>
            <a:ext cx="218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39700" imgH="177800" progId="Equation.DSMT4">
                    <p:embed/>
                  </p:oleObj>
                </mc:Choice>
                <mc:Fallback>
                  <p:oleObj name="Equation" r:id="rId10" imgW="139700" imgH="177800" progId="Equation.DSMT4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CC72D036-DA65-4FAF-A251-8AAAE90368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2" y="659"/>
                          <a:ext cx="218" cy="2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E5E0B42D-077B-4170-B4D4-E9AA0DC4EA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66" y="3148"/>
            <a:ext cx="238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52400" imgH="165100" progId="Equation.DSMT4">
                    <p:embed/>
                  </p:oleObj>
                </mc:Choice>
                <mc:Fallback>
                  <p:oleObj name="Equation" r:id="rId12" imgW="152400" imgH="16510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E5E0B42D-077B-4170-B4D4-E9AA0DC4EA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6" y="3148"/>
                          <a:ext cx="238" cy="2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2389300D-B35F-42FE-9846-665C6A8AE5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53" y="3716"/>
            <a:ext cx="238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52400" imgH="177800" progId="Equation.DSMT4">
                    <p:embed/>
                  </p:oleObj>
                </mc:Choice>
                <mc:Fallback>
                  <p:oleObj name="Equation" r:id="rId14" imgW="152400" imgH="177800" progId="Equation.DSMT4">
                    <p:embed/>
                    <p:pic>
                      <p:nvPicPr>
                        <p:cNvPr id="37" name="Object 36">
                          <a:extLst>
                            <a:ext uri="{FF2B5EF4-FFF2-40B4-BE49-F238E27FC236}">
                              <a16:creationId xmlns:a16="http://schemas.microsoft.com/office/drawing/2014/main" id="{2389300D-B35F-42FE-9846-665C6A8AE5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3" y="3716"/>
                          <a:ext cx="238" cy="27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F6FE7DDB-0DBF-4D52-9F76-0B42100C3D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1" y="4024"/>
            <a:ext cx="238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52400" imgH="165100" progId="Equation.DSMT4">
                    <p:embed/>
                  </p:oleObj>
                </mc:Choice>
                <mc:Fallback>
                  <p:oleObj name="Equation" r:id="rId16" imgW="152400" imgH="165100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F6FE7DDB-0DBF-4D52-9F76-0B42100C3DB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1" y="4024"/>
                          <a:ext cx="238" cy="2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43960776-2732-43FC-A233-B1A9FAE71D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98" y="2644"/>
            <a:ext cx="277" cy="2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77800" imgH="165100" progId="Equation.DSMT4">
                    <p:embed/>
                  </p:oleObj>
                </mc:Choice>
                <mc:Fallback>
                  <p:oleObj name="Equation" r:id="rId18" imgW="177800" imgH="165100" progId="Equation.DSMT4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id="{43960776-2732-43FC-A233-B1A9FAE71D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8" y="2644"/>
                          <a:ext cx="277" cy="2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592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E67730-F45A-4143-93AD-1D050C7FB930}"/>
              </a:ext>
            </a:extLst>
          </p:cNvPr>
          <p:cNvSpPr/>
          <p:nvPr/>
        </p:nvSpPr>
        <p:spPr>
          <a:xfrm>
            <a:off x="983889" y="8497570"/>
            <a:ext cx="14478000" cy="34658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A67DFC-DBA6-484A-992A-9EC29695B90A}"/>
              </a:ext>
            </a:extLst>
          </p:cNvPr>
          <p:cNvSpPr/>
          <p:nvPr/>
        </p:nvSpPr>
        <p:spPr>
          <a:xfrm>
            <a:off x="983889" y="4114800"/>
            <a:ext cx="14478000" cy="34235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B49F313-7AD4-4309-B0AB-321F4983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3703"/>
            <a:ext cx="5181600" cy="882481"/>
          </a:xfrm>
        </p:spPr>
        <p:txBody>
          <a:bodyPr anchor="t">
            <a:normAutofit/>
          </a:bodyPr>
          <a:lstStyle/>
          <a:p>
            <a:r>
              <a:rPr lang="vi-VN" sz="4400" b="1" dirty="0"/>
              <a:t>I. LÍ THUYẾT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hỗ dành sẵn cho Nội dung 2">
                <a:extLst>
                  <a:ext uri="{FF2B5EF4-FFF2-40B4-BE49-F238E27FC236}">
                    <a16:creationId xmlns:a16="http://schemas.microsoft.com/office/drawing/2014/main" id="{83DFA6AF-10BB-4D4C-A2E2-8CBE1DA9A2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78591" y="3429000"/>
                <a:ext cx="13888596" cy="3868826"/>
              </a:xfrm>
            </p:spPr>
            <p:txBody>
              <a:bodyPr>
                <a:normAutofit fontScale="92500" lnSpcReduction="10000"/>
              </a:bodyPr>
              <a:lstStyle/>
              <a:p>
                <a:pPr marL="914400" indent="-914400">
                  <a:buAutoNum type="arabicPeriod"/>
                </a:pPr>
                <a:r>
                  <a:rPr lang="vi-VN" sz="4800" b="1" dirty="0">
                    <a:solidFill>
                      <a:srgbClr val="FF0000">
                        <a:alpha val="6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nón tròn xoay</a:t>
                </a:r>
                <a:endParaRPr lang="en-US" sz="4800" b="1" dirty="0">
                  <a:solidFill>
                    <a:srgbClr val="FF0000">
                      <a:alpha val="6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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Cho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𝜟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𝑺𝑶𝑴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quay quanh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𝑺𝑶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4400" b="1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𝑺𝑶</m:t>
                            </m:r>
                          </m:e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𝑶𝑴</m:t>
                            </m:r>
                          </m:e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𝒍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𝑺𝑴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vi-VN" sz="4400" b="1" dirty="0">
                  <a:solidFill>
                    <a:schemeClr val="tx1">
                      <a:alpha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" name="Chỗ dành sẵn cho Nội dung 2">
                <a:extLst>
                  <a:ext uri="{FF2B5EF4-FFF2-40B4-BE49-F238E27FC236}">
                    <a16:creationId xmlns:a16="http://schemas.microsoft.com/office/drawing/2014/main" id="{83DFA6AF-10BB-4D4C-A2E2-8CBE1DA9A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8591" y="3429000"/>
                <a:ext cx="13888596" cy="3868826"/>
              </a:xfrm>
              <a:blipFill>
                <a:blip r:embed="rId2"/>
                <a:stretch>
                  <a:fillRect l="-1800" t="-5205" r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72">
            <a:extLst>
              <a:ext uri="{FF2B5EF4-FFF2-40B4-BE49-F238E27FC236}">
                <a16:creationId xmlns:a16="http://schemas.microsoft.com/office/drawing/2014/main" id="{166E38D4-6F35-45B1-993C-0897FC6046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2369" y="2902915"/>
            <a:ext cx="8891631" cy="973897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B33A0A-E3CF-4C83-B136-FBC7754B6797}"/>
              </a:ext>
            </a:extLst>
          </p:cNvPr>
          <p:cNvSpPr/>
          <p:nvPr/>
        </p:nvSpPr>
        <p:spPr>
          <a:xfrm>
            <a:off x="2362200" y="1594169"/>
            <a:ext cx="19133324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400"/>
              </a:spcBef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 TẮT VỀ HÌNH NÓN- KHỐI NÓN – TIẾT 3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DD653-AF87-4032-8942-3DDEC777E197}"/>
              </a:ext>
            </a:extLst>
          </p:cNvPr>
          <p:cNvSpPr txBox="1"/>
          <p:nvPr/>
        </p:nvSpPr>
        <p:spPr>
          <a:xfrm>
            <a:off x="1176960" y="7772400"/>
            <a:ext cx="13990227" cy="394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 startAt="2"/>
            </a:pPr>
            <a:r>
              <a:rPr lang="en-US" sz="4400" b="1" dirty="0">
                <a:solidFill>
                  <a:srgbClr val="FF000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>
                <a:solidFill>
                  <a:srgbClr val="FF000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 nón tròn xoay</a:t>
            </a:r>
            <a:endParaRPr lang="en-US" sz="4400" b="1" dirty="0">
              <a:solidFill>
                <a:srgbClr val="FF0000">
                  <a:alpha val="6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1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1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1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1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nl-NL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vi-VN" sz="4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4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Các yếu tố của hình nón cũng là của khối nón tương </a:t>
            </a:r>
            <a:r>
              <a:rPr lang="nl-NL" sz="4100" b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ứng.</a:t>
            </a:r>
            <a:endParaRPr lang="en-US" sz="4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91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C5115F-6348-4008-8F0F-BC41EB4B800D}"/>
              </a:ext>
            </a:extLst>
          </p:cNvPr>
          <p:cNvGrpSpPr/>
          <p:nvPr/>
        </p:nvGrpSpPr>
        <p:grpSpPr>
          <a:xfrm>
            <a:off x="29308" y="7545707"/>
            <a:ext cx="24262141" cy="5503293"/>
            <a:chOff x="121859" y="6307707"/>
            <a:chExt cx="24262141" cy="5503293"/>
          </a:xfrm>
        </p:grpSpPr>
        <p:sp>
          <p:nvSpPr>
            <p:cNvPr id="35" name="Rounded Rectangle 34"/>
            <p:cNvSpPr/>
            <p:nvPr/>
          </p:nvSpPr>
          <p:spPr>
            <a:xfrm>
              <a:off x="567984" y="6489346"/>
              <a:ext cx="23816016" cy="532165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 rot="16200000" flipV="1">
              <a:off x="2070067" y="5346960"/>
              <a:ext cx="869740" cy="2996406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660033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86585" y="6352902"/>
              <a:ext cx="287284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121859" y="6307707"/>
              <a:ext cx="1058948" cy="1133026"/>
            </a:xfrm>
            <a:prstGeom prst="round2DiagRect">
              <a:avLst>
                <a:gd name="adj1" fmla="val 27632"/>
                <a:gd name="adj2" fmla="val 0"/>
              </a:avLst>
            </a:prstGeom>
            <a:solidFill>
              <a:srgbClr val="327E3B"/>
            </a:solidFill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0" name="Google Shape;427;p3"/>
          <p:cNvGrpSpPr/>
          <p:nvPr/>
        </p:nvGrpSpPr>
        <p:grpSpPr>
          <a:xfrm>
            <a:off x="424060" y="5776495"/>
            <a:ext cx="23424514" cy="1726274"/>
            <a:chOff x="241306" y="2243791"/>
            <a:chExt cx="11712257" cy="863137"/>
          </a:xfrm>
          <a:solidFill>
            <a:srgbClr val="5F8D2E"/>
          </a:solidFill>
        </p:grpSpPr>
        <p:sp>
          <p:nvSpPr>
            <p:cNvPr id="51" name="Google Shape;428;p3"/>
            <p:cNvSpPr/>
            <p:nvPr/>
          </p:nvSpPr>
          <p:spPr>
            <a:xfrm>
              <a:off x="3538288" y="2243791"/>
              <a:ext cx="2402403" cy="834577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2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30;p3"/>
            <p:cNvSpPr/>
            <p:nvPr/>
          </p:nvSpPr>
          <p:spPr>
            <a:xfrm>
              <a:off x="531851" y="2243792"/>
              <a:ext cx="2468235" cy="834576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32;p3"/>
            <p:cNvSpPr/>
            <p:nvPr/>
          </p:nvSpPr>
          <p:spPr>
            <a:xfrm>
              <a:off x="6544724" y="2243791"/>
              <a:ext cx="2370568" cy="863137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6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34;p3"/>
            <p:cNvSpPr/>
            <p:nvPr/>
          </p:nvSpPr>
          <p:spPr>
            <a:xfrm>
              <a:off x="9551161" y="2243792"/>
              <a:ext cx="2402402" cy="834576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8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7585" y="1487316"/>
            <a:ext cx="24090260" cy="3994012"/>
            <a:chOff x="923003" y="4031852"/>
            <a:chExt cx="24090260" cy="339368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1" name="Rounded Rectangle 40"/>
            <p:cNvSpPr/>
            <p:nvPr/>
          </p:nvSpPr>
          <p:spPr>
            <a:xfrm>
              <a:off x="1272210" y="4426858"/>
              <a:ext cx="23741053" cy="2998681"/>
            </a:xfrm>
            <a:prstGeom prst="roundRect">
              <a:avLst>
                <a:gd name="adj" fmla="val 4376"/>
              </a:avLst>
            </a:prstGeom>
            <a:grpFill/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4031852"/>
              <a:ext cx="3625872" cy="1391976"/>
              <a:chOff x="923003" y="4031852"/>
              <a:chExt cx="3625872" cy="1391976"/>
            </a:xfrm>
            <a:grpFill/>
          </p:grpSpPr>
          <p:grpSp>
            <p:nvGrpSpPr>
              <p:cNvPr id="44" name="Group 43"/>
              <p:cNvGrpSpPr/>
              <p:nvPr/>
            </p:nvGrpSpPr>
            <p:grpSpPr>
              <a:xfrm>
                <a:off x="1520815" y="4110077"/>
                <a:ext cx="3028060" cy="1313751"/>
                <a:chOff x="2187565" y="4472027"/>
                <a:chExt cx="3028060" cy="1313751"/>
              </a:xfrm>
              <a:grpFill/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3285543" y="3374049"/>
                  <a:ext cx="832104" cy="3028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grpFill/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571090" y="4645014"/>
                  <a:ext cx="2420396" cy="1140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3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40318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grpFill/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18" name="Oval 17"/>
          <p:cNvSpPr/>
          <p:nvPr/>
        </p:nvSpPr>
        <p:spPr>
          <a:xfrm>
            <a:off x="18499504" y="5876462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656999" y="2558678"/>
                <a:ext cx="20242378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𝟗</m:t>
                    </m:r>
                    <m:r>
                      <m:rPr>
                        <m:nor/>
                      </m:rPr>
                      <a:rPr lang="en-US" sz="48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cm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8600" dirty="0"/>
                  <a:t>.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99" y="2558678"/>
                <a:ext cx="20242378" cy="2893100"/>
              </a:xfrm>
              <a:prstGeom prst="rect">
                <a:avLst/>
              </a:prstGeom>
              <a:blipFill>
                <a:blip r:embed="rId4"/>
                <a:stretch>
                  <a:fillRect l="-1386" t="-5063" b="-20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Google Shape;449;p3">
                <a:extLst>
                  <a:ext uri="{FF2B5EF4-FFF2-40B4-BE49-F238E27FC236}">
                    <a16:creationId xmlns:a16="http://schemas.microsoft.com/office/drawing/2014/main" id="{A6EE6553-CD46-4D77-A469-3DB63CE59021}"/>
                  </a:ext>
                </a:extLst>
              </p:cNvPr>
              <p:cNvSpPr txBox="1"/>
              <p:nvPr/>
            </p:nvSpPr>
            <p:spPr>
              <a:xfrm>
                <a:off x="651333" y="7545707"/>
                <a:ext cx="17626380" cy="5610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𝑺𝑨𝑴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𝑺𝑨𝑶</m:t>
                        </m:r>
                      </m:e>
                    </m:acc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𝑺𝑴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f>
                          <m:f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800" b="1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𝟔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𝑺𝑨𝑴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𝑺𝑨𝑴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𝑺𝑴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𝟓𝟒</m:t>
                    </m:r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8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800" b="1">
                                <a:latin typeface="Tahoma" panose="020B0604030504040204" pitchFamily="34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3" name="Google Shape;449;p3">
                <a:extLst>
                  <a:ext uri="{FF2B5EF4-FFF2-40B4-BE49-F238E27FC236}">
                    <a16:creationId xmlns:a16="http://schemas.microsoft.com/office/drawing/2014/main" id="{A6EE6553-CD46-4D77-A469-3DB63CE5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33" y="7545707"/>
                <a:ext cx="17626380" cy="5610663"/>
              </a:xfrm>
              <a:prstGeom prst="rect">
                <a:avLst/>
              </a:prstGeom>
              <a:blipFill>
                <a:blip r:embed="rId5"/>
                <a:stretch>
                  <a:fillRect l="-1591" t="-2500" r="-692" b="-16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AE48855-1584-4636-B4AA-9D45712819F2}"/>
                  </a:ext>
                </a:extLst>
              </p:cNvPr>
              <p:cNvSpPr/>
              <p:nvPr/>
            </p:nvSpPr>
            <p:spPr>
              <a:xfrm>
                <a:off x="2247731" y="5985341"/>
                <a:ext cx="265752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  <m:d>
                        <m:d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800">
                              <a:solidFill>
                                <a:schemeClr val="bg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4800">
                                  <a:solidFill>
                                    <a:schemeClr val="bg1"/>
                                  </a:solidFill>
                                  <a:latin typeface="Tahoma" panose="020B0604030504040204" pitchFamily="34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AE48855-1584-4636-B4AA-9D45712819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731" y="5985341"/>
                <a:ext cx="265752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C96CB5A-9107-4CD8-83D5-D49801F6DE41}"/>
                  </a:ext>
                </a:extLst>
              </p:cNvPr>
              <p:cNvSpPr/>
              <p:nvPr/>
            </p:nvSpPr>
            <p:spPr>
              <a:xfrm>
                <a:off x="8320486" y="5907765"/>
                <a:ext cx="29989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162</m:t>
                      </m:r>
                      <m:d>
                        <m:d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800">
                              <a:solidFill>
                                <a:schemeClr val="bg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4800">
                                  <a:solidFill>
                                    <a:schemeClr val="bg1"/>
                                  </a:solidFill>
                                  <a:latin typeface="Tahoma" panose="020B0604030504040204" pitchFamily="34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C96CB5A-9107-4CD8-83D5-D49801F6D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486" y="5907765"/>
                <a:ext cx="2998963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FABC8CF-8E1F-41FE-B031-60C9EE2147BC}"/>
                  </a:ext>
                </a:extLst>
              </p:cNvPr>
              <p:cNvSpPr/>
              <p:nvPr/>
            </p:nvSpPr>
            <p:spPr>
              <a:xfrm>
                <a:off x="14033646" y="5878042"/>
                <a:ext cx="2814617" cy="1475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800">
                              <a:solidFill>
                                <a:schemeClr val="bg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4800">
                                  <a:solidFill>
                                    <a:schemeClr val="bg1"/>
                                  </a:solidFill>
                                  <a:latin typeface="Tahoma" panose="020B0604030504040204" pitchFamily="34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FABC8CF-8E1F-41FE-B031-60C9EE2147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646" y="5878042"/>
                <a:ext cx="2814617" cy="14752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558B6C-5EC0-4085-9056-72BA338DBDB9}"/>
                  </a:ext>
                </a:extLst>
              </p:cNvPr>
              <p:cNvSpPr/>
              <p:nvPr/>
            </p:nvSpPr>
            <p:spPr>
              <a:xfrm>
                <a:off x="20241855" y="5945799"/>
                <a:ext cx="265752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54</m:t>
                      </m:r>
                      <m:d>
                        <m:d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800">
                              <a:solidFill>
                                <a:schemeClr val="bg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4800">
                                  <a:solidFill>
                                    <a:schemeClr val="bg1"/>
                                  </a:solidFill>
                                  <a:latin typeface="Tahoma" panose="020B0604030504040204" pitchFamily="34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4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558B6C-5EC0-4085-9056-72BA338DB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1855" y="5945799"/>
                <a:ext cx="265752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D319BD16-BD52-425D-96FE-A8459E8236BC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277712" y="7740818"/>
            <a:ext cx="6106287" cy="541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81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5347F4B7-1A79-4870-B597-7BB108E092FA}"/>
              </a:ext>
            </a:extLst>
          </p:cNvPr>
          <p:cNvGrpSpPr/>
          <p:nvPr/>
        </p:nvGrpSpPr>
        <p:grpSpPr>
          <a:xfrm>
            <a:off x="113047" y="6629400"/>
            <a:ext cx="24058767" cy="6386946"/>
            <a:chOff x="387307" y="6363334"/>
            <a:chExt cx="24058767" cy="6386946"/>
          </a:xfrm>
        </p:grpSpPr>
        <p:sp>
          <p:nvSpPr>
            <p:cNvPr id="77" name="Rounded Rectangle 34">
              <a:extLst>
                <a:ext uri="{FF2B5EF4-FFF2-40B4-BE49-F238E27FC236}">
                  <a16:creationId xmlns:a16="http://schemas.microsoft.com/office/drawing/2014/main" id="{54A65B74-1115-4D89-93C4-3F2C6CE0EB5F}"/>
                </a:ext>
              </a:extLst>
            </p:cNvPr>
            <p:cNvSpPr/>
            <p:nvPr/>
          </p:nvSpPr>
          <p:spPr>
            <a:xfrm>
              <a:off x="859829" y="6806929"/>
              <a:ext cx="23586245" cy="594335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6C967999-0707-4D47-9074-8088C2082E5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427948" y="5389807"/>
              <a:ext cx="869740" cy="2996406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660033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B1EC4C-A38E-4375-AF3E-613E818E8904}"/>
                </a:ext>
              </a:extLst>
            </p:cNvPr>
            <p:cNvSpPr txBox="1"/>
            <p:nvPr/>
          </p:nvSpPr>
          <p:spPr>
            <a:xfrm>
              <a:off x="1344466" y="6395749"/>
              <a:ext cx="287284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E52013B-7377-44B3-99BD-15B2035DF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387307" y="6363334"/>
              <a:ext cx="1058948" cy="1133026"/>
            </a:xfrm>
            <a:prstGeom prst="round2DiagRect">
              <a:avLst>
                <a:gd name="adj1" fmla="val 27632"/>
                <a:gd name="adj2" fmla="val 0"/>
              </a:avLst>
            </a:prstGeom>
            <a:solidFill>
              <a:srgbClr val="327E3B"/>
            </a:solidFill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62D30F-C2E7-4E04-B9EE-8792669E44D0}"/>
              </a:ext>
            </a:extLst>
          </p:cNvPr>
          <p:cNvGrpSpPr/>
          <p:nvPr/>
        </p:nvGrpSpPr>
        <p:grpSpPr>
          <a:xfrm>
            <a:off x="212186" y="2110804"/>
            <a:ext cx="23959628" cy="3994012"/>
            <a:chOff x="923003" y="4031852"/>
            <a:chExt cx="23959628" cy="339368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9" name="Rounded Rectangle 40">
              <a:extLst>
                <a:ext uri="{FF2B5EF4-FFF2-40B4-BE49-F238E27FC236}">
                  <a16:creationId xmlns:a16="http://schemas.microsoft.com/office/drawing/2014/main" id="{4D2BA883-ED9E-48C2-AA6A-F836FE9D2FC2}"/>
                </a:ext>
              </a:extLst>
            </p:cNvPr>
            <p:cNvSpPr/>
            <p:nvPr/>
          </p:nvSpPr>
          <p:spPr>
            <a:xfrm>
              <a:off x="1272210" y="4426858"/>
              <a:ext cx="23610421" cy="2998681"/>
            </a:xfrm>
            <a:prstGeom prst="roundRect">
              <a:avLst>
                <a:gd name="adj" fmla="val 4376"/>
              </a:avLst>
            </a:prstGeom>
            <a:grpFill/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4CEFF78-1DFA-44F6-BAC9-9897FA65F3D4}"/>
                </a:ext>
              </a:extLst>
            </p:cNvPr>
            <p:cNvGrpSpPr/>
            <p:nvPr/>
          </p:nvGrpSpPr>
          <p:grpSpPr>
            <a:xfrm>
              <a:off x="923003" y="4031852"/>
              <a:ext cx="3625872" cy="1391976"/>
              <a:chOff x="923003" y="4031852"/>
              <a:chExt cx="3625872" cy="1391976"/>
            </a:xfrm>
            <a:grpFill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C0D8871D-E4FB-47AD-BC37-291B10964F73}"/>
                  </a:ext>
                </a:extLst>
              </p:cNvPr>
              <p:cNvGrpSpPr/>
              <p:nvPr/>
            </p:nvGrpSpPr>
            <p:grpSpPr>
              <a:xfrm>
                <a:off x="1520815" y="4110077"/>
                <a:ext cx="3028060" cy="1313751"/>
                <a:chOff x="2187565" y="4472027"/>
                <a:chExt cx="3028060" cy="1313751"/>
              </a:xfrm>
              <a:grpFill/>
            </p:grpSpPr>
            <p:sp>
              <p:nvSpPr>
                <p:cNvPr id="58" name="Freeform 20">
                  <a:extLst>
                    <a:ext uri="{FF2B5EF4-FFF2-40B4-BE49-F238E27FC236}">
                      <a16:creationId xmlns:a16="http://schemas.microsoft.com/office/drawing/2014/main" id="{0D950C95-9189-4747-9EE7-65D2F7C64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285543" y="3374049"/>
                  <a:ext cx="832104" cy="3028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grpFill/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F489467-9C89-4DDD-876F-A981782FE5A6}"/>
                    </a:ext>
                  </a:extLst>
                </p:cNvPr>
                <p:cNvSpPr txBox="1"/>
                <p:nvPr/>
              </p:nvSpPr>
              <p:spPr>
                <a:xfrm>
                  <a:off x="2571090" y="4645014"/>
                  <a:ext cx="2420396" cy="1140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3</a:t>
                  </a:r>
                </a:p>
              </p:txBody>
            </p:sp>
          </p:grp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E868092-A321-44DD-AD07-0AF54FF87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40318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grpFill/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502434" y="2776238"/>
                <a:ext cx="21880082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           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ho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tr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ò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xoay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chi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ề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cao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12.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434" y="2776238"/>
                <a:ext cx="21880082" cy="3046988"/>
              </a:xfrm>
              <a:prstGeom prst="rect">
                <a:avLst/>
              </a:prstGeom>
              <a:blipFill>
                <a:blip r:embed="rId5"/>
                <a:stretch>
                  <a:fillRect l="-1253" t="-4800" r="-2089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25174" y="5062238"/>
                <a:ext cx="438854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𝟒𝟎𝟔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174" y="5062238"/>
                <a:ext cx="438854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745574" y="5062238"/>
                <a:ext cx="438854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𝟓𝟎𝟎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5574" y="5062238"/>
                <a:ext cx="4388542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001662" y="5138438"/>
                <a:ext cx="444710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𝟑𝟎𝟎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662" y="5138438"/>
                <a:ext cx="4447108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102750" y="5062238"/>
                <a:ext cx="402346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𝟒𝟎𝟎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2750" y="5062238"/>
                <a:ext cx="4023461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/>
              <p:nvPr/>
            </p:nvSpPr>
            <p:spPr>
              <a:xfrm>
                <a:off x="1574923" y="7036851"/>
                <a:ext cx="18562228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𝑺𝑨𝑩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𝑺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</a:p>
              <a:p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𝑶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𝑰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𝑨𝑩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𝑶𝑰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𝑨𝑩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</a:p>
              <a:p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Kẻ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𝑶</m:t>
                    </m:r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𝑯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𝑺𝑰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𝑯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𝑶𝑯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0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𝑺𝑨𝑩</m:t>
                    </m:r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923" y="7036851"/>
                <a:ext cx="18562228" cy="3170099"/>
              </a:xfrm>
              <a:prstGeom prst="rect">
                <a:avLst/>
              </a:prstGeom>
              <a:blipFill>
                <a:blip r:embed="rId10"/>
                <a:stretch>
                  <a:fillRect l="-1149" t="-3654" b="-7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D734617-6C89-4ABC-8907-4B11EA2E31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345" y="7355658"/>
            <a:ext cx="5296655" cy="53265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7871C0C-9682-43FD-8739-DB8E64B53B0C}"/>
                  </a:ext>
                </a:extLst>
              </p:cNvPr>
              <p:cNvSpPr/>
              <p:nvPr/>
            </p:nvSpPr>
            <p:spPr>
              <a:xfrm>
                <a:off x="1688251" y="10337741"/>
                <a:ext cx="11057324" cy="2559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𝒅</m:t>
                    </m:r>
                    <m:d>
                      <m:dPr>
                        <m:ctrlPr>
                          <a:rPr lang="en-US" sz="40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0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𝑶</m:t>
                        </m:r>
                        <m:r>
                          <a:rPr lang="en-US" sz="40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d>
                          <m:dPr>
                            <m:ctrlPr>
                              <a:rPr lang="en-US" sz="4000" b="1" i="1" spc="-1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1" i="1" spc="-1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𝑺𝑨𝑩</m:t>
                            </m:r>
                          </m:e>
                        </m:d>
                      </m:e>
                    </m:d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𝑶𝑯</m:t>
                    </m:r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0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𝟏𝟐</m:t>
                    </m:r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pc="-15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𝑶𝑯</m:t>
                              </m:r>
                            </m:e>
                            <m:sup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40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𝑶</m:t>
                              </m:r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𝑰</m:t>
                              </m:r>
                            </m:e>
                            <m:sup>
                              <m: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40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𝑺𝑶</m:t>
                              </m:r>
                            </m:e>
                            <m:sup>
                              <m: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4000" b="1" i="1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𝟏𝟐</m:t>
                              </m:r>
                            </m:e>
                            <m:sup>
                              <m: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40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𝑶𝑰</m:t>
                              </m:r>
                            </m:e>
                            <m:sup>
                              <m: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40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 spc="-15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𝟐𝟎</m:t>
                              </m:r>
                            </m:e>
                            <m:sup>
                              <m:r>
                                <a:rPr lang="en-US" sz="4000" b="1" i="1" spc="-15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b="1" i="1" spc="-15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4000" b="1" i="1" smtClean="0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𝑶𝑰</m:t>
                      </m:r>
                      <m:r>
                        <a:rPr lang="en-US" sz="4000" b="1" i="1" smtClean="0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  <m:r>
                        <a:rPr lang="en-US" sz="4000" b="1" i="1" smtClean="0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7871C0C-9682-43FD-8739-DB8E64B53B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251" y="10337741"/>
                <a:ext cx="11057324" cy="2559162"/>
              </a:xfrm>
              <a:prstGeom prst="rect">
                <a:avLst/>
              </a:prstGeom>
              <a:blipFill>
                <a:blip r:embed="rId12"/>
                <a:stretch>
                  <a:fillRect l="-198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67568E05-6429-46FC-8A13-30121DE623B4}"/>
                  </a:ext>
                </a:extLst>
              </p:cNvPr>
              <p:cNvSpPr txBox="1"/>
              <p:nvPr/>
            </p:nvSpPr>
            <p:spPr>
              <a:xfrm>
                <a:off x="9842516" y="8858387"/>
                <a:ext cx="10194657" cy="358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Suy ra: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𝑰𝑨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𝑶𝑨</m:t>
                            </m:r>
                          </m:e>
                          <m:sup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𝑶𝑰</m:t>
                            </m:r>
                          </m:e>
                          <m:sup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4000" b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 </a:t>
                </a:r>
                <a:endParaRPr lang="en-US" sz="4000" b="1">
                  <a:effectLst/>
                  <a:latin typeface="Tahoma" panose="020B0604030504040204" pitchFamily="34" charset="0"/>
                  <a:ea typeface="Calibri" panose="020F0502020204030204" pitchFamily="34" charset="0"/>
                  <a:cs typeface="Tahoma" panose="020B0604030504040204" pitchFamily="34" charset="0"/>
                </a:endParaRPr>
              </a:p>
              <a:p>
                <a:pPr marL="540385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𝑺𝑰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𝑺𝑶</m:t>
                            </m:r>
                          </m:e>
                          <m:sup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𝑶𝑰</m:t>
                            </m:r>
                          </m:e>
                          <m:sup>
                            <m:r>
                              <a:rPr lang="en-US" sz="4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𝟐𝟓</m:t>
                    </m:r>
                  </m:oMath>
                </a14:m>
                <a:r>
                  <a:rPr lang="en-US" sz="4000" b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.</a:t>
                </a:r>
                <a:endParaRPr lang="en-US" sz="4000" b="1">
                  <a:effectLst/>
                  <a:latin typeface="Tahoma" panose="020B0604030504040204" pitchFamily="34" charset="0"/>
                  <a:ea typeface="Calibri" panose="020F0502020204030204" pitchFamily="34" charset="0"/>
                  <a:cs typeface="Tahoma" panose="020B0604030504040204" pitchFamily="34" charset="0"/>
                </a:endParaRPr>
              </a:p>
              <a:p>
                <a:pPr marL="540385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𝑽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𝐝𝐢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𝐭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í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𝒄𝒉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𝐭𝐡𝐢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𝐝𝐢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𝐜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ầ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𝐭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𝐥</m:t>
                    </m:r>
                    <m:r>
                      <a:rPr lang="en-US" sz="40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à:</m:t>
                    </m:r>
                  </m:oMath>
                </a14:m>
                <a:r>
                  <a:rPr lang="en-US" sz="4000" b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 </a:t>
                </a:r>
                <a:endParaRPr lang="en-US" sz="4000" b="1">
                  <a:effectLst/>
                  <a:latin typeface="Tahoma" panose="020B0604030504040204" pitchFamily="34" charset="0"/>
                  <a:ea typeface="Calibri" panose="020F0502020204030204" pitchFamily="34" charset="0"/>
                  <a:cs typeface="Tahoma" panose="020B0604030504040204" pitchFamily="34" charset="0"/>
                </a:endParaRPr>
              </a:p>
              <a:p>
                <a:pPr marL="540385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sub>
                    </m:sSub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𝑺𝑰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𝟐𝟓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𝟓𝟎𝟎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000" b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ahoma" panose="020B0604030504040204" pitchFamily="34" charset="0"/>
                  </a:rPr>
                  <a:t> </a:t>
                </a:r>
                <a:endParaRPr lang="en-US" sz="4000" b="1">
                  <a:effectLst/>
                  <a:latin typeface="Tahoma" panose="020B0604030504040204" pitchFamily="34" charset="0"/>
                  <a:ea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67568E05-6429-46FC-8A13-30121DE62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516" y="8858387"/>
                <a:ext cx="10194657" cy="3584315"/>
              </a:xfrm>
              <a:prstGeom prst="rect">
                <a:avLst/>
              </a:prstGeom>
              <a:blipFill>
                <a:blip r:embed="rId13"/>
                <a:stretch>
                  <a:fillRect t="-1531" r="-2990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62FA6593-3DD6-45DB-8F05-F178E8B4740F}"/>
              </a:ext>
            </a:extLst>
          </p:cNvPr>
          <p:cNvCxnSpPr>
            <a:cxnSpLocks/>
          </p:cNvCxnSpPr>
          <p:nvPr/>
        </p:nvCxnSpPr>
        <p:spPr>
          <a:xfrm>
            <a:off x="10147237" y="8621900"/>
            <a:ext cx="0" cy="4275003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49C2C99B-2C15-4009-AFBB-BCA739169E72}"/>
              </a:ext>
            </a:extLst>
          </p:cNvPr>
          <p:cNvSpPr/>
          <p:nvPr/>
        </p:nvSpPr>
        <p:spPr>
          <a:xfrm>
            <a:off x="13716000" y="5138438"/>
            <a:ext cx="914400" cy="684788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2" grpId="0"/>
      <p:bldP spid="53" grpId="0"/>
      <p:bldP spid="54" grpId="0"/>
      <p:bldP spid="55" grpId="0"/>
      <p:bldP spid="51" grpId="0"/>
      <p:bldP spid="52" grpId="0"/>
      <p:bldP spid="24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C59433-5F0D-4B8F-B4FD-2672F2C4E1BD}"/>
              </a:ext>
            </a:extLst>
          </p:cNvPr>
          <p:cNvGrpSpPr/>
          <p:nvPr/>
        </p:nvGrpSpPr>
        <p:grpSpPr>
          <a:xfrm>
            <a:off x="47731" y="6545595"/>
            <a:ext cx="24288538" cy="6386946"/>
            <a:chOff x="387307" y="6363334"/>
            <a:chExt cx="24288538" cy="6386946"/>
          </a:xfrm>
        </p:grpSpPr>
        <p:sp>
          <p:nvSpPr>
            <p:cNvPr id="35" name="Rounded Rectangle 34"/>
            <p:cNvSpPr/>
            <p:nvPr/>
          </p:nvSpPr>
          <p:spPr>
            <a:xfrm>
              <a:off x="859829" y="6806929"/>
              <a:ext cx="23816016" cy="594335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 rot="16200000" flipV="1">
              <a:off x="2427948" y="5389807"/>
              <a:ext cx="869740" cy="2996406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rgbClr val="660033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44466" y="6395749"/>
              <a:ext cx="287284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t="14860" r="18922" b="25555"/>
            <a:stretch/>
          </p:blipFill>
          <p:spPr>
            <a:xfrm>
              <a:off x="387307" y="6363334"/>
              <a:ext cx="1058948" cy="1133026"/>
            </a:xfrm>
            <a:prstGeom prst="round2DiagRect">
              <a:avLst>
                <a:gd name="adj1" fmla="val 27632"/>
                <a:gd name="adj2" fmla="val 0"/>
              </a:avLst>
            </a:prstGeom>
            <a:solidFill>
              <a:srgbClr val="327E3B"/>
            </a:solidFill>
            <a:ln w="38100" cap="sq">
              <a:solidFill>
                <a:srgbClr val="6600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0" name="Google Shape;427;p3"/>
          <p:cNvGrpSpPr/>
          <p:nvPr/>
        </p:nvGrpSpPr>
        <p:grpSpPr>
          <a:xfrm>
            <a:off x="479743" y="4724341"/>
            <a:ext cx="23424514" cy="1726274"/>
            <a:chOff x="241306" y="2243791"/>
            <a:chExt cx="11712257" cy="863137"/>
          </a:xfrm>
          <a:solidFill>
            <a:srgbClr val="5F8D2E"/>
          </a:solidFill>
        </p:grpSpPr>
        <p:sp>
          <p:nvSpPr>
            <p:cNvPr id="51" name="Google Shape;428;p3"/>
            <p:cNvSpPr/>
            <p:nvPr/>
          </p:nvSpPr>
          <p:spPr>
            <a:xfrm>
              <a:off x="3538288" y="2243791"/>
              <a:ext cx="2402403" cy="834577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2" name="Google Shape;429;p3"/>
            <p:cNvSpPr/>
            <p:nvPr/>
          </p:nvSpPr>
          <p:spPr>
            <a:xfrm>
              <a:off x="3247742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30;p3"/>
            <p:cNvSpPr/>
            <p:nvPr/>
          </p:nvSpPr>
          <p:spPr>
            <a:xfrm>
              <a:off x="531851" y="2243792"/>
              <a:ext cx="2468235" cy="834576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" name="Google Shape;431;p3"/>
            <p:cNvSpPr/>
            <p:nvPr/>
          </p:nvSpPr>
          <p:spPr>
            <a:xfrm>
              <a:off x="241306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6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32;p3"/>
            <p:cNvSpPr/>
            <p:nvPr/>
          </p:nvSpPr>
          <p:spPr>
            <a:xfrm>
              <a:off x="6544724" y="2243791"/>
              <a:ext cx="2370568" cy="863137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6" name="Google Shape;433;p3"/>
            <p:cNvSpPr/>
            <p:nvPr/>
          </p:nvSpPr>
          <p:spPr>
            <a:xfrm>
              <a:off x="6254178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34;p3"/>
            <p:cNvSpPr/>
            <p:nvPr/>
          </p:nvSpPr>
          <p:spPr>
            <a:xfrm>
              <a:off x="9551161" y="2243792"/>
              <a:ext cx="2402402" cy="834576"/>
            </a:xfrm>
            <a:prstGeom prst="rect">
              <a:avLst/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endParaRPr sz="6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8" name="Google Shape;435;p3"/>
            <p:cNvSpPr/>
            <p:nvPr/>
          </p:nvSpPr>
          <p:spPr>
            <a:xfrm>
              <a:off x="9260615" y="2303047"/>
              <a:ext cx="544265" cy="500266"/>
            </a:xfrm>
            <a:prstGeom prst="ellipse">
              <a:avLst/>
            </a:prstGeom>
            <a:grp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6" tIns="45700" rIns="91426" bIns="45700" anchor="ctr" anchorCtr="0">
              <a:noAutofit/>
            </a:bodyPr>
            <a:lstStyle/>
            <a:p>
              <a:pPr algn="ctr"/>
              <a:r>
                <a:rPr lang="en-US" sz="6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6009" y="1538328"/>
            <a:ext cx="24090260" cy="2971925"/>
            <a:chOff x="923003" y="4031852"/>
            <a:chExt cx="24090260" cy="3042254"/>
          </a:xfrm>
        </p:grpSpPr>
        <p:sp>
          <p:nvSpPr>
            <p:cNvPr id="41" name="Rounded Rectangle 40"/>
            <p:cNvSpPr/>
            <p:nvPr/>
          </p:nvSpPr>
          <p:spPr>
            <a:xfrm>
              <a:off x="1272210" y="4426858"/>
              <a:ext cx="23741053" cy="2647248"/>
            </a:xfrm>
            <a:prstGeom prst="roundRect">
              <a:avLst>
                <a:gd name="adj" fmla="val 4376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923003" y="4031852"/>
              <a:ext cx="3625872" cy="1232671"/>
              <a:chOff x="923003" y="4031852"/>
              <a:chExt cx="3625872" cy="1232671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520815" y="4110077"/>
                <a:ext cx="3028060" cy="1154446"/>
                <a:chOff x="2187565" y="4472027"/>
                <a:chExt cx="3028060" cy="1154446"/>
              </a:xfrm>
            </p:grpSpPr>
            <p:sp>
              <p:nvSpPr>
                <p:cNvPr id="46" name="Freeform 20"/>
                <p:cNvSpPr>
                  <a:spLocks/>
                </p:cNvSpPr>
                <p:nvPr/>
              </p:nvSpPr>
              <p:spPr bwMode="auto">
                <a:xfrm rot="5400000">
                  <a:off x="3285543" y="3374049"/>
                  <a:ext cx="832104" cy="3028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520997" y="4485709"/>
                  <a:ext cx="2420396" cy="1140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5</a:t>
                  </a: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40318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18" name="Oval 17"/>
          <p:cNvSpPr/>
          <p:nvPr/>
        </p:nvSpPr>
        <p:spPr>
          <a:xfrm>
            <a:off x="6531470" y="4866868"/>
            <a:ext cx="1088530" cy="10005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2364" y="2443071"/>
            <a:ext cx="20958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phẳng trung trực của đường cao của một khối nón chia nó ra thành hai khối. Tỉ số thể tích của khối bé chia khối lớn bằng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Google Shape;449;p3">
                <a:extLst>
                  <a:ext uri="{FF2B5EF4-FFF2-40B4-BE49-F238E27FC236}">
                    <a16:creationId xmlns:a16="http://schemas.microsoft.com/office/drawing/2014/main" id="{A6EE6553-CD46-4D77-A469-3DB63CE59021}"/>
                  </a:ext>
                </a:extLst>
              </p:cNvPr>
              <p:cNvSpPr txBox="1"/>
              <p:nvPr/>
            </p:nvSpPr>
            <p:spPr>
              <a:xfrm>
                <a:off x="1118380" y="7425465"/>
                <a:ext cx="16032568" cy="53248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6" tIns="45700" rIns="91426" bIns="45700" anchor="t" anchorCtr="0">
                <a:spAutoFit/>
              </a:bodyPr>
              <a:lstStyle/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trực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num>
                              <m:den>
                                <m:r>
                                  <a:rPr lang="en-US" sz="4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3" name="Google Shape;449;p3">
                <a:extLst>
                  <a:ext uri="{FF2B5EF4-FFF2-40B4-BE49-F238E27FC236}">
                    <a16:creationId xmlns:a16="http://schemas.microsoft.com/office/drawing/2014/main" id="{A6EE6553-CD46-4D77-A469-3DB63CE5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80" y="7425465"/>
                <a:ext cx="16032568" cy="5324815"/>
              </a:xfrm>
              <a:prstGeom prst="rect">
                <a:avLst/>
              </a:prstGeom>
              <a:blipFill>
                <a:blip r:embed="rId4"/>
                <a:stretch>
                  <a:fillRect l="-1521" t="-2403" r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FABC8CF-8E1F-41FE-B031-60C9EE2147BC}"/>
                  </a:ext>
                </a:extLst>
              </p:cNvPr>
              <p:cNvSpPr/>
              <p:nvPr/>
            </p:nvSpPr>
            <p:spPr>
              <a:xfrm>
                <a:off x="14989497" y="4758312"/>
                <a:ext cx="974947" cy="1475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FABC8CF-8E1F-41FE-B031-60C9EE2147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9497" y="4758312"/>
                <a:ext cx="974947" cy="14752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4ADFE80-38C2-448C-AA54-293203BF15DB}"/>
                  </a:ext>
                </a:extLst>
              </p:cNvPr>
              <p:cNvSpPr/>
              <p:nvPr/>
            </p:nvSpPr>
            <p:spPr>
              <a:xfrm>
                <a:off x="9108287" y="4721037"/>
                <a:ext cx="974947" cy="1476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4ADFE80-38C2-448C-AA54-293203BF1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8287" y="4721037"/>
                <a:ext cx="974947" cy="1476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0910676-166B-47FB-9A00-66F7548CD762}"/>
                  </a:ext>
                </a:extLst>
              </p:cNvPr>
              <p:cNvSpPr/>
              <p:nvPr/>
            </p:nvSpPr>
            <p:spPr>
              <a:xfrm>
                <a:off x="3230317" y="4760683"/>
                <a:ext cx="974947" cy="1480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0910676-166B-47FB-9A00-66F7548CD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17" y="4760683"/>
                <a:ext cx="974947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275ABA0-301C-46B0-B13E-16E9DE206197}"/>
                  </a:ext>
                </a:extLst>
              </p:cNvPr>
              <p:cNvSpPr/>
              <p:nvPr/>
            </p:nvSpPr>
            <p:spPr>
              <a:xfrm>
                <a:off x="20946993" y="4706992"/>
                <a:ext cx="974947" cy="14803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275ABA0-301C-46B0-B13E-16E9DE206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6993" y="4706992"/>
                <a:ext cx="974947" cy="14803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>
            <a:extLst>
              <a:ext uri="{FF2B5EF4-FFF2-40B4-BE49-F238E27FC236}">
                <a16:creationId xmlns:a16="http://schemas.microsoft.com/office/drawing/2014/main" id="{07DFBED8-80A1-4C40-9962-EE31A0D0DEFD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32064" y="7148408"/>
            <a:ext cx="4804804" cy="570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17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3292743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2BC7-AFE9-4796-8731-12405E69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B59B-318F-4031-AEA6-3F5076CE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8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847CD5F-3F69-4108-ABAA-84F8C56D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76"/>
            <a:ext cx="24384000" cy="136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3FC5-5781-43DC-B26D-FC8019EE59BA}"/>
              </a:ext>
            </a:extLst>
          </p:cNvPr>
          <p:cNvSpPr txBox="1"/>
          <p:nvPr/>
        </p:nvSpPr>
        <p:spPr>
          <a:xfrm>
            <a:off x="1981200" y="3200401"/>
            <a:ext cx="20725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0" b="1" dirty="0">
              <a:solidFill>
                <a:srgbClr val="5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541414"/>
                </a:solidFill>
                <a:latin typeface="+mj-lt"/>
              </a:rPr>
              <a:t>CHÚ Ý: NẾU TỔ CHỨC ĐƯỢC TRÊN LỚP, GV CÓ THỂ TỔ CHỨC TRÒ CHƠI: VÒNG QUAY MAY MẮN ĐỂ GIẢI QUYẾT CÁC BÀI TẬP TRẮC NGHIỆM.</a:t>
            </a:r>
          </a:p>
          <a:p>
            <a:pPr algn="ctr"/>
            <a:endParaRPr lang="vi-VN" sz="6400" b="1" dirty="0">
              <a:solidFill>
                <a:srgbClr val="5414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11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837" y="4697763"/>
            <a:ext cx="14878944" cy="1600437"/>
          </a:xfrm>
          <a:prstGeom prst="rect">
            <a:avLst/>
          </a:prstGeom>
          <a:noFill/>
        </p:spPr>
        <p:txBody>
          <a:bodyPr spcFirstLastPara="1" wrap="none" lIns="182880" tIns="91440" rIns="182880" bIns="9144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CHÀO MỪNG CÁC THẦY CÔ VÀ CÁC 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6031" y="665312"/>
            <a:ext cx="85763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    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5000" b="1" dirty="0">
              <a:solidFill>
                <a:srgbClr val="0066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- Tin</a:t>
            </a:r>
            <a:endParaRPr lang="vi-VN" sz="4000" b="1" dirty="0">
              <a:solidFill>
                <a:srgbClr val="0066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47040" y="6218052"/>
            <a:ext cx="24384000" cy="5355312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17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A31E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</a:t>
            </a:r>
          </a:p>
          <a:p>
            <a:pPr algn="ctr"/>
            <a:r>
              <a:rPr lang="en-US" sz="1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A31E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9822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0743" y="377280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5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5617" y="-84383"/>
            <a:ext cx="8738035" cy="1415773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10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VÒNG QUAY MAY MẮN</a:t>
            </a:r>
          </a:p>
        </p:txBody>
      </p:sp>
      <p:pic>
        <p:nvPicPr>
          <p:cNvPr id="9220" name="Picture 4" descr="Káº¿t quáº£ hÃ¬nh áº£nh cho png cute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01" y="1227176"/>
            <a:ext cx="19874208" cy="139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936540" y="1532811"/>
            <a:ext cx="13032324" cy="5611039"/>
            <a:chOff x="1944270" y="766404"/>
            <a:chExt cx="6121380" cy="2805519"/>
          </a:xfrm>
        </p:grpSpPr>
        <p:sp>
          <p:nvSpPr>
            <p:cNvPr id="7" name="TextBox 6"/>
            <p:cNvSpPr txBox="1"/>
            <p:nvPr/>
          </p:nvSpPr>
          <p:spPr>
            <a:xfrm>
              <a:off x="4570263" y="766404"/>
              <a:ext cx="1415683" cy="45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5333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33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vi-VN" sz="5333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4270" y="1268760"/>
              <a:ext cx="6121380" cy="23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  </a:t>
              </a:r>
              <a:r>
                <a:rPr lang="en-US" sz="5333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</a:t>
              </a:r>
              <a:r>
                <a:rPr lang="en-US" sz="4267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Mỗi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đội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cư</a:t>
              </a:r>
              <a:r>
                <a:rPr lang="en-US" sz="4800" b="1" dirty="0">
                  <a:solidFill>
                    <a:schemeClr val="bg1"/>
                  </a:solidFill>
                </a:rPr>
                <a:t>̉ 1 </a:t>
              </a:r>
              <a:r>
                <a:rPr lang="en-US" sz="4800" b="1" dirty="0" err="1">
                  <a:solidFill>
                    <a:schemeClr val="bg1"/>
                  </a:solidFill>
                </a:rPr>
                <a:t>thành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viên</a:t>
              </a:r>
              <a:r>
                <a:rPr lang="en-US" sz="4800" b="1" dirty="0">
                  <a:solidFill>
                    <a:schemeClr val="bg1"/>
                  </a:solidFill>
                </a:rPr>
                <a:t> quay </a:t>
              </a:r>
              <a:r>
                <a:rPr lang="en-US" sz="4800" b="1" dirty="0" err="1">
                  <a:solidFill>
                    <a:schemeClr val="bg1"/>
                  </a:solidFill>
                </a:rPr>
                <a:t>chiếc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nón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ki</a:t>
              </a:r>
              <a:r>
                <a:rPr lang="en-US" sz="4800" b="1" dirty="0">
                  <a:solidFill>
                    <a:schemeClr val="bg1"/>
                  </a:solidFill>
                </a:rPr>
                <a:t>̀ </a:t>
              </a:r>
              <a:r>
                <a:rPr lang="en-US" sz="4800" b="1" dirty="0" err="1">
                  <a:solidFill>
                    <a:schemeClr val="bg1"/>
                  </a:solidFill>
                </a:rPr>
                <a:t>diệu</a:t>
              </a:r>
              <a:r>
                <a:rPr lang="en-US" sz="4800" b="1" dirty="0">
                  <a:solidFill>
                    <a:schemeClr val="bg1"/>
                  </a:solidFill>
                </a:rPr>
                <a:t>, </a:t>
              </a:r>
              <a:r>
                <a:rPr lang="en-US" sz="4800" b="1" dirty="0" err="1">
                  <a:solidFill>
                    <a:schemeClr val="bg1"/>
                  </a:solidFill>
                </a:rPr>
                <a:t>mỗi</a:t>
              </a:r>
              <a:r>
                <a:rPr lang="en-US" sz="4800" b="1" dirty="0">
                  <a:solidFill>
                    <a:schemeClr val="bg1"/>
                  </a:solidFill>
                </a:rPr>
                <a:t> ô </a:t>
              </a:r>
              <a:r>
                <a:rPr lang="en-US" sz="4800" b="1" dirty="0" err="1">
                  <a:solidFill>
                    <a:schemeClr val="bg1"/>
                  </a:solidFill>
                </a:rPr>
                <a:t>trên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vòng</a:t>
              </a:r>
              <a:r>
                <a:rPr lang="en-US" sz="4800" b="1" dirty="0">
                  <a:solidFill>
                    <a:schemeClr val="bg1"/>
                  </a:solidFill>
                </a:rPr>
                <a:t> quay có </a:t>
              </a:r>
              <a:r>
                <a:rPr lang="en-US" sz="4800" b="1" dirty="0" err="1">
                  <a:solidFill>
                    <a:schemeClr val="bg1"/>
                  </a:solidFill>
                </a:rPr>
                <a:t>gia</a:t>
              </a:r>
              <a:r>
                <a:rPr lang="en-US" sz="4800" b="1" dirty="0">
                  <a:solidFill>
                    <a:schemeClr val="bg1"/>
                  </a:solidFill>
                </a:rPr>
                <a:t>́ trị </a:t>
              </a:r>
              <a:r>
                <a:rPr lang="en-US" sz="4800" b="1" dirty="0" err="1">
                  <a:solidFill>
                    <a:schemeClr val="bg1"/>
                  </a:solidFill>
                </a:rPr>
                <a:t>tương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ứng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với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nội</a:t>
              </a:r>
              <a:r>
                <a:rPr lang="en-US" sz="4800" b="1" dirty="0">
                  <a:solidFill>
                    <a:schemeClr val="bg1"/>
                  </a:solidFill>
                </a:rPr>
                <a:t> dung </a:t>
              </a:r>
              <a:r>
                <a:rPr lang="en-US" sz="4800" b="1" dirty="0" err="1">
                  <a:solidFill>
                    <a:schemeClr val="bg1"/>
                  </a:solidFill>
                </a:rPr>
                <a:t>ghi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trong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đo</a:t>
              </a:r>
              <a:r>
                <a:rPr lang="en-US" sz="4800" b="1" dirty="0">
                  <a:solidFill>
                    <a:schemeClr val="bg1"/>
                  </a:solidFill>
                </a:rPr>
                <a:t>́.</a:t>
              </a:r>
            </a:p>
            <a:p>
              <a:endParaRPr lang="en-US" sz="2933" b="1" dirty="0">
                <a:solidFill>
                  <a:schemeClr val="bg1"/>
                </a:solidFill>
              </a:endParaRPr>
            </a:p>
            <a:p>
              <a:r>
                <a:rPr lang="en-US" sz="11467" b="1" dirty="0">
                  <a:solidFill>
                    <a:schemeClr val="bg1"/>
                  </a:solidFill>
                </a:rPr>
                <a:t>     </a:t>
              </a:r>
              <a:endParaRPr lang="vi-VN" sz="11467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276" name="Picture 4" descr="Káº¿t quáº£ hÃ¬nh áº£nh cho png conical h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41">
            <a:off x="18368075" y="-963163"/>
            <a:ext cx="3634987" cy="36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7A529-2C08-4713-9E89-18A1F0F90B6B}"/>
              </a:ext>
            </a:extLst>
          </p:cNvPr>
          <p:cNvSpPr txBox="1"/>
          <p:nvPr/>
        </p:nvSpPr>
        <p:spPr>
          <a:xfrm>
            <a:off x="7275713" y="9099520"/>
            <a:ext cx="12261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Cuối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phần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thi</a:t>
            </a:r>
            <a:r>
              <a:rPr lang="en-US" sz="4800" b="1" dirty="0">
                <a:solidFill>
                  <a:schemeClr val="bg1"/>
                </a:solidFill>
              </a:rPr>
              <a:t>, </a:t>
            </a:r>
            <a:r>
              <a:rPr lang="en-US" sz="4800" b="1" dirty="0" err="1">
                <a:solidFill>
                  <a:schemeClr val="bg1"/>
                </a:solidFill>
              </a:rPr>
              <a:t>đội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nào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giành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được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điểm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nhất</a:t>
            </a:r>
            <a:r>
              <a:rPr lang="en-US" sz="4800" b="1" dirty="0">
                <a:solidFill>
                  <a:schemeClr val="bg1"/>
                </a:solidFill>
              </a:rPr>
              <a:t> là </a:t>
            </a:r>
            <a:r>
              <a:rPr lang="en-US" sz="4800" b="1" dirty="0" err="1">
                <a:solidFill>
                  <a:schemeClr val="bg1"/>
                </a:solidFill>
              </a:rPr>
              <a:t>đội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chiến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  <a:r>
              <a:rPr lang="en-US" sz="4800" b="1" dirty="0" err="1">
                <a:solidFill>
                  <a:schemeClr val="bg1"/>
                </a:solidFill>
              </a:rPr>
              <a:t>thắng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  <a:endParaRPr lang="vi-VN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49F4D-BFEB-4CF9-8D92-A021914ED278}"/>
              </a:ext>
            </a:extLst>
          </p:cNvPr>
          <p:cNvSpPr txBox="1"/>
          <p:nvPr/>
        </p:nvSpPr>
        <p:spPr>
          <a:xfrm>
            <a:off x="7476037" y="7369552"/>
            <a:ext cx="1195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Nếu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đội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nào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thì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hai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đội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còn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lại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được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quyền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tiếp</a:t>
            </a:r>
            <a:endParaRPr lang="vi-VN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47D6D-B4D9-46A2-9A67-8A521A3AE542}"/>
              </a:ext>
            </a:extLst>
          </p:cNvPr>
          <p:cNvSpPr txBox="1"/>
          <p:nvPr/>
        </p:nvSpPr>
        <p:spPr>
          <a:xfrm>
            <a:off x="7583488" y="5273825"/>
            <a:ext cx="1195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Các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thành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viên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còn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lại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tra</a:t>
            </a:r>
            <a:r>
              <a:rPr lang="en-US" sz="4800" b="1" dirty="0">
                <a:solidFill>
                  <a:schemeClr val="bg1"/>
                </a:solidFill>
              </a:rPr>
              <a:t>̉ </a:t>
            </a:r>
            <a:r>
              <a:rPr lang="en-US" sz="4800" b="1" dirty="0" err="1">
                <a:solidFill>
                  <a:schemeClr val="bg1"/>
                </a:solidFill>
              </a:rPr>
              <a:t>lời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các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câu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hỏi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chương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trình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đưa</a:t>
            </a:r>
            <a:r>
              <a:rPr lang="en-US" sz="4800" b="1" dirty="0">
                <a:solidFill>
                  <a:schemeClr val="bg1"/>
                </a:solidFill>
              </a:rPr>
              <a:t> ra </a:t>
            </a:r>
            <a:r>
              <a:rPr lang="en-US" sz="4800" b="1" dirty="0" err="1">
                <a:solidFill>
                  <a:schemeClr val="bg1"/>
                </a:solidFill>
              </a:rPr>
              <a:t>trong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vòng</a:t>
            </a:r>
            <a:r>
              <a:rPr lang="en-US" sz="4800" b="1" dirty="0">
                <a:solidFill>
                  <a:schemeClr val="bg1"/>
                </a:solidFill>
              </a:rPr>
              <a:t> 30 </a:t>
            </a:r>
            <a:r>
              <a:rPr lang="en-US" sz="4800" b="1" dirty="0" err="1">
                <a:solidFill>
                  <a:schemeClr val="bg1"/>
                </a:solidFill>
              </a:rPr>
              <a:t>giây</a:t>
            </a:r>
            <a:r>
              <a:rPr lang="en-US" sz="48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04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CE72EC-CECB-4E9D-BF99-004A4D1D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24384000" cy="137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/>
          <p:cNvGrpSpPr/>
          <p:nvPr/>
        </p:nvGrpSpPr>
        <p:grpSpPr>
          <a:xfrm>
            <a:off x="7369611" y="2347811"/>
            <a:ext cx="9217024" cy="8928993"/>
            <a:chOff x="2523330" y="1620353"/>
            <a:chExt cx="4608512" cy="4464496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054374"/>
              <a:ext cx="532972" cy="511933"/>
            </a:xfrm>
            <a:prstGeom prst="rect">
              <a:avLst/>
            </a:prstGeom>
          </p:spPr>
        </p:pic>
        <p:sp>
          <p:nvSpPr>
            <p:cNvPr id="32" name="Pie 31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2651943"/>
                <a:gd name="adj2" fmla="val 5422197"/>
              </a:avLst>
            </a:prstGeom>
            <a:solidFill>
              <a:srgbClr val="FA90DE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5414845"/>
                <a:gd name="adj2" fmla="val 8161611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8151316"/>
                <a:gd name="adj2" fmla="val 10826378"/>
              </a:avLst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0779860"/>
                <a:gd name="adj2" fmla="val 13441020"/>
              </a:avLst>
            </a:prstGeom>
            <a:solidFill>
              <a:srgbClr val="00B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3455388"/>
                <a:gd name="adj2" fmla="val 1620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8951609"/>
                <a:gd name="adj2" fmla="val 33089"/>
              </a:avLst>
            </a:prstGeom>
            <a:solidFill>
              <a:srgbClr val="00B0F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9" name="Pie 38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6187183"/>
                <a:gd name="adj2" fmla="val 18946450"/>
              </a:avLst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523330" y="1620353"/>
              <a:ext cx="4608512" cy="446449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3198231" y="2274163"/>
              <a:ext cx="3258710" cy="3156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98231" y="2274163"/>
              <a:ext cx="3258710" cy="3156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23330" y="3852601"/>
              <a:ext cx="460851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827586" y="1620353"/>
              <a:ext cx="0" cy="44644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 rot="1168481">
              <a:off x="5048285" y="2238410"/>
              <a:ext cx="1191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accent4">
                      <a:lumMod val="75000"/>
                    </a:schemeClr>
                  </a:solidFill>
                  <a:latin typeface="Jokerman" panose="04090605060D06020702" pitchFamily="82" charset="0"/>
                </a:rPr>
                <a:t>100</a:t>
              </a:r>
              <a:endParaRPr lang="vi-VN" sz="5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4698846">
              <a:off x="2887750" y="4295279"/>
              <a:ext cx="7551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FFFF00"/>
                  </a:solidFill>
                  <a:latin typeface="Jokerman" panose="04090605060D06020702" pitchFamily="82" charset="0"/>
                </a:rPr>
                <a:t>300</a:t>
              </a:r>
              <a:endParaRPr lang="vi-VN" sz="5000" b="1" dirty="0">
                <a:solidFill>
                  <a:srgbClr val="FFFF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7012228">
              <a:off x="6054073" y="4267837"/>
              <a:ext cx="7175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200</a:t>
              </a:r>
              <a:endParaRPr lang="vi-VN" sz="5000" b="1" dirty="0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678">
              <a:off x="3880385" y="4665653"/>
              <a:ext cx="801998" cy="770339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 rot="12810099">
              <a:off x="2818733" y="4560889"/>
              <a:ext cx="194421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Jokerman" panose="04090605060D06020702" pitchFamily="82" charset="0"/>
                </a:rPr>
                <a:t> </a:t>
              </a:r>
              <a:r>
                <a:rPr lang="en-US" sz="4000" b="1" dirty="0">
                  <a:latin typeface="Jokerman" panose="04090605060D06020702" pitchFamily="82" charset="0"/>
                  <a:hlinkClick r:id="" action="ppaction://noaction"/>
                </a:rPr>
                <a:t>X2</a:t>
              </a:r>
              <a:endParaRPr lang="vi-VN" sz="4000" b="1" dirty="0"/>
            </a:p>
          </p:txBody>
        </p:sp>
        <p:pic>
          <p:nvPicPr>
            <p:cNvPr id="1026" name="Picture 2" descr="HÃ¬nh áº£nh cÃ³ liÃªn quan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64659">
              <a:off x="5564024" y="3147623"/>
              <a:ext cx="631339" cy="63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 rot="3637446">
              <a:off x="6040947" y="2877383"/>
              <a:ext cx="915475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Jokerman" panose="04090605060D06020702" pitchFamily="82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Jokerman" panose="04090605060D06020702" pitchFamily="82" charset="0"/>
                </a:rPr>
                <a:t>Ô MAY </a:t>
              </a:r>
            </a:p>
            <a:p>
              <a:r>
                <a:rPr lang="en-US" sz="4000" b="1" dirty="0">
                  <a:solidFill>
                    <a:schemeClr val="bg1"/>
                  </a:solidFill>
                  <a:latin typeface="Jokerman" panose="04090605060D06020702" pitchFamily="82" charset="0"/>
                </a:rPr>
                <a:t>   </a:t>
              </a:r>
              <a:r>
                <a:rPr lang="en-US" sz="4000" b="1" dirty="0" err="1">
                  <a:solidFill>
                    <a:schemeClr val="bg1"/>
                  </a:solidFill>
                  <a:latin typeface="Jokerman" panose="04090605060D06020702" pitchFamily="82" charset="0"/>
                </a:rPr>
                <a:t>MẮN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109087">
              <a:off x="4957089" y="4612391"/>
              <a:ext cx="573806" cy="57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 rot="9092770">
              <a:off x="5109367" y="5225802"/>
              <a:ext cx="8265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+100</a:t>
              </a:r>
              <a:endParaRPr lang="vi-VN" sz="5000" b="1" dirty="0"/>
            </a:p>
          </p:txBody>
        </p:sp>
        <p:pic>
          <p:nvPicPr>
            <p:cNvPr id="1032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641">
              <a:off x="5019614" y="2726500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641">
              <a:off x="5532972" y="4032091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638161">
              <a:off x="3571930" y="4067770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7162076">
              <a:off x="3504962" y="3134153"/>
              <a:ext cx="549897" cy="57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 rot="6244372">
              <a:off x="2780815" y="2934723"/>
              <a:ext cx="6766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+50</a:t>
              </a:r>
              <a:endParaRPr lang="vi-VN" sz="5000" b="1" dirty="0"/>
            </a:p>
          </p:txBody>
        </p:sp>
        <p:pic>
          <p:nvPicPr>
            <p:cNvPr id="1034" name="Picture 1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9997301">
              <a:off x="3931155" y="2228717"/>
              <a:ext cx="700455" cy="67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Oval 92"/>
          <p:cNvSpPr/>
          <p:nvPr/>
        </p:nvSpPr>
        <p:spPr>
          <a:xfrm>
            <a:off x="11250815" y="5978356"/>
            <a:ext cx="1596621" cy="15966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97" name="Right Arrow 96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3" name="Right Arrow 102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4" name="Right Arrow 103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5" name="Right Arrow 104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6" name="Right Arrow 105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7" name="Right Arrow 106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8" name="Right Arrow 107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9" name="Right Arrow 108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0" name="Right Arrow 109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1" name="Right Arrow 110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2" name="Right Arrow 111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18096656" y="1529412"/>
            <a:ext cx="864096" cy="8184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8674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pic>
        <p:nvPicPr>
          <p:cNvPr id="7" name="Xo-So-Mien-Bac-Nhac-Chuong-V-A-V-A">
            <a:hlinkClick r:id="" action="ppaction://media"/>
            <a:extLst>
              <a:ext uri="{FF2B5EF4-FFF2-40B4-BE49-F238E27FC236}">
                <a16:creationId xmlns:a16="http://schemas.microsoft.com/office/drawing/2014/main" id="{8ABC286F-B95F-4475-A929-6ABDD171E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7893" y="6506616"/>
            <a:ext cx="1219200" cy="1219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125225" y="12291277"/>
            <a:ext cx="974163" cy="9852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3663951" y="10707803"/>
            <a:ext cx="2275069" cy="212602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926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7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26" name="Picture 2" descr="HÃ¬nh áº£nh cÃ³ liÃ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85" y="3297195"/>
            <a:ext cx="2880320" cy="29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20" y="3571858"/>
            <a:ext cx="2880317" cy="27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png presen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11" y="3192771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551" y="3338442"/>
            <a:ext cx="2678792" cy="27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771" y="3165961"/>
            <a:ext cx="2592288" cy="2930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8719" y="1"/>
            <a:ext cx="7582845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sz="10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Mystery Box</a:t>
            </a:r>
          </a:p>
        </p:txBody>
      </p:sp>
      <p:pic>
        <p:nvPicPr>
          <p:cNvPr id="27660" name="Picture 12" descr="Káº¿t quáº£ hÃ¬nh áº£nh cho png presen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19444" y="8286760"/>
            <a:ext cx="2697907" cy="3055920"/>
          </a:xfrm>
          <a:prstGeom prst="rect">
            <a:avLst/>
          </a:prstGeom>
          <a:noFill/>
        </p:spPr>
      </p:pic>
      <p:pic>
        <p:nvPicPr>
          <p:cNvPr id="27662" name="Picture 14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07040" y="8143888"/>
            <a:ext cx="3153408" cy="3198709"/>
          </a:xfrm>
          <a:prstGeom prst="rect">
            <a:avLst/>
          </a:prstGeom>
          <a:noFill/>
        </p:spPr>
      </p:pic>
      <p:sp>
        <p:nvSpPr>
          <p:cNvPr id="27664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sp>
        <p:nvSpPr>
          <p:cNvPr id="27666" name="AutoShape 18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sp>
        <p:nvSpPr>
          <p:cNvPr id="27668" name="AutoShape 20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pic>
        <p:nvPicPr>
          <p:cNvPr id="27670" name="Picture 22" descr="Káº¿t quáº£ hÃ¬nh áº£nh cho png presen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620891" y="8143883"/>
            <a:ext cx="2950853" cy="2950853"/>
          </a:xfrm>
          <a:prstGeom prst="rect">
            <a:avLst/>
          </a:prstGeom>
          <a:noFill/>
        </p:spPr>
      </p:pic>
      <p:pic>
        <p:nvPicPr>
          <p:cNvPr id="27674" name="Picture 26" descr="HÃ¬nh áº£nh cÃ³ liÃªn qua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906115" y="8001008"/>
            <a:ext cx="3324181" cy="3324181"/>
          </a:xfrm>
          <a:prstGeom prst="rect">
            <a:avLst/>
          </a:prstGeom>
          <a:noFill/>
        </p:spPr>
      </p:pic>
      <p:pic>
        <p:nvPicPr>
          <p:cNvPr id="27676" name="Picture 28" descr="HÃ¬nh áº£nh cÃ³ liÃ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19969" y="8286760"/>
            <a:ext cx="2608552" cy="2958336"/>
          </a:xfrm>
          <a:prstGeom prst="rect">
            <a:avLst/>
          </a:prstGeom>
          <a:noFill/>
        </p:spPr>
      </p:pic>
      <p:sp>
        <p:nvSpPr>
          <p:cNvPr id="22" name="Left Arrow 21">
            <a:hlinkClick r:id="rId21" action="ppaction://hlinksldjump"/>
          </p:cNvPr>
          <p:cNvSpPr/>
          <p:nvPr/>
        </p:nvSpPr>
        <p:spPr>
          <a:xfrm>
            <a:off x="3619441" y="714331"/>
            <a:ext cx="1428760" cy="100013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7675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84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5628" y="5545749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6713987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8993" y="9117713"/>
            <a:ext cx="6450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5A31EF"/>
                </a:solidFill>
                <a:latin typeface="+mj-lt"/>
              </a:rPr>
              <a:t>Ba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cây</a:t>
            </a:r>
            <a:r>
              <a:rPr lang="en-US" sz="8000" b="1" dirty="0">
                <a:solidFill>
                  <a:srgbClr val="5A31EF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bút</a:t>
            </a:r>
            <a:r>
              <a:rPr lang="en-US" sz="8000" b="1" dirty="0">
                <a:solidFill>
                  <a:srgbClr val="5A31EF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viết</a:t>
            </a:r>
            <a:endParaRPr lang="vi-VN" sz="8000" b="1" dirty="0">
              <a:solidFill>
                <a:srgbClr val="5A31EF"/>
              </a:solidFill>
              <a:latin typeface="+mj-lt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76801" name="Picture 1" descr="C:\Users\TDG\Desktop\tải xuố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5984" y="7430616"/>
            <a:ext cx="6264000" cy="62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3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DD71FA-F767-47CB-BC67-1B273B99F0E9}"/>
              </a:ext>
            </a:extLst>
          </p:cNvPr>
          <p:cNvSpPr/>
          <p:nvPr/>
        </p:nvSpPr>
        <p:spPr>
          <a:xfrm>
            <a:off x="565741" y="2510293"/>
            <a:ext cx="14478000" cy="10944514"/>
          </a:xfrm>
          <a:prstGeom prst="roundRect">
            <a:avLst>
              <a:gd name="adj" fmla="val 534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72">
            <a:extLst>
              <a:ext uri="{FF2B5EF4-FFF2-40B4-BE49-F238E27FC236}">
                <a16:creationId xmlns:a16="http://schemas.microsoft.com/office/drawing/2014/main" id="{0A9D96BB-D2B6-4E17-9290-8D4DDC3E9B2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8904" y="1737137"/>
            <a:ext cx="6778990" cy="9235663"/>
          </a:xfrm>
          <a:prstGeom prst="rect">
            <a:avLst/>
          </a:prstGeom>
          <a:noFill/>
        </p:spPr>
      </p:pic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02627288-BC3F-495A-A9A6-AB5EA153DB81}"/>
              </a:ext>
            </a:extLst>
          </p:cNvPr>
          <p:cNvCxnSpPr>
            <a:cxnSpLocks/>
          </p:cNvCxnSpPr>
          <p:nvPr/>
        </p:nvCxnSpPr>
        <p:spPr>
          <a:xfrm flipH="1" flipV="1">
            <a:off x="18518399" y="7982550"/>
            <a:ext cx="2639802" cy="410785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A82AC34-4187-44DF-88F4-400F62853AE6}"/>
              </a:ext>
            </a:extLst>
          </p:cNvPr>
          <p:cNvSpPr txBox="1"/>
          <p:nvPr/>
        </p:nvSpPr>
        <p:spPr>
          <a:xfrm>
            <a:off x="20022045" y="5523971"/>
            <a:ext cx="3183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b="1" dirty="0" err="1"/>
              <a:t>Đường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vi-VN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CE3E15B-F683-4F30-9101-169DDC7E9F43}"/>
                  </a:ext>
                </a:extLst>
              </p:cNvPr>
              <p:cNvSpPr txBox="1"/>
              <p:nvPr/>
            </p:nvSpPr>
            <p:spPr>
              <a:xfrm>
                <a:off x="897315" y="2412051"/>
                <a:ext cx="12588639" cy="10481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" algn="just">
                  <a:lnSpc>
                    <a:spcPct val="115000"/>
                  </a:lnSpc>
                </a:pPr>
                <a:endParaRPr lang="en-US" sz="40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" algn="just">
                  <a:lnSpc>
                    <a:spcPct val="115000"/>
                  </a:lnSpc>
                </a:pPr>
                <a:r>
                  <a:rPr lang="en-US" sz="40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nón</a:t>
                </a: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𝑺𝑶</m:t>
                    </m:r>
                  </m:oMath>
                </a14:m>
                <a:endParaRPr lang="vi-VN" sz="40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" algn="just">
                  <a:lnSpc>
                    <a:spcPct val="11500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 </a:t>
                </a:r>
                <a:endParaRPr lang="vi-VN" sz="40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" algn="just">
                  <a:lnSpc>
                    <a:spcPct val="115000"/>
                  </a:lnSpc>
                </a:pPr>
                <a:r>
                  <a:rPr lang="en-US" sz="40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borderBox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𝒉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𝑺𝑶</m:t>
                        </m:r>
                      </m:e>
                    </m:borderBox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vi-VN" sz="40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" algn="just">
                  <a:lnSpc>
                    <a:spcPct val="11500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 </a:t>
                </a:r>
                <a:endParaRPr lang="vi-VN" sz="4000" b="1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kính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𝒓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𝑶𝑨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𝑶𝑩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𝑶𝑴</m:t>
                        </m:r>
                      </m:e>
                    </m:borderBox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sinh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𝒍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𝑺𝑴</m:t>
                        </m:r>
                      </m:e>
                    </m:borderBox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acc>
                          <m:accPr>
                            <m:chr m:val="̂"/>
                            <m:ctrlPr>
                              <a:rPr lang="vi-VN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𝑨𝑺𝑩</m:t>
                            </m:r>
                          </m:e>
                        </m:acc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𝜶</m:t>
                        </m:r>
                      </m:e>
                    </m:borderBox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endParaRPr lang="fr-FR" sz="4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Thiết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qua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trục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𝜟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𝑺𝑨𝑩</m:t>
                    </m:r>
                  </m:oMath>
                </a14:m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cân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</m:t>
                    </m:r>
                    <m:r>
                      <a:rPr lang="fr-FR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Góc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giữa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sinh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000" b="1" i="1"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acc>
                          <m:accPr>
                            <m:chr m:val="̂"/>
                            <m:ctrlPr>
                              <a:rPr lang="vi-VN" sz="4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𝑺𝑨𝑶</m:t>
                            </m:r>
                          </m:e>
                        </m:acc>
                        <m:r>
                          <a:rPr lang="fr-FR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vi-VN" sz="4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𝑺𝑩𝑶</m:t>
                            </m:r>
                          </m:e>
                        </m:acc>
                        <m:r>
                          <a:rPr lang="fr-FR" sz="4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vi-VN" sz="4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𝑺𝑴𝑶</m:t>
                            </m:r>
                          </m:e>
                        </m:acc>
                      </m:e>
                    </m:borderBox>
                    <m:r>
                      <a:rPr lang="fr-FR" sz="40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4000" b="1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CE3E15B-F683-4F30-9101-169DDC7E9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15" y="2412051"/>
                <a:ext cx="12588639" cy="10481267"/>
              </a:xfrm>
              <a:prstGeom prst="rect">
                <a:avLst/>
              </a:prstGeom>
              <a:blipFill>
                <a:blip r:embed="rId3"/>
                <a:stretch>
                  <a:fillRect l="-1695" r="-823" b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212D6C-8065-417B-B4A6-6932C180B104}"/>
              </a:ext>
            </a:extLst>
          </p:cNvPr>
          <p:cNvSpPr txBox="1"/>
          <p:nvPr/>
        </p:nvSpPr>
        <p:spPr>
          <a:xfrm>
            <a:off x="20981187" y="11988637"/>
            <a:ext cx="1265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Trục</a:t>
            </a:r>
            <a:endParaRPr lang="vi-VN" sz="4800" b="1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5FB0399-0336-4D78-9864-C2B56F8CE5C9}"/>
              </a:ext>
            </a:extLst>
          </p:cNvPr>
          <p:cNvSpPr txBox="1"/>
          <p:nvPr/>
        </p:nvSpPr>
        <p:spPr>
          <a:xfrm>
            <a:off x="650904" y="1513582"/>
            <a:ext cx="8797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>
              <a:defRPr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sz="6400" dirty="0" err="1"/>
              <a:t>Các</a:t>
            </a:r>
            <a:r>
              <a:rPr lang="en-US" sz="6400" dirty="0"/>
              <a:t> </a:t>
            </a:r>
            <a:r>
              <a:rPr lang="en-US" sz="6400" dirty="0" err="1"/>
              <a:t>yếu</a:t>
            </a:r>
            <a:r>
              <a:rPr lang="en-US" sz="6400" dirty="0"/>
              <a:t> </a:t>
            </a:r>
            <a:r>
              <a:rPr lang="en-US" sz="6400" dirty="0" err="1"/>
              <a:t>tố</a:t>
            </a:r>
            <a:r>
              <a:rPr lang="en-US" sz="6400" dirty="0"/>
              <a:t> </a:t>
            </a:r>
            <a:r>
              <a:rPr lang="en-US" sz="6400" dirty="0" err="1"/>
              <a:t>của</a:t>
            </a:r>
            <a:r>
              <a:rPr lang="en-US" sz="6400" dirty="0"/>
              <a:t> </a:t>
            </a:r>
            <a:r>
              <a:rPr lang="en-US" sz="6400" dirty="0" err="1"/>
              <a:t>hình</a:t>
            </a:r>
            <a:r>
              <a:rPr lang="en-US" sz="6400" dirty="0"/>
              <a:t> </a:t>
            </a:r>
            <a:r>
              <a:rPr lang="en-US" sz="6400" dirty="0" err="1"/>
              <a:t>nón</a:t>
            </a:r>
            <a:endParaRPr lang="vi-VN" sz="6400" dirty="0"/>
          </a:p>
        </p:txBody>
      </p:sp>
    </p:spTree>
    <p:extLst>
      <p:ext uri="{BB962C8B-B14F-4D97-AF65-F5344CB8AC3E}">
        <p14:creationId xmlns:p14="http://schemas.microsoft.com/office/powerpoint/2010/main" val="165866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9036" y="3517400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6713987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146" name="Picture 2" descr="Káº¿t quáº£ hÃ¬nh áº£nh cho fr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5849888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3051" y="5863782"/>
            <a:ext cx="46714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0" b="1" dirty="0">
                <a:solidFill>
                  <a:srgbClr val="FF9900"/>
                </a:solidFill>
                <a:latin typeface="Jokerman" panose="04090605060D06020702" pitchFamily="82" charset="0"/>
              </a:rPr>
              <a:t>+50</a:t>
            </a:r>
            <a:endParaRPr lang="vi-VN" sz="19200" b="1" dirty="0">
              <a:solidFill>
                <a:srgbClr val="FF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04" y="8907304"/>
            <a:ext cx="4837957" cy="48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272" y="-193781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8621" y="2441080"/>
            <a:ext cx="13424188" cy="141577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3" y="3856854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8" name="Rectangle 7"/>
          <p:cNvSpPr/>
          <p:nvPr/>
        </p:nvSpPr>
        <p:spPr>
          <a:xfrm>
            <a:off x="7619971" y="5572118"/>
            <a:ext cx="8153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1193" y="3528555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97" y="622409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" name="Picture 3" descr="C:\Users\TDG\Desktop\thuc-chien-de-thi-thpt-quoc-gia-mon-toan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8820" y="5253107"/>
            <a:ext cx="11487277" cy="84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9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6902" y="820568"/>
            <a:ext cx="11785919" cy="1261884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000" b="1" dirty="0">
                <a:ln w="11430"/>
                <a:solidFill>
                  <a:srgbClr val="5A31E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13" y="6137923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216" y="3794360"/>
            <a:ext cx="3304363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57907-8F11-42A2-B632-2FF54D949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344" y="3564000"/>
            <a:ext cx="7137157" cy="10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95686" y="1241376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202621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4100" name="Picture 4" descr="Káº¿t quáº£ hÃ¬nh áº£nh cho replay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48" y="3977684"/>
            <a:ext cx="2160240" cy="21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5394" y="3977683"/>
            <a:ext cx="4884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5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000" b="1" i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5000" b="1" i="1" dirty="0">
                <a:latin typeface="Times New Roman" pitchFamily="18" charset="0"/>
                <a:cs typeface="Times New Roman" pitchFamily="18" charset="0"/>
              </a:rPr>
              <a:t> quay</a:t>
            </a:r>
          </a:p>
        </p:txBody>
      </p:sp>
    </p:spTree>
    <p:extLst>
      <p:ext uri="{BB962C8B-B14F-4D97-AF65-F5344CB8AC3E}">
        <p14:creationId xmlns:p14="http://schemas.microsoft.com/office/powerpoint/2010/main" val="20230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vi-VN" dirty="0"/>
          </a:p>
        </p:txBody>
      </p:sp>
      <p:pic>
        <p:nvPicPr>
          <p:cNvPr id="4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241" y="50329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" name="Picture 2" descr="C:\Users\TDG\Desktop\140219952_763761557569734_401891643940126958_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2101" y="3788502"/>
            <a:ext cx="13608000" cy="8764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98F9-E31D-4FC6-BF01-D821BD8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C487-8589-4E47-A6E7-BB6020EA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Ghim trên Dự án cần thử">
            <a:extLst>
              <a:ext uri="{FF2B5EF4-FFF2-40B4-BE49-F238E27FC236}">
                <a16:creationId xmlns:a16="http://schemas.microsoft.com/office/drawing/2014/main" id="{5A29F6A2-2E55-4E2A-8BA4-6974FC0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016F06C-04D1-46FE-9D8D-E7CE982B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754399"/>
            <a:ext cx="198882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B1: Chia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may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vi-VN" sz="8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98F9-E31D-4FC6-BF01-D821BD8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C487-8589-4E47-A6E7-BB6020EA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Ghim trên Dự án cần thử">
            <a:extLst>
              <a:ext uri="{FF2B5EF4-FFF2-40B4-BE49-F238E27FC236}">
                <a16:creationId xmlns:a16="http://schemas.microsoft.com/office/drawing/2014/main" id="{5A29F6A2-2E55-4E2A-8BA4-6974FC0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016F06C-04D1-46FE-9D8D-E7CE982B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835276"/>
            <a:ext cx="19888200" cy="76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quay: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ở ô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link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ở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altLang="vi-VN" sz="8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93F0E7-F586-4B2E-B6DC-69A61ACF63F5}"/>
              </a:ext>
            </a:extLst>
          </p:cNvPr>
          <p:cNvSpPr/>
          <p:nvPr/>
        </p:nvSpPr>
        <p:spPr>
          <a:xfrm>
            <a:off x="643467" y="2814355"/>
            <a:ext cx="13605933" cy="9396363"/>
          </a:xfrm>
          <a:prstGeom prst="roundRect">
            <a:avLst>
              <a:gd name="adj" fmla="val 793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72">
            <a:extLst>
              <a:ext uri="{FF2B5EF4-FFF2-40B4-BE49-F238E27FC236}">
                <a16:creationId xmlns:a16="http://schemas.microsoft.com/office/drawing/2014/main" id="{0A9D96BB-D2B6-4E17-9290-8D4DDC3E9B2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82232" y="1737137"/>
            <a:ext cx="7425661" cy="10241730"/>
          </a:xfrm>
          <a:prstGeom prst="rect">
            <a:avLst/>
          </a:prstGeom>
          <a:noFill/>
        </p:spPr>
      </p:pic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02627288-BC3F-495A-A9A6-AB5EA153DB81}"/>
              </a:ext>
            </a:extLst>
          </p:cNvPr>
          <p:cNvCxnSpPr>
            <a:cxnSpLocks/>
          </p:cNvCxnSpPr>
          <p:nvPr/>
        </p:nvCxnSpPr>
        <p:spPr>
          <a:xfrm flipH="1" flipV="1">
            <a:off x="17974316" y="8382000"/>
            <a:ext cx="3183885" cy="37084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A82AC34-4187-44DF-88F4-400F62853AE6}"/>
              </a:ext>
            </a:extLst>
          </p:cNvPr>
          <p:cNvSpPr txBox="1"/>
          <p:nvPr/>
        </p:nvSpPr>
        <p:spPr>
          <a:xfrm>
            <a:off x="19566258" y="5334000"/>
            <a:ext cx="3183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b="1" dirty="0" err="1"/>
              <a:t>Đường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vi-VN" sz="4800" b="1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212D6C-8065-417B-B4A6-6932C180B104}"/>
              </a:ext>
            </a:extLst>
          </p:cNvPr>
          <p:cNvSpPr txBox="1"/>
          <p:nvPr/>
        </p:nvSpPr>
        <p:spPr>
          <a:xfrm>
            <a:off x="20981187" y="11988637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Trục</a:t>
            </a:r>
            <a:endParaRPr lang="vi-VN" sz="4800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F1F6E16-D3B3-40E2-A609-DB9531D5FB3A}"/>
                  </a:ext>
                </a:extLst>
              </p:cNvPr>
              <p:cNvSpPr txBox="1"/>
              <p:nvPr/>
            </p:nvSpPr>
            <p:spPr>
              <a:xfrm>
                <a:off x="979925" y="1993395"/>
                <a:ext cx="12192000" cy="10015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fr-FR" sz="4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vi-VN" sz="4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fr-FR" sz="4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</a:t>
                </a:r>
                <a:r>
                  <a:rPr lang="fr-FR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</a:t>
                </a:r>
                <a:r>
                  <a:rPr lang="fr-FR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fr-FR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  <m:r>
                          <a:rPr lang="fr-FR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fr-FR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</m:e>
                    </m:borderBox>
                    <m:r>
                      <a:rPr lang="fr-FR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fr-FR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fr-FR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fr-FR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fr-FR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sSub>
                          <m:sSub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đ</m:t>
                            </m:r>
                          </m:sub>
                        </m:sSub>
                        <m:r>
                          <a:rPr lang="fr-FR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borderBox>
                    <m:r>
                      <a:rPr lang="fr-FR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𝑉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h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đ</m:t>
                            </m:r>
                          </m:sub>
                        </m:sSub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h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borderBox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liên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tưởng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en-US" sz="48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</a:t>
                </a:r>
                <a:endParaRPr lang="vi-VN" sz="4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600"/>
                  </a:spcAft>
                </a:pP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rderBoxPr>
                      <m:e>
                        <m:sSub>
                          <m:sSubPr>
                            <m:ctrlPr>
                              <a:rPr lang="vi-VN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𝑥𝑞</m:t>
                            </m:r>
                          </m:sub>
                        </m:sSub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𝑟𝑙</m:t>
                        </m:r>
                      </m:e>
                    </m:borderBox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toàn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4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borderBox>
                      <m:borderBoxPr>
                        <m:ctrlPr>
                          <a:rPr lang="vi-VN" sz="4800" i="1">
                            <a:latin typeface="Cambria Math" panose="02040503050406030204" pitchFamily="18" charset="0"/>
                          </a:rPr>
                        </m:ctrlPr>
                      </m:borderBoxPr>
                      <m:e>
                        <m:sSub>
                          <m:sSubPr>
                            <m:ctrlPr>
                              <a:rPr lang="vi-VN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𝑡𝑝</m:t>
                            </m:r>
                          </m:sub>
                        </m:sSub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vi-VN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𝑥𝑞</m:t>
                            </m:r>
                          </m:sub>
                        </m:sSub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vi-VN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đ</m:t>
                            </m:r>
                          </m:sub>
                        </m:sSub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𝑟𝑙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4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borderBox>
                  </m:oMath>
                </a14:m>
                <a:endParaRPr lang="vi-VN" sz="48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F1F6E16-D3B3-40E2-A609-DB9531D5F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25" y="1993395"/>
                <a:ext cx="12192000" cy="10015562"/>
              </a:xfrm>
              <a:prstGeom prst="rect">
                <a:avLst/>
              </a:prstGeom>
              <a:blipFill>
                <a:blip r:embed="rId3"/>
                <a:stretch>
                  <a:fillRect l="-2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C0D18BA-0DA8-47F3-8345-E3C4EB18B012}"/>
              </a:ext>
            </a:extLst>
          </p:cNvPr>
          <p:cNvSpPr txBox="1"/>
          <p:nvPr/>
        </p:nvSpPr>
        <p:spPr>
          <a:xfrm>
            <a:off x="643467" y="1505282"/>
            <a:ext cx="12623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vi-VN" sz="6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id="{E7C9C239-5979-4EDA-8DB2-0ABB12909205}"/>
                  </a:ext>
                </a:extLst>
              </p14:cNvPr>
              <p14:cNvContentPartPr/>
              <p14:nvPr/>
            </p14:nvContentPartPr>
            <p14:xfrm>
              <a:off x="4533904" y="3304228"/>
              <a:ext cx="14400" cy="4680"/>
            </p14:xfrm>
          </p:contentPart>
        </mc:Choice>
        <mc:Fallback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E7C9C239-5979-4EDA-8DB2-0ABB129092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7904" y="3268588"/>
                <a:ext cx="86040" cy="7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076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997699" y="7322402"/>
            <a:ext cx="22957149" cy="2838434"/>
            <a:chOff x="1205494" y="6872723"/>
            <a:chExt cx="22139783" cy="283880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253207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872723"/>
              <a:ext cx="3418316" cy="857476"/>
              <a:chOff x="1205494" y="6872723"/>
              <a:chExt cx="3418316" cy="857476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982242" y="6872723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9" name="Rectangle 118"/>
          <p:cNvSpPr/>
          <p:nvPr/>
        </p:nvSpPr>
        <p:spPr>
          <a:xfrm>
            <a:off x="4204159" y="4147938"/>
            <a:ext cx="16544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3250878" y="8517462"/>
                <a:ext cx="18970854" cy="1070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4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lang="en-US" sz="44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dirty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4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878" y="8517462"/>
                <a:ext cx="18970854" cy="1070358"/>
              </a:xfrm>
              <a:prstGeom prst="rect">
                <a:avLst/>
              </a:prstGeom>
              <a:blipFill>
                <a:blip r:embed="rId3"/>
                <a:stretch>
                  <a:fillRect l="-1285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43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4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45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EA724A-33B1-4A0C-B52E-DC2EACCBE707}"/>
              </a:ext>
            </a:extLst>
          </p:cNvPr>
          <p:cNvSpPr txBox="1"/>
          <p:nvPr/>
        </p:nvSpPr>
        <p:spPr>
          <a:xfrm>
            <a:off x="1963556" y="2657799"/>
            <a:ext cx="2164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92EB40-A797-4D21-ABBD-6CFD16EFC459}"/>
              </a:ext>
            </a:extLst>
          </p:cNvPr>
          <p:cNvGrpSpPr/>
          <p:nvPr/>
        </p:nvGrpSpPr>
        <p:grpSpPr>
          <a:xfrm>
            <a:off x="780302" y="3664232"/>
            <a:ext cx="23174546" cy="3133980"/>
            <a:chOff x="780302" y="5439249"/>
            <a:chExt cx="23174546" cy="3133980"/>
          </a:xfrm>
        </p:grpSpPr>
        <p:grpSp>
          <p:nvGrpSpPr>
            <p:cNvPr id="148" name="Group 147"/>
            <p:cNvGrpSpPr/>
            <p:nvPr/>
          </p:nvGrpSpPr>
          <p:grpSpPr>
            <a:xfrm>
              <a:off x="780302" y="5439249"/>
              <a:ext cx="23174546" cy="3133980"/>
              <a:chOff x="992187" y="2564544"/>
              <a:chExt cx="22145350" cy="3134388"/>
            </a:xfrm>
          </p:grpSpPr>
          <p:sp>
            <p:nvSpPr>
              <p:cNvPr id="134" name="Rounded Rectangle 133"/>
              <p:cNvSpPr/>
              <p:nvPr/>
            </p:nvSpPr>
            <p:spPr bwMode="auto">
              <a:xfrm>
                <a:off x="1145221" y="2667000"/>
                <a:ext cx="21992316" cy="303193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 dirty="0"/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>
                <a:off x="992187" y="2564544"/>
                <a:ext cx="3124200" cy="1023459"/>
                <a:chOff x="534987" y="1647866"/>
                <a:chExt cx="4197167" cy="1176337"/>
              </a:xfrm>
            </p:grpSpPr>
            <p:sp>
              <p:nvSpPr>
                <p:cNvPr id="136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7060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Pentagon 136"/>
                <p:cNvSpPr/>
                <p:nvPr/>
              </p:nvSpPr>
              <p:spPr bwMode="auto">
                <a:xfrm>
                  <a:off x="534987" y="1647866"/>
                  <a:ext cx="4197167" cy="955674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7060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38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41" name="Freeform 140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  <p:sp>
                <p:nvSpPr>
                  <p:cNvPr id="142" name="Freeform 14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  <p:sp>
                <p:nvSpPr>
                  <p:cNvPr id="143" name="Freeform 142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  <p:sp>
                <p:nvSpPr>
                  <p:cNvPr id="144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  <p:sp>
                <p:nvSpPr>
                  <p:cNvPr id="145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  <p:sp>
                <p:nvSpPr>
                  <p:cNvPr id="146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  <p:sp>
                <p:nvSpPr>
                  <p:cNvPr id="147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7060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139" name="Chevron 138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7060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56316" y="1718346"/>
                  <a:ext cx="3173468" cy="8136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4000" b="1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000" b="1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1.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54F6A17-9DA4-4C52-9A40-81F3D7E08A38}"/>
                    </a:ext>
                  </a:extLst>
                </p:cNvPr>
                <p:cNvSpPr txBox="1"/>
                <p:nvPr/>
              </p:nvSpPr>
              <p:spPr>
                <a:xfrm>
                  <a:off x="4118254" y="7281211"/>
                  <a:ext cx="2262973" cy="7847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4400" b="1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4400" b="1" i="1" spc="-15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 </m:t>
                        </m:r>
                        <m:r>
                          <a:rPr lang="en-US" sz="44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44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GB" sz="44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GB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54F6A17-9DA4-4C52-9A40-81F3D7E0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8254" y="7281211"/>
                  <a:ext cx="2262973" cy="78476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BFDFA0F-8C79-4FE6-8D95-DF395612BB98}"/>
                    </a:ext>
                  </a:extLst>
                </p:cNvPr>
                <p:cNvSpPr txBox="1"/>
                <p:nvPr/>
              </p:nvSpPr>
              <p:spPr>
                <a:xfrm>
                  <a:off x="8350042" y="7079379"/>
                  <a:ext cx="2262973" cy="1364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f>
                          <m:fPr>
                            <m:ctrlPr>
                              <a:rPr lang="en-US" sz="4400" b="1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dirty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44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GB" sz="44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GB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BFDFA0F-8C79-4FE6-8D95-DF395612B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042" y="7079379"/>
                  <a:ext cx="2262973" cy="13644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DBAE59A-D74B-44C4-9827-C46707BA8BF8}"/>
                    </a:ext>
                  </a:extLst>
                </p:cNvPr>
                <p:cNvSpPr txBox="1"/>
                <p:nvPr/>
              </p:nvSpPr>
              <p:spPr>
                <a:xfrm>
                  <a:off x="12729383" y="7281211"/>
                  <a:ext cx="2262973" cy="7847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400" b="1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44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GB" sz="44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GB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DBAE59A-D74B-44C4-9827-C46707BA8B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29383" y="7281211"/>
                  <a:ext cx="2262973" cy="78476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5021E63-AA58-480A-A5F1-3C5894D1B05A}"/>
                    </a:ext>
                  </a:extLst>
                </p:cNvPr>
                <p:cNvSpPr txBox="1"/>
                <p:nvPr/>
              </p:nvSpPr>
              <p:spPr>
                <a:xfrm>
                  <a:off x="16992600" y="7281211"/>
                  <a:ext cx="2262973" cy="8490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4400" b="1" spc="-150" smtClean="0">
                            <a:solidFill>
                              <a:srgbClr val="000099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n-US" sz="44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</m:e>
                        </m:rad>
                        <m:r>
                          <a:rPr lang="en-US" sz="44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GB" sz="44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GB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5021E63-AA58-480A-A5F1-3C5894D1B0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2600" y="7281211"/>
                  <a:ext cx="2262973" cy="849079"/>
                </a:xfrm>
                <a:prstGeom prst="rect">
                  <a:avLst/>
                </a:prstGeom>
                <a:blipFill>
                  <a:blip r:embed="rId7"/>
                  <a:stretch>
                    <a:fillRect r="-8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E6C0A3B-C843-49BA-9EB9-6A130F110385}"/>
                    </a:ext>
                  </a:extLst>
                </p:cNvPr>
                <p:cNvSpPr txBox="1"/>
                <p:nvPr/>
              </p:nvSpPr>
              <p:spPr>
                <a:xfrm>
                  <a:off x="4126392" y="5640377"/>
                  <a:ext cx="15553513" cy="14465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𝐯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𝐛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𝐧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𝐤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í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𝐧𝐡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đá</m:t>
                      </m:r>
                      <m:r>
                        <a:rPr lang="en-US" sz="44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𝐲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</m:oMath>
                  </a14:m>
                  <a:r>
                    <a:rPr lang="en-US" sz="4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</a:p>
                <a:p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thể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tích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khối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nón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đã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b="1" dirty="0" err="1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cho</a:t>
                  </a:r>
                  <a:r>
                    <a:rPr lang="en-US" sz="4400" b="1" dirty="0">
                      <a:latin typeface="Tahoma" panose="020B0604030504040204" pitchFamily="34" charset="0"/>
                      <a:ea typeface="Cambria Math" panose="02040503050406030204" pitchFamily="18" charset="0"/>
                      <a:cs typeface="Tahoma" panose="020B0604030504040204" pitchFamily="34" charset="0"/>
                    </a:rPr>
                    <a:t>.</a:t>
                  </a:r>
                  <a:endParaRPr lang="vi-VN" sz="4400" b="1" dirty="0">
                    <a:latin typeface="Tahoma" panose="020B0604030504040204" pitchFamily="34" charset="0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E6C0A3B-C843-49BA-9EB9-6A130F110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392" y="5640377"/>
                  <a:ext cx="15553513" cy="1446550"/>
                </a:xfrm>
                <a:prstGeom prst="rect">
                  <a:avLst/>
                </a:prstGeom>
                <a:blipFill>
                  <a:blip r:embed="rId8"/>
                  <a:stretch>
                    <a:fillRect l="-1607" t="-8861" r="-78" b="-194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4" name="Google Shape;431;p3">
            <a:extLst>
              <a:ext uri="{FF2B5EF4-FFF2-40B4-BE49-F238E27FC236}">
                <a16:creationId xmlns:a16="http://schemas.microsoft.com/office/drawing/2014/main" id="{B6B730CE-4F1C-4283-88C6-EFB8A86912F6}"/>
              </a:ext>
            </a:extLst>
          </p:cNvPr>
          <p:cNvSpPr/>
          <p:nvPr/>
        </p:nvSpPr>
        <p:spPr>
          <a:xfrm>
            <a:off x="12476274" y="5367542"/>
            <a:ext cx="1080000" cy="1080000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r>
              <a:rPr lang="en-US" sz="6400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C</a:t>
            </a:r>
            <a:endParaRPr sz="64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3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069689" y="6821966"/>
            <a:ext cx="22136901" cy="3125235"/>
            <a:chOff x="1205494" y="6879974"/>
            <a:chExt cx="22139783" cy="3125642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8"/>
              <a:ext cx="22135691" cy="282615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879974"/>
              <a:ext cx="3415614" cy="850225"/>
              <a:chOff x="1205494" y="6879974"/>
              <a:chExt cx="3415614" cy="85022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979540" y="6879974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94862" y="23464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5105400" y="3189017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Cho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đườ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sinh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á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𝐤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í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𝐧𝐡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đá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189017"/>
                <a:ext cx="22565882" cy="1569660"/>
              </a:xfrm>
              <a:prstGeom prst="rect">
                <a:avLst/>
              </a:prstGeom>
              <a:blipFill>
                <a:blip r:embed="rId3"/>
                <a:stretch>
                  <a:fillRect l="-1243" t="-9302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5069840" y="7749397"/>
                <a:ext cx="19727926" cy="1669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𝒓𝒍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𝟏𝟐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4800" b="1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840" y="7749397"/>
                <a:ext cx="19727926" cy="1669816"/>
              </a:xfrm>
              <a:prstGeom prst="rect">
                <a:avLst/>
              </a:prstGeom>
              <a:blipFill>
                <a:blip r:embed="rId4"/>
                <a:stretch>
                  <a:fillRect l="-1422" t="-8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43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4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45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6D8A8F8-1391-4A47-9A4C-F1F4AEA9E698}"/>
                  </a:ext>
                </a:extLst>
              </p:cNvPr>
              <p:cNvSpPr txBox="1"/>
              <p:nvPr/>
            </p:nvSpPr>
            <p:spPr>
              <a:xfrm>
                <a:off x="5105400" y="5247535"/>
                <a:ext cx="1816855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𝟐𝟒</m:t>
                      </m:r>
                      <m:r>
                        <a:rPr lang="en-US" sz="44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6D8A8F8-1391-4A47-9A4C-F1F4AEA9E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247535"/>
                <a:ext cx="1816855" cy="784767"/>
              </a:xfrm>
              <a:prstGeom prst="rect">
                <a:avLst/>
              </a:prstGeom>
              <a:blipFill>
                <a:blip r:embed="rId5"/>
                <a:stretch>
                  <a:fillRect r="-28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C55297-45B2-43A2-9BF3-A9FD16E1EB6E}"/>
                  </a:ext>
                </a:extLst>
              </p:cNvPr>
              <p:cNvSpPr txBox="1"/>
              <p:nvPr/>
            </p:nvSpPr>
            <p:spPr>
              <a:xfrm>
                <a:off x="16553319" y="5257508"/>
                <a:ext cx="1816855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</m:t>
                      </m:r>
                      <m:r>
                        <a:rPr lang="en-US" sz="44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C55297-45B2-43A2-9BF3-A9FD16E1E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3319" y="5257508"/>
                <a:ext cx="1816855" cy="784767"/>
              </a:xfrm>
              <a:prstGeom prst="rect">
                <a:avLst/>
              </a:prstGeom>
              <a:blipFill>
                <a:blip r:embed="rId6"/>
                <a:stretch>
                  <a:fillRect r="-13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60311AA-6AF3-413F-8C0B-04BB0BFEA02F}"/>
                  </a:ext>
                </a:extLst>
              </p:cNvPr>
              <p:cNvSpPr txBox="1"/>
              <p:nvPr/>
            </p:nvSpPr>
            <p:spPr>
              <a:xfrm>
                <a:off x="12701424" y="5298933"/>
                <a:ext cx="1816855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n-US" sz="44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60311AA-6AF3-413F-8C0B-04BB0BFEA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424" y="5298933"/>
                <a:ext cx="1816855" cy="784767"/>
              </a:xfrm>
              <a:prstGeom prst="rect">
                <a:avLst/>
              </a:prstGeom>
              <a:blipFill>
                <a:blip r:embed="rId7"/>
                <a:stretch>
                  <a:fillRect r="-10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D8E7E7-B3E2-4F4B-9F01-EFE7CAEDF911}"/>
                  </a:ext>
                </a:extLst>
              </p:cNvPr>
              <p:cNvSpPr txBox="1"/>
              <p:nvPr/>
            </p:nvSpPr>
            <p:spPr>
              <a:xfrm>
                <a:off x="8998055" y="5298933"/>
                <a:ext cx="1816855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4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𝟏𝟐</m:t>
                      </m:r>
                      <m:r>
                        <a:rPr lang="en-US" sz="44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 spc="-1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D8E7E7-B3E2-4F4B-9F01-EFE7CAEDF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55" y="5298933"/>
                <a:ext cx="1816855" cy="784767"/>
              </a:xfrm>
              <a:prstGeom prst="rect">
                <a:avLst/>
              </a:prstGeom>
              <a:blipFill>
                <a:blip r:embed="rId8"/>
                <a:stretch>
                  <a:fillRect r="-28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61">
            <a:extLst>
              <a:ext uri="{FF2B5EF4-FFF2-40B4-BE49-F238E27FC236}">
                <a16:creationId xmlns:a16="http://schemas.microsoft.com/office/drawing/2014/main" id="{C195525F-6EB7-4747-B887-E23701276639}"/>
              </a:ext>
            </a:extLst>
          </p:cNvPr>
          <p:cNvSpPr/>
          <p:nvPr/>
        </p:nvSpPr>
        <p:spPr>
          <a:xfrm>
            <a:off x="8433940" y="5095254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1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05338" y="6865938"/>
            <a:ext cx="22136900" cy="4106862"/>
            <a:chOff x="1205494" y="6865940"/>
            <a:chExt cx="22139782" cy="4107397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5" y="7179457"/>
              <a:ext cx="22135691" cy="379388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865940"/>
              <a:ext cx="3408997" cy="864259"/>
              <a:chOff x="1205494" y="6865940"/>
              <a:chExt cx="3408997" cy="864259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972923" y="6865940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455239" y="9694097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5239" y="9694097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4685630" y="2938696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Cho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đườ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sinh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48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á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𝐤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í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𝐧𝐡</m:t>
                    </m:r>
                    <m:r>
                      <a:rPr lang="en-US" sz="4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đá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4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630" y="2938696"/>
                <a:ext cx="22565882" cy="1569660"/>
              </a:xfrm>
              <a:prstGeom prst="rect">
                <a:avLst/>
              </a:prstGeom>
              <a:blipFill>
                <a:blip r:embed="rId4"/>
                <a:stretch>
                  <a:fillRect l="-1243" t="-9302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9858" y="5223658"/>
                <a:ext cx="438854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𝟒𝟒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858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239000" y="5223658"/>
                <a:ext cx="438854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𝟑𝟔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223658"/>
                <a:ext cx="438854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774092" y="5223658"/>
                <a:ext cx="444710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𝟐𝟒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4092" y="5223658"/>
                <a:ext cx="4447108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𝟕𝟐</m:t>
                      </m:r>
                      <m:r>
                        <a:rPr lang="en-US" sz="4800" b="1" i="1" spc="-1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/>
              <p:nvPr/>
            </p:nvSpPr>
            <p:spPr>
              <a:xfrm>
                <a:off x="5152953" y="7658354"/>
                <a:ext cx="16309672" cy="1823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𝒕𝒑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𝒓𝒍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𝟒</m:t>
                        </m:r>
                      </m:e>
                      <m:sup>
                        <m: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𝟑𝟔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953" y="7658354"/>
                <a:ext cx="16309672" cy="1823513"/>
              </a:xfrm>
              <a:prstGeom prst="rect">
                <a:avLst/>
              </a:prstGeom>
              <a:blipFill>
                <a:blip r:embed="rId9"/>
                <a:stretch>
                  <a:fillRect l="-1682" t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/>
          <p:cNvSpPr/>
          <p:nvPr/>
        </p:nvSpPr>
        <p:spPr>
          <a:xfrm>
            <a:off x="7849321" y="5152204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49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3" grpId="1"/>
      <p:bldP spid="51" grpId="0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05338" y="6872440"/>
            <a:ext cx="22136901" cy="6233960"/>
            <a:chOff x="1205494" y="6872443"/>
            <a:chExt cx="22139783" cy="4939203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63218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872443"/>
              <a:ext cx="3408998" cy="857756"/>
              <a:chOff x="1205494" y="6872443"/>
              <a:chExt cx="3408998" cy="857756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972924" y="6872443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4.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/>
              <p:cNvSpPr/>
              <p:nvPr/>
            </p:nvSpPr>
            <p:spPr>
              <a:xfrm>
                <a:off x="7885905" y="10514383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905" y="10514383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2999129" y="3384305"/>
                <a:ext cx="22565882" cy="16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Cho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 đườ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sinh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ằ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𝟏𝟎𝐚</m:t>
                    </m:r>
                    <m:r>
                      <m:rPr>
                        <m:nor/>
                      </m:rPr>
                      <a:rPr lang="en-US" sz="48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à đườ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í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ằ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6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129" y="3384305"/>
                <a:ext cx="22565882" cy="1638590"/>
              </a:xfrm>
              <a:prstGeom prst="rect">
                <a:avLst/>
              </a:prstGeom>
              <a:blipFill>
                <a:blip r:embed="rId4"/>
                <a:stretch>
                  <a:fillRect l="-1243" t="-4833" b="-18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9858" y="5223658"/>
                <a:ext cx="438854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𝟖</m:t>
                      </m:r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858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239000" y="5223658"/>
                <a:ext cx="4388542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𝟗𝟏</m:t>
                          </m:r>
                        </m:e>
                      </m:rad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223658"/>
                <a:ext cx="4388542" cy="917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774092" y="5223658"/>
                <a:ext cx="4447108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𝟏𝟎𝟗</m:t>
                          </m:r>
                        </m:e>
                      </m:rad>
                      <m:r>
                        <a:rPr lang="en-US" sz="48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4092" y="5223658"/>
                <a:ext cx="4447108" cy="917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8037434" y="5223658"/>
                <a:ext cx="4023461" cy="917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48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𝟑𝟒</m:t>
                          </m:r>
                        </m:e>
                      </m:rad>
                      <m:r>
                        <a:rPr lang="en-US" sz="4800" b="1" i="1" spc="-15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9178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/>
              <p:nvPr/>
            </p:nvSpPr>
            <p:spPr>
              <a:xfrm>
                <a:off x="4569128" y="7580941"/>
                <a:ext cx="16766872" cy="2771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0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𝒉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(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𝟏𝟎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(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𝟗𝟏</m:t>
                        </m:r>
                      </m:e>
                    </m:rad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3AFA5A-4934-4FF4-BBE2-95486ED92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128" y="7580941"/>
                <a:ext cx="16766872" cy="2771849"/>
              </a:xfrm>
              <a:prstGeom prst="rect">
                <a:avLst/>
              </a:prstGeom>
              <a:blipFill>
                <a:blip r:embed="rId9"/>
                <a:stretch>
                  <a:fillRect l="-1673" t="-5286" b="-9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/>
          <p:cNvSpPr/>
          <p:nvPr/>
        </p:nvSpPr>
        <p:spPr>
          <a:xfrm>
            <a:off x="7870069" y="5205755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49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DA959E25-9A41-4434-9AC2-659D39ACE1D1}"/>
              </a:ext>
            </a:extLst>
          </p:cNvPr>
          <p:cNvGrpSpPr/>
          <p:nvPr/>
        </p:nvGrpSpPr>
        <p:grpSpPr>
          <a:xfrm>
            <a:off x="17827901" y="7269196"/>
            <a:ext cx="4513370" cy="5726116"/>
            <a:chOff x="17827901" y="7269196"/>
            <a:chExt cx="4513370" cy="5726116"/>
          </a:xfrm>
        </p:grpSpPr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1B91D5CB-00C0-481D-9416-7E479400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27901" y="7446696"/>
              <a:ext cx="4167288" cy="4495539"/>
            </a:xfrm>
            <a:prstGeom prst="rect">
              <a:avLst/>
            </a:prstGeom>
          </p:spPr>
        </p:pic>
        <p:sp>
          <p:nvSpPr>
            <p:cNvPr id="3" name="Ngoặc móc Trái 2">
              <a:extLst>
                <a:ext uri="{FF2B5EF4-FFF2-40B4-BE49-F238E27FC236}">
                  <a16:creationId xmlns:a16="http://schemas.microsoft.com/office/drawing/2014/main" id="{399F26AA-9E95-49FE-B8A0-C99D7FE51975}"/>
                </a:ext>
              </a:extLst>
            </p:cNvPr>
            <p:cNvSpPr/>
            <p:nvPr/>
          </p:nvSpPr>
          <p:spPr>
            <a:xfrm rot="16200000">
              <a:off x="19677319" y="9994961"/>
              <a:ext cx="604642" cy="3931920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Hộp Văn bản 59">
                  <a:extLst>
                    <a:ext uri="{FF2B5EF4-FFF2-40B4-BE49-F238E27FC236}">
                      <a16:creationId xmlns:a16="http://schemas.microsoft.com/office/drawing/2014/main" id="{8F2AE3D5-997B-4699-BAA0-302FD8399075}"/>
                    </a:ext>
                  </a:extLst>
                </p:cNvPr>
                <p:cNvSpPr txBox="1"/>
                <p:nvPr/>
              </p:nvSpPr>
              <p:spPr>
                <a:xfrm>
                  <a:off x="19050000" y="12225871"/>
                  <a:ext cx="1770084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a</m:t>
                        </m:r>
                      </m:oMath>
                    </m:oMathPara>
                  </a14:m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0" name="Hộp Văn bản 59">
                  <a:extLst>
                    <a:ext uri="{FF2B5EF4-FFF2-40B4-BE49-F238E27FC236}">
                      <a16:creationId xmlns:a16="http://schemas.microsoft.com/office/drawing/2014/main" id="{8F2AE3D5-997B-4699-BAA0-302FD83990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0000" y="12225871"/>
                  <a:ext cx="1770084" cy="76944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Ngoặc móc Trái 60">
              <a:extLst>
                <a:ext uri="{FF2B5EF4-FFF2-40B4-BE49-F238E27FC236}">
                  <a16:creationId xmlns:a16="http://schemas.microsoft.com/office/drawing/2014/main" id="{F4046CC4-3AA0-42F5-9583-4CA15AFAC3B1}"/>
                </a:ext>
              </a:extLst>
            </p:cNvPr>
            <p:cNvSpPr/>
            <p:nvPr/>
          </p:nvSpPr>
          <p:spPr>
            <a:xfrm rot="9163639">
              <a:off x="20964501" y="7269196"/>
              <a:ext cx="640080" cy="4114800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Hộp Văn bản 62">
                  <a:extLst>
                    <a:ext uri="{FF2B5EF4-FFF2-40B4-BE49-F238E27FC236}">
                      <a16:creationId xmlns:a16="http://schemas.microsoft.com/office/drawing/2014/main" id="{23EE8C4E-E34A-4B8F-81C4-B83FC1F37FBD}"/>
                    </a:ext>
                  </a:extLst>
                </p:cNvPr>
                <p:cNvSpPr txBox="1"/>
                <p:nvPr/>
              </p:nvSpPr>
              <p:spPr>
                <a:xfrm rot="3743596">
                  <a:off x="21071509" y="8634920"/>
                  <a:ext cx="1770084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a</m:t>
                        </m:r>
                      </m:oMath>
                    </m:oMathPara>
                  </a14:m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3" name="Hộp Văn bản 62">
                  <a:extLst>
                    <a:ext uri="{FF2B5EF4-FFF2-40B4-BE49-F238E27FC236}">
                      <a16:creationId xmlns:a16="http://schemas.microsoft.com/office/drawing/2014/main" id="{23EE8C4E-E34A-4B8F-81C4-B83FC1F37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43596">
                  <a:off x="21071509" y="8634920"/>
                  <a:ext cx="1770084" cy="76944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08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3" grpId="1"/>
      <p:bldP spid="51" grpId="0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/>
          <p:cNvGrpSpPr/>
          <p:nvPr/>
        </p:nvGrpSpPr>
        <p:grpSpPr>
          <a:xfrm>
            <a:off x="98611" y="2399336"/>
            <a:ext cx="23391942" cy="4503485"/>
            <a:chOff x="992187" y="2564544"/>
            <a:chExt cx="22353091" cy="4504071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6999"/>
              <a:ext cx="22200057" cy="4401616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5.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154740"/>
                <a:ext cx="21332364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𝑨</m:t>
                    </m:r>
                    <m:r>
                      <m:rPr>
                        <m:nor/>
                      </m:rPr>
                      <a:rPr lang="en-US" sz="4800" b="1" i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𝑨𝑩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,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𝑨𝑪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quay tam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quanh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gấp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khúc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154740"/>
                <a:ext cx="21332364" cy="3046988"/>
              </a:xfrm>
              <a:prstGeom prst="rect">
                <a:avLst/>
              </a:prstGeom>
              <a:blipFill>
                <a:blip r:embed="rId3"/>
                <a:stretch>
                  <a:fillRect l="-1286" t="-4810" r="-1315" b="-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9601" y="5771522"/>
                <a:ext cx="2916916" cy="1586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601" y="5771522"/>
                <a:ext cx="2916916" cy="1586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010400" y="5746607"/>
                <a:ext cx="4388542" cy="84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i="0" spc="-150" smtClean="0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b="1" spc="-150" smtClean="0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spc="-15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5746607"/>
                <a:ext cx="4388542" cy="847733"/>
              </a:xfrm>
              <a:prstGeom prst="rect">
                <a:avLst/>
              </a:prstGeom>
              <a:blipFill>
                <a:blip r:embed="rId5"/>
                <a:stretch>
                  <a:fillRect t="-15108" b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039600" y="5691804"/>
                <a:ext cx="4447108" cy="932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e>
                      </m:rad>
                      <m:r>
                        <a:rPr lang="en-US" sz="4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0" y="5691804"/>
                <a:ext cx="4447108" cy="9329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830800" y="5694105"/>
                <a:ext cx="4023461" cy="932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48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e>
                      </m:rad>
                      <m:r>
                        <a:rPr lang="en-US" sz="48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𝝅</m:t>
                      </m:r>
                      <m:sSup>
                        <m:sSupPr>
                          <m:ctrlP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48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800" y="5694105"/>
                <a:ext cx="4023461" cy="9329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9265173" y="4681282"/>
            <a:ext cx="184731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18007026" y="5700966"/>
            <a:ext cx="1027767" cy="99632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790322-77DE-444F-8651-8AC4C10FACA9}"/>
              </a:ext>
            </a:extLst>
          </p:cNvPr>
          <p:cNvGrpSpPr/>
          <p:nvPr/>
        </p:nvGrpSpPr>
        <p:grpSpPr>
          <a:xfrm>
            <a:off x="1205338" y="6943952"/>
            <a:ext cx="22136901" cy="6542585"/>
            <a:chOff x="1205494" y="6943964"/>
            <a:chExt cx="22139783" cy="6543436"/>
          </a:xfrm>
        </p:grpSpPr>
        <p:sp>
          <p:nvSpPr>
            <p:cNvPr id="45" name="Rounded Rectangle 124">
              <a:extLst>
                <a:ext uri="{FF2B5EF4-FFF2-40B4-BE49-F238E27FC236}">
                  <a16:creationId xmlns:a16="http://schemas.microsoft.com/office/drawing/2014/main" id="{EEDFE2EF-479D-4F7A-B28F-EB37E15EF525}"/>
                </a:ext>
              </a:extLst>
            </p:cNvPr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B379AF4-9831-4E62-8C54-0C607F8FF9F1}"/>
                </a:ext>
              </a:extLst>
            </p:cNvPr>
            <p:cNvGrpSpPr/>
            <p:nvPr/>
          </p:nvGrpSpPr>
          <p:grpSpPr>
            <a:xfrm>
              <a:off x="1205494" y="6943964"/>
              <a:ext cx="3488614" cy="831105"/>
              <a:chOff x="1205494" y="6943964"/>
              <a:chExt cx="3488614" cy="831105"/>
            </a:xfrm>
          </p:grpSpPr>
          <p:sp>
            <p:nvSpPr>
              <p:cNvPr id="47" name="Freeform 20">
                <a:extLst>
                  <a:ext uri="{FF2B5EF4-FFF2-40B4-BE49-F238E27FC236}">
                    <a16:creationId xmlns:a16="http://schemas.microsoft.com/office/drawing/2014/main" id="{44CEAAA6-1CBA-450B-AC62-4E228C71CC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140B325-04B8-4FD2-9681-210999605816}"/>
                  </a:ext>
                </a:extLst>
              </p:cNvPr>
              <p:cNvSpPr txBox="1"/>
              <p:nvPr/>
            </p:nvSpPr>
            <p:spPr>
              <a:xfrm>
                <a:off x="2052540" y="6943964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Round Diagonal Corner Rectangle 128">
                <a:extLst>
                  <a:ext uri="{FF2B5EF4-FFF2-40B4-BE49-F238E27FC236}">
                    <a16:creationId xmlns:a16="http://schemas.microsoft.com/office/drawing/2014/main" id="{EC3F4519-AD36-4916-99DE-EE4C495C686A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259B976A-0E44-483B-B357-56D9166876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37DBF1E-F48F-4B82-8686-BBF85694DAD0}"/>
                  </a:ext>
                </a:extLst>
              </p:cNvPr>
              <p:cNvSpPr/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37DBF1E-F48F-4B82-8686-BBF85694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89A1F0C-27BD-4677-8473-52865CB375B1}"/>
                  </a:ext>
                </a:extLst>
              </p:cNvPr>
              <p:cNvSpPr/>
              <p:nvPr/>
            </p:nvSpPr>
            <p:spPr>
              <a:xfrm>
                <a:off x="1905000" y="8048551"/>
                <a:ext cx="12420600" cy="2771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800" b="1" i="0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𝑨𝑪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 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𝒉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𝒍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(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8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e>
                    </m:rad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89A1F0C-27BD-4677-8473-52865CB37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8048551"/>
                <a:ext cx="12420600" cy="2771849"/>
              </a:xfrm>
              <a:prstGeom prst="rect">
                <a:avLst/>
              </a:prstGeom>
              <a:blipFill>
                <a:blip r:embed="rId9"/>
                <a:stretch>
                  <a:fillRect l="-2258" t="-5275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AFB35E-2D17-4F54-B5FB-389E0C21B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01800" y="7543800"/>
            <a:ext cx="8229600" cy="3762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68266F7-CFA6-48CE-BFDE-A4B4368B744F}"/>
                  </a:ext>
                </a:extLst>
              </p:cNvPr>
              <p:cNvSpPr/>
              <p:nvPr/>
            </p:nvSpPr>
            <p:spPr>
              <a:xfrm>
                <a:off x="2003367" y="11288423"/>
                <a:ext cx="16513233" cy="1730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𝒓𝒍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𝝅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e>
                    </m:rad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8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e>
                    </m:rad>
                    <m:r>
                      <a:rPr lang="en-US" sz="4800" b="1" i="1" spc="-1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spc="-1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68266F7-CFA6-48CE-BFDE-A4B4368B7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367" y="11288423"/>
                <a:ext cx="16513233" cy="1730089"/>
              </a:xfrm>
              <a:prstGeom prst="rect">
                <a:avLst/>
              </a:prstGeom>
              <a:blipFill>
                <a:blip r:embed="rId11"/>
                <a:stretch>
                  <a:fillRect l="-1698" t="-8099" b="-12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47"/>
          <p:cNvGrpSpPr/>
          <p:nvPr/>
        </p:nvGrpSpPr>
        <p:grpSpPr>
          <a:xfrm>
            <a:off x="7944215" y="1489546"/>
            <a:ext cx="9472086" cy="968318"/>
            <a:chOff x="739068" y="1515168"/>
            <a:chExt cx="9473319" cy="968444"/>
          </a:xfrm>
        </p:grpSpPr>
        <p:sp>
          <p:nvSpPr>
            <p:cNvPr id="52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2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18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6" grpId="0"/>
      <p:bldP spid="57" grpId="0"/>
      <p:bldP spid="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13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3|0.5|0|0.5|0|1.1|0|0|0"/>
</p:tagLst>
</file>

<file path=ppt/theme/theme1.xml><?xml version="1.0" encoding="utf-8"?>
<a:theme xmlns:a="http://schemas.openxmlformats.org/drawingml/2006/main" name="Office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6071</TotalTime>
  <Words>2851</Words>
  <PresentationFormat>Tùy chỉnh</PresentationFormat>
  <Paragraphs>330</Paragraphs>
  <Slides>37</Slides>
  <Notes>12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49" baseType="lpstr">
      <vt:lpstr>Arial</vt:lpstr>
      <vt:lpstr>AvantGarde-Demi</vt:lpstr>
      <vt:lpstr>Calibri</vt:lpstr>
      <vt:lpstr>Cambria Math</vt:lpstr>
      <vt:lpstr>Chu Van An</vt:lpstr>
      <vt:lpstr>Jokerman</vt:lpstr>
      <vt:lpstr>Palatino Linotype</vt:lpstr>
      <vt:lpstr>Tahoma</vt:lpstr>
      <vt:lpstr>Times New Roman</vt:lpstr>
      <vt:lpstr>UVN Banh Mi</vt:lpstr>
      <vt:lpstr>Office Theme</vt:lpstr>
      <vt:lpstr>Equation</vt:lpstr>
      <vt:lpstr>Bản trình bày PowerPoint</vt:lpstr>
      <vt:lpstr>I. LÍ THUYẾT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CHÚC MỪNG EM NHẬN ĐƯỢC 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2021-08-27T10:44:55Z</dcterms:modified>
</cp:coreProperties>
</file>