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5" r:id="rId3"/>
    <p:sldId id="267" r:id="rId4"/>
    <p:sldId id="269" r:id="rId5"/>
    <p:sldId id="302" r:id="rId6"/>
    <p:sldId id="380" r:id="rId7"/>
    <p:sldId id="273" r:id="rId8"/>
    <p:sldId id="305" r:id="rId9"/>
    <p:sldId id="364" r:id="rId10"/>
    <p:sldId id="275" r:id="rId11"/>
    <p:sldId id="367" r:id="rId12"/>
    <p:sldId id="375" r:id="rId13"/>
    <p:sldId id="376" r:id="rId14"/>
    <p:sldId id="377" r:id="rId15"/>
    <p:sldId id="378" r:id="rId16"/>
    <p:sldId id="379" r:id="rId17"/>
    <p:sldId id="381" r:id="rId18"/>
    <p:sldId id="294" r:id="rId19"/>
    <p:sldId id="295" r:id="rId20"/>
    <p:sldId id="296" r:id="rId21"/>
    <p:sldId id="298" r:id="rId22"/>
    <p:sldId id="299" r:id="rId23"/>
    <p:sldId id="30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7178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507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494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982200" y="44183"/>
            <a:ext cx="188373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Review 1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351788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Unit </a:t>
            </a:r>
            <a:r>
              <a:rPr lang="en-US" sz="1800" b="1" dirty="0" smtClean="0">
                <a:solidFill>
                  <a:schemeClr val="tx1"/>
                </a:solidFill>
              </a:rPr>
              <a:t>3:</a:t>
            </a:r>
            <a:r>
              <a:rPr lang="en-US" sz="1800" b="1" baseline="0" dirty="0" smtClean="0">
                <a:solidFill>
                  <a:schemeClr val="tx1"/>
                </a:solidFill>
              </a:rPr>
              <a:t> Protecting the Environment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  <p:sldLayoutId id="2147483668" r:id="rId13"/>
    <p:sldLayoutId id="2147483670" r:id="rId14"/>
    <p:sldLayoutId id="2147483672" r:id="rId15"/>
    <p:sldLayoutId id="2147483689" r:id="rId16"/>
    <p:sldLayoutId id="2147483690" r:id="rId17"/>
    <p:sldLayoutId id="2147483691" r:id="rId1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tm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284B66-08B7-EEB8-25EB-E484DA317A1B}"/>
              </a:ext>
            </a:extLst>
          </p:cNvPr>
          <p:cNvSpPr txBox="1"/>
          <p:nvPr/>
        </p:nvSpPr>
        <p:spPr>
          <a:xfrm>
            <a:off x="5792189" y="3026648"/>
            <a:ext cx="614548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C00000"/>
                </a:solidFill>
              </a:rPr>
              <a:t>Unit 3: 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pPr lvl="0" algn="ctr">
              <a:defRPr/>
            </a:pPr>
            <a:r>
              <a:rPr lang="en-US" sz="3600" b="1" dirty="0" smtClean="0">
                <a:solidFill>
                  <a:srgbClr val="C00000"/>
                </a:solidFill>
              </a:rPr>
              <a:t>Protecting </a:t>
            </a:r>
            <a:r>
              <a:rPr lang="en-US" sz="3600" b="1" dirty="0">
                <a:solidFill>
                  <a:srgbClr val="C00000"/>
                </a:solidFill>
              </a:rPr>
              <a:t>the Environment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00B050"/>
                </a:solidFill>
                <a:latin typeface="Calibri" panose="020F0502020204030204"/>
              </a:rPr>
              <a:t>REVIEW 1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81" y="650631"/>
            <a:ext cx="7429634" cy="55858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9061" y="3820868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Reading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42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99" y="5007085"/>
            <a:ext cx="8198488" cy="762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586" y="1011905"/>
            <a:ext cx="8706118" cy="409347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D5992F82-04DA-88CD-236B-93C995225AA6}"/>
              </a:ext>
            </a:extLst>
          </p:cNvPr>
          <p:cNvSpPr/>
          <p:nvPr/>
        </p:nvSpPr>
        <p:spPr>
          <a:xfrm>
            <a:off x="5692461" y="5388410"/>
            <a:ext cx="360609" cy="3813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32" y="514013"/>
            <a:ext cx="1714500" cy="523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6451" y="647363"/>
            <a:ext cx="7037701" cy="41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6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362" y="775949"/>
            <a:ext cx="10411135" cy="48951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32" y="514013"/>
            <a:ext cx="1714500" cy="523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323" y="486162"/>
            <a:ext cx="7037701" cy="41878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808" y="5615042"/>
            <a:ext cx="9113599" cy="53088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5992F82-04DA-88CD-236B-93C995225AA6}"/>
              </a:ext>
            </a:extLst>
          </p:cNvPr>
          <p:cNvSpPr/>
          <p:nvPr/>
        </p:nvSpPr>
        <p:spPr>
          <a:xfrm>
            <a:off x="1988287" y="5751485"/>
            <a:ext cx="324072" cy="3426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0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78" y="5791585"/>
            <a:ext cx="12005222" cy="521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647" y="1010445"/>
            <a:ext cx="10319445" cy="485203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D5992F82-04DA-88CD-236B-93C995225AA6}"/>
              </a:ext>
            </a:extLst>
          </p:cNvPr>
          <p:cNvSpPr/>
          <p:nvPr/>
        </p:nvSpPr>
        <p:spPr>
          <a:xfrm>
            <a:off x="6321669" y="5903328"/>
            <a:ext cx="334409" cy="2978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32" y="514013"/>
            <a:ext cx="1714500" cy="523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6451" y="647363"/>
            <a:ext cx="7037701" cy="41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7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586" y="5885840"/>
            <a:ext cx="8973325" cy="3479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549" y="723407"/>
            <a:ext cx="10824451" cy="508947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D5992F82-04DA-88CD-236B-93C995225AA6}"/>
              </a:ext>
            </a:extLst>
          </p:cNvPr>
          <p:cNvSpPr/>
          <p:nvPr/>
        </p:nvSpPr>
        <p:spPr>
          <a:xfrm>
            <a:off x="6019248" y="5878287"/>
            <a:ext cx="324072" cy="3426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32" y="514013"/>
            <a:ext cx="1714500" cy="523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1621" y="514013"/>
            <a:ext cx="7037701" cy="41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262" y="5860703"/>
            <a:ext cx="8170730" cy="400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830" y="854376"/>
            <a:ext cx="10814401" cy="50847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D5992F82-04DA-88CD-236B-93C995225AA6}"/>
              </a:ext>
            </a:extLst>
          </p:cNvPr>
          <p:cNvSpPr/>
          <p:nvPr/>
        </p:nvSpPr>
        <p:spPr>
          <a:xfrm>
            <a:off x="3662411" y="5918539"/>
            <a:ext cx="324072" cy="3426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32" y="514013"/>
            <a:ext cx="1714500" cy="523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1776" y="514013"/>
            <a:ext cx="7037701" cy="41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189" y="5804238"/>
            <a:ext cx="8384147" cy="4890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347" y="932802"/>
            <a:ext cx="10582314" cy="4975629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D5992F82-04DA-88CD-236B-93C995225AA6}"/>
              </a:ext>
            </a:extLst>
          </p:cNvPr>
          <p:cNvSpPr/>
          <p:nvPr/>
        </p:nvSpPr>
        <p:spPr>
          <a:xfrm>
            <a:off x="1916457" y="5829997"/>
            <a:ext cx="324072" cy="3426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32" y="514013"/>
            <a:ext cx="1714500" cy="523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0529" y="514013"/>
            <a:ext cx="7037701" cy="41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2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408" y="1310054"/>
            <a:ext cx="1070903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Work in pairs: </a:t>
            </a:r>
          </a:p>
          <a:p>
            <a:endParaRPr lang="en-US" sz="3200" dirty="0" smtClean="0"/>
          </a:p>
          <a:p>
            <a:r>
              <a:rPr lang="en-US" sz="2800" dirty="0" smtClean="0">
                <a:solidFill>
                  <a:srgbClr val="002060"/>
                </a:solidFill>
              </a:rPr>
              <a:t>Do you agree with the solutions given in the Reading passage?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Do you have any other suggestions?  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9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823" y="1096166"/>
            <a:ext cx="9927771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@"/>
            </a:pPr>
            <a:r>
              <a:rPr lang="en-US" sz="3200" i="1" dirty="0" smtClean="0">
                <a:solidFill>
                  <a:srgbClr val="C00000"/>
                </a:solidFill>
              </a:rPr>
              <a:t>Write down vocabulary in unit 3 and make at least 5 sentences related to the words.</a:t>
            </a:r>
            <a:endParaRPr lang="en-US" sz="3200" i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3854" y="2487084"/>
            <a:ext cx="9927771" cy="30469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C00000"/>
                </a:solidFill>
              </a:rPr>
              <a:t>Example:</a:t>
            </a:r>
          </a:p>
          <a:p>
            <a:pPr marL="514350" indent="-514350">
              <a:buAutoNum type="arabicPeriod"/>
            </a:pPr>
            <a:r>
              <a:rPr lang="en-US" sz="3200" i="1" dirty="0" smtClean="0">
                <a:solidFill>
                  <a:srgbClr val="0070C0"/>
                </a:solidFill>
              </a:rPr>
              <a:t>The pollution </a:t>
            </a:r>
            <a:r>
              <a:rPr lang="en-US" sz="3200" i="1" dirty="0" smtClean="0">
                <a:solidFill>
                  <a:srgbClr val="FF0000"/>
                </a:solidFill>
              </a:rPr>
              <a:t>affects</a:t>
            </a:r>
            <a:r>
              <a:rPr lang="en-US" sz="3200" i="1" dirty="0" smtClean="0">
                <a:solidFill>
                  <a:srgbClr val="0070C0"/>
                </a:solidFill>
              </a:rPr>
              <a:t> tourism.</a:t>
            </a:r>
          </a:p>
          <a:p>
            <a:pPr marL="514350" indent="-514350">
              <a:buAutoNum type="arabicPeriod"/>
            </a:pPr>
            <a:r>
              <a:rPr lang="en-US" sz="3200" i="1" dirty="0" smtClean="0">
                <a:solidFill>
                  <a:srgbClr val="0070C0"/>
                </a:solidFill>
              </a:rPr>
              <a:t>Air pollution causes heart and lung </a:t>
            </a:r>
            <a:r>
              <a:rPr lang="en-US" sz="3200" i="1" dirty="0" smtClean="0">
                <a:solidFill>
                  <a:srgbClr val="FF0000"/>
                </a:solidFill>
              </a:rPr>
              <a:t>diseases</a:t>
            </a:r>
            <a:r>
              <a:rPr lang="en-US" sz="3200" i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200" i="1" dirty="0" smtClean="0">
                <a:solidFill>
                  <a:srgbClr val="0070C0"/>
                </a:solidFill>
              </a:rPr>
              <a:t>People should protect the </a:t>
            </a:r>
            <a:r>
              <a:rPr lang="en-US" sz="3200" i="1" dirty="0" smtClean="0">
                <a:solidFill>
                  <a:srgbClr val="FF0000"/>
                </a:solidFill>
              </a:rPr>
              <a:t>environment</a:t>
            </a:r>
            <a:r>
              <a:rPr lang="en-US" sz="3200" i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200" i="1" dirty="0" smtClean="0">
                <a:solidFill>
                  <a:srgbClr val="0070C0"/>
                </a:solidFill>
              </a:rPr>
              <a:t>Storms can </a:t>
            </a:r>
            <a:r>
              <a:rPr lang="en-US" sz="3200" i="1" dirty="0" smtClean="0">
                <a:solidFill>
                  <a:srgbClr val="FF0000"/>
                </a:solidFill>
              </a:rPr>
              <a:t>damage</a:t>
            </a:r>
            <a:r>
              <a:rPr lang="en-US" sz="3200" i="1" dirty="0" smtClean="0">
                <a:solidFill>
                  <a:srgbClr val="0070C0"/>
                </a:solidFill>
              </a:rPr>
              <a:t> trees and building.</a:t>
            </a:r>
          </a:p>
          <a:p>
            <a:pPr marL="514350" indent="-514350">
              <a:buAutoNum type="arabicPeriod"/>
            </a:pPr>
            <a:endParaRPr lang="en-US" sz="3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514113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514113" y="3560734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520330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532773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501668" y="2539486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501668" y="603382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2211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4668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lesson: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91855"/>
            <a:ext cx="11706548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i="1" u="sng" dirty="0">
                <a:solidFill>
                  <a:srgbClr val="0070C0"/>
                </a:solidFill>
              </a:rPr>
              <a:t>Review: </a:t>
            </a:r>
          </a:p>
          <a:p>
            <a:r>
              <a:rPr lang="en-US" sz="3200" i="1" dirty="0">
                <a:solidFill>
                  <a:srgbClr val="0070C0"/>
                </a:solidFill>
              </a:rPr>
              <a:t>- Grammar of Unit </a:t>
            </a:r>
            <a:r>
              <a:rPr lang="en-US" sz="3200" i="1" dirty="0" smtClean="0">
                <a:solidFill>
                  <a:srgbClr val="0070C0"/>
                </a:solidFill>
              </a:rPr>
              <a:t>3: First Conditional, Compound and Complex sentences</a:t>
            </a:r>
            <a:endParaRPr lang="en-US" sz="3200" i="1" dirty="0">
              <a:solidFill>
                <a:srgbClr val="0070C0"/>
              </a:solidFill>
            </a:endParaRPr>
          </a:p>
          <a:p>
            <a:r>
              <a:rPr lang="en-US" sz="3200" i="1" dirty="0">
                <a:solidFill>
                  <a:srgbClr val="0070C0"/>
                </a:solidFill>
              </a:rPr>
              <a:t>- Vocabulary of Unit </a:t>
            </a:r>
            <a:r>
              <a:rPr lang="en-US" sz="3200" i="1" dirty="0" smtClean="0">
                <a:solidFill>
                  <a:srgbClr val="0070C0"/>
                </a:solidFill>
              </a:rPr>
              <a:t>3: </a:t>
            </a:r>
            <a:r>
              <a:rPr lang="en-US" sz="3200" i="1" dirty="0">
                <a:solidFill>
                  <a:srgbClr val="0070C0"/>
                </a:solidFill>
              </a:rPr>
              <a:t>Words of the topic </a:t>
            </a:r>
            <a:r>
              <a:rPr lang="en-US" sz="3200" i="1" dirty="0" smtClean="0">
                <a:solidFill>
                  <a:srgbClr val="0070C0"/>
                </a:solidFill>
              </a:rPr>
              <a:t>“Protecting the Environment”: (affect, cause, pollute, disease, wildlife, tourism, environment, damage, recycle, reuse, reduce, save, waste, clean up, electricity, air conditioner, provide).</a:t>
            </a:r>
            <a:endParaRPr lang="en-US" sz="3200" i="1" dirty="0">
              <a:solidFill>
                <a:srgbClr val="0070C0"/>
              </a:solidFill>
            </a:endParaRPr>
          </a:p>
          <a:p>
            <a:r>
              <a:rPr lang="en-US" sz="3200" i="1" dirty="0">
                <a:solidFill>
                  <a:srgbClr val="0070C0"/>
                </a:solidFill>
              </a:rPr>
              <a:t>- Listening and Reading Practice to review the topic “Protecting the Environment”</a:t>
            </a: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643947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- Review vocabulary, grammar and language skills of unit </a:t>
            </a:r>
            <a:r>
              <a:rPr lang="en-US" sz="3600" i="1" dirty="0" smtClean="0">
                <a:solidFill>
                  <a:srgbClr val="0070C0"/>
                </a:solidFill>
              </a:rPr>
              <a:t>3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- Do the exercises in WB: Unit </a:t>
            </a:r>
            <a:r>
              <a:rPr lang="en-US" sz="3600" i="1" dirty="0" smtClean="0">
                <a:solidFill>
                  <a:srgbClr val="0070C0"/>
                </a:solidFill>
              </a:rPr>
              <a:t>3 </a:t>
            </a:r>
            <a:r>
              <a:rPr lang="en-US" sz="3600" i="1" dirty="0">
                <a:solidFill>
                  <a:srgbClr val="0070C0"/>
                </a:solidFill>
              </a:rPr>
              <a:t>Review - Part 1 (page </a:t>
            </a:r>
            <a:r>
              <a:rPr lang="en-US" sz="3600" i="1" dirty="0" smtClean="0">
                <a:solidFill>
                  <a:srgbClr val="0070C0"/>
                </a:solidFill>
              </a:rPr>
              <a:t>52</a:t>
            </a:r>
            <a:r>
              <a:rPr lang="en-US" sz="3600" i="1" dirty="0" smtClean="0">
                <a:solidFill>
                  <a:srgbClr val="0070C0"/>
                </a:solidFill>
              </a:rPr>
              <a:t>) 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- Prepare: Review – SB (page </a:t>
            </a:r>
            <a:r>
              <a:rPr lang="en-US" sz="3600" i="1" dirty="0" smtClean="0">
                <a:solidFill>
                  <a:srgbClr val="0070C0"/>
                </a:solidFill>
              </a:rPr>
              <a:t>91)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0" y="367542"/>
            <a:ext cx="5976258" cy="615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588368"/>
            <a:ext cx="5980924" cy="4847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-review vocabularies and grammar points in Unit </a:t>
            </a:r>
            <a:r>
              <a:rPr lang="en-US" sz="3600" i="1" dirty="0" smtClean="0">
                <a:solidFill>
                  <a:srgbClr val="0070C0"/>
                </a:solidFill>
              </a:rPr>
              <a:t>3.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- practice listening, reading, and speaking skills.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practice test taking skills.</a:t>
            </a: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:a16="http://schemas.microsoft.com/office/drawing/2014/main" id="{3D69189E-508B-471A-B899-6235F1E13DC3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83" y="526933"/>
            <a:ext cx="2975238" cy="785342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5582308" y="1501549"/>
            <a:ext cx="3683357" cy="1081826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rgbClr val="0070C0"/>
                </a:solidFill>
              </a:rPr>
              <a:t>Where do you  live</a:t>
            </a:r>
            <a:r>
              <a:rPr lang="en-US" sz="3200" b="1" i="1" dirty="0" smtClean="0">
                <a:solidFill>
                  <a:srgbClr val="0070C0"/>
                </a:solidFill>
              </a:rPr>
              <a:t>?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29918" y="2573582"/>
            <a:ext cx="4863829" cy="1224316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0070C0"/>
                </a:solidFill>
              </a:rPr>
              <a:t>What is the biggest issue in your neighborhood?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988022" y="2962963"/>
            <a:ext cx="4863829" cy="1224316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0070C0"/>
                </a:solidFill>
              </a:rPr>
              <a:t>What will happen if we don’t improve it?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560157" y="4243454"/>
            <a:ext cx="4863829" cy="1224316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0070C0"/>
                </a:solidFill>
              </a:rPr>
              <a:t>What people should do?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556" y="1496652"/>
            <a:ext cx="4247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In </a:t>
            </a:r>
            <a:r>
              <a:rPr lang="en-US" sz="2600" b="1" dirty="0" smtClean="0"/>
              <a:t>pairs</a:t>
            </a:r>
            <a:r>
              <a:rPr lang="en-US" sz="2600" b="1" dirty="0" smtClean="0"/>
              <a:t>: Ask and answer about pollution.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92993649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83" y="526933"/>
            <a:ext cx="2975238" cy="7853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5960" y="423902"/>
            <a:ext cx="8133815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dirty="0" smtClean="0">
                <a:solidFill>
                  <a:srgbClr val="0070C0"/>
                </a:solidFill>
              </a:rPr>
              <a:t>A: Where do you live?</a:t>
            </a:r>
          </a:p>
          <a:p>
            <a:pPr>
              <a:lnSpc>
                <a:spcPct val="150000"/>
              </a:lnSpc>
            </a:pPr>
            <a:r>
              <a:rPr lang="en-US" sz="2500" dirty="0" smtClean="0">
                <a:solidFill>
                  <a:srgbClr val="7030A0"/>
                </a:solidFill>
              </a:rPr>
              <a:t>B: I live in Ho Chi Minh city.</a:t>
            </a:r>
          </a:p>
          <a:p>
            <a:pPr>
              <a:lnSpc>
                <a:spcPct val="150000"/>
              </a:lnSpc>
            </a:pPr>
            <a:r>
              <a:rPr lang="en-US" sz="2500" dirty="0" smtClean="0">
                <a:solidFill>
                  <a:srgbClr val="0070C0"/>
                </a:solidFill>
              </a:rPr>
              <a:t>A: What is the biggest issue in your neighborhood?</a:t>
            </a:r>
          </a:p>
          <a:p>
            <a:pPr>
              <a:lnSpc>
                <a:spcPct val="150000"/>
              </a:lnSpc>
            </a:pPr>
            <a:r>
              <a:rPr lang="en-US" sz="2500" dirty="0">
                <a:solidFill>
                  <a:srgbClr val="7030A0"/>
                </a:solidFill>
              </a:rPr>
              <a:t>B</a:t>
            </a:r>
            <a:r>
              <a:rPr lang="en-US" sz="2500" dirty="0" smtClean="0">
                <a:solidFill>
                  <a:srgbClr val="7030A0"/>
                </a:solidFill>
              </a:rPr>
              <a:t>: The biggest issue in my neighborhood is water pollution.</a:t>
            </a:r>
          </a:p>
          <a:p>
            <a:pPr>
              <a:lnSpc>
                <a:spcPct val="150000"/>
              </a:lnSpc>
            </a:pPr>
            <a:r>
              <a:rPr lang="en-US" sz="2500" dirty="0" smtClean="0">
                <a:solidFill>
                  <a:srgbClr val="0070C0"/>
                </a:solidFill>
              </a:rPr>
              <a:t>A: What will happen if we don’t improve it?</a:t>
            </a:r>
          </a:p>
          <a:p>
            <a:pPr>
              <a:lnSpc>
                <a:spcPct val="150000"/>
              </a:lnSpc>
            </a:pPr>
            <a:r>
              <a:rPr lang="en-US" sz="2500" dirty="0" smtClean="0">
                <a:solidFill>
                  <a:srgbClr val="7030A0"/>
                </a:solidFill>
              </a:rPr>
              <a:t>B: All the fish will die if we don’t improve it.</a:t>
            </a:r>
          </a:p>
          <a:p>
            <a:pPr>
              <a:lnSpc>
                <a:spcPct val="150000"/>
              </a:lnSpc>
            </a:pPr>
            <a:r>
              <a:rPr lang="en-US" sz="2500" dirty="0" smtClean="0">
                <a:solidFill>
                  <a:srgbClr val="0070C0"/>
                </a:solidFill>
              </a:rPr>
              <a:t>A: What people should do?</a:t>
            </a:r>
          </a:p>
          <a:p>
            <a:pPr>
              <a:lnSpc>
                <a:spcPct val="150000"/>
              </a:lnSpc>
            </a:pPr>
            <a:r>
              <a:rPr lang="en-US" sz="2500" dirty="0" smtClean="0">
                <a:solidFill>
                  <a:srgbClr val="7030A0"/>
                </a:solidFill>
              </a:rPr>
              <a:t>B: They should clean up the river.</a:t>
            </a:r>
          </a:p>
          <a:p>
            <a:pPr>
              <a:lnSpc>
                <a:spcPct val="150000"/>
              </a:lnSpc>
            </a:pPr>
            <a:r>
              <a:rPr lang="en-US" sz="2500" dirty="0" smtClean="0">
                <a:solidFill>
                  <a:srgbClr val="0070C0"/>
                </a:solidFill>
              </a:rPr>
              <a:t>A: What else?</a:t>
            </a:r>
          </a:p>
          <a:p>
            <a:pPr>
              <a:lnSpc>
                <a:spcPct val="150000"/>
              </a:lnSpc>
            </a:pPr>
            <a:r>
              <a:rPr lang="en-US" sz="2500" dirty="0" smtClean="0">
                <a:solidFill>
                  <a:srgbClr val="7030A0"/>
                </a:solidFill>
              </a:rPr>
              <a:t>B: And they shouldn’t throw trash </a:t>
            </a:r>
            <a:r>
              <a:rPr lang="en-US" sz="2500" dirty="0">
                <a:solidFill>
                  <a:srgbClr val="7030A0"/>
                </a:solidFill>
              </a:rPr>
              <a:t>i</a:t>
            </a:r>
            <a:r>
              <a:rPr lang="en-US" sz="2500" dirty="0" smtClean="0">
                <a:solidFill>
                  <a:srgbClr val="7030A0"/>
                </a:solidFill>
              </a:rPr>
              <a:t>nto the water</a:t>
            </a:r>
            <a:r>
              <a:rPr lang="en-US" sz="2500" dirty="0" smtClean="0">
                <a:solidFill>
                  <a:srgbClr val="7030A0"/>
                </a:solidFill>
              </a:rPr>
              <a:t>.</a:t>
            </a:r>
            <a:endParaRPr lang="en-US" sz="2500" dirty="0">
              <a:solidFill>
                <a:srgbClr val="7030A0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94088" y="2286134"/>
            <a:ext cx="2190322" cy="688885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0070C0"/>
                </a:solidFill>
              </a:rPr>
              <a:t>Example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2412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5" r="4711"/>
          <a:stretch/>
        </p:blipFill>
        <p:spPr>
          <a:xfrm>
            <a:off x="1397977" y="634472"/>
            <a:ext cx="7706250" cy="56256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4211" y="3904842"/>
            <a:ext cx="3293707" cy="83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Listening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0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403796"/>
            <a:ext cx="12047320" cy="50251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0CC1A4-7F88-7CEE-5906-F919FED99C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311"/>
          <a:stretch/>
        </p:blipFill>
        <p:spPr>
          <a:xfrm>
            <a:off x="0" y="530941"/>
            <a:ext cx="2772162" cy="6738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076B7A-8CF5-8761-B6E8-91CEB860406B}"/>
              </a:ext>
            </a:extLst>
          </p:cNvPr>
          <p:cNvSpPr txBox="1"/>
          <p:nvPr/>
        </p:nvSpPr>
        <p:spPr>
          <a:xfrm>
            <a:off x="6658998" y="2713678"/>
            <a:ext cx="1233030" cy="461665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diseases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7240" y="530941"/>
            <a:ext cx="8270311" cy="8728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076B7A-8CF5-8761-B6E8-91CEB860406B}"/>
              </a:ext>
            </a:extLst>
          </p:cNvPr>
          <p:cNvSpPr txBox="1"/>
          <p:nvPr/>
        </p:nvSpPr>
        <p:spPr>
          <a:xfrm>
            <a:off x="7263042" y="3170550"/>
            <a:ext cx="1690912" cy="461665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rgbClr val="FF0000"/>
                </a:solidFill>
              </a:rPr>
              <a:t>tay indoors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076B7A-8CF5-8761-B6E8-91CEB860406B}"/>
              </a:ext>
            </a:extLst>
          </p:cNvPr>
          <p:cNvSpPr txBox="1"/>
          <p:nvPr/>
        </p:nvSpPr>
        <p:spPr>
          <a:xfrm>
            <a:off x="9324946" y="4157665"/>
            <a:ext cx="644728" cy="461665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sick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076B7A-8CF5-8761-B6E8-91CEB860406B}"/>
              </a:ext>
            </a:extLst>
          </p:cNvPr>
          <p:cNvSpPr txBox="1"/>
          <p:nvPr/>
        </p:nvSpPr>
        <p:spPr>
          <a:xfrm>
            <a:off x="5260211" y="4545589"/>
            <a:ext cx="2550314" cy="830997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</a:t>
            </a:r>
            <a:r>
              <a:rPr lang="en-US" sz="2400" dirty="0" smtClean="0">
                <a:solidFill>
                  <a:srgbClr val="FF0000"/>
                </a:solidFill>
              </a:rPr>
              <a:t>enewable energy/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solar or wind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076B7A-8CF5-8761-B6E8-91CEB860406B}"/>
              </a:ext>
            </a:extLst>
          </p:cNvPr>
          <p:cNvSpPr txBox="1"/>
          <p:nvPr/>
        </p:nvSpPr>
        <p:spPr>
          <a:xfrm>
            <a:off x="5127835" y="5556893"/>
            <a:ext cx="2815066" cy="461665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dirty="0" smtClean="0">
                <a:solidFill>
                  <a:srgbClr val="FF0000"/>
                </a:solidFill>
              </a:rPr>
              <a:t>ublic transportation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CD2 TRACK 4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4021" y="12048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8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354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4C9371-4C8C-4771-896D-BD98D79D907A}"/>
              </a:ext>
            </a:extLst>
          </p:cNvPr>
          <p:cNvSpPr/>
          <p:nvPr/>
        </p:nvSpPr>
        <p:spPr>
          <a:xfrm>
            <a:off x="200417" y="1084598"/>
            <a:ext cx="5427651" cy="2462213"/>
          </a:xfrm>
          <a:prstGeom prst="rect">
            <a:avLst/>
          </a:prstGeom>
          <a:ln w="63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200" i="1" dirty="0">
                <a:solidFill>
                  <a:srgbClr val="0070C0"/>
                </a:solidFill>
              </a:rPr>
              <a:t>Example:</a:t>
            </a:r>
          </a:p>
          <a:p>
            <a:r>
              <a:rPr lang="en-US" sz="2200" i="1" dirty="0">
                <a:solidFill>
                  <a:srgbClr val="FF0000"/>
                </a:solidFill>
              </a:rPr>
              <a:t>Narrator</a:t>
            </a:r>
            <a:r>
              <a:rPr lang="en-US" sz="2200" i="1" dirty="0">
                <a:solidFill>
                  <a:srgbClr val="0070C0"/>
                </a:solidFill>
              </a:rPr>
              <a:t>: You will hear a teacher talking </a:t>
            </a:r>
            <a:r>
              <a:rPr lang="en-US" sz="2200" i="1" dirty="0" smtClean="0">
                <a:solidFill>
                  <a:srgbClr val="0070C0"/>
                </a:solidFill>
              </a:rPr>
              <a:t>about pollution</a:t>
            </a:r>
            <a:r>
              <a:rPr lang="en-US" sz="2200" i="1" dirty="0">
                <a:solidFill>
                  <a:srgbClr val="0070C0"/>
                </a:solidFill>
              </a:rPr>
              <a:t>. Listen and fill in the blanks. You </a:t>
            </a:r>
            <a:r>
              <a:rPr lang="en-US" sz="2200" i="1" dirty="0" smtClean="0">
                <a:solidFill>
                  <a:srgbClr val="0070C0"/>
                </a:solidFill>
              </a:rPr>
              <a:t>will hear </a:t>
            </a:r>
            <a:r>
              <a:rPr lang="en-US" sz="2200" i="1" dirty="0">
                <a:solidFill>
                  <a:srgbClr val="0070C0"/>
                </a:solidFill>
              </a:rPr>
              <a:t>the information twice.</a:t>
            </a:r>
            <a:br>
              <a:rPr lang="en-US" sz="2200" i="1" dirty="0">
                <a:solidFill>
                  <a:srgbClr val="0070C0"/>
                </a:solidFill>
              </a:rPr>
            </a:br>
            <a:r>
              <a:rPr lang="en-US" sz="2200" i="1" dirty="0">
                <a:solidFill>
                  <a:srgbClr val="FF0000"/>
                </a:solidFill>
              </a:rPr>
              <a:t>W</a:t>
            </a:r>
            <a:r>
              <a:rPr lang="en-US" sz="2200" i="1" dirty="0">
                <a:solidFill>
                  <a:srgbClr val="0070C0"/>
                </a:solidFill>
              </a:rPr>
              <a:t>: Pollution is a problem in many places, but </a:t>
            </a:r>
            <a:r>
              <a:rPr lang="en-US" sz="2200" i="1" dirty="0" smtClean="0">
                <a:solidFill>
                  <a:srgbClr val="0070C0"/>
                </a:solidFill>
              </a:rPr>
              <a:t>air pollution </a:t>
            </a:r>
            <a:r>
              <a:rPr lang="en-US" sz="2200" i="1" dirty="0">
                <a:solidFill>
                  <a:srgbClr val="0070C0"/>
                </a:solidFill>
              </a:rPr>
              <a:t>affects our town the most</a:t>
            </a:r>
            <a:r>
              <a:rPr lang="en-US" sz="2200" i="1" dirty="0" smtClean="0">
                <a:solidFill>
                  <a:srgbClr val="0070C0"/>
                </a:solidFill>
              </a:rPr>
              <a:t>.</a:t>
            </a:r>
          </a:p>
          <a:p>
            <a:endParaRPr lang="en-US" sz="2200" i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3B80BF-61DD-4F8A-B532-21A6FF74FCE5}"/>
              </a:ext>
            </a:extLst>
          </p:cNvPr>
          <p:cNvSpPr txBox="1"/>
          <p:nvPr/>
        </p:nvSpPr>
        <p:spPr>
          <a:xfrm>
            <a:off x="956655" y="561377"/>
            <a:ext cx="1464906" cy="369332"/>
          </a:xfrm>
          <a:prstGeom prst="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Audio Scripts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90252D-B01F-88A7-077E-01935EB928A7}"/>
              </a:ext>
            </a:extLst>
          </p:cNvPr>
          <p:cNvSpPr/>
          <p:nvPr/>
        </p:nvSpPr>
        <p:spPr>
          <a:xfrm>
            <a:off x="5731100" y="613133"/>
            <a:ext cx="6286242" cy="5170646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200" i="1" dirty="0" smtClean="0">
                <a:solidFill>
                  <a:srgbClr val="0070C0"/>
                </a:solidFill>
              </a:rPr>
              <a:t>It causes many </a:t>
            </a:r>
            <a:r>
              <a:rPr lang="en-US" sz="2200" i="1" dirty="0">
                <a:solidFill>
                  <a:srgbClr val="0070C0"/>
                </a:solidFill>
              </a:rPr>
              <a:t>diseases. Every year, thousands of people </a:t>
            </a:r>
            <a:r>
              <a:rPr lang="en-US" sz="2200" i="1" dirty="0" smtClean="0">
                <a:solidFill>
                  <a:srgbClr val="0070C0"/>
                </a:solidFill>
              </a:rPr>
              <a:t>die because </a:t>
            </a:r>
            <a:r>
              <a:rPr lang="en-US" sz="2200" i="1" dirty="0">
                <a:solidFill>
                  <a:srgbClr val="0070C0"/>
                </a:solidFill>
              </a:rPr>
              <a:t>of air pollution. If we don’t do </a:t>
            </a:r>
            <a:r>
              <a:rPr lang="en-US" sz="2200" i="1" dirty="0" smtClean="0">
                <a:solidFill>
                  <a:srgbClr val="0070C0"/>
                </a:solidFill>
              </a:rPr>
              <a:t>anything to </a:t>
            </a:r>
            <a:r>
              <a:rPr lang="en-US" sz="2200" i="1" dirty="0">
                <a:solidFill>
                  <a:srgbClr val="0070C0"/>
                </a:solidFill>
              </a:rPr>
              <a:t>improve it, we will need to stay indoors </a:t>
            </a:r>
            <a:r>
              <a:rPr lang="en-US" sz="2200" i="1" dirty="0" smtClean="0">
                <a:solidFill>
                  <a:srgbClr val="0070C0"/>
                </a:solidFill>
              </a:rPr>
              <a:t>most days</a:t>
            </a:r>
            <a:r>
              <a:rPr lang="en-US" sz="2200" i="1" dirty="0">
                <a:solidFill>
                  <a:srgbClr val="0070C0"/>
                </a:solidFill>
              </a:rPr>
              <a:t>. Children won’t be able to play outside, </a:t>
            </a:r>
            <a:r>
              <a:rPr lang="en-US" sz="2200" i="1" dirty="0" smtClean="0">
                <a:solidFill>
                  <a:srgbClr val="0070C0"/>
                </a:solidFill>
              </a:rPr>
              <a:t>and exercising </a:t>
            </a:r>
            <a:r>
              <a:rPr lang="en-US" sz="2200" i="1" dirty="0">
                <a:solidFill>
                  <a:srgbClr val="0070C0"/>
                </a:solidFill>
              </a:rPr>
              <a:t>outdoors will make you sick. So, what </a:t>
            </a:r>
            <a:r>
              <a:rPr lang="en-US" sz="2200" i="1" dirty="0" smtClean="0">
                <a:solidFill>
                  <a:srgbClr val="0070C0"/>
                </a:solidFill>
              </a:rPr>
              <a:t>can we </a:t>
            </a:r>
            <a:r>
              <a:rPr lang="en-US" sz="2200" i="1" dirty="0">
                <a:solidFill>
                  <a:srgbClr val="0070C0"/>
                </a:solidFill>
              </a:rPr>
              <a:t>do to reduce air pollution? Power plants </a:t>
            </a:r>
            <a:r>
              <a:rPr lang="en-US" sz="2200" i="1" dirty="0" smtClean="0">
                <a:solidFill>
                  <a:srgbClr val="0070C0"/>
                </a:solidFill>
              </a:rPr>
              <a:t>often cause </a:t>
            </a:r>
            <a:r>
              <a:rPr lang="en-US" sz="2200" i="1" dirty="0">
                <a:solidFill>
                  <a:srgbClr val="0070C0"/>
                </a:solidFill>
              </a:rPr>
              <a:t>lots of air pollution. Our government </a:t>
            </a:r>
            <a:r>
              <a:rPr lang="en-US" sz="2200" i="1" dirty="0" smtClean="0">
                <a:solidFill>
                  <a:srgbClr val="0070C0"/>
                </a:solidFill>
              </a:rPr>
              <a:t>should use </a:t>
            </a:r>
            <a:r>
              <a:rPr lang="en-US" sz="2200" i="1" dirty="0">
                <a:solidFill>
                  <a:srgbClr val="0070C0"/>
                </a:solidFill>
              </a:rPr>
              <a:t>renewable energy like solar or wind instead </a:t>
            </a:r>
            <a:r>
              <a:rPr lang="en-US" sz="2200" i="1" dirty="0" smtClean="0">
                <a:solidFill>
                  <a:srgbClr val="0070C0"/>
                </a:solidFill>
              </a:rPr>
              <a:t>of coal </a:t>
            </a:r>
            <a:r>
              <a:rPr lang="en-US" sz="2200" i="1" dirty="0">
                <a:solidFill>
                  <a:srgbClr val="0070C0"/>
                </a:solidFill>
              </a:rPr>
              <a:t>or oil. Each of us should save electricity </a:t>
            </a:r>
            <a:r>
              <a:rPr lang="en-US" sz="2200" i="1" dirty="0" smtClean="0">
                <a:solidFill>
                  <a:srgbClr val="0070C0"/>
                </a:solidFill>
              </a:rPr>
              <a:t>because it </a:t>
            </a:r>
            <a:r>
              <a:rPr lang="en-US" sz="2200" i="1" dirty="0">
                <a:solidFill>
                  <a:srgbClr val="0070C0"/>
                </a:solidFill>
              </a:rPr>
              <a:t>takes lots of energy to make electricity. The </a:t>
            </a:r>
            <a:r>
              <a:rPr lang="en-US" sz="2200" i="1" dirty="0" smtClean="0">
                <a:solidFill>
                  <a:srgbClr val="0070C0"/>
                </a:solidFill>
              </a:rPr>
              <a:t>town should </a:t>
            </a:r>
            <a:r>
              <a:rPr lang="en-US" sz="2200" i="1" dirty="0">
                <a:solidFill>
                  <a:srgbClr val="0070C0"/>
                </a:solidFill>
              </a:rPr>
              <a:t>make public transportation better so </a:t>
            </a:r>
            <a:r>
              <a:rPr lang="en-US" sz="2200" i="1" dirty="0" smtClean="0">
                <a:solidFill>
                  <a:srgbClr val="0070C0"/>
                </a:solidFill>
              </a:rPr>
              <a:t>people will </a:t>
            </a:r>
            <a:r>
              <a:rPr lang="en-US" sz="2200" i="1" dirty="0">
                <a:solidFill>
                  <a:srgbClr val="0070C0"/>
                </a:solidFill>
              </a:rPr>
              <a:t>use it more. If we all walk, ride our bikes, or </a:t>
            </a:r>
            <a:r>
              <a:rPr lang="en-US" sz="2200" i="1" dirty="0" smtClean="0">
                <a:solidFill>
                  <a:srgbClr val="0070C0"/>
                </a:solidFill>
              </a:rPr>
              <a:t>use public </a:t>
            </a:r>
            <a:r>
              <a:rPr lang="en-US" sz="2200" i="1" dirty="0">
                <a:solidFill>
                  <a:srgbClr val="0070C0"/>
                </a:solidFill>
              </a:rPr>
              <a:t>transportation, there will be less traffic </a:t>
            </a:r>
            <a:r>
              <a:rPr lang="en-US" sz="2200" i="1" dirty="0" smtClean="0">
                <a:solidFill>
                  <a:srgbClr val="0070C0"/>
                </a:solidFill>
              </a:rPr>
              <a:t>and air pollution. </a:t>
            </a:r>
          </a:p>
          <a:p>
            <a:pPr algn="just"/>
            <a:r>
              <a:rPr lang="en-US" sz="2200" i="1" dirty="0" smtClean="0">
                <a:solidFill>
                  <a:srgbClr val="FF0000"/>
                </a:solidFill>
              </a:rPr>
              <a:t>Narrator</a:t>
            </a:r>
            <a:r>
              <a:rPr lang="en-US" sz="2200" i="1" dirty="0">
                <a:solidFill>
                  <a:srgbClr val="0070C0"/>
                </a:solidFill>
              </a:rPr>
              <a:t>: Now, listen again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endParaRPr lang="en-US" sz="2200" b="0" i="1" dirty="0">
              <a:solidFill>
                <a:srgbClr val="0070C0"/>
              </a:solidFill>
              <a:effectLst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9055" y="2781837"/>
            <a:ext cx="1435200" cy="4264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496282" y="1326524"/>
            <a:ext cx="1442434" cy="30909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775065" y="2006611"/>
            <a:ext cx="553791" cy="30909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834130" y="3053710"/>
            <a:ext cx="2060619" cy="29479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490953" y="4032503"/>
            <a:ext cx="2421227" cy="32055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D2 TRACK 40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9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7055" y="3727703"/>
            <a:ext cx="6096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9055" y="4519246"/>
            <a:ext cx="5264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</a:rPr>
              <a:t>In pairs, practice the talk. </a:t>
            </a: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049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212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2471</TotalTime>
  <Words>594</Words>
  <Application>Microsoft Office PowerPoint</Application>
  <PresentationFormat>Widescreen</PresentationFormat>
  <Paragraphs>71</Paragraphs>
  <Slides>23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Rieu Phan Van</cp:lastModifiedBy>
  <cp:revision>38</cp:revision>
  <dcterms:created xsi:type="dcterms:W3CDTF">2023-02-01T04:45:54Z</dcterms:created>
  <dcterms:modified xsi:type="dcterms:W3CDTF">2023-03-28T03:27:04Z</dcterms:modified>
</cp:coreProperties>
</file>