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0" r:id="rId2"/>
    <p:sldId id="269" r:id="rId3"/>
    <p:sldId id="273" r:id="rId4"/>
    <p:sldId id="274" r:id="rId5"/>
    <p:sldId id="278" r:id="rId6"/>
    <p:sldId id="275" r:id="rId7"/>
    <p:sldId id="443" r:id="rId8"/>
    <p:sldId id="404" r:id="rId9"/>
    <p:sldId id="444" r:id="rId10"/>
    <p:sldId id="445" r:id="rId11"/>
    <p:sldId id="282" r:id="rId12"/>
    <p:sldId id="446" r:id="rId13"/>
    <p:sldId id="433" r:id="rId14"/>
    <p:sldId id="429" r:id="rId15"/>
    <p:sldId id="385" r:id="rId16"/>
    <p:sldId id="447"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22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A6880-D08C-4CDD-98A3-0FD76B1854DA}"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EDA5A-A170-4ADC-97BA-8670803B6691}" type="slidenum">
              <a:rPr lang="en-US" smtClean="0"/>
              <a:t>‹#›</a:t>
            </a:fld>
            <a:endParaRPr lang="en-US"/>
          </a:p>
        </p:txBody>
      </p:sp>
    </p:spTree>
    <p:extLst>
      <p:ext uri="{BB962C8B-B14F-4D97-AF65-F5344CB8AC3E}">
        <p14:creationId xmlns:p14="http://schemas.microsoft.com/office/powerpoint/2010/main" val="418000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282" name="Google Shape;2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75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9</a:t>
            </a:fld>
            <a:endParaRPr lang="zh-CN" altLang="en-US"/>
          </a:p>
        </p:txBody>
      </p:sp>
    </p:spTree>
    <p:extLst>
      <p:ext uri="{BB962C8B-B14F-4D97-AF65-F5344CB8AC3E}">
        <p14:creationId xmlns:p14="http://schemas.microsoft.com/office/powerpoint/2010/main" val="265063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11</a:t>
            </a:fld>
            <a:endParaRPr lang="zh-CN" altLang="en-US"/>
          </a:p>
        </p:txBody>
      </p:sp>
    </p:spTree>
    <p:extLst>
      <p:ext uri="{BB962C8B-B14F-4D97-AF65-F5344CB8AC3E}">
        <p14:creationId xmlns:p14="http://schemas.microsoft.com/office/powerpoint/2010/main" val="423610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282" name="Google Shape;2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95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071E-7ABA-FB15-5B95-8A5FCD4BB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86FDD4-8D8F-C1C7-1EAF-80F942D22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02E30F-8684-A974-B5F3-C9FF57DC68D7}"/>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5" name="Footer Placeholder 4">
            <a:extLst>
              <a:ext uri="{FF2B5EF4-FFF2-40B4-BE49-F238E27FC236}">
                <a16:creationId xmlns:a16="http://schemas.microsoft.com/office/drawing/2014/main" id="{A2FDC8FA-76AE-4E00-ED8A-78E036178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B5586-F214-4345-5795-A85CE6155EE8}"/>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3635963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83D1-B978-BAAF-DA1B-5DEF7DEC62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7B82E1-2010-4A9F-1F16-AF3C6A8D0C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BF224-FE22-9ED8-0169-AFA93B3AD4E7}"/>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5" name="Footer Placeholder 4">
            <a:extLst>
              <a:ext uri="{FF2B5EF4-FFF2-40B4-BE49-F238E27FC236}">
                <a16:creationId xmlns:a16="http://schemas.microsoft.com/office/drawing/2014/main" id="{82E6D86D-2ED6-DCA4-E2A8-A5390B9AE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3F81C-A256-F34A-01F8-AB8D282BAF10}"/>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248385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95F919-F6C6-9301-145A-1D0B658421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A687A2-BB95-E950-144F-3A6B625896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D6A48-CB38-6CCF-7B6E-36F754790FBB}"/>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5" name="Footer Placeholder 4">
            <a:extLst>
              <a:ext uri="{FF2B5EF4-FFF2-40B4-BE49-F238E27FC236}">
                <a16:creationId xmlns:a16="http://schemas.microsoft.com/office/drawing/2014/main" id="{3FEDA363-6E95-3684-973A-89350EBE5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4278D-B7E7-AC24-8124-F3A91C522D35}"/>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2383124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10/12/2023</a:t>
            </a:fld>
            <a:endParaRPr lang="en-US"/>
          </a:p>
        </p:txBody>
      </p:sp>
      <p:sp>
        <p:nvSpPr>
          <p:cNvPr id="16" name="Google Shape;16;p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362" y="1930595"/>
            <a:ext cx="852023" cy="852023"/>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352052364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10/12/2023</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92337901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5F5F5"/>
        </a:solidFill>
        <a:effectLst/>
      </p:bgPr>
    </p:bg>
    <p:spTree>
      <p:nvGrpSpPr>
        <p:cNvPr id="1" name=""/>
        <p:cNvGrpSpPr/>
        <p:nvPr/>
      </p:nvGrpSpPr>
      <p:grpSpPr>
        <a:xfrm>
          <a:off x="0" y="0"/>
          <a:ext cx="0" cy="0"/>
          <a:chOff x="0" y="0"/>
          <a:chExt cx="0" cy="0"/>
        </a:xfrm>
      </p:grpSpPr>
      <p:pic>
        <p:nvPicPr>
          <p:cNvPr id="3" name="Google Shape;34;p10">
            <a:extLst>
              <a:ext uri="{FF2B5EF4-FFF2-40B4-BE49-F238E27FC236}">
                <a16:creationId xmlns:a16="http://schemas.microsoft.com/office/drawing/2014/main" id="{3AB2818E-E3BB-4130-A86A-5EEE162D8EFA}"/>
              </a:ext>
            </a:extLst>
          </p:cNvPr>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584821"/>
          </a:xfrm>
          <a:prstGeom prst="rect">
            <a:avLst/>
          </a:prstGeom>
        </p:spPr>
      </p:pic>
    </p:spTree>
    <p:extLst>
      <p:ext uri="{BB962C8B-B14F-4D97-AF65-F5344CB8AC3E}">
        <p14:creationId xmlns:p14="http://schemas.microsoft.com/office/powerpoint/2010/main" val="212461208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0E29-15B3-5A3D-53BC-1FA9986213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22C71-7B3E-30B3-0E64-FEA2F5F39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21B91-E854-B561-A6E6-4DED137701AF}"/>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5" name="Footer Placeholder 4">
            <a:extLst>
              <a:ext uri="{FF2B5EF4-FFF2-40B4-BE49-F238E27FC236}">
                <a16:creationId xmlns:a16="http://schemas.microsoft.com/office/drawing/2014/main" id="{A94A3D07-812D-FDBB-6891-D220399DC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D2281-D3B3-9510-8F07-AAB605C0E842}"/>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334066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7CBEB-B52A-08DD-13D6-BB9942AB04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CDE513-0211-766A-761C-1A36F24816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7F3EE-9B03-A806-488A-275BBE19C6BB}"/>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5" name="Footer Placeholder 4">
            <a:extLst>
              <a:ext uri="{FF2B5EF4-FFF2-40B4-BE49-F238E27FC236}">
                <a16:creationId xmlns:a16="http://schemas.microsoft.com/office/drawing/2014/main" id="{DEF635B3-C34F-4234-7A14-1C36F6BF3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C4F9E-3527-9780-9006-4FC1F0F37B60}"/>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18685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551A-447A-55F0-9E7C-FD069095DB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4B112E-86F9-15DA-05E4-BF3F5707A1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6BCAB3-BBB5-A879-0BF4-9B318A4F47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BF5AF5-D6FE-46F2-672D-C0B93A41AB57}"/>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6" name="Footer Placeholder 5">
            <a:extLst>
              <a:ext uri="{FF2B5EF4-FFF2-40B4-BE49-F238E27FC236}">
                <a16:creationId xmlns:a16="http://schemas.microsoft.com/office/drawing/2014/main" id="{35D8F277-29EF-6528-1FF8-31D5F2AFA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49FB99-43C0-AC44-E316-65F667BA3085}"/>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34110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AA49-D9B3-C2DA-FC28-4A99EBB7CB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F5BF97-3572-1265-659B-60D0287657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C046A-CA20-C3A1-4457-DA88F184F8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D32DA0-CA48-2DC9-5937-BEA6F21BF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29FF0F-16AA-6C69-5B53-3836C380E8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D129B8-4948-CA57-FD90-E58A81AA7847}"/>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8" name="Footer Placeholder 7">
            <a:extLst>
              <a:ext uri="{FF2B5EF4-FFF2-40B4-BE49-F238E27FC236}">
                <a16:creationId xmlns:a16="http://schemas.microsoft.com/office/drawing/2014/main" id="{988169B5-C356-40C6-5FBE-3E93692AC0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070B90-0D8C-1912-ADBA-4F31BDCDF1B2}"/>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663819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551F-FCE7-B5EA-0823-2F3685EB9A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9EB576-7D59-FE4A-ADA7-39F79DE9139C}"/>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4" name="Footer Placeholder 3">
            <a:extLst>
              <a:ext uri="{FF2B5EF4-FFF2-40B4-BE49-F238E27FC236}">
                <a16:creationId xmlns:a16="http://schemas.microsoft.com/office/drawing/2014/main" id="{8C0480FE-0650-A5C3-DCD5-144E18C026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622492-1C8E-EE2E-FEBC-6B47CB311507}"/>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178661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3826FC-5D14-A60B-7900-11D72FE34342}"/>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3" name="Footer Placeholder 2">
            <a:extLst>
              <a:ext uri="{FF2B5EF4-FFF2-40B4-BE49-F238E27FC236}">
                <a16:creationId xmlns:a16="http://schemas.microsoft.com/office/drawing/2014/main" id="{1280CB4E-E15D-840A-0312-DB55C3EEFA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7BAD10-F1BD-8327-AFBF-20C438DECD12}"/>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238694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8729-8E9B-3C3F-5E3F-E1FDC18614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B5B814-7B5F-A081-C7FD-B5B96034EF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7DEAF0-A2BC-6DD7-F067-A1A6618E2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E2A93A-69A7-C81B-F82B-CB2B3C7CBE27}"/>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6" name="Footer Placeholder 5">
            <a:extLst>
              <a:ext uri="{FF2B5EF4-FFF2-40B4-BE49-F238E27FC236}">
                <a16:creationId xmlns:a16="http://schemas.microsoft.com/office/drawing/2014/main" id="{8B097D77-B75F-D559-95A9-B4FA6E063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5A8F3-3DFE-DE6C-FC45-0FFB572A5D86}"/>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9019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6ACF-8939-1EB7-AA36-78CC3236C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55A15A-CE4A-CD08-BE3C-58F0F6557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453B7F-FD08-6337-E59A-4E0450818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E83E0-A0A7-E743-3DF1-F0C28A9E6D70}"/>
              </a:ext>
            </a:extLst>
          </p:cNvPr>
          <p:cNvSpPr>
            <a:spLocks noGrp="1"/>
          </p:cNvSpPr>
          <p:nvPr>
            <p:ph type="dt" sz="half" idx="10"/>
          </p:nvPr>
        </p:nvSpPr>
        <p:spPr/>
        <p:txBody>
          <a:bodyPr/>
          <a:lstStyle/>
          <a:p>
            <a:fld id="{01175D9E-5169-4EFE-97E0-034BB18F3424}" type="datetimeFigureOut">
              <a:rPr lang="en-US" smtClean="0"/>
              <a:t>10/12/2023</a:t>
            </a:fld>
            <a:endParaRPr lang="en-US"/>
          </a:p>
        </p:txBody>
      </p:sp>
      <p:sp>
        <p:nvSpPr>
          <p:cNvPr id="6" name="Footer Placeholder 5">
            <a:extLst>
              <a:ext uri="{FF2B5EF4-FFF2-40B4-BE49-F238E27FC236}">
                <a16:creationId xmlns:a16="http://schemas.microsoft.com/office/drawing/2014/main" id="{FB373F00-EA6B-346B-B021-A3F317B97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9FE350-0098-5407-69E1-4E6A9449F4F2}"/>
              </a:ext>
            </a:extLst>
          </p:cNvPr>
          <p:cNvSpPr>
            <a:spLocks noGrp="1"/>
          </p:cNvSpPr>
          <p:nvPr>
            <p:ph type="sldNum" sz="quarter" idx="12"/>
          </p:nvPr>
        </p:nvSpPr>
        <p:spPr/>
        <p:txBody>
          <a:bodyPr/>
          <a:lstStyle/>
          <a:p>
            <a:fld id="{0C0E562F-E8DC-4A3B-8CAC-D93A1609FA46}" type="slidenum">
              <a:rPr lang="en-US" smtClean="0"/>
              <a:t>‹#›</a:t>
            </a:fld>
            <a:endParaRPr lang="en-US"/>
          </a:p>
        </p:txBody>
      </p:sp>
    </p:spTree>
    <p:extLst>
      <p:ext uri="{BB962C8B-B14F-4D97-AF65-F5344CB8AC3E}">
        <p14:creationId xmlns:p14="http://schemas.microsoft.com/office/powerpoint/2010/main" val="256759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B7DC89-90DA-42A1-2B62-131E97C7D8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C201B1-7AC3-8289-E685-B61E9002E3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47497-C40C-0C00-E834-2D17BB3141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75D9E-5169-4EFE-97E0-034BB18F3424}" type="datetimeFigureOut">
              <a:rPr lang="en-US" smtClean="0"/>
              <a:t>10/12/2023</a:t>
            </a:fld>
            <a:endParaRPr lang="en-US"/>
          </a:p>
        </p:txBody>
      </p:sp>
      <p:sp>
        <p:nvSpPr>
          <p:cNvPr id="5" name="Footer Placeholder 4">
            <a:extLst>
              <a:ext uri="{FF2B5EF4-FFF2-40B4-BE49-F238E27FC236}">
                <a16:creationId xmlns:a16="http://schemas.microsoft.com/office/drawing/2014/main" id="{1ECACDEE-C33F-6D42-CBB7-650DAE21F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713C4-BD11-CD98-030D-204C9AABD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E562F-E8DC-4A3B-8CAC-D93A1609FA46}" type="slidenum">
              <a:rPr lang="en-US" smtClean="0"/>
              <a:t>‹#›</a:t>
            </a:fld>
            <a:endParaRPr lang="en-US"/>
          </a:p>
        </p:txBody>
      </p:sp>
    </p:spTree>
    <p:extLst>
      <p:ext uri="{BB962C8B-B14F-4D97-AF65-F5344CB8AC3E}">
        <p14:creationId xmlns:p14="http://schemas.microsoft.com/office/powerpoint/2010/main" val="166821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slide" Target="slide5.xml"/><Relationship Id="rId12" Type="http://schemas.openxmlformats.org/officeDocument/2006/relationships/image" Target="../media/image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4.xml"/><Relationship Id="rId11" Type="http://schemas.openxmlformats.org/officeDocument/2006/relationships/image" Target="../media/image6.GIF"/><Relationship Id="rId5" Type="http://schemas.openxmlformats.org/officeDocument/2006/relationships/slide" Target="slide3.xml"/><Relationship Id="rId10" Type="http://schemas.openxmlformats.org/officeDocument/2006/relationships/image" Target="../media/image5.GIF"/><Relationship Id="rId4" Type="http://schemas.openxmlformats.org/officeDocument/2006/relationships/image" Target="../media/image4.png"/><Relationship Id="rId9" Type="http://schemas.openxmlformats.org/officeDocument/2006/relationships/slide" Target="slide7.xml"/><Relationship Id="rId14"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2.xml"/><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9583492" y="13411"/>
            <a:ext cx="1736950" cy="584775"/>
          </a:xfrm>
          <a:prstGeom prst="rect">
            <a:avLst/>
          </a:prstGeom>
        </p:spPr>
        <p:txBody>
          <a:bodyPr wrap="none">
            <a:spAutoFit/>
          </a:bodyPr>
          <a:lstStyle/>
          <a:p>
            <a:pPr defTabSz="914377">
              <a:defRPr/>
            </a:pPr>
            <a:r>
              <a:rPr lang="en-US" sz="3200" dirty="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TOÁN 4</a:t>
            </a:r>
          </a:p>
        </p:txBody>
      </p:sp>
      <p:sp>
        <p:nvSpPr>
          <p:cNvPr id="8" name="Rectangle 7">
            <a:extLst>
              <a:ext uri="{FF2B5EF4-FFF2-40B4-BE49-F238E27FC236}">
                <a16:creationId xmlns:a16="http://schemas.microsoft.com/office/drawing/2014/main" id="{43101047-25E6-45B1-9FAC-C1D2B827DC01}"/>
              </a:ext>
            </a:extLst>
          </p:cNvPr>
          <p:cNvSpPr/>
          <p:nvPr/>
        </p:nvSpPr>
        <p:spPr>
          <a:xfrm>
            <a:off x="10285604" y="628965"/>
            <a:ext cx="936475" cy="461665"/>
          </a:xfrm>
          <a:prstGeom prst="rect">
            <a:avLst/>
          </a:prstGeom>
        </p:spPr>
        <p:txBody>
          <a:bodyPr wrap="none">
            <a:spAutoFit/>
          </a:bodyPr>
          <a:lstStyle/>
          <a:p>
            <a:pPr algn="ctr" defTabSz="914377">
              <a:defRPr/>
            </a:pPr>
            <a:r>
              <a:rPr lang="en-US" sz="2400" dirty="0" err="1">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
        <p:nvSpPr>
          <p:cNvPr id="9" name="Rectangle 8">
            <a:extLst>
              <a:ext uri="{FF2B5EF4-FFF2-40B4-BE49-F238E27FC236}">
                <a16:creationId xmlns:a16="http://schemas.microsoft.com/office/drawing/2014/main" id="{BDA144B1-BC48-4FB5-81A0-5EEE0F41D92F}"/>
              </a:ext>
            </a:extLst>
          </p:cNvPr>
          <p:cNvSpPr/>
          <p:nvPr/>
        </p:nvSpPr>
        <p:spPr>
          <a:xfrm>
            <a:off x="3421844" y="1658131"/>
            <a:ext cx="5577938" cy="3656835"/>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8 </a:t>
            </a:r>
            <a:endParaRPr lang="en-US" sz="5200" b="1" dirty="0">
              <a:solidFill>
                <a:srgbClr val="FF0000"/>
              </a:solidFill>
              <a:latin typeface="UTM Avo" panose="02040603050506020204" pitchFamily="18" charset="0"/>
              <a:cs typeface="Arial" panose="020B0604020202020204" pitchFamily="34" charset="0"/>
            </a:endParaRPr>
          </a:p>
          <a:p>
            <a:pPr algn="ctr" defTabSz="914377">
              <a:lnSpc>
                <a:spcPct val="150000"/>
              </a:lnSpc>
              <a:defRPr/>
            </a:pPr>
            <a:r>
              <a:rPr lang="en-US" sz="5400" b="1" dirty="0">
                <a:solidFill>
                  <a:srgbClr val="FF0000"/>
                </a:solidFill>
              </a:rPr>
              <a:t>EM VUI HỌC TOÁN</a:t>
            </a:r>
          </a:p>
          <a:p>
            <a:pPr algn="ctr" defTabSz="914377">
              <a:lnSpc>
                <a:spcPct val="150000"/>
              </a:lnSpc>
              <a:defRPr/>
            </a:pPr>
            <a:r>
              <a:rPr lang="en-US" sz="5400" b="1" dirty="0">
                <a:solidFill>
                  <a:srgbClr val="FF0000"/>
                </a:solidFill>
                <a:latin typeface="UTM Avo" panose="02040603050506020204" pitchFamily="18" charset="0"/>
                <a:cs typeface="Arial" panose="020B0604020202020204" pitchFamily="34" charset="0"/>
              </a:rPr>
              <a:t>(</a:t>
            </a:r>
            <a:r>
              <a:rPr lang="en-US" sz="5400" b="1" dirty="0" err="1">
                <a:solidFill>
                  <a:srgbClr val="FF0000"/>
                </a:solidFill>
                <a:latin typeface="UTM Avo" panose="02040603050506020204" pitchFamily="18" charset="0"/>
                <a:cs typeface="Arial" panose="020B0604020202020204" pitchFamily="34" charset="0"/>
              </a:rPr>
              <a:t>tiết</a:t>
            </a:r>
            <a:r>
              <a:rPr lang="en-US" sz="5400" b="1" dirty="0">
                <a:solidFill>
                  <a:srgbClr val="FF0000"/>
                </a:solidFill>
                <a:latin typeface="UTM Avo" panose="02040603050506020204" pitchFamily="18" charset="0"/>
                <a:cs typeface="Arial" panose="020B0604020202020204" pitchFamily="34" charset="0"/>
              </a:rPr>
              <a:t> 1)</a:t>
            </a:r>
            <a:endParaRPr lang="en-US" sz="5200" b="1" dirty="0">
              <a:solidFill>
                <a:srgbClr val="FF000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52700255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A90F58-D011-A160-C0B0-8C538EB72ABE}"/>
              </a:ext>
            </a:extLst>
          </p:cNvPr>
          <p:cNvSpPr txBox="1"/>
          <p:nvPr/>
        </p:nvSpPr>
        <p:spPr>
          <a:xfrm>
            <a:off x="766917" y="334297"/>
            <a:ext cx="10815483" cy="5509200"/>
          </a:xfrm>
          <a:prstGeom prst="rect">
            <a:avLst/>
          </a:prstGeom>
          <a:noFill/>
        </p:spPr>
        <p:txBody>
          <a:bodyPr wrap="square" rtlCol="0">
            <a:spAutoFit/>
          </a:bodyPr>
          <a:lstStyle/>
          <a:p>
            <a:pPr marL="0" marR="0" algn="just">
              <a:lnSpc>
                <a:spcPct val="150000"/>
              </a:lnSpc>
              <a:spcBef>
                <a:spcPts val="0"/>
              </a:spcBef>
              <a:spcAft>
                <a:spcPts val="0"/>
              </a:spcAft>
            </a:pPr>
            <a:r>
              <a:rPr lang="nl-NL" sz="3200" b="1" i="1" dirty="0">
                <a:solidFill>
                  <a:schemeClr val="accent5">
                    <a:lumMod val="50000"/>
                  </a:schemeClr>
                </a:solidFill>
                <a:effectLst/>
                <a:latin typeface="Times New Roman" panose="02020603050405020304" pitchFamily="18" charset="0"/>
                <a:ea typeface="Arial" panose="020B0604020202020204" pitchFamily="34" charset="0"/>
              </a:rPr>
              <a:t>Em có biết:</a:t>
            </a:r>
          </a:p>
          <a:p>
            <a:pPr marL="0" marR="0" algn="just">
              <a:lnSpc>
                <a:spcPct val="150000"/>
              </a:lnSpc>
              <a:spcBef>
                <a:spcPts val="0"/>
              </a:spcBef>
              <a:spcAft>
                <a:spcPts val="0"/>
              </a:spcAft>
            </a:pPr>
            <a:r>
              <a:rPr lang="nl-NL" sz="3200" i="1" dirty="0">
                <a:solidFill>
                  <a:schemeClr val="accent5">
                    <a:lumMod val="50000"/>
                  </a:schemeClr>
                </a:solidFill>
                <a:effectLst/>
                <a:latin typeface="Times New Roman" panose="02020603050405020304" pitchFamily="18" charset="0"/>
                <a:ea typeface="Arial" panose="020B0604020202020204" pitchFamily="34" charset="0"/>
              </a:rPr>
              <a:t>+ Tê giác là loài động vật trên cạn lớn thứ hai trên Trái Đất. Năm 1900, người ta ước tính có 500 000 con tê giác ngoài tự nhiên. Tuy nhiên, do nạn săn bắt bất hợp pháp mà ngày nay người ta ước tính chỉ còn 27 000 con tê giác.</a:t>
            </a:r>
            <a:endParaRPr lang="en-US" sz="3200" dirty="0">
              <a:solidFill>
                <a:schemeClr val="accent5">
                  <a:lumMod val="50000"/>
                </a:schemeClr>
              </a:solidFill>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nl-NL" sz="3200" i="1" dirty="0">
                <a:solidFill>
                  <a:schemeClr val="accent5">
                    <a:lumMod val="50000"/>
                  </a:schemeClr>
                </a:solidFill>
                <a:effectLst/>
                <a:latin typeface="Times New Roman" panose="02020603050405020304" pitchFamily="18" charset="0"/>
                <a:ea typeface="Arial" panose="020B0604020202020204" pitchFamily="34" charset="0"/>
              </a:rPr>
              <a:t>+ Trái Đất cách Mặt Trời khoảng 149 597 876 km.</a:t>
            </a:r>
            <a:endParaRPr lang="en-US" sz="3200" dirty="0">
              <a:solidFill>
                <a:schemeClr val="accent5">
                  <a:lumMod val="50000"/>
                </a:schemeClr>
              </a:solidFill>
              <a:effectLst/>
              <a:latin typeface="Times New Roman" panose="02020603050405020304" pitchFamily="18" charset="0"/>
              <a:ea typeface="Times New Roman" panose="02020603050405020304" pitchFamily="18" charset="0"/>
            </a:endParaRPr>
          </a:p>
          <a:p>
            <a:r>
              <a:rPr lang="nl-NL" sz="3200" i="1" dirty="0">
                <a:solidFill>
                  <a:schemeClr val="accent5">
                    <a:lumMod val="50000"/>
                  </a:schemeClr>
                </a:solidFill>
                <a:effectLst/>
                <a:latin typeface="Times New Roman" panose="02020603050405020304" pitchFamily="18" charset="0"/>
                <a:ea typeface="Arial" panose="020B0604020202020204" pitchFamily="34" charset="0"/>
              </a:rPr>
              <a:t>+ Số lượt khách du lịch Thái Lan đến Việt Nam năm 2019 là 509 800 lượt khách.</a:t>
            </a:r>
            <a:endParaRPr lang="en-US" sz="3200" dirty="0">
              <a:solidFill>
                <a:schemeClr val="accent5">
                  <a:lumMod val="50000"/>
                </a:schemeClr>
              </a:solidFill>
            </a:endParaRPr>
          </a:p>
        </p:txBody>
      </p:sp>
    </p:spTree>
    <p:extLst>
      <p:ext uri="{BB962C8B-B14F-4D97-AF65-F5344CB8AC3E}">
        <p14:creationId xmlns:p14="http://schemas.microsoft.com/office/powerpoint/2010/main" val="31736261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5C723F-A727-9D97-A69A-7D71D2BAB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hought Bubble: Cloud 5">
            <a:extLst>
              <a:ext uri="{FF2B5EF4-FFF2-40B4-BE49-F238E27FC236}">
                <a16:creationId xmlns:a16="http://schemas.microsoft.com/office/drawing/2014/main" id="{4B77D591-AE6C-6CBA-204E-E50F6AE1F899}"/>
              </a:ext>
            </a:extLst>
          </p:cNvPr>
          <p:cNvSpPr/>
          <p:nvPr/>
        </p:nvSpPr>
        <p:spPr>
          <a:xfrm>
            <a:off x="8622890" y="648929"/>
            <a:ext cx="3411794" cy="2408903"/>
          </a:xfrm>
          <a:prstGeom prst="cloudCallout">
            <a:avLst>
              <a:gd name="adj1" fmla="val -51126"/>
              <a:gd name="adj2" fmla="val 567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sẻ</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1095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FB30B-546D-0FC8-AE78-CB651B3EF2B1}"/>
              </a:ext>
            </a:extLst>
          </p:cNvPr>
          <p:cNvSpPr txBox="1"/>
          <p:nvPr/>
        </p:nvSpPr>
        <p:spPr>
          <a:xfrm>
            <a:off x="825910" y="599768"/>
            <a:ext cx="2231922"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8BC0BBE7-B473-C74A-C63A-0C3A366B32C9}"/>
              </a:ext>
            </a:extLst>
          </p:cNvPr>
          <p:cNvSpPr txBox="1"/>
          <p:nvPr/>
        </p:nvSpPr>
        <p:spPr>
          <a:xfrm>
            <a:off x="344130" y="554049"/>
            <a:ext cx="11779044" cy="5355312"/>
          </a:xfrm>
          <a:prstGeom prst="rect">
            <a:avLst/>
          </a:prstGeom>
          <a:noFill/>
        </p:spPr>
        <p:txBody>
          <a:bodyPr wrap="square" rtlCol="0">
            <a:spAutoFit/>
          </a:bodyPr>
          <a:lstStyle/>
          <a:p>
            <a:pPr marL="0" marR="0" algn="just">
              <a:lnSpc>
                <a:spcPct val="150000"/>
              </a:lnSpc>
              <a:spcBef>
                <a:spcPts val="0"/>
              </a:spcBef>
              <a:spcAft>
                <a:spcPts val="0"/>
              </a:spcAft>
            </a:pPr>
            <a:r>
              <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 </a:t>
            </a:r>
            <a:r>
              <a:rPr lang="vi-VN"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Những quốc gia có số dân nhiều hơn 100 triệu: Hoa Kỳ, Nga</a:t>
            </a:r>
            <a:endPar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vi-VN"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Những quốc gia có số dân ít hơn 100 triệu: Pháp, Việt Nam</a:t>
            </a:r>
            <a:endPar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vi-VN"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Đọc tên các quốc gia theo thứ tự từ quốc gia có đông dân nhất đến quốc gia có ít dân nhất: Hoa Kỳ, Nga, Việt Nam, Pháp.</a:t>
            </a:r>
            <a:endPar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792754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6" name="Picture 5">
            <a:extLst>
              <a:ext uri="{FF2B5EF4-FFF2-40B4-BE49-F238E27FC236}">
                <a16:creationId xmlns:a16="http://schemas.microsoft.com/office/drawing/2014/main" id="{DF855180-4AD5-4C91-B73C-59B15B73988E}"/>
              </a:ext>
            </a:extLst>
          </p:cNvPr>
          <p:cNvPicPr>
            <a:picLocks noChangeAspect="1"/>
          </p:cNvPicPr>
          <p:nvPr/>
        </p:nvPicPr>
        <p:blipFill rotWithShape="1">
          <a:blip r:embed="rId3"/>
          <a:srcRect l="7304" t="-21" r="8888" b="31923"/>
          <a:stretch/>
        </p:blipFill>
        <p:spPr>
          <a:xfrm flipH="1">
            <a:off x="0" y="0"/>
            <a:ext cx="12192000" cy="6411074"/>
          </a:xfrm>
          <a:prstGeom prst="rect">
            <a:avLst/>
          </a:prstGeom>
        </p:spPr>
      </p:pic>
      <p:sp>
        <p:nvSpPr>
          <p:cNvPr id="11" name="Google Shape;290;p7"/>
          <p:cNvSpPr txBox="1"/>
          <p:nvPr/>
        </p:nvSpPr>
        <p:spPr>
          <a:xfrm>
            <a:off x="4396172" y="3216973"/>
            <a:ext cx="8855721" cy="769401"/>
          </a:xfrm>
          <a:prstGeom prst="rect">
            <a:avLst/>
          </a:prstGeom>
          <a:noFill/>
          <a:ln>
            <a:noFill/>
          </a:ln>
        </p:spPr>
        <p:txBody>
          <a:bodyPr spcFirstLastPara="1" wrap="square" lIns="91425" tIns="45700" rIns="91425" bIns="45700" anchor="t" anchorCtr="0">
            <a:spAutoFit/>
          </a:bodyPr>
          <a:lstStyle/>
          <a:p>
            <a:pPr algn="ctr">
              <a:buClr>
                <a:srgbClr val="FF0000"/>
              </a:buClr>
              <a:buSzPts val="4400"/>
              <a:buFont typeface="Times New Roman"/>
              <a:buNone/>
            </a:pPr>
            <a:r>
              <a:rPr lang="en-US" sz="4400" b="1" dirty="0">
                <a:ln w="22225">
                  <a:noFill/>
                  <a:prstDash val="solid"/>
                </a:ln>
                <a:solidFill>
                  <a:srgbClr val="FFFF00"/>
                </a:solidFill>
                <a:latin typeface="UTM Avo" panose="02040603050506020204" pitchFamily="18" charset="0"/>
                <a:ea typeface="Times New Roman"/>
                <a:cs typeface="Times New Roman"/>
                <a:sym typeface="Times New Roman"/>
              </a:rPr>
              <a:t>VẬN DỤNG</a:t>
            </a:r>
            <a:endParaRPr lang="en-US" sz="4000" b="1" dirty="0">
              <a:ln w="22225">
                <a:noFill/>
                <a:prstDash val="solid"/>
              </a:ln>
              <a:solidFill>
                <a:srgbClr val="FFFF00"/>
              </a:solidFill>
              <a:latin typeface="UTM Avo" panose="02040603050506020204" pitchFamily="18" charset="0"/>
              <a:ea typeface="Times New Roman"/>
              <a:cs typeface="Times New Roman"/>
              <a:sym typeface="Times New Roman"/>
            </a:endParaRPr>
          </a:p>
        </p:txBody>
      </p:sp>
    </p:spTree>
    <p:extLst>
      <p:ext uri="{BB962C8B-B14F-4D97-AF65-F5344CB8AC3E}">
        <p14:creationId xmlns:p14="http://schemas.microsoft.com/office/powerpoint/2010/main" val="403475838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2"/>
          <a:stretch>
            <a:fillRect/>
          </a:stretch>
        </p:blipFill>
        <p:spPr>
          <a:xfrm>
            <a:off x="0" y="199879"/>
            <a:ext cx="11907297" cy="6616440"/>
          </a:xfrm>
          <a:prstGeom prst="rect">
            <a:avLst/>
          </a:prstGeom>
        </p:spPr>
      </p:pic>
      <p:sp>
        <p:nvSpPr>
          <p:cNvPr id="5" name="TextBox 4">
            <a:extLst>
              <a:ext uri="{FF2B5EF4-FFF2-40B4-BE49-F238E27FC236}">
                <a16:creationId xmlns:a16="http://schemas.microsoft.com/office/drawing/2014/main" id="{A5453D94-F8CB-485B-B2FA-40FF6754D10B}"/>
              </a:ext>
            </a:extLst>
          </p:cNvPr>
          <p:cNvSpPr txBox="1"/>
          <p:nvPr/>
        </p:nvSpPr>
        <p:spPr>
          <a:xfrm>
            <a:off x="2621958" y="3625271"/>
            <a:ext cx="6530030" cy="1323439"/>
          </a:xfrm>
          <a:prstGeom prst="rect">
            <a:avLst/>
          </a:prstGeom>
          <a:noFill/>
        </p:spPr>
        <p:txBody>
          <a:bodyPr wrap="square" rtlCol="0">
            <a:spAutoFit/>
          </a:bodyPr>
          <a:lstStyle/>
          <a:p>
            <a:pPr algn="ctr">
              <a:spcAft>
                <a:spcPts val="1800"/>
              </a:spcAft>
            </a:pPr>
            <a:r>
              <a:rPr lang="en-US" sz="4000" b="1" dirty="0" err="1">
                <a:solidFill>
                  <a:srgbClr val="FFFF00"/>
                </a:solidFill>
                <a:latin typeface="UTM Avo" panose="02040603050506020204" pitchFamily="18" charset="0"/>
              </a:rPr>
              <a:t>Bài</a:t>
            </a:r>
            <a:r>
              <a:rPr lang="en-US" sz="4000" b="1" dirty="0">
                <a:solidFill>
                  <a:srgbClr val="FFFF00"/>
                </a:solidFill>
                <a:latin typeface="UTM Avo" panose="02040603050506020204" pitchFamily="18" charset="0"/>
              </a:rPr>
              <a:t> </a:t>
            </a:r>
            <a:r>
              <a:rPr lang="en-US" sz="4000" b="1" dirty="0" err="1">
                <a:solidFill>
                  <a:srgbClr val="FFFF00"/>
                </a:solidFill>
                <a:latin typeface="UTM Avo" panose="02040603050506020204" pitchFamily="18" charset="0"/>
              </a:rPr>
              <a:t>học</a:t>
            </a:r>
            <a:r>
              <a:rPr lang="en-US" sz="4000" b="1" dirty="0">
                <a:solidFill>
                  <a:srgbClr val="FFFF00"/>
                </a:solidFill>
                <a:latin typeface="UTM Avo" panose="02040603050506020204" pitchFamily="18" charset="0"/>
              </a:rPr>
              <a:t> </a:t>
            </a:r>
            <a:r>
              <a:rPr lang="en-US" sz="4000" b="1" dirty="0" err="1">
                <a:solidFill>
                  <a:srgbClr val="FFFF00"/>
                </a:solidFill>
                <a:latin typeface="UTM Avo" panose="02040603050506020204" pitchFamily="18" charset="0"/>
              </a:rPr>
              <a:t>hôm</a:t>
            </a:r>
            <a:r>
              <a:rPr lang="en-US" sz="4000" b="1" dirty="0">
                <a:solidFill>
                  <a:srgbClr val="FFFF00"/>
                </a:solidFill>
                <a:latin typeface="UTM Avo" panose="02040603050506020204" pitchFamily="18" charset="0"/>
              </a:rPr>
              <a:t> nay </a:t>
            </a:r>
            <a:r>
              <a:rPr lang="en-US" sz="4000" b="1" dirty="0" err="1">
                <a:solidFill>
                  <a:srgbClr val="FFFF00"/>
                </a:solidFill>
                <a:latin typeface="UTM Avo" panose="02040603050506020204" pitchFamily="18" charset="0"/>
              </a:rPr>
              <a:t>em</a:t>
            </a:r>
            <a:r>
              <a:rPr lang="en-US" sz="4000" b="1" dirty="0">
                <a:solidFill>
                  <a:srgbClr val="FFFF00"/>
                </a:solidFill>
                <a:latin typeface="UTM Avo" panose="02040603050506020204" pitchFamily="18" charset="0"/>
              </a:rPr>
              <a:t> </a:t>
            </a:r>
            <a:r>
              <a:rPr lang="en-US" sz="4000" b="1" dirty="0" err="1">
                <a:solidFill>
                  <a:srgbClr val="FFFF00"/>
                </a:solidFill>
                <a:latin typeface="UTM Avo" panose="02040603050506020204" pitchFamily="18" charset="0"/>
              </a:rPr>
              <a:t>biết</a:t>
            </a:r>
            <a:r>
              <a:rPr lang="en-US" sz="4000" b="1" dirty="0">
                <a:solidFill>
                  <a:srgbClr val="FFFF00"/>
                </a:solidFill>
                <a:latin typeface="UTM Avo" panose="02040603050506020204" pitchFamily="18" charset="0"/>
              </a:rPr>
              <a:t> </a:t>
            </a:r>
            <a:r>
              <a:rPr lang="en-US" sz="4000" b="1" dirty="0" err="1">
                <a:solidFill>
                  <a:srgbClr val="FFFF00"/>
                </a:solidFill>
                <a:latin typeface="UTM Avo" panose="02040603050506020204" pitchFamily="18" charset="0"/>
              </a:rPr>
              <a:t>thêm</a:t>
            </a:r>
            <a:r>
              <a:rPr lang="en-US" sz="4000" b="1" dirty="0">
                <a:solidFill>
                  <a:srgbClr val="FFFF00"/>
                </a:solidFill>
                <a:latin typeface="UTM Avo" panose="02040603050506020204" pitchFamily="18" charset="0"/>
              </a:rPr>
              <a:t> </a:t>
            </a:r>
            <a:r>
              <a:rPr lang="en-US" sz="4000" b="1" dirty="0" err="1">
                <a:solidFill>
                  <a:srgbClr val="FFFF00"/>
                </a:solidFill>
                <a:latin typeface="UTM Avo" panose="02040603050506020204" pitchFamily="18" charset="0"/>
              </a:rPr>
              <a:t>được</a:t>
            </a:r>
            <a:r>
              <a:rPr lang="en-US" sz="4000" b="1" dirty="0">
                <a:solidFill>
                  <a:srgbClr val="FFFF00"/>
                </a:solidFill>
                <a:latin typeface="UTM Avo" panose="02040603050506020204" pitchFamily="18" charset="0"/>
              </a:rPr>
              <a:t> </a:t>
            </a:r>
            <a:r>
              <a:rPr lang="en-US" sz="4000" b="1" dirty="0" err="1">
                <a:solidFill>
                  <a:srgbClr val="FFFF00"/>
                </a:solidFill>
                <a:latin typeface="UTM Avo" panose="02040603050506020204" pitchFamily="18" charset="0"/>
              </a:rPr>
              <a:t>điều</a:t>
            </a:r>
            <a:r>
              <a:rPr lang="en-US" sz="4000" b="1" dirty="0">
                <a:solidFill>
                  <a:srgbClr val="FFFF00"/>
                </a:solidFill>
                <a:latin typeface="UTM Avo" panose="02040603050506020204" pitchFamily="18" charset="0"/>
              </a:rPr>
              <a:t> </a:t>
            </a:r>
            <a:r>
              <a:rPr lang="en-US" sz="4000" b="1" dirty="0" err="1">
                <a:solidFill>
                  <a:srgbClr val="FFFF00"/>
                </a:solidFill>
                <a:latin typeface="UTM Avo" panose="02040603050506020204" pitchFamily="18" charset="0"/>
              </a:rPr>
              <a:t>gì</a:t>
            </a:r>
            <a:r>
              <a:rPr lang="en-US" sz="4000" b="1" dirty="0">
                <a:solidFill>
                  <a:srgbClr val="FFFF00"/>
                </a:solidFill>
                <a:latin typeface="UTM Avo" panose="02040603050506020204" pitchFamily="18" charset="0"/>
              </a:rPr>
              <a:t>?</a:t>
            </a:r>
          </a:p>
        </p:txBody>
      </p:sp>
      <p:sp>
        <p:nvSpPr>
          <p:cNvPr id="6" name="TextBox 5">
            <a:extLst>
              <a:ext uri="{FF2B5EF4-FFF2-40B4-BE49-F238E27FC236}">
                <a16:creationId xmlns:a16="http://schemas.microsoft.com/office/drawing/2014/main" id="{A5D3F467-6705-4C18-9FD1-748EC63802DD}"/>
              </a:ext>
            </a:extLst>
          </p:cNvPr>
          <p:cNvSpPr txBox="1"/>
          <p:nvPr/>
        </p:nvSpPr>
        <p:spPr>
          <a:xfrm>
            <a:off x="1942018" y="3656048"/>
            <a:ext cx="8023260" cy="1261884"/>
          </a:xfrm>
          <a:prstGeom prst="rect">
            <a:avLst/>
          </a:prstGeom>
          <a:noFill/>
        </p:spPr>
        <p:txBody>
          <a:bodyPr wrap="square" rtlCol="0">
            <a:spAutoFit/>
          </a:bodyPr>
          <a:lstStyle/>
          <a:p>
            <a:pPr algn="ctr">
              <a:spcAft>
                <a:spcPts val="1800"/>
              </a:spcAft>
            </a:pPr>
            <a:r>
              <a:rPr lang="en-US" sz="3800" b="1" dirty="0" err="1">
                <a:solidFill>
                  <a:srgbClr val="FFFF00"/>
                </a:solidFill>
                <a:latin typeface="UTM Avo" panose="02040603050506020204" pitchFamily="18" charset="0"/>
              </a:rPr>
              <a:t>Để</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có</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thể</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làm</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tốt</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các</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bài</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tập</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trên</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em</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nhắn</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bạn</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điều</a:t>
            </a:r>
            <a:r>
              <a:rPr lang="en-US" sz="3800" b="1" dirty="0">
                <a:solidFill>
                  <a:srgbClr val="FFFF00"/>
                </a:solidFill>
                <a:latin typeface="UTM Avo" panose="02040603050506020204" pitchFamily="18" charset="0"/>
              </a:rPr>
              <a:t> </a:t>
            </a:r>
            <a:r>
              <a:rPr lang="en-US" sz="3800" b="1" dirty="0" err="1">
                <a:solidFill>
                  <a:srgbClr val="FFFF00"/>
                </a:solidFill>
                <a:latin typeface="UTM Avo" panose="02040603050506020204" pitchFamily="18" charset="0"/>
              </a:rPr>
              <a:t>gì</a:t>
            </a:r>
            <a:r>
              <a:rPr lang="en-US" sz="3800" b="1" dirty="0">
                <a:solidFill>
                  <a:srgbClr val="FFFF00"/>
                </a:solidFill>
                <a:latin typeface="UTM Avo" panose="02040603050506020204" pitchFamily="18" charset="0"/>
              </a:rPr>
              <a:t>?</a:t>
            </a:r>
          </a:p>
        </p:txBody>
      </p:sp>
    </p:spTree>
    <p:extLst>
      <p:ext uri="{BB962C8B-B14F-4D97-AF65-F5344CB8AC3E}">
        <p14:creationId xmlns:p14="http://schemas.microsoft.com/office/powerpoint/2010/main" val="385042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1858E5-1479-4D39-B9DC-FE8756AF24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3442" y="581096"/>
            <a:ext cx="9005116" cy="5804463"/>
          </a:xfrm>
          <a:prstGeom prst="rect">
            <a:avLst/>
          </a:prstGeom>
        </p:spPr>
      </p:pic>
      <p:sp>
        <p:nvSpPr>
          <p:cNvPr id="2" name="Google Shape;290;p7">
            <a:extLst>
              <a:ext uri="{FF2B5EF4-FFF2-40B4-BE49-F238E27FC236}">
                <a16:creationId xmlns:a16="http://schemas.microsoft.com/office/drawing/2014/main" id="{271B6753-F31C-4A20-8DE2-32985CD964D7}"/>
              </a:ext>
            </a:extLst>
          </p:cNvPr>
          <p:cNvSpPr txBox="1"/>
          <p:nvPr/>
        </p:nvSpPr>
        <p:spPr>
          <a:xfrm>
            <a:off x="3368171" y="2676499"/>
            <a:ext cx="5455657"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6600" b="1" dirty="0">
                <a:ln w="22225">
                  <a:solidFill>
                    <a:schemeClr val="accent2"/>
                  </a:solidFill>
                  <a:prstDash val="solid"/>
                </a:ln>
                <a:solidFill>
                  <a:schemeClr val="accent2">
                    <a:lumMod val="40000"/>
                    <a:lumOff val="60000"/>
                  </a:schemeClr>
                </a:solidFill>
                <a:latin typeface="UTM Avo" panose="02040603050506020204" pitchFamily="18" charset="0"/>
                <a:ea typeface="Times New Roman"/>
                <a:cs typeface="Times New Roman"/>
                <a:sym typeface="Times New Roman"/>
              </a:rPr>
              <a:t>DẶN DÒ</a:t>
            </a:r>
            <a:endParaRPr lang="en-US" sz="6000" b="1" dirty="0">
              <a:ln w="22225">
                <a:solidFill>
                  <a:schemeClr val="accent2"/>
                </a:solidFill>
                <a:prstDash val="solid"/>
              </a:ln>
              <a:solidFill>
                <a:schemeClr val="accent2">
                  <a:lumMod val="40000"/>
                  <a:lumOff val="60000"/>
                </a:schemeClr>
              </a:solidFill>
              <a:latin typeface="UTM Avo" panose="02040603050506020204" pitchFamily="18" charset="0"/>
              <a:ea typeface="Times New Roman"/>
              <a:cs typeface="Times New Roman"/>
              <a:sym typeface="Times New Roman"/>
            </a:endParaRPr>
          </a:p>
        </p:txBody>
      </p:sp>
      <p:pic>
        <p:nvPicPr>
          <p:cNvPr id="4" name="Picture 4">
            <a:extLst>
              <a:ext uri="{FF2B5EF4-FFF2-40B4-BE49-F238E27FC236}">
                <a16:creationId xmlns:a16="http://schemas.microsoft.com/office/drawing/2014/main" id="{FF5F2D25-62A7-45FE-9A0A-045C359690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5439">
            <a:off x="833474" y="4683561"/>
            <a:ext cx="3151436" cy="1518419"/>
          </a:xfrm>
          <a:prstGeom prst="rect">
            <a:avLst/>
          </a:prstGeom>
        </p:spPr>
      </p:pic>
    </p:spTree>
    <p:extLst>
      <p:ext uri="{BB962C8B-B14F-4D97-AF65-F5344CB8AC3E}">
        <p14:creationId xmlns:p14="http://schemas.microsoft.com/office/powerpoint/2010/main" val="182497193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269D6E-54F7-2B82-AE95-6AAE454CABB5}"/>
              </a:ext>
            </a:extLst>
          </p:cNvPr>
          <p:cNvSpPr txBox="1"/>
          <p:nvPr/>
        </p:nvSpPr>
        <p:spPr>
          <a:xfrm>
            <a:off x="2694039" y="3018503"/>
            <a:ext cx="8141109" cy="2308324"/>
          </a:xfrm>
          <a:prstGeom prst="rect">
            <a:avLst/>
          </a:prstGeom>
          <a:noFill/>
        </p:spPr>
        <p:txBody>
          <a:bodyPr wrap="square" rtlCol="0">
            <a:spAutoFit/>
          </a:bodyPr>
          <a:lstStyle/>
          <a:p>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Về</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nhà</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các</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em</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đọc</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tìm</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thêm</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các</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thông</a:t>
            </a:r>
            <a:r>
              <a:rPr lang="en-US" sz="3600" dirty="0">
                <a:solidFill>
                  <a:schemeClr val="accent2"/>
                </a:solidFill>
                <a:effectLst/>
                <a:ea typeface="Times New Roman" panose="02020603050405020304" pitchFamily="18" charset="0"/>
              </a:rPr>
              <a:t> tin </a:t>
            </a:r>
            <a:r>
              <a:rPr lang="en-US" sz="3600" dirty="0" err="1">
                <a:solidFill>
                  <a:schemeClr val="accent2"/>
                </a:solidFill>
                <a:effectLst/>
                <a:ea typeface="Times New Roman" panose="02020603050405020304" pitchFamily="18" charset="0"/>
              </a:rPr>
              <a:t>thực</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tế</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có</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sử</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dụng</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số</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có</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nhiều</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chữ</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số</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trong</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cuộc</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sống</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và</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trao</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đổi</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với</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người</a:t>
            </a:r>
            <a:r>
              <a:rPr lang="en-US" sz="3600" dirty="0">
                <a:solidFill>
                  <a:schemeClr val="accent2"/>
                </a:solidFill>
                <a:effectLst/>
                <a:ea typeface="Times New Roman" panose="02020603050405020304" pitchFamily="18" charset="0"/>
              </a:rPr>
              <a:t> </a:t>
            </a:r>
            <a:r>
              <a:rPr lang="en-US" sz="3600" dirty="0" err="1">
                <a:solidFill>
                  <a:schemeClr val="accent2"/>
                </a:solidFill>
                <a:effectLst/>
                <a:ea typeface="Times New Roman" panose="02020603050405020304" pitchFamily="18" charset="0"/>
              </a:rPr>
              <a:t>thân</a:t>
            </a:r>
            <a:r>
              <a:rPr lang="en-US" sz="3600" dirty="0">
                <a:solidFill>
                  <a:schemeClr val="accent2"/>
                </a:solidFill>
                <a:effectLst/>
                <a:ea typeface="Times New Roman" panose="02020603050405020304" pitchFamily="18" charset="0"/>
              </a:rPr>
              <a:t>.</a:t>
            </a:r>
            <a:endParaRPr lang="en-US" sz="3600" dirty="0">
              <a:solidFill>
                <a:schemeClr val="accent2"/>
              </a:solidFill>
            </a:endParaRPr>
          </a:p>
        </p:txBody>
      </p:sp>
      <p:sp>
        <p:nvSpPr>
          <p:cNvPr id="3" name="Arrow: Right 2">
            <a:extLst>
              <a:ext uri="{FF2B5EF4-FFF2-40B4-BE49-F238E27FC236}">
                <a16:creationId xmlns:a16="http://schemas.microsoft.com/office/drawing/2014/main" id="{57D29814-5070-38D1-48BA-1A8A0EFD95C4}"/>
              </a:ext>
            </a:extLst>
          </p:cNvPr>
          <p:cNvSpPr/>
          <p:nvPr/>
        </p:nvSpPr>
        <p:spPr>
          <a:xfrm>
            <a:off x="2595716" y="3136492"/>
            <a:ext cx="1019113" cy="4326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798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idx="4294967295"/>
          </p:nvPr>
        </p:nvSpPr>
        <p:spPr>
          <a:xfrm>
            <a:off x="2013359" y="2979737"/>
            <a:ext cx="9144000" cy="898525"/>
          </a:xfrm>
        </p:spPr>
        <p:txBody>
          <a:bodyPr>
            <a:normAutofit/>
          </a:bodyPr>
          <a:lstStyle/>
          <a:p>
            <a:r>
              <a:rPr lang="en-US" sz="4800" b="1" dirty="0">
                <a:solidFill>
                  <a:srgbClr val="FF8119"/>
                </a:solidFill>
                <a:latin typeface="UTM Avo" panose="02040603050506020204" pitchFamily="18" charset="0"/>
              </a:rPr>
              <a:t>Hoc10 </a:t>
            </a:r>
            <a:r>
              <a:rPr lang="en-US" sz="4800" b="1" dirty="0" err="1">
                <a:solidFill>
                  <a:srgbClr val="FF8119"/>
                </a:solidFill>
                <a:latin typeface="UTM Avo" panose="02040603050506020204" pitchFamily="18" charset="0"/>
              </a:rPr>
              <a:t>chúc</a:t>
            </a:r>
            <a:r>
              <a:rPr lang="en-US" sz="4800" b="1" dirty="0">
                <a:solidFill>
                  <a:srgbClr val="FF8119"/>
                </a:solidFill>
                <a:latin typeface="UTM Avo" panose="02040603050506020204" pitchFamily="18" charset="0"/>
              </a:rPr>
              <a:t> </a:t>
            </a:r>
            <a:r>
              <a:rPr lang="en-US" sz="4800" b="1" dirty="0" err="1">
                <a:solidFill>
                  <a:srgbClr val="FF8119"/>
                </a:solidFill>
                <a:latin typeface="UTM Avo" panose="02040603050506020204" pitchFamily="18" charset="0"/>
              </a:rPr>
              <a:t>các</a:t>
            </a:r>
            <a:r>
              <a:rPr lang="en-US" sz="4800" b="1" dirty="0">
                <a:solidFill>
                  <a:srgbClr val="FF8119"/>
                </a:solidFill>
                <a:latin typeface="UTM Avo" panose="02040603050506020204" pitchFamily="18" charset="0"/>
              </a:rPr>
              <a:t> </a:t>
            </a:r>
            <a:r>
              <a:rPr lang="en-US" sz="4800" b="1" dirty="0" err="1">
                <a:solidFill>
                  <a:srgbClr val="FF8119"/>
                </a:solidFill>
                <a:latin typeface="UTM Avo" panose="02040603050506020204" pitchFamily="18" charset="0"/>
              </a:rPr>
              <a:t>em</a:t>
            </a:r>
            <a:r>
              <a:rPr lang="en-US" sz="4800" b="1" dirty="0">
                <a:solidFill>
                  <a:srgbClr val="FF8119"/>
                </a:solidFill>
                <a:latin typeface="UTM Avo" panose="02040603050506020204" pitchFamily="18" charset="0"/>
              </a:rPr>
              <a:t> </a:t>
            </a:r>
            <a:r>
              <a:rPr lang="en-US" sz="4800" b="1" dirty="0" err="1">
                <a:solidFill>
                  <a:srgbClr val="FF8119"/>
                </a:solidFill>
                <a:latin typeface="UTM Avo" panose="02040603050506020204" pitchFamily="18" charset="0"/>
              </a:rPr>
              <a:t>học</a:t>
            </a:r>
            <a:r>
              <a:rPr lang="en-US" sz="4800" b="1" dirty="0">
                <a:solidFill>
                  <a:srgbClr val="FF8119"/>
                </a:solidFill>
                <a:latin typeface="UTM Avo" panose="02040603050506020204" pitchFamily="18" charset="0"/>
              </a:rPr>
              <a:t> </a:t>
            </a:r>
            <a:r>
              <a:rPr lang="en-US" sz="4800" b="1" dirty="0" err="1">
                <a:solidFill>
                  <a:srgbClr val="FF8119"/>
                </a:solidFill>
                <a:latin typeface="UTM Avo" panose="02040603050506020204" pitchFamily="18" charset="0"/>
              </a:rPr>
              <a:t>tốt</a:t>
            </a:r>
            <a:r>
              <a:rPr lang="en-US" sz="4800" b="1" dirty="0">
                <a:solidFill>
                  <a:srgbClr val="FF8119"/>
                </a:solidFill>
                <a:latin typeface="UTM Avo" panose="02040603050506020204" pitchFamily="18" charset="0"/>
              </a:rPr>
              <a:t>!</a:t>
            </a:r>
          </a:p>
        </p:txBody>
      </p:sp>
    </p:spTree>
    <p:extLst>
      <p:ext uri="{BB962C8B-B14F-4D97-AF65-F5344CB8AC3E}">
        <p14:creationId xmlns:p14="http://schemas.microsoft.com/office/powerpoint/2010/main" val="369257824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2355722"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3853638"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1526649"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9" action="ppaction://hlinksldjump"/>
          </p:cNvPr>
          <p:cNvSpPr/>
          <p:nvPr/>
        </p:nvSpPr>
        <p:spPr>
          <a:xfrm>
            <a:off x="3077389"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rId14" action="ppaction://hlinksldjump"/>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audio>
              <p:cMediaNode vol="80000">
                <p:cTn id="193"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FF0000"/>
                </a:solidFill>
              </a:rPr>
              <a:t>Chữ</a:t>
            </a:r>
            <a:r>
              <a:rPr lang="en-US" sz="4000" b="1" dirty="0">
                <a:solidFill>
                  <a:srgbClr val="FF0000"/>
                </a:solidFill>
              </a:rPr>
              <a:t> </a:t>
            </a:r>
            <a:r>
              <a:rPr lang="en-US" sz="4000" b="1" dirty="0" err="1">
                <a:solidFill>
                  <a:srgbClr val="FF0000"/>
                </a:solidFill>
              </a:rPr>
              <a:t>số</a:t>
            </a:r>
            <a:r>
              <a:rPr lang="en-US" sz="4000" b="1" dirty="0">
                <a:solidFill>
                  <a:srgbClr val="FF0000"/>
                </a:solidFill>
              </a:rPr>
              <a:t> 2 </a:t>
            </a:r>
            <a:r>
              <a:rPr lang="en-US" sz="4000" b="1" dirty="0" err="1">
                <a:solidFill>
                  <a:srgbClr val="FF0000"/>
                </a:solidFill>
              </a:rPr>
              <a:t>trong</a:t>
            </a:r>
            <a:r>
              <a:rPr lang="en-US" sz="4000" b="1" dirty="0">
                <a:solidFill>
                  <a:srgbClr val="FF0000"/>
                </a:solidFill>
              </a:rPr>
              <a:t> </a:t>
            </a:r>
            <a:r>
              <a:rPr lang="en-US" sz="4000" b="1" dirty="0" err="1">
                <a:solidFill>
                  <a:srgbClr val="FF0000"/>
                </a:solidFill>
              </a:rPr>
              <a:t>số</a:t>
            </a:r>
            <a:r>
              <a:rPr lang="en-US" sz="4000" b="1" dirty="0">
                <a:solidFill>
                  <a:srgbClr val="FF0000"/>
                </a:solidFill>
              </a:rPr>
              <a:t> 132 913 415 </a:t>
            </a:r>
            <a:r>
              <a:rPr lang="en-US" sz="4000" b="1" dirty="0" err="1">
                <a:solidFill>
                  <a:srgbClr val="FF0000"/>
                </a:solidFill>
              </a:rPr>
              <a:t>thuộc</a:t>
            </a:r>
            <a:r>
              <a:rPr lang="en-US" sz="4000" b="1" dirty="0">
                <a:solidFill>
                  <a:srgbClr val="FF0000"/>
                </a:solidFill>
              </a:rPr>
              <a:t> </a:t>
            </a:r>
            <a:r>
              <a:rPr lang="en-US" sz="4000" b="1" dirty="0" err="1">
                <a:solidFill>
                  <a:srgbClr val="FF0000"/>
                </a:solidFill>
              </a:rPr>
              <a:t>hàng</a:t>
            </a:r>
            <a:r>
              <a:rPr lang="en-US" sz="4000" b="1" dirty="0">
                <a:solidFill>
                  <a:srgbClr val="FF0000"/>
                </a:solidFill>
              </a:rPr>
              <a:t> </a:t>
            </a:r>
            <a:r>
              <a:rPr lang="en-US" sz="4000" b="1" dirty="0" err="1">
                <a:solidFill>
                  <a:srgbClr val="FF0000"/>
                </a:solidFill>
              </a:rPr>
              <a:t>nào</a:t>
            </a:r>
            <a:r>
              <a:rPr lang="en-US" sz="4000" b="1" dirty="0">
                <a:solidFill>
                  <a:srgbClr val="FF0000"/>
                </a:solidFill>
              </a:rPr>
              <a:t>, </a:t>
            </a:r>
            <a:r>
              <a:rPr lang="en-US" sz="4000" b="1" dirty="0" err="1">
                <a:solidFill>
                  <a:srgbClr val="FF0000"/>
                </a:solidFill>
              </a:rPr>
              <a:t>lớp</a:t>
            </a:r>
            <a:r>
              <a:rPr lang="en-US" sz="4000" b="1" dirty="0">
                <a:solidFill>
                  <a:srgbClr val="FF0000"/>
                </a:solidFill>
              </a:rPr>
              <a:t> </a:t>
            </a:r>
            <a:r>
              <a:rPr lang="en-US" sz="4000" b="1" dirty="0" err="1">
                <a:solidFill>
                  <a:srgbClr val="FF0000"/>
                </a:solidFill>
              </a:rPr>
              <a:t>nào</a:t>
            </a:r>
            <a:r>
              <a:rPr kumimoji="0" lang="en-US" sz="4000" b="0" i="0" u="none" strike="noStrike" kern="1200" cap="none" spc="0" normalizeH="0" baseline="0" noProof="0" dirty="0">
                <a:ln>
                  <a:noFill/>
                </a:ln>
                <a:solidFill>
                  <a:srgbClr val="FF0000"/>
                </a:solidFill>
                <a:effectLst/>
                <a:uLnTx/>
                <a:uFillTx/>
                <a:latin typeface="Calibri" panose="020F0502020204030204"/>
              </a:rPr>
              <a:t>?</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ndParaRPr>
          </a:p>
        </p:txBody>
      </p:sp>
      <p:sp>
        <p:nvSpPr>
          <p:cNvPr id="26" name="Rectangle 25"/>
          <p:cNvSpPr/>
          <p:nvPr/>
        </p:nvSpPr>
        <p:spPr>
          <a:xfrm>
            <a:off x="361741" y="1989883"/>
            <a:ext cx="5699644"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lang="en-US" sz="3200" dirty="0" err="1">
                <a:solidFill>
                  <a:prstClr val="black"/>
                </a:solidFill>
                <a:latin typeface="Arial" panose="020B0604020202020204" pitchFamily="34" charset="0"/>
              </a:rPr>
              <a:t>Hàng</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triệu</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lớp</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triệu</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531445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Hàng</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nghìn</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lớp</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nghìn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361741" y="2838518"/>
            <a:ext cx="5655277"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Hàng</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triệu</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lớp</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nghìn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4" y="2842707"/>
            <a:ext cx="5314457"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Hàng</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chục</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triệu</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lớp</a:t>
            </a:r>
            <a:r>
              <a:rPr lang="en-US" sz="3200" noProof="0" dirty="0">
                <a:solidFill>
                  <a:prstClr val="black"/>
                </a:solidFill>
                <a:latin typeface="Arial" panose="020B0604020202020204" pitchFamily="34" charset="0"/>
              </a:rPr>
              <a:t> </a:t>
            </a:r>
            <a:r>
              <a:rPr lang="en-US" sz="3200" noProof="0" dirty="0" err="1">
                <a:solidFill>
                  <a:prstClr val="black"/>
                </a:solidFill>
                <a:latin typeface="Arial" panose="020B0604020202020204" pitchFamily="34" charset="0"/>
              </a:rPr>
              <a:t>triệu</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19312" y="2871882"/>
            <a:ext cx="730081"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40331" y="1975251"/>
            <a:ext cx="804742" cy="707197"/>
          </a:xfrm>
          <a:prstGeom prst="rect">
            <a:avLst/>
          </a:prstGeom>
        </p:spPr>
      </p:pic>
      <p:sp>
        <p:nvSpPr>
          <p:cNvPr id="57" name="Cloud 5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FF0000"/>
                </a:solidFill>
                <a:latin typeface="Times New Roman" panose="02020603050405020304" pitchFamily="18" charset="0"/>
                <a:cs typeface="Times New Roman" panose="02020603050405020304" pitchFamily="18" charset="0"/>
              </a:rPr>
              <a:t>Góc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rPr>
              <a:t>50</a:t>
            </a:r>
            <a:r>
              <a:rPr lang="en-US" sz="3600" b="1" baseline="30000" dirty="0">
                <a:solidFill>
                  <a:srgbClr val="FF0000"/>
                </a:solidFill>
              </a:rPr>
              <a:t>o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góc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203040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Góc</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vuông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Góc</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nhọn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Góc</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bẹt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Góc</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tù</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err="1">
                <a:solidFill>
                  <a:srgbClr val="FF0000"/>
                </a:solidFill>
              </a:rPr>
              <a:t>Số</a:t>
            </a:r>
            <a:r>
              <a:rPr lang="en-US" sz="3600" b="1" dirty="0">
                <a:solidFill>
                  <a:srgbClr val="FF0000"/>
                </a:solidFill>
              </a:rPr>
              <a:t> </a:t>
            </a:r>
            <a:r>
              <a:rPr lang="en-US" sz="3600" b="1" dirty="0" err="1">
                <a:solidFill>
                  <a:srgbClr val="FF0000"/>
                </a:solidFill>
              </a:rPr>
              <a:t>bé</a:t>
            </a:r>
            <a:r>
              <a:rPr lang="en-US" sz="3600" b="1" dirty="0">
                <a:solidFill>
                  <a:srgbClr val="FF0000"/>
                </a:solidFill>
              </a:rPr>
              <a:t> </a:t>
            </a:r>
            <a:r>
              <a:rPr lang="en-US" sz="3600" b="1" dirty="0" err="1">
                <a:solidFill>
                  <a:srgbClr val="FF0000"/>
                </a:solidFill>
              </a:rPr>
              <a:t>nhất</a:t>
            </a:r>
            <a:r>
              <a:rPr lang="en-US" sz="3600" b="1" dirty="0">
                <a:solidFill>
                  <a:srgbClr val="FF0000"/>
                </a:solidFill>
              </a:rPr>
              <a:t> </a:t>
            </a:r>
            <a:r>
              <a:rPr lang="en-US" sz="3600" b="1" dirty="0" err="1">
                <a:solidFill>
                  <a:srgbClr val="FF0000"/>
                </a:solidFill>
              </a:rPr>
              <a:t>có</a:t>
            </a:r>
            <a:r>
              <a:rPr lang="en-US" sz="3600" b="1" dirty="0">
                <a:solidFill>
                  <a:srgbClr val="FF0000"/>
                </a:solidFill>
              </a:rPr>
              <a:t> </a:t>
            </a:r>
            <a:r>
              <a:rPr lang="en-US" sz="3600" b="1" dirty="0" err="1">
                <a:solidFill>
                  <a:srgbClr val="FF0000"/>
                </a:solidFill>
              </a:rPr>
              <a:t>năm</a:t>
            </a:r>
            <a:r>
              <a:rPr lang="en-US" sz="3600" b="1" dirty="0">
                <a:solidFill>
                  <a:srgbClr val="FF0000"/>
                </a:solidFill>
              </a:rPr>
              <a:t> </a:t>
            </a:r>
            <a:r>
              <a:rPr lang="en-US" sz="3600" b="1" dirty="0" err="1">
                <a:solidFill>
                  <a:srgbClr val="FF0000"/>
                </a:solidFill>
              </a:rPr>
              <a:t>chữ</a:t>
            </a:r>
            <a:r>
              <a:rPr lang="en-US" sz="3600" b="1" dirty="0">
                <a:solidFill>
                  <a:srgbClr val="FF0000"/>
                </a:solidFill>
              </a:rPr>
              <a:t> </a:t>
            </a:r>
            <a:r>
              <a:rPr lang="en-US" sz="3600" b="1" dirty="0" err="1">
                <a:solidFill>
                  <a:srgbClr val="FF0000"/>
                </a:solidFill>
              </a:rPr>
              <a:t>số</a:t>
            </a:r>
            <a:r>
              <a:rPr lang="en-US" sz="3600" b="1" dirty="0">
                <a:solidFill>
                  <a:srgbClr val="FF0000"/>
                </a:solidFill>
              </a:rPr>
              <a:t>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đó</a:t>
            </a:r>
            <a:r>
              <a:rPr lang="en-US" sz="3600" b="1" dirty="0">
                <a:solidFill>
                  <a:srgbClr val="FF0000"/>
                </a:solidFill>
              </a:rPr>
              <a:t> </a:t>
            </a:r>
            <a:r>
              <a:rPr lang="en-US" sz="3600" b="1" dirty="0" err="1">
                <a:solidFill>
                  <a:srgbClr val="FF0000"/>
                </a:solidFill>
              </a:rPr>
              <a:t>có</a:t>
            </a:r>
            <a:r>
              <a:rPr lang="en-US" sz="3600" b="1" dirty="0">
                <a:solidFill>
                  <a:srgbClr val="FF0000"/>
                </a:solidFill>
              </a:rPr>
              <a:t> </a:t>
            </a:r>
            <a:r>
              <a:rPr lang="en-US" sz="3600" b="1" dirty="0" err="1">
                <a:solidFill>
                  <a:srgbClr val="FF0000"/>
                </a:solidFill>
              </a:rPr>
              <a:t>ba</a:t>
            </a:r>
            <a:r>
              <a:rPr lang="en-US" sz="3600" b="1" dirty="0">
                <a:solidFill>
                  <a:srgbClr val="FF0000"/>
                </a:solidFill>
              </a:rPr>
              <a:t> </a:t>
            </a:r>
            <a:r>
              <a:rPr lang="en-US" sz="3600" b="1" dirty="0" err="1">
                <a:solidFill>
                  <a:srgbClr val="FF0000"/>
                </a:solidFill>
              </a:rPr>
              <a:t>chữ</a:t>
            </a:r>
            <a:r>
              <a:rPr lang="en-US" sz="3600" b="1" dirty="0">
                <a:solidFill>
                  <a:srgbClr val="FF0000"/>
                </a:solidFill>
              </a:rPr>
              <a:t> </a:t>
            </a:r>
            <a:r>
              <a:rPr lang="en-US" sz="3600" b="1" dirty="0" err="1">
                <a:solidFill>
                  <a:srgbClr val="FF0000"/>
                </a:solidFill>
              </a:rPr>
              <a:t>số</a:t>
            </a:r>
            <a:r>
              <a:rPr lang="en-US" sz="3600" b="1" dirty="0">
                <a:solidFill>
                  <a:srgbClr val="FF0000"/>
                </a:solidFill>
              </a:rPr>
              <a:t> </a:t>
            </a:r>
            <a:r>
              <a:rPr lang="en-US" sz="3600" b="1" dirty="0" err="1">
                <a:solidFill>
                  <a:srgbClr val="FF0000"/>
                </a:solidFill>
              </a:rPr>
              <a:t>khác</a:t>
            </a:r>
            <a:r>
              <a:rPr lang="en-US" sz="3600" b="1" dirty="0">
                <a:solidFill>
                  <a:srgbClr val="FF0000"/>
                </a:solidFill>
              </a:rPr>
              <a:t> </a:t>
            </a:r>
            <a:r>
              <a:rPr lang="en-US" sz="3600" b="1" dirty="0" err="1">
                <a:solidFill>
                  <a:srgbClr val="FF0000"/>
                </a:solidFill>
              </a:rPr>
              <a:t>nhau</a:t>
            </a:r>
            <a:r>
              <a:rPr lang="en-US" sz="3600" b="1" dirty="0">
                <a:solidFill>
                  <a:srgbClr val="FF0000"/>
                </a:solidFill>
              </a:rPr>
              <a:t> </a:t>
            </a:r>
            <a:r>
              <a:rPr lang="en-US" sz="3600" b="1" dirty="0" err="1">
                <a:solidFill>
                  <a:srgbClr val="FF0000"/>
                </a:solidFill>
              </a:rPr>
              <a:t>là</a:t>
            </a:r>
            <a:r>
              <a:rPr lang="vi-VN" sz="3600" b="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10220" y="203040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10 002</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10 2</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34</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000</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190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10 001</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406400" y="199869"/>
            <a:ext cx="11348720"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tròn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48 711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hàng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nghìn</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vi-VN" sz="3600" b="1" dirty="0">
                <a:solidFill>
                  <a:srgbClr val="FF0000"/>
                </a:solidFill>
                <a:latin typeface="Times New Roman" panose="02020603050405020304" pitchFamily="18" charset="0"/>
                <a:cs typeface="Times New Roman" panose="02020603050405020304" pitchFamily="18" charset="0"/>
              </a:rPr>
              <a:t>:</a:t>
            </a:r>
            <a:endPar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201030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a:t>
            </a:r>
            <a:r>
              <a:rPr lang="en-US" sz="3200" dirty="0">
                <a:solidFill>
                  <a:prstClr val="black"/>
                </a:solidFill>
                <a:latin typeface="Arial" panose="020B0604020202020204" pitchFamily="34" charset="0"/>
              </a:rPr>
              <a:t>8</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000</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lang="en-US" sz="3200" noProof="0" dirty="0">
                <a:solidFill>
                  <a:prstClr val="black"/>
                </a:solidFill>
                <a:latin typeface="Arial" panose="020B0604020202020204" pitchFamily="34" charset="0"/>
              </a:rPr>
              <a:t>48</a:t>
            </a:r>
            <a:r>
              <a:rPr lang="en-US" sz="3200" dirty="0">
                <a:solidFill>
                  <a:prstClr val="black"/>
                </a:solidFill>
                <a:latin typeface="Arial" panose="020B0604020202020204" pitchFamily="34" charset="0"/>
              </a:rPr>
              <a:t> 700</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166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en-US" sz="3200" dirty="0">
                <a:solidFill>
                  <a:prstClr val="black"/>
                </a:solidFill>
                <a:latin typeface="Arial" panose="020B0604020202020204" pitchFamily="34" charset="0"/>
              </a:rPr>
              <a:t>49</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000</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47 000</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67251" y="207012"/>
            <a:ext cx="10526728" cy="161934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Hình</a:t>
            </a:r>
            <a:r>
              <a:rPr kumimoji="0" lang="en-US" sz="32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bên</a:t>
            </a:r>
            <a:r>
              <a:rPr kumimoji="0" lang="en-US" sz="32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có</a:t>
            </a:r>
            <a:r>
              <a:rPr kumimoji="0" lang="en-US" sz="32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mấy</a:t>
            </a:r>
            <a:r>
              <a:rPr kumimoji="0" lang="en-US" sz="32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góc</a:t>
            </a:r>
            <a:r>
              <a:rPr kumimoji="0" lang="en-US" sz="32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lang="en-US" sz="3200" dirty="0" err="1">
                <a:solidFill>
                  <a:srgbClr val="FF0000"/>
                </a:solidFill>
                <a:latin typeface="Arial" panose="020B0604020202020204" pitchFamily="34" charset="0"/>
              </a:rPr>
              <a:t>vuông</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lang="en-US" sz="3200" dirty="0">
                <a:solidFill>
                  <a:prstClr val="black"/>
                </a:solidFill>
                <a:latin typeface="Arial" panose="020B0604020202020204" pitchFamily="34" charset="0"/>
              </a:rPr>
              <a:t>4</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góc</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vuông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a:t>
            </a:r>
            <a:r>
              <a:rPr lang="en-US" sz="3200" noProof="0" dirty="0">
                <a:solidFill>
                  <a:prstClr val="black"/>
                </a:solidFill>
                <a:latin typeface="Arial" panose="020B0604020202020204" pitchFamily="34" charset="0"/>
              </a:rPr>
              <a:t>6</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góc</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vuông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en-US" sz="3200" noProof="0" dirty="0">
                <a:solidFill>
                  <a:prstClr val="black"/>
                </a:solidFill>
                <a:latin typeface="Arial" panose="020B0604020202020204" pitchFamily="34" charset="0"/>
              </a:rPr>
              <a:t>8</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góc</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vuông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lang="en-US" sz="3200" dirty="0">
                <a:solidFill>
                  <a:prstClr val="black"/>
                </a:solidFill>
                <a:latin typeface="Arial" panose="020B0604020202020204" pitchFamily="34" charset="0"/>
              </a:rPr>
              <a:t>12</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góc</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US" sz="3200" dirty="0" err="1">
                <a:solidFill>
                  <a:prstClr val="black"/>
                </a:solidFill>
                <a:latin typeface="Arial" panose="020B0604020202020204" pitchFamily="34" charset="0"/>
              </a:rPr>
              <a:t>vuông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D5DC359E-21AE-689E-9CB3-226944EA1253}"/>
              </a:ext>
            </a:extLst>
          </p:cNvPr>
          <p:cNvSpPr/>
          <p:nvPr/>
        </p:nvSpPr>
        <p:spPr>
          <a:xfrm>
            <a:off x="7386320" y="376143"/>
            <a:ext cx="3383280" cy="1261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052EBD5-D369-2BA4-46D4-C2B483F16E77}"/>
              </a:ext>
            </a:extLst>
          </p:cNvPr>
          <p:cNvCxnSpPr>
            <a:cxnSpLocks/>
            <a:stCxn id="2" idx="1"/>
          </p:cNvCxnSpPr>
          <p:nvPr/>
        </p:nvCxnSpPr>
        <p:spPr>
          <a:xfrm>
            <a:off x="7386320" y="1006752"/>
            <a:ext cx="338328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3181475-EDD1-8142-110D-F577F0C16B9F}"/>
              </a:ext>
            </a:extLst>
          </p:cNvPr>
          <p:cNvCxnSpPr>
            <a:stCxn id="2" idx="0"/>
          </p:cNvCxnSpPr>
          <p:nvPr/>
        </p:nvCxnSpPr>
        <p:spPr>
          <a:xfrm>
            <a:off x="9077960" y="376143"/>
            <a:ext cx="0" cy="1270661"/>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6" name="Picture 5">
            <a:extLst>
              <a:ext uri="{FF2B5EF4-FFF2-40B4-BE49-F238E27FC236}">
                <a16:creationId xmlns:a16="http://schemas.microsoft.com/office/drawing/2014/main" id="{DF855180-4AD5-4C91-B73C-59B15B73988E}"/>
              </a:ext>
            </a:extLst>
          </p:cNvPr>
          <p:cNvPicPr>
            <a:picLocks noChangeAspect="1"/>
          </p:cNvPicPr>
          <p:nvPr/>
        </p:nvPicPr>
        <p:blipFill rotWithShape="1">
          <a:blip r:embed="rId3"/>
          <a:srcRect l="7304" t="-21" r="8888" b="31923"/>
          <a:stretch/>
        </p:blipFill>
        <p:spPr>
          <a:xfrm flipH="1">
            <a:off x="0" y="0"/>
            <a:ext cx="12192000" cy="6411074"/>
          </a:xfrm>
          <a:prstGeom prst="rect">
            <a:avLst/>
          </a:prstGeom>
        </p:spPr>
      </p:pic>
      <p:sp>
        <p:nvSpPr>
          <p:cNvPr id="11" name="Google Shape;290;p7"/>
          <p:cNvSpPr txBox="1"/>
          <p:nvPr/>
        </p:nvSpPr>
        <p:spPr>
          <a:xfrm>
            <a:off x="4396172" y="3216973"/>
            <a:ext cx="8855721"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4400" b="1" dirty="0">
                <a:ln w="22225">
                  <a:noFill/>
                  <a:prstDash val="solid"/>
                </a:ln>
                <a:solidFill>
                  <a:srgbClr val="FFFF00"/>
                </a:solidFill>
                <a:latin typeface="UTM Avo" panose="02040603050506020204" pitchFamily="18" charset="0"/>
                <a:ea typeface="Times New Roman"/>
                <a:cs typeface="Times New Roman"/>
                <a:sym typeface="Times New Roman"/>
              </a:rPr>
              <a:t>LUYỆN TẬP</a:t>
            </a:r>
          </a:p>
        </p:txBody>
      </p:sp>
    </p:spTree>
    <p:extLst>
      <p:ext uri="{BB962C8B-B14F-4D97-AF65-F5344CB8AC3E}">
        <p14:creationId xmlns:p14="http://schemas.microsoft.com/office/powerpoint/2010/main" val="393620509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668EB2-04E1-A8A7-227B-D2B1D20CE37A}"/>
              </a:ext>
            </a:extLst>
          </p:cNvPr>
          <p:cNvSpPr txBox="1"/>
          <p:nvPr/>
        </p:nvSpPr>
        <p:spPr>
          <a:xfrm>
            <a:off x="2722880" y="3718560"/>
            <a:ext cx="609600" cy="523220"/>
          </a:xfrm>
          <a:prstGeom prst="rect">
            <a:avLst/>
          </a:prstGeom>
          <a:solidFill>
            <a:schemeClr val="accent4">
              <a:lumMod val="20000"/>
              <a:lumOff val="8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90</a:t>
            </a:r>
          </a:p>
        </p:txBody>
      </p:sp>
      <p:sp>
        <p:nvSpPr>
          <p:cNvPr id="5" name="TextBox 4">
            <a:extLst>
              <a:ext uri="{FF2B5EF4-FFF2-40B4-BE49-F238E27FC236}">
                <a16:creationId xmlns:a16="http://schemas.microsoft.com/office/drawing/2014/main" id="{82EB6CED-A597-D206-2AA3-A2144ECFB4C2}"/>
              </a:ext>
            </a:extLst>
          </p:cNvPr>
          <p:cNvSpPr txBox="1"/>
          <p:nvPr/>
        </p:nvSpPr>
        <p:spPr>
          <a:xfrm>
            <a:off x="5984240" y="3718560"/>
            <a:ext cx="609600" cy="523220"/>
          </a:xfrm>
          <a:prstGeom prst="rect">
            <a:avLst/>
          </a:prstGeom>
          <a:solidFill>
            <a:schemeClr val="accent4">
              <a:lumMod val="20000"/>
              <a:lumOff val="8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60</a:t>
            </a:r>
          </a:p>
        </p:txBody>
      </p:sp>
      <p:sp>
        <p:nvSpPr>
          <p:cNvPr id="6" name="TextBox 5">
            <a:extLst>
              <a:ext uri="{FF2B5EF4-FFF2-40B4-BE49-F238E27FC236}">
                <a16:creationId xmlns:a16="http://schemas.microsoft.com/office/drawing/2014/main" id="{FE41DFA3-8478-1E63-7061-A3A8760F3CC2}"/>
              </a:ext>
            </a:extLst>
          </p:cNvPr>
          <p:cNvSpPr txBox="1"/>
          <p:nvPr/>
        </p:nvSpPr>
        <p:spPr>
          <a:xfrm>
            <a:off x="9154160" y="3718560"/>
            <a:ext cx="782320" cy="523220"/>
          </a:xfrm>
          <a:prstGeom prst="rect">
            <a:avLst/>
          </a:prstGeom>
          <a:solidFill>
            <a:schemeClr val="accent4">
              <a:lumMod val="20000"/>
              <a:lumOff val="8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120</a:t>
            </a:r>
          </a:p>
        </p:txBody>
      </p:sp>
      <p:sp>
        <p:nvSpPr>
          <p:cNvPr id="8" name="Callout: Up Arrow 7">
            <a:extLst>
              <a:ext uri="{FF2B5EF4-FFF2-40B4-BE49-F238E27FC236}">
                <a16:creationId xmlns:a16="http://schemas.microsoft.com/office/drawing/2014/main" id="{99A91AAA-5E5B-732B-1671-D55EE626902A}"/>
              </a:ext>
            </a:extLst>
          </p:cNvPr>
          <p:cNvSpPr/>
          <p:nvPr/>
        </p:nvSpPr>
        <p:spPr>
          <a:xfrm>
            <a:off x="1859280" y="4592320"/>
            <a:ext cx="2336800" cy="1341120"/>
          </a:xfrm>
          <a:prstGeom prst="up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t>Góc</a:t>
            </a:r>
            <a:r>
              <a:rPr lang="en-US" sz="3200" dirty="0"/>
              <a:t> </a:t>
            </a:r>
            <a:r>
              <a:rPr lang="en-US" sz="3200" dirty="0" err="1"/>
              <a:t>vuông</a:t>
            </a:r>
            <a:endParaRPr lang="en-US" sz="3200" dirty="0"/>
          </a:p>
        </p:txBody>
      </p:sp>
      <p:sp>
        <p:nvSpPr>
          <p:cNvPr id="9" name="Callout: Up Arrow 8">
            <a:extLst>
              <a:ext uri="{FF2B5EF4-FFF2-40B4-BE49-F238E27FC236}">
                <a16:creationId xmlns:a16="http://schemas.microsoft.com/office/drawing/2014/main" id="{947D79AC-D150-F124-F2EA-D4321E3D28FE}"/>
              </a:ext>
            </a:extLst>
          </p:cNvPr>
          <p:cNvSpPr/>
          <p:nvPr/>
        </p:nvSpPr>
        <p:spPr>
          <a:xfrm>
            <a:off x="5201920" y="4439920"/>
            <a:ext cx="2336800" cy="1341120"/>
          </a:xfrm>
          <a:prstGeom prst="up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t>Góc</a:t>
            </a:r>
            <a:r>
              <a:rPr lang="en-US" sz="3200" dirty="0"/>
              <a:t> </a:t>
            </a:r>
            <a:r>
              <a:rPr lang="en-US" sz="3200" dirty="0" err="1"/>
              <a:t>nhọn</a:t>
            </a:r>
            <a:endParaRPr lang="en-US" sz="3200" dirty="0"/>
          </a:p>
        </p:txBody>
      </p:sp>
      <p:sp>
        <p:nvSpPr>
          <p:cNvPr id="10" name="Callout: Up Arrow 9">
            <a:extLst>
              <a:ext uri="{FF2B5EF4-FFF2-40B4-BE49-F238E27FC236}">
                <a16:creationId xmlns:a16="http://schemas.microsoft.com/office/drawing/2014/main" id="{B5CBCDBB-8B56-8063-AF61-5E267BACFA19}"/>
              </a:ext>
            </a:extLst>
          </p:cNvPr>
          <p:cNvSpPr/>
          <p:nvPr/>
        </p:nvSpPr>
        <p:spPr>
          <a:xfrm>
            <a:off x="8544560" y="4439920"/>
            <a:ext cx="2336800" cy="1341120"/>
          </a:xfrm>
          <a:prstGeom prst="up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t>Góc</a:t>
            </a:r>
            <a:r>
              <a:rPr lang="en-US" sz="3200" dirty="0"/>
              <a:t> </a:t>
            </a:r>
            <a:r>
              <a:rPr lang="en-US" sz="3200" dirty="0" err="1"/>
              <a:t>tù</a:t>
            </a:r>
            <a:endParaRPr lang="en-US" sz="3200" dirty="0"/>
          </a:p>
        </p:txBody>
      </p:sp>
      <p:pic>
        <p:nvPicPr>
          <p:cNvPr id="12" name="Picture 11">
            <a:extLst>
              <a:ext uri="{FF2B5EF4-FFF2-40B4-BE49-F238E27FC236}">
                <a16:creationId xmlns:a16="http://schemas.microsoft.com/office/drawing/2014/main" id="{0AE74EF1-B69A-EE90-868E-FCDC126A9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Speech Bubble: Oval 12">
            <a:extLst>
              <a:ext uri="{FF2B5EF4-FFF2-40B4-BE49-F238E27FC236}">
                <a16:creationId xmlns:a16="http://schemas.microsoft.com/office/drawing/2014/main" id="{68847B91-36A3-159D-DF0B-7D0B56029BD1}"/>
              </a:ext>
            </a:extLst>
          </p:cNvPr>
          <p:cNvSpPr/>
          <p:nvPr/>
        </p:nvSpPr>
        <p:spPr>
          <a:xfrm>
            <a:off x="7802880" y="0"/>
            <a:ext cx="4267200" cy="2241755"/>
          </a:xfrm>
          <a:prstGeom prst="wedgeEllipseCallout">
            <a:avLst>
              <a:gd name="adj1" fmla="val -24289"/>
              <a:gd name="adj2" fmla="val 66009"/>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ln w="22225">
                  <a:solidFill>
                    <a:schemeClr val="accent2"/>
                  </a:solidFill>
                  <a:prstDash val="solid"/>
                </a:ln>
                <a:solidFill>
                  <a:schemeClr val="accent2">
                    <a:lumMod val="40000"/>
                    <a:lumOff val="60000"/>
                  </a:schemeClr>
                </a:solidFill>
              </a:rPr>
              <a:t>Thảo</a:t>
            </a:r>
            <a:r>
              <a:rPr lang="en-US" sz="3600" b="1" dirty="0">
                <a:ln w="22225">
                  <a:solidFill>
                    <a:schemeClr val="accent2"/>
                  </a:solidFill>
                  <a:prstDash val="solid"/>
                </a:ln>
                <a:solidFill>
                  <a:schemeClr val="accent2">
                    <a:lumMod val="40000"/>
                    <a:lumOff val="60000"/>
                  </a:schemeClr>
                </a:solidFill>
              </a:rPr>
              <a:t> </a:t>
            </a:r>
            <a:r>
              <a:rPr lang="en-US" sz="3600" b="1" dirty="0" err="1">
                <a:ln w="22225">
                  <a:solidFill>
                    <a:schemeClr val="accent2"/>
                  </a:solidFill>
                  <a:prstDash val="solid"/>
                </a:ln>
                <a:solidFill>
                  <a:schemeClr val="accent2">
                    <a:lumMod val="40000"/>
                    <a:lumOff val="60000"/>
                  </a:schemeClr>
                </a:solidFill>
              </a:rPr>
              <a:t>luận</a:t>
            </a:r>
            <a:r>
              <a:rPr lang="en-US" sz="3600" b="1" dirty="0">
                <a:ln w="22225">
                  <a:solidFill>
                    <a:schemeClr val="accent2"/>
                  </a:solidFill>
                  <a:prstDash val="solid"/>
                </a:ln>
                <a:solidFill>
                  <a:schemeClr val="accent2">
                    <a:lumMod val="40000"/>
                    <a:lumOff val="60000"/>
                  </a:schemeClr>
                </a:solidFill>
              </a:rPr>
              <a:t> </a:t>
            </a:r>
            <a:r>
              <a:rPr lang="en-US" sz="3600" b="1" dirty="0" err="1">
                <a:ln w="22225">
                  <a:solidFill>
                    <a:schemeClr val="accent2"/>
                  </a:solidFill>
                  <a:prstDash val="solid"/>
                </a:ln>
                <a:solidFill>
                  <a:schemeClr val="accent2">
                    <a:lumMod val="40000"/>
                    <a:lumOff val="60000"/>
                  </a:schemeClr>
                </a:solidFill>
              </a:rPr>
              <a:t>nhóm</a:t>
            </a:r>
            <a:r>
              <a:rPr lang="en-US" sz="3600" b="1" dirty="0">
                <a:ln w="22225">
                  <a:solidFill>
                    <a:schemeClr val="accent2"/>
                  </a:solidFill>
                  <a:prstDash val="solid"/>
                </a:ln>
                <a:solidFill>
                  <a:schemeClr val="accent2">
                    <a:lumMod val="40000"/>
                    <a:lumOff val="60000"/>
                  </a:schemeClr>
                </a:solidFill>
              </a:rPr>
              <a:t> 4</a:t>
            </a:r>
          </a:p>
        </p:txBody>
      </p:sp>
    </p:spTree>
    <p:extLst>
      <p:ext uri="{BB962C8B-B14F-4D97-AF65-F5344CB8AC3E}">
        <p14:creationId xmlns:p14="http://schemas.microsoft.com/office/powerpoint/2010/main" val="3492753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455</Words>
  <PresentationFormat>Widescreen</PresentationFormat>
  <Paragraphs>76</Paragraphs>
  <Slides>17</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Tahoma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2023-10-12T06:45:11Z</dcterms:created>
  <dcterms:modified xsi:type="dcterms:W3CDTF">2023-10-12T08:45:04Z</dcterms:modified>
</cp:coreProperties>
</file>