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0" r:id="rId2"/>
    <p:sldId id="349" r:id="rId3"/>
    <p:sldId id="302" r:id="rId4"/>
    <p:sldId id="292" r:id="rId5"/>
    <p:sldId id="424" r:id="rId6"/>
    <p:sldId id="425" r:id="rId7"/>
    <p:sldId id="333" r:id="rId8"/>
    <p:sldId id="385" r:id="rId9"/>
    <p:sldId id="386" r:id="rId10"/>
    <p:sldId id="336" r:id="rId11"/>
    <p:sldId id="413" r:id="rId12"/>
    <p:sldId id="414" r:id="rId13"/>
    <p:sldId id="415" r:id="rId14"/>
    <p:sldId id="335" r:id="rId15"/>
    <p:sldId id="394" r:id="rId16"/>
    <p:sldId id="417" r:id="rId17"/>
    <p:sldId id="345" r:id="rId18"/>
    <p:sldId id="370" r:id="rId19"/>
    <p:sldId id="418" r:id="rId20"/>
    <p:sldId id="419" r:id="rId21"/>
    <p:sldId id="420" r:id="rId22"/>
    <p:sldId id="422" r:id="rId23"/>
    <p:sldId id="423" r:id="rId24"/>
    <p:sldId id="315" r:id="rId25"/>
    <p:sldId id="367" r:id="rId26"/>
    <p:sldId id="331" r:id="rId27"/>
    <p:sldId id="398" r:id="rId28"/>
    <p:sldId id="329" r:id="rId29"/>
    <p:sldId id="34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Admin" initials="A" lastIdx="1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7" autoAdjust="0"/>
    <p:restoredTop sz="94657"/>
  </p:normalViewPr>
  <p:slideViewPr>
    <p:cSldViewPr snapToGrid="0">
      <p:cViewPr varScale="1">
        <p:scale>
          <a:sx n="69" d="100"/>
          <a:sy n="69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56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2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82365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6: Community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594428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6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Lesson</a:t>
            </a:r>
            <a:r>
              <a:rPr lang="en-US" sz="1800" b="1" baseline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424" y="2521725"/>
            <a:ext cx="6560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Unit 6. Community Services</a:t>
            </a:r>
          </a:p>
          <a:p>
            <a:pPr algn="ctr"/>
            <a:r>
              <a:rPr lang="en-US" sz="3200" dirty="0">
                <a:solidFill>
                  <a:srgbClr val="00B050"/>
                </a:solidFill>
              </a:rPr>
              <a:t>Lesson 1.3: Pronunciation &amp; Speaking</a:t>
            </a:r>
          </a:p>
          <a:p>
            <a:pPr algn="ctr"/>
            <a:r>
              <a:rPr lang="en-US" sz="3200" dirty="0">
                <a:solidFill>
                  <a:srgbClr val="00B0F0"/>
                </a:solidFill>
              </a:rPr>
              <a:t>Page 48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26" y="403942"/>
            <a:ext cx="9075175" cy="60501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9479" y="3820980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537"/>
            <a:ext cx="9191625" cy="542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54112"/>
            <a:ext cx="6526339" cy="43549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526339" y="1198255"/>
            <a:ext cx="57277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How many people are there in the conversation? Who are they?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94161" y="2184792"/>
            <a:ext cx="521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Two. </a:t>
            </a:r>
            <a:r>
              <a:rPr lang="en-US" sz="3000">
                <a:solidFill>
                  <a:srgbClr val="FF0000"/>
                </a:solidFill>
              </a:rPr>
              <a:t>Jack and Sally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26339" y="2846341"/>
            <a:ext cx="5727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61982" y="3371213"/>
            <a:ext cx="521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 dirty="0">
                <a:solidFill>
                  <a:srgbClr val="FF0000"/>
                </a:solidFill>
              </a:rPr>
              <a:t>Practice the conversation.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6339" y="3985306"/>
            <a:ext cx="57277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242021"/>
                </a:solidFill>
              </a:rPr>
              <a:t>And then?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61982" y="4542215"/>
            <a:ext cx="52133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sz="3000">
                <a:solidFill>
                  <a:srgbClr val="FF0000"/>
                </a:solidFill>
              </a:rPr>
              <a:t>Swap roles and repeat.</a:t>
            </a:r>
          </a:p>
        </p:txBody>
      </p:sp>
    </p:spTree>
    <p:extLst>
      <p:ext uri="{BB962C8B-B14F-4D97-AF65-F5344CB8AC3E}">
        <p14:creationId xmlns:p14="http://schemas.microsoft.com/office/powerpoint/2010/main" val="229337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7663"/>
            <a:ext cx="7772400" cy="7578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1105553"/>
            <a:ext cx="12039600" cy="4992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Jack: Excuse me, is there a </a:t>
            </a:r>
            <a:r>
              <a:rPr lang="en-US" sz="3600" dirty="0">
                <a:solidFill>
                  <a:srgbClr val="00B0F0"/>
                </a:solidFill>
              </a:rPr>
              <a:t>train station </a:t>
            </a:r>
            <a:r>
              <a:rPr lang="en-US" sz="3600" dirty="0">
                <a:solidFill>
                  <a:srgbClr val="242021"/>
                </a:solidFill>
              </a:rPr>
              <a:t>near here?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Sally: Yes, the </a:t>
            </a:r>
            <a:r>
              <a:rPr lang="en-US" sz="3600" dirty="0">
                <a:solidFill>
                  <a:srgbClr val="00B0F0"/>
                </a:solidFill>
              </a:rPr>
              <a:t>train station </a:t>
            </a:r>
            <a:r>
              <a:rPr lang="en-US" sz="3600" dirty="0">
                <a:solidFill>
                  <a:srgbClr val="242021"/>
                </a:solidFill>
              </a:rPr>
              <a:t>is on </a:t>
            </a:r>
            <a:r>
              <a:rPr lang="en-US" sz="3600" dirty="0">
                <a:solidFill>
                  <a:srgbClr val="00B0F0"/>
                </a:solidFill>
              </a:rPr>
              <a:t>King's Street. </a:t>
            </a:r>
            <a:r>
              <a:rPr lang="en-US" sz="3600" dirty="0">
                <a:solidFill>
                  <a:srgbClr val="242021"/>
                </a:solidFill>
              </a:rPr>
              <a:t>It's </a:t>
            </a:r>
            <a:r>
              <a:rPr lang="en-US" sz="3600" dirty="0">
                <a:solidFill>
                  <a:srgbClr val="00B0F0"/>
                </a:solidFill>
              </a:rPr>
              <a:t>opposite</a:t>
            </a:r>
            <a:r>
              <a:rPr lang="en-US" sz="3600" dirty="0">
                <a:solidFill>
                  <a:srgbClr val="242021"/>
                </a:solidFill>
              </a:rPr>
              <a:t> the school.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Jack: Thanks. Oh, and is there a </a:t>
            </a:r>
            <a:r>
              <a:rPr lang="en-US" sz="3600" dirty="0">
                <a:solidFill>
                  <a:srgbClr val="00B0F0"/>
                </a:solidFill>
              </a:rPr>
              <a:t>library</a:t>
            </a:r>
            <a:r>
              <a:rPr lang="en-US" sz="3600" dirty="0">
                <a:solidFill>
                  <a:srgbClr val="242021"/>
                </a:solidFill>
              </a:rPr>
              <a:t> near here?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242021"/>
                </a:solidFill>
              </a:rPr>
              <a:t>Sally: Yes, the </a:t>
            </a:r>
            <a:r>
              <a:rPr lang="en-US" sz="3600" dirty="0">
                <a:solidFill>
                  <a:srgbClr val="00B0F0"/>
                </a:solidFill>
              </a:rPr>
              <a:t>library</a:t>
            </a:r>
            <a:r>
              <a:rPr lang="en-US" sz="3600" dirty="0">
                <a:solidFill>
                  <a:srgbClr val="242021"/>
                </a:solidFill>
              </a:rPr>
              <a:t> is on </a:t>
            </a:r>
            <a:r>
              <a:rPr lang="en-US" sz="3600" dirty="0">
                <a:solidFill>
                  <a:srgbClr val="00B0F0"/>
                </a:solidFill>
              </a:rPr>
              <a:t>Queen's Street</a:t>
            </a:r>
            <a:r>
              <a:rPr lang="en-US" sz="3600" dirty="0">
                <a:solidFill>
                  <a:srgbClr val="242021"/>
                </a:solidFill>
              </a:rPr>
              <a:t>. It's </a:t>
            </a:r>
            <a:r>
              <a:rPr lang="en-US" sz="3600" dirty="0">
                <a:solidFill>
                  <a:srgbClr val="00B0F0"/>
                </a:solidFill>
              </a:rPr>
              <a:t>next to the park</a:t>
            </a:r>
            <a:r>
              <a:rPr lang="en-US" sz="3600" dirty="0">
                <a:solidFill>
                  <a:srgbClr val="24202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Jack: Great. Thank you.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2361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624"/>
            <a:ext cx="2453512" cy="5847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7633" y="329624"/>
            <a:ext cx="3966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/>
              <a:t>Swap roles and repeat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226" y="1177924"/>
            <a:ext cx="11666572" cy="462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7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47" y="436167"/>
            <a:ext cx="8438585" cy="5985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5538" y="2849453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85296" y="584266"/>
            <a:ext cx="139743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Practice with your own ideas.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sz="3200">
              <a:solidFill>
                <a:srgbClr val="0070C0"/>
              </a:solidFill>
            </a:endParaRPr>
          </a:p>
          <a:p>
            <a:r>
              <a:rPr lang="en-US" sz="3200">
                <a:solidFill>
                  <a:srgbClr val="0070C0"/>
                </a:solidFill>
              </a:rPr>
              <a:t/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525" y="359875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809" y="359875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761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638302" y="893679"/>
            <a:ext cx="5153844" cy="1324694"/>
          </a:xfrm>
          <a:prstGeom prst="wedgeRoundRectCallout">
            <a:avLst>
              <a:gd name="adj1" fmla="val -42820"/>
              <a:gd name="adj2" fmla="val 8615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Excuse me, is there a supermarket near here?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1" y="893679"/>
            <a:ext cx="4986233" cy="1421574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242021"/>
                </a:solidFill>
              </a:rPr>
              <a:t>Yes, the supermarket is on Hung </a:t>
            </a:r>
            <a:r>
              <a:rPr lang="en-US" sz="3200" dirty="0" err="1">
                <a:solidFill>
                  <a:srgbClr val="242021"/>
                </a:solidFill>
              </a:rPr>
              <a:t>Vuong</a:t>
            </a:r>
            <a:r>
              <a:rPr lang="en-US" sz="3200" dirty="0">
                <a:solidFill>
                  <a:srgbClr val="242021"/>
                </a:solidFill>
              </a:rPr>
              <a:t> Street. It's next to the bakery.</a:t>
            </a:r>
            <a:endParaRPr lang="en-US" sz="32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811124" y="160850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613532" y="2694109"/>
            <a:ext cx="5178614" cy="1211139"/>
          </a:xfrm>
          <a:prstGeom prst="wedgeRoundRectCallout">
            <a:avLst>
              <a:gd name="adj1" fmla="val -44450"/>
              <a:gd name="adj2" fmla="val 8259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Thanks. Oh, and is there a park near here?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396737" y="2694110"/>
            <a:ext cx="5043507" cy="1442461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Yes, the park is on Dong Da Street. It's opposite the library.</a:t>
            </a:r>
            <a:endParaRPr lang="en-US" sz="3200" b="1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811125" y="3029866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663094" y="4314996"/>
            <a:ext cx="5115863" cy="1323804"/>
          </a:xfrm>
          <a:prstGeom prst="wedgeRoundRectCallout">
            <a:avLst>
              <a:gd name="adj1" fmla="val -42819"/>
              <a:gd name="adj2" fmla="val 8081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0">
                <a:solidFill>
                  <a:schemeClr val="bg1"/>
                </a:solidFill>
                <a:effectLst/>
              </a:rPr>
              <a:t>Great. Thank you.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9927" y="4312502"/>
            <a:ext cx="5185536" cy="1326298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rgbClr val="242021"/>
                </a:solidFill>
              </a:rPr>
              <a:t>You’re welcome.</a:t>
            </a:r>
            <a:endParaRPr lang="en-US" sz="32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835916" y="4630140"/>
            <a:ext cx="579824" cy="213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</p:spTree>
    <p:extLst>
      <p:ext uri="{BB962C8B-B14F-4D97-AF65-F5344CB8AC3E}">
        <p14:creationId xmlns:p14="http://schemas.microsoft.com/office/powerpoint/2010/main" val="299784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028" y="454741"/>
            <a:ext cx="8980018" cy="5948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18925" y="3013500"/>
            <a:ext cx="32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5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744825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Pre-Speaking</a:t>
            </a:r>
          </a:p>
        </p:txBody>
      </p:sp>
      <p:pic>
        <p:nvPicPr>
          <p:cNvPr id="10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609" y="877626"/>
            <a:ext cx="1264359" cy="8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1965" y="4943956"/>
            <a:ext cx="107066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A map.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121" y="5472168"/>
            <a:ext cx="8139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42021"/>
                </a:solidFill>
              </a:rPr>
              <a:t>What are you going to do?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1965" y="5958272"/>
            <a:ext cx="1175723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sym typeface="Wingdings" panose="05000000000000000000" pitchFamily="2" charset="2"/>
              </a:rPr>
              <a:t> Ask and give directions.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56790" y="326771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98291" y="467093"/>
            <a:ext cx="7714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B0F0"/>
                </a:solidFill>
                <a:latin typeface="+mj-lt"/>
              </a:rPr>
              <a:t>Is There a Library near Here?</a:t>
            </a:r>
            <a:endParaRPr lang="en-US" sz="3600" dirty="0">
              <a:solidFill>
                <a:srgbClr val="00B0F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7121" y="4483639"/>
            <a:ext cx="122158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42021"/>
                </a:solidFill>
              </a:rPr>
              <a:t>What is this?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540" y="1296640"/>
            <a:ext cx="8018636" cy="372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7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65" y="438537"/>
            <a:ext cx="18847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6751" y="281871"/>
            <a:ext cx="41742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54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035" y="281871"/>
            <a:ext cx="1447652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175" y="1205201"/>
            <a:ext cx="5610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Student A - answers Student B's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questions about Maple Falls.</a:t>
            </a:r>
            <a:endParaRPr lang="en-US" sz="2800" dirty="0">
              <a:solidFill>
                <a:srgbClr val="FF0000"/>
              </a:solidFill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2746" y="1147664"/>
            <a:ext cx="6009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Student B - looks at the map of Maple Falls and ask about these places: hospital, bus station, and police station.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7175" y="2532659"/>
            <a:ext cx="5610225" cy="31980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035" y="2532659"/>
            <a:ext cx="5901444" cy="31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7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5181" y="1310620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7618" y="217140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Pronunciation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75181" y="47490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75181" y="560517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032194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275181" y="449833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275181" y="3892981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965" y="456821"/>
            <a:ext cx="420118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523138" y="888593"/>
            <a:ext cx="4756237" cy="930462"/>
          </a:xfrm>
          <a:prstGeom prst="wedgeRoundRectCallout">
            <a:avLst>
              <a:gd name="adj1" fmla="val -48137"/>
              <a:gd name="adj2" fmla="val 723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0" dirty="0">
                <a:solidFill>
                  <a:schemeClr val="bg1"/>
                </a:solidFill>
                <a:effectLst/>
              </a:rPr>
              <a:t>Hello. Do you need any help?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54012" y="893677"/>
            <a:ext cx="4649417" cy="985779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Yes, is there a hospital near here? </a:t>
            </a:r>
            <a:endParaRPr lang="en-US" sz="28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495529" y="1307790"/>
            <a:ext cx="963490" cy="20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523138" y="2081275"/>
            <a:ext cx="4871399" cy="1227984"/>
          </a:xfrm>
          <a:prstGeom prst="wedgeRoundRectCallout">
            <a:avLst>
              <a:gd name="adj1" fmla="val -44450"/>
              <a:gd name="adj2" fmla="val 662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0" dirty="0">
                <a:solidFill>
                  <a:schemeClr val="bg1"/>
                </a:solidFill>
                <a:effectLst/>
              </a:rPr>
              <a:t>Yes, the hospital is on Orange Street. It’s between the post office and the café.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473768" y="2116883"/>
            <a:ext cx="4744308" cy="1192376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242021"/>
                </a:solidFill>
              </a:rPr>
              <a:t>Is there a bus station near here? </a:t>
            </a:r>
            <a:endParaRPr lang="en-US" sz="2800" b="1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505624" y="2582361"/>
            <a:ext cx="903140" cy="255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467005" y="3491339"/>
            <a:ext cx="4812370" cy="1196775"/>
          </a:xfrm>
          <a:prstGeom prst="wedgeRoundRectCallout">
            <a:avLst>
              <a:gd name="adj1" fmla="val -43121"/>
              <a:gd name="adj2" fmla="val 6626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</a:rPr>
              <a:t>Yes, the hospital is on Queen’s Road. It’s opposite the train station.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6967" y="3629711"/>
            <a:ext cx="4877910" cy="1189032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242021"/>
              </a:solidFill>
            </a:endParaRPr>
          </a:p>
          <a:p>
            <a:r>
              <a:rPr lang="en-US" sz="2800" dirty="0">
                <a:solidFill>
                  <a:srgbClr val="242021"/>
                </a:solidFill>
              </a:rPr>
              <a:t>Is there a police station near here?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406605" y="4017387"/>
            <a:ext cx="916693" cy="230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67178" y="308902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  <p:sp>
        <p:nvSpPr>
          <p:cNvPr id="14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467005" y="4945250"/>
            <a:ext cx="4812370" cy="1196775"/>
          </a:xfrm>
          <a:prstGeom prst="wedgeRoundRectCallout">
            <a:avLst>
              <a:gd name="adj1" fmla="val -46137"/>
              <a:gd name="adj2" fmla="val 723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Yes, the police station is on Orange Street. It’s next to the library.</a:t>
            </a:r>
          </a:p>
        </p:txBody>
      </p:sp>
      <p:sp>
        <p:nvSpPr>
          <p:cNvPr id="15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291444" y="5471298"/>
            <a:ext cx="916693" cy="230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6967" y="5059514"/>
            <a:ext cx="4877910" cy="1189032"/>
          </a:xfrm>
          <a:prstGeom prst="wedgeRoundRectCallout">
            <a:avLst>
              <a:gd name="adj1" fmla="val 44990"/>
              <a:gd name="adj2" fmla="val 6135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242021"/>
              </a:solidFill>
            </a:endParaRPr>
          </a:p>
          <a:p>
            <a:r>
              <a:rPr lang="en-US" sz="2800" dirty="0">
                <a:solidFill>
                  <a:srgbClr val="242021"/>
                </a:solidFill>
              </a:rPr>
              <a:t>Thank you very much.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0186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668"/>
            <a:ext cx="21133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While-Speaking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2225351" y="305187"/>
            <a:ext cx="96964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FuturaLT-Heavy"/>
              </a:rPr>
              <a:t>Student B, answer Student A's questions about Fair View.</a:t>
            </a:r>
            <a:endParaRPr lang="en-US"/>
          </a:p>
        </p:txBody>
      </p:sp>
      <p:pic>
        <p:nvPicPr>
          <p:cNvPr id="13" name="Picture 2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313" y="636075"/>
            <a:ext cx="1177453" cy="75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7175" y="1205201"/>
            <a:ext cx="5610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Student A - </a:t>
            </a:r>
            <a:r>
              <a:rPr lang="en-US" sz="2800" dirty="0">
                <a:solidFill>
                  <a:srgbClr val="0070C0"/>
                </a:solidFill>
              </a:rPr>
              <a:t>looks at the map of Fair View and ask about these places: post office, library, and train station.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8174" y="1329062"/>
            <a:ext cx="490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Student B - answers Student A's</a:t>
            </a:r>
          </a:p>
          <a:p>
            <a:r>
              <a:rPr lang="en-US" sz="2800" dirty="0">
                <a:solidFill>
                  <a:srgbClr val="0070C0"/>
                </a:solidFill>
                <a:latin typeface="+mj-lt"/>
              </a:rPr>
              <a:t>questions about Fair View.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270" y="2759473"/>
            <a:ext cx="5986730" cy="30328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2759473"/>
            <a:ext cx="5438775" cy="303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28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3237C1C3-5F6B-4655-8FA5-8620FC379B26}"/>
              </a:ext>
            </a:extLst>
          </p:cNvPr>
          <p:cNvSpPr/>
          <p:nvPr/>
        </p:nvSpPr>
        <p:spPr>
          <a:xfrm>
            <a:off x="348344" y="818707"/>
            <a:ext cx="4931032" cy="1005432"/>
          </a:xfrm>
          <a:prstGeom prst="wedgeRoundRectCallout">
            <a:avLst>
              <a:gd name="adj1" fmla="val -48137"/>
              <a:gd name="adj2" fmla="val 72318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Excuse me, is there a library near here? 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5B13F7E0-FA70-485F-B476-87CB56A802F6}"/>
              </a:ext>
            </a:extLst>
          </p:cNvPr>
          <p:cNvSpPr/>
          <p:nvPr/>
        </p:nvSpPr>
        <p:spPr>
          <a:xfrm>
            <a:off x="6473768" y="725121"/>
            <a:ext cx="5393147" cy="1166663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242021"/>
                </a:solidFill>
              </a:rPr>
              <a:t>Yes, the library is on Main Street. It’s between the supermarket and the police station.</a:t>
            </a:r>
            <a:endParaRPr lang="en-US" sz="2800" b="1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97E5772-6F80-4039-86EA-A881F72DDDB5}"/>
              </a:ext>
            </a:extLst>
          </p:cNvPr>
          <p:cNvSpPr/>
          <p:nvPr/>
        </p:nvSpPr>
        <p:spPr>
          <a:xfrm rot="1173519">
            <a:off x="5495529" y="1307790"/>
            <a:ext cx="963490" cy="2060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F5D26724-3ECF-49E6-8D1C-5E34BE8712EC}"/>
              </a:ext>
            </a:extLst>
          </p:cNvPr>
          <p:cNvSpPr/>
          <p:nvPr/>
        </p:nvSpPr>
        <p:spPr>
          <a:xfrm>
            <a:off x="232230" y="2081275"/>
            <a:ext cx="5162308" cy="1152928"/>
          </a:xfrm>
          <a:prstGeom prst="wedgeRoundRectCallout">
            <a:avLst>
              <a:gd name="adj1" fmla="val -44450"/>
              <a:gd name="adj2" fmla="val 66229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Is there a post office near here? 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1047FA5-5148-4C98-98A1-072F90B31F21}"/>
              </a:ext>
            </a:extLst>
          </p:cNvPr>
          <p:cNvSpPr/>
          <p:nvPr/>
        </p:nvSpPr>
        <p:spPr>
          <a:xfrm>
            <a:off x="6473767" y="2116883"/>
            <a:ext cx="5393147" cy="1192376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242021"/>
                </a:solidFill>
              </a:rPr>
              <a:t>Yes, the post office is on Main Street. It’s opposite the supermarket.</a:t>
            </a:r>
            <a:endParaRPr lang="en-US" sz="2800" dirty="0">
              <a:solidFill>
                <a:srgbClr val="242021"/>
              </a:solidFill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26AAFC27-3977-4792-B8AA-4C167D853AD5}"/>
              </a:ext>
            </a:extLst>
          </p:cNvPr>
          <p:cNvSpPr/>
          <p:nvPr/>
        </p:nvSpPr>
        <p:spPr>
          <a:xfrm rot="1173519">
            <a:off x="5505624" y="2582361"/>
            <a:ext cx="903140" cy="2559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232229" y="3491339"/>
            <a:ext cx="5047146" cy="1196775"/>
          </a:xfrm>
          <a:prstGeom prst="wedgeRoundRectCallout">
            <a:avLst>
              <a:gd name="adj1" fmla="val -43121"/>
              <a:gd name="adj2" fmla="val 6626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/>
                </a:solidFill>
              </a:rPr>
              <a:t>Is there a train station near here?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73767" y="3642038"/>
            <a:ext cx="5393146" cy="1176705"/>
          </a:xfrm>
          <a:prstGeom prst="wedgeRoundRectCallout">
            <a:avLst>
              <a:gd name="adj1" fmla="val 44097"/>
              <a:gd name="adj2" fmla="val 6867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rgbClr val="242021"/>
              </a:solidFill>
            </a:endParaRPr>
          </a:p>
          <a:p>
            <a:endParaRPr lang="en-US" sz="2800" dirty="0">
              <a:solidFill>
                <a:srgbClr val="242021"/>
              </a:solidFill>
            </a:endParaRPr>
          </a:p>
          <a:p>
            <a:r>
              <a:rPr lang="en-US" sz="2800" dirty="0">
                <a:solidFill>
                  <a:srgbClr val="242021"/>
                </a:solidFill>
              </a:rPr>
              <a:t>Yes, the train station is on Main Street. It’s between the post office and the bus station.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406605" y="4017387"/>
            <a:ext cx="916693" cy="230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75EF07B-2EF8-4B69-93B3-71C40A8F34FE}"/>
              </a:ext>
            </a:extLst>
          </p:cNvPr>
          <p:cNvSpPr txBox="1"/>
          <p:nvPr/>
        </p:nvSpPr>
        <p:spPr>
          <a:xfrm>
            <a:off x="2214303" y="308903"/>
            <a:ext cx="21202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198F9B-A981-4526-ADFD-2E9DEE2C19B6}"/>
              </a:ext>
            </a:extLst>
          </p:cNvPr>
          <p:cNvSpPr txBox="1"/>
          <p:nvPr/>
        </p:nvSpPr>
        <p:spPr>
          <a:xfrm>
            <a:off x="7875070" y="266344"/>
            <a:ext cx="2102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STUDENT B</a:t>
            </a:r>
          </a:p>
        </p:txBody>
      </p:sp>
      <p:sp>
        <p:nvSpPr>
          <p:cNvPr id="14" name="Speech Bubble: Rectangle with Corners Rounded 18">
            <a:extLst>
              <a:ext uri="{FF2B5EF4-FFF2-40B4-BE49-F238E27FC236}">
                <a16:creationId xmlns:a16="http://schemas.microsoft.com/office/drawing/2014/main" id="{A603A40D-2D53-4049-8513-60D0649A3CE4}"/>
              </a:ext>
            </a:extLst>
          </p:cNvPr>
          <p:cNvSpPr/>
          <p:nvPr/>
        </p:nvSpPr>
        <p:spPr>
          <a:xfrm>
            <a:off x="232229" y="4945250"/>
            <a:ext cx="5047146" cy="1196775"/>
          </a:xfrm>
          <a:prstGeom prst="wedgeRoundRectCallout">
            <a:avLst>
              <a:gd name="adj1" fmla="val -46137"/>
              <a:gd name="adj2" fmla="val 72325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bg1"/>
                </a:solidFill>
              </a:rPr>
              <a:t>Thank you very much.</a:t>
            </a:r>
          </a:p>
        </p:txBody>
      </p:sp>
      <p:sp>
        <p:nvSpPr>
          <p:cNvPr id="15" name="Arrow: Right 20">
            <a:extLst>
              <a:ext uri="{FF2B5EF4-FFF2-40B4-BE49-F238E27FC236}">
                <a16:creationId xmlns:a16="http://schemas.microsoft.com/office/drawing/2014/main" id="{F0937D2C-BEB2-4F8F-9588-7AA19BF3F32C}"/>
              </a:ext>
            </a:extLst>
          </p:cNvPr>
          <p:cNvSpPr/>
          <p:nvPr/>
        </p:nvSpPr>
        <p:spPr>
          <a:xfrm rot="1173519">
            <a:off x="5291444" y="5471298"/>
            <a:ext cx="916693" cy="230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peech Bubble: Rectangle with Corners Rounded 19">
            <a:extLst>
              <a:ext uri="{FF2B5EF4-FFF2-40B4-BE49-F238E27FC236}">
                <a16:creationId xmlns:a16="http://schemas.microsoft.com/office/drawing/2014/main" id="{146C7FFC-31D9-4A54-A788-2B326C6D1ABC}"/>
              </a:ext>
            </a:extLst>
          </p:cNvPr>
          <p:cNvSpPr/>
          <p:nvPr/>
        </p:nvSpPr>
        <p:spPr>
          <a:xfrm>
            <a:off x="6406967" y="5059514"/>
            <a:ext cx="5459946" cy="1189032"/>
          </a:xfrm>
          <a:prstGeom prst="wedgeRoundRectCallout">
            <a:avLst>
              <a:gd name="adj1" fmla="val 44990"/>
              <a:gd name="adj2" fmla="val 6135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242021"/>
                </a:solidFill>
              </a:rPr>
              <a:t>You’re welcome.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5838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4" grpId="0" animBg="1"/>
      <p:bldP spid="15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1668"/>
            <a:ext cx="2113386" cy="70912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Post - Speaking</a:t>
            </a:r>
            <a:endParaRPr lang="en-US" sz="2000" b="1" dirty="0"/>
          </a:p>
        </p:txBody>
      </p:sp>
      <p:sp>
        <p:nvSpPr>
          <p:cNvPr id="4" name="Rectangle 3"/>
          <p:cNvSpPr/>
          <p:nvPr/>
        </p:nvSpPr>
        <p:spPr>
          <a:xfrm>
            <a:off x="2225351" y="305187"/>
            <a:ext cx="96964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0070C0"/>
                </a:solidFill>
                <a:latin typeface="FuturaLT-Heavy"/>
              </a:rPr>
              <a:t>In groups, discuss the community services in your neighborhood and how to get there.</a:t>
            </a:r>
          </a:p>
          <a:p>
            <a:r>
              <a:rPr lang="en-US" sz="3000">
                <a:solidFill>
                  <a:srgbClr val="0070C0"/>
                </a:solidFill>
                <a:latin typeface="FuturaLT-Heavy"/>
              </a:rPr>
              <a:t>You can begin with: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129004"/>
            <a:ext cx="10706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My neighborhood is very convenient. There is a….</a:t>
            </a:r>
            <a:endParaRPr lang="en-US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9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2433" y="1419053"/>
            <a:ext cx="10364331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>
                <a:solidFill>
                  <a:srgbClr val="0070C0"/>
                </a:solidFill>
              </a:rPr>
              <a:t>Write about community services in your neighborhood.</a:t>
            </a:r>
          </a:p>
          <a:p>
            <a:r>
              <a:rPr lang="en-US" sz="3600" i="1">
                <a:solidFill>
                  <a:srgbClr val="0070C0"/>
                </a:solidFill>
              </a:rPr>
              <a:t>Write about 60-80 words.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894"/>
            <a:ext cx="8947355" cy="610047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5" y="1381472"/>
            <a:ext cx="108328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Pronounce /</a:t>
            </a:r>
            <a:r>
              <a:rPr lang="en-US" sz="3600" dirty="0" err="1">
                <a:solidFill>
                  <a:srgbClr val="FF0000"/>
                </a:solidFill>
              </a:rPr>
              <a:t>st</a:t>
            </a:r>
            <a:r>
              <a:rPr lang="en-US" sz="3600" dirty="0">
                <a:solidFill>
                  <a:srgbClr val="0070C0"/>
                </a:solidFill>
              </a:rPr>
              <a:t>/ sound correctly.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Ask and give directions.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about community services in your neighborhood.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8752" y="75022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</p:spTree>
    <p:extLst>
      <p:ext uri="{BB962C8B-B14F-4D97-AF65-F5344CB8AC3E}">
        <p14:creationId xmlns:p14="http://schemas.microsoft.com/office/powerpoint/2010/main" val="3768712548"/>
      </p:ext>
    </p:extLst>
  </p:cSld>
  <p:clrMapOvr>
    <a:masterClrMapping/>
  </p:clrMapOvr>
  <p:transition spd="med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600" y="1646758"/>
            <a:ext cx="1193800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pronouncing /</a:t>
            </a:r>
            <a:r>
              <a:rPr lang="en-US" sz="3600" i="1" dirty="0" err="1">
                <a:solidFill>
                  <a:srgbClr val="FF0000"/>
                </a:solidFill>
              </a:rPr>
              <a:t>st</a:t>
            </a:r>
            <a:r>
              <a:rPr lang="en-US" sz="3600" i="1" dirty="0">
                <a:solidFill>
                  <a:srgbClr val="0070C0"/>
                </a:solidFill>
              </a:rPr>
              <a:t>/ sound correctly.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49 -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6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World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-1" y="0"/>
            <a:ext cx="12192001" cy="6867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5500656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31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- Pronounce /</a:t>
            </a:r>
            <a:r>
              <a:rPr lang="en-US" sz="3600" dirty="0" err="1">
                <a:solidFill>
                  <a:srgbClr val="FF0000"/>
                </a:solidFill>
              </a:rPr>
              <a:t>st</a:t>
            </a:r>
            <a:r>
              <a:rPr lang="en-US" sz="3600" dirty="0">
                <a:solidFill>
                  <a:srgbClr val="0070C0"/>
                </a:solidFill>
              </a:rPr>
              <a:t>/ sound correctly.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Ask and give directions.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- Write about community services in your neighborhood.</a:t>
            </a: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129"/>
            <a:ext cx="8953909" cy="61049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883" y="1400452"/>
            <a:ext cx="12055117" cy="37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1. A. under			B. behind		C. above	 	D. across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/>
            </a:r>
            <a:br>
              <a:rPr lang="en-US" sz="3200" dirty="0">
                <a:latin typeface="+mj-lt"/>
              </a:rPr>
            </a:br>
            <a:r>
              <a:rPr lang="en-US" sz="3200" dirty="0">
                <a:latin typeface="+mj-lt"/>
              </a:rPr>
              <a:t>2. A. library		B. hospital		C. customer	D. container</a:t>
            </a:r>
          </a:p>
          <a:p>
            <a:pPr>
              <a:lnSpc>
                <a:spcPct val="15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+mj-lt"/>
              </a:rPr>
              <a:t>3. A. bottle			B. plastic	 	C. mistake		D. order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1501" y="337523"/>
            <a:ext cx="1083283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main stress is placed </a:t>
            </a:r>
          </a:p>
          <a:p>
            <a:r>
              <a:rPr lang="en-US" sz="3200">
                <a:solidFill>
                  <a:srgbClr val="0070C0"/>
                </a:solidFill>
              </a:rPr>
              <a:t>differently from the others. </a:t>
            </a:r>
            <a:br>
              <a:rPr lang="en-US" sz="3200">
                <a:solidFill>
                  <a:srgbClr val="0070C0"/>
                </a:solidFill>
              </a:rPr>
            </a:b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10" y="828923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498380" y="156692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51116" y="3023115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07709" y="4507414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66637" y="1833983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/ˈʌndə/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60079" y="1885922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/bɪˈhaɪnd/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76339" y="1922381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/əˈbʌv/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50945" y="1981679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əˈ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kr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3241" y="3355968"/>
            <a:ext cx="246679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/ˈlaɪbreri/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33021" y="3326198"/>
            <a:ext cx="2560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h</a:t>
            </a:r>
            <a:r>
              <a:rPr lang="en-US" sz="3200" dirty="0" err="1">
                <a:solidFill>
                  <a:srgbClr val="FF0000"/>
                </a:solidFill>
              </a:rPr>
              <a:t>ɑː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</a:rPr>
              <a:t>spɪtəl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76339" y="337747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/ˈkʌstəmə/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310096" y="3429543"/>
            <a:ext cx="2619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/kənˈteɪnə/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241" y="4840267"/>
            <a:ext cx="2661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/ˈ</a:t>
            </a:r>
            <a:r>
              <a:rPr lang="en-US" sz="3200" dirty="0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vi-VN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ɑː</a:t>
            </a:r>
            <a:r>
              <a:rPr lang="en-US" sz="3200" smtClean="0">
                <a:solidFill>
                  <a:srgbClr val="FF0000"/>
                </a:solidFill>
                <a:latin typeface="+mj-lt"/>
              </a:rPr>
              <a:t>təl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89469" y="4855339"/>
            <a:ext cx="256083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/ˈ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plæstɪk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58823" y="4820640"/>
            <a:ext cx="265127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 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mɪˈsteɪk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227612" y="4819331"/>
            <a:ext cx="2216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/ˈɔːrdə/</a:t>
            </a:r>
          </a:p>
        </p:txBody>
      </p:sp>
    </p:spTree>
    <p:extLst>
      <p:ext uri="{BB962C8B-B14F-4D97-AF65-F5344CB8AC3E}">
        <p14:creationId xmlns:p14="http://schemas.microsoft.com/office/powerpoint/2010/main" val="202315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6883" y="1051247"/>
            <a:ext cx="1205511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200000"/>
              </a:lnSpc>
              <a:buAutoNum type="arabicPeriod"/>
            </a:pPr>
            <a:r>
              <a:rPr lang="en-US" sz="3200" dirty="0">
                <a:latin typeface="+mj-lt"/>
              </a:rPr>
              <a:t>A. b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g			B. c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n		C. j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r			D. tr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sh</a:t>
            </a:r>
            <a:endParaRPr lang="en-US" sz="3200" u="sng" dirty="0">
              <a:latin typeface="+mj-lt"/>
            </a:endParaRP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2. A. m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ke			B. s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y		C. pl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y		D. h</a:t>
            </a:r>
            <a:r>
              <a:rPr lang="en-US" sz="3200" u="sng" dirty="0">
                <a:latin typeface="+mj-lt"/>
              </a:rPr>
              <a:t>a</a:t>
            </a:r>
            <a:r>
              <a:rPr lang="en-US" sz="3200" dirty="0">
                <a:latin typeface="+mj-lt"/>
              </a:rPr>
              <a:t>ve</a:t>
            </a:r>
          </a:p>
          <a:p>
            <a:pPr>
              <a:lnSpc>
                <a:spcPct val="200000"/>
              </a:lnSpc>
            </a:pPr>
            <a:endParaRPr lang="en-US" sz="320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US" sz="3200" dirty="0">
                <a:latin typeface="+mj-lt"/>
              </a:rPr>
              <a:t>3. A. n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rth			B. s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uth		C. gr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und		D. t</a:t>
            </a:r>
            <a:r>
              <a:rPr lang="en-US" sz="3200" u="sng" dirty="0">
                <a:latin typeface="+mj-lt"/>
              </a:rPr>
              <a:t>o</a:t>
            </a:r>
            <a:r>
              <a:rPr lang="en-US" sz="3200" dirty="0">
                <a:latin typeface="+mj-lt"/>
              </a:rPr>
              <a:t>wn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38114"/>
            <a:ext cx="31415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a typeface="Times New Roman" panose="02020603050405020304" pitchFamily="18" charset="0"/>
              </a:rPr>
              <a:t>Work </a:t>
            </a:r>
            <a:r>
              <a:rPr lang="en-US" sz="4000" b="1">
                <a:solidFill>
                  <a:srgbClr val="FF0000"/>
                </a:solidFill>
                <a:ea typeface="Times New Roman" panose="02020603050405020304" pitchFamily="18" charset="0"/>
              </a:rPr>
              <a:t>in pairs.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Free Speech bubble 1195466 PNG with Transparent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6" y="783642"/>
            <a:ext cx="896077" cy="57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510182" y="1406291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43116" y="3340958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36666" y="343361"/>
            <a:ext cx="12055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Choose the word whose underlined part is </a:t>
            </a:r>
          </a:p>
          <a:p>
            <a:r>
              <a:rPr lang="en-US" sz="3200">
                <a:solidFill>
                  <a:srgbClr val="0070C0"/>
                </a:solidFill>
              </a:rPr>
              <a:t>pronounced differently from that of the other words.</a:t>
            </a:r>
          </a:p>
        </p:txBody>
      </p:sp>
      <p:sp>
        <p:nvSpPr>
          <p:cNvPr id="14" name="Oval 13"/>
          <p:cNvSpPr/>
          <p:nvPr/>
        </p:nvSpPr>
        <p:spPr>
          <a:xfrm>
            <a:off x="519927" y="5291036"/>
            <a:ext cx="480098" cy="5825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290" y="166116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/bæɡ/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23964" y="1661160"/>
            <a:ext cx="251137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/cæn/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42480" y="173624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+mj-lt"/>
              </a:rPr>
              <a:t>dʒɑːr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457142" y="166116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/træʃ/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94360" y="369488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/meɪk/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883871" y="364229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/seɪ/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744256" y="3680450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/pleɪ/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576373" y="3602666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/hæv/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91541" y="56668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/nɔːr</a:t>
            </a:r>
            <a:r>
              <a:rPr lang="el-GR" sz="3200">
                <a:solidFill>
                  <a:srgbClr val="FF0000"/>
                </a:solidFill>
                <a:latin typeface="+mj-lt"/>
              </a:rPr>
              <a:t>θ/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19094" y="5656789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/saʊ</a:t>
            </a:r>
            <a:r>
              <a:rPr lang="el-GR" sz="3200">
                <a:solidFill>
                  <a:srgbClr val="FF0000"/>
                </a:solidFill>
                <a:latin typeface="+mj-lt"/>
              </a:rPr>
              <a:t>θ/</a:t>
            </a:r>
            <a:endParaRPr lang="en-US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44256" y="5666844"/>
            <a:ext cx="2216246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 /ɡraʊnd/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576373" y="5690658"/>
            <a:ext cx="2651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+mj-lt"/>
              </a:rPr>
              <a:t>/taʊn/</a:t>
            </a:r>
          </a:p>
        </p:txBody>
      </p:sp>
    </p:spTree>
    <p:extLst>
      <p:ext uri="{BB962C8B-B14F-4D97-AF65-F5344CB8AC3E}">
        <p14:creationId xmlns:p14="http://schemas.microsoft.com/office/powerpoint/2010/main" val="23380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150" y="415539"/>
            <a:ext cx="8981392" cy="59875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164" y="4006651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995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3840" y="3350618"/>
            <a:ext cx="1181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42021"/>
                </a:solidFill>
              </a:rPr>
              <a:t>b. Listen to the words and focus on the underlined letters.</a:t>
            </a:r>
          </a:p>
          <a:p>
            <a:r>
              <a:rPr lang="en-US" sz="3600" u="sng" dirty="0">
                <a:solidFill>
                  <a:srgbClr val="242021"/>
                </a:solidFill>
              </a:rPr>
              <a:t>st</a:t>
            </a:r>
            <a:r>
              <a:rPr lang="en-US" sz="3600" dirty="0">
                <a:solidFill>
                  <a:srgbClr val="242021"/>
                </a:solidFill>
              </a:rPr>
              <a:t>ation	po</a:t>
            </a:r>
            <a:r>
              <a:rPr lang="en-US" sz="3600" u="sng" dirty="0">
                <a:solidFill>
                  <a:srgbClr val="242021"/>
                </a:solidFill>
              </a:rPr>
              <a:t>st</a:t>
            </a:r>
            <a:r>
              <a:rPr lang="en-US" sz="3600" dirty="0">
                <a:solidFill>
                  <a:srgbClr val="242021"/>
                </a:solidFill>
              </a:rPr>
              <a:t> office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" y="503465"/>
            <a:ext cx="6244046" cy="2297809"/>
          </a:xfrm>
          <a:prstGeom prst="rect">
            <a:avLst/>
          </a:prstGeom>
        </p:spPr>
      </p:pic>
      <p:pic>
        <p:nvPicPr>
          <p:cNvPr id="14" name="CD2-TRACK 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4951" y="760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83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708514"/>
            <a:ext cx="124106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42021"/>
                </a:solidFill>
              </a:rPr>
              <a:t>c. Listen and repeat.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283322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242021"/>
                </a:solidFill>
              </a:rPr>
              <a:t>d. Read the words with the correct sound to a partner.</a:t>
            </a:r>
          </a:p>
        </p:txBody>
      </p:sp>
      <p:pic>
        <p:nvPicPr>
          <p:cNvPr id="20" name="CD2-TRACK 0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81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2686" y="865379"/>
            <a:ext cx="609600" cy="609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7D6EE1-CBC1-35E3-7F37-171C0F9FA9B1}"/>
              </a:ext>
            </a:extLst>
          </p:cNvPr>
          <p:cNvSpPr/>
          <p:nvPr/>
        </p:nvSpPr>
        <p:spPr>
          <a:xfrm>
            <a:off x="1105078" y="1465543"/>
            <a:ext cx="7390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st</a:t>
            </a:r>
            <a:r>
              <a:rPr lang="en-US" sz="3600" dirty="0">
                <a:solidFill>
                  <a:srgbClr val="FF0000"/>
                </a:solidFill>
              </a:rPr>
              <a:t>ation	po</a:t>
            </a:r>
            <a:r>
              <a:rPr lang="en-US" sz="3600" u="sng" dirty="0">
                <a:solidFill>
                  <a:srgbClr val="FF0000"/>
                </a:solidFill>
              </a:rPr>
              <a:t>st</a:t>
            </a:r>
            <a:r>
              <a:rPr lang="en-US" sz="3600" dirty="0">
                <a:solidFill>
                  <a:srgbClr val="FF0000"/>
                </a:solidFill>
              </a:rPr>
              <a:t> office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6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6981</TotalTime>
  <Words>848</Words>
  <Application>Microsoft Office PowerPoint</Application>
  <PresentationFormat>Widescreen</PresentationFormat>
  <Paragraphs>150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FuturaLT-Heavy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307</cp:revision>
  <dcterms:created xsi:type="dcterms:W3CDTF">2020-12-08T03:17:05Z</dcterms:created>
  <dcterms:modified xsi:type="dcterms:W3CDTF">2023-07-29T03:03:57Z</dcterms:modified>
</cp:coreProperties>
</file>