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6" r:id="rId11"/>
    <p:sldId id="273" r:id="rId12"/>
    <p:sldId id="274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8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0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7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7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9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8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8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6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A0BA-5B22-42A3-AFFF-54A23A4AEA2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982E6-2450-4394-A522-CD2FB167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1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381250" y="28575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vi-VN" alt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66876" y="2514600"/>
            <a:ext cx="9001125" cy="1752600"/>
          </a:xfrm>
        </p:spPr>
        <p:txBody>
          <a:bodyPr/>
          <a:lstStyle/>
          <a:p>
            <a:pPr algn="just" eaLnBrk="1" hangingPunct="1"/>
            <a:r>
              <a:rPr lang="pt-B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Thế nào là chí công vô tư, lấy VD?</a:t>
            </a:r>
            <a:endParaRPr lang="vi-V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Nêu ý nghĩa và cách rèn luyện phẩm chất chí công vô tư?</a:t>
            </a:r>
            <a:endParaRPr lang="vi-V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vi-V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914400"/>
            <a:ext cx="4495800" cy="990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Times New Roman" panose="02020603050405020304" pitchFamily="18" charset="0"/>
              </a:rPr>
              <a:t>II. </a:t>
            </a:r>
            <a:r>
              <a:rPr lang="en-US" altLang="en-US" b="1" u="sng" dirty="0" err="1" smtClean="0">
                <a:latin typeface="Times New Roman" panose="02020603050405020304" pitchFamily="18" charset="0"/>
              </a:rPr>
              <a:t>Nội</a:t>
            </a:r>
            <a:r>
              <a:rPr lang="en-US" altLang="en-US" b="1" u="sng" dirty="0" smtClean="0">
                <a:latin typeface="Times New Roman" panose="02020603050405020304" pitchFamily="18" charset="0"/>
              </a:rPr>
              <a:t> dung </a:t>
            </a:r>
            <a:r>
              <a:rPr lang="en-US" altLang="en-US" b="1" u="sng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en-US" b="1" u="sng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b="1" dirty="0" smtClean="0">
                <a:latin typeface="Times New Roman" panose="02020603050405020304" pitchFamily="18" charset="0"/>
              </a:rPr>
              <a:t>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vi-VN" altLang="en-US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Ý  </a:t>
            </a:r>
            <a:r>
              <a:rPr lang="en-US" altLang="en-US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</a:p>
        </p:txBody>
      </p:sp>
      <p:sp>
        <p:nvSpPr>
          <p:cNvPr id="203787" name="AutoShape 11"/>
          <p:cNvSpPr>
            <a:spLocks noChangeArrowheads="1"/>
          </p:cNvSpPr>
          <p:nvPr/>
        </p:nvSpPr>
        <p:spPr bwMode="auto">
          <a:xfrm>
            <a:off x="6934199" y="1600200"/>
            <a:ext cx="4924425" cy="2286000"/>
          </a:xfrm>
          <a:prstGeom prst="cloudCallout">
            <a:avLst>
              <a:gd name="adj1" fmla="val -25070"/>
              <a:gd name="adj2" fmla="val 74756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Theo em, vì sao con người cần có tính tự chủ?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836568" y="2171700"/>
            <a:ext cx="21431" cy="46863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1257300" y="1631157"/>
            <a:ext cx="550306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endParaRPr lang="en-US" sz="2400" b="1" i="1" u="sng" kern="0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</a:rPr>
              <a:t>     * Đối với bản thân: </a:t>
            </a:r>
            <a:endParaRPr lang="vi-VN" sz="2400" b="1" kern="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vi-VN" sz="2400" b="1" kern="0" dirty="0">
                <a:latin typeface="Times New Roman" pitchFamily="18" charset="0"/>
              </a:rPr>
              <a:t> </a:t>
            </a:r>
            <a:r>
              <a:rPr lang="vi-VN" sz="2400" b="1" kern="0" dirty="0" smtClean="0">
                <a:latin typeface="Times New Roman" pitchFamily="18" charset="0"/>
              </a:rPr>
              <a:t>    </a:t>
            </a:r>
            <a:r>
              <a:rPr lang="en-US" sz="2400" b="1" kern="0" dirty="0" smtClean="0">
                <a:latin typeface="Times New Roman" pitchFamily="18" charset="0"/>
              </a:rPr>
              <a:t>-</a:t>
            </a:r>
            <a:r>
              <a:rPr lang="vi-VN" sz="2400" b="1" kern="0" dirty="0" smtClean="0">
                <a:latin typeface="Times New Roman" pitchFamily="18" charset="0"/>
              </a:rPr>
              <a:t> </a:t>
            </a:r>
            <a:r>
              <a:rPr lang="en-US" sz="2400" b="1" kern="0" dirty="0" err="1" smtClean="0">
                <a:latin typeface="Times New Roman" pitchFamily="18" charset="0"/>
              </a:rPr>
              <a:t>Tự</a:t>
            </a:r>
            <a:r>
              <a:rPr lang="en-US" sz="2400" b="1" kern="0" dirty="0" smtClean="0">
                <a:latin typeface="Times New Roman" pitchFamily="18" charset="0"/>
              </a:rPr>
              <a:t> </a:t>
            </a:r>
            <a:r>
              <a:rPr lang="en-US" sz="2400" b="1" kern="0" dirty="0">
                <a:latin typeface="Times New Roman" pitchFamily="18" charset="0"/>
              </a:rPr>
              <a:t>chủ là đức tính quý giá.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kern="0" dirty="0">
                <a:latin typeface="Times New Roman" pitchFamily="18" charset="0"/>
              </a:rPr>
              <a:t>     - Giúp con người sống đúng đắn, biết cư xử có đạo đức, có văn hoá.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kern="0" dirty="0">
                <a:latin typeface="Times New Roman" pitchFamily="18" charset="0"/>
              </a:rPr>
              <a:t>     - Giúp con người vượt qua khó khăn, thử thách và cám dỗ.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1219200" y="3960019"/>
            <a:ext cx="554116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endParaRPr lang="en-US" sz="2400" b="1" i="1" u="sng" kern="0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kern="0" dirty="0">
                <a:solidFill>
                  <a:srgbClr val="0000FF"/>
                </a:solidFill>
                <a:latin typeface="Times New Roman" pitchFamily="18" charset="0"/>
              </a:rPr>
              <a:t>     * Đối với xã hội: </a:t>
            </a:r>
            <a:r>
              <a:rPr lang="en-US" sz="2400" b="1" kern="0" dirty="0">
                <a:latin typeface="Times New Roman" pitchFamily="18" charset="0"/>
              </a:rPr>
              <a:t>Đem lại cuộc sống xã hội bình yên và lành mạnh.</a:t>
            </a:r>
          </a:p>
        </p:txBody>
      </p:sp>
    </p:spTree>
    <p:extLst>
      <p:ext uri="{BB962C8B-B14F-4D97-AF65-F5344CB8AC3E}">
        <p14:creationId xmlns:p14="http://schemas.microsoft.com/office/powerpoint/2010/main" val="780670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5400675" y="1853373"/>
            <a:ext cx="5543550" cy="22431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latin typeface="+mj-lt"/>
                <a:cs typeface="Times New Roman" panose="02020603050405020304" pitchFamily="18" charset="0"/>
              </a:rPr>
              <a:t>Nêu một số tấm gương về tự chủ mà em biết?</a:t>
            </a:r>
            <a:endParaRPr lang="en-US" sz="3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066798" y="1945630"/>
            <a:ext cx="3038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4623" y="1432652"/>
            <a:ext cx="3900487" cy="42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4623" y="994924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1066798" y="2042252"/>
            <a:ext cx="4495800" cy="113971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vi-VN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Ý  </a:t>
            </a:r>
            <a:r>
              <a:rPr lang="en-US" altLang="en-US" b="1" i="1" u="sng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028824" y="405110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5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4" y="1568451"/>
            <a:ext cx="2433637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526" y="3060700"/>
            <a:ext cx="19970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338">
            <a:off x="3736975" y="3441700"/>
            <a:ext cx="2624138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49451"/>
            <a:ext cx="245268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1981200" y="1512202"/>
            <a:ext cx="2057400" cy="2418447"/>
            <a:chOff x="96" y="1344"/>
            <a:chExt cx="1440" cy="2256"/>
          </a:xfrm>
        </p:grpSpPr>
        <p:pic>
          <p:nvPicPr>
            <p:cNvPr id="6168" name="Picture 10" descr="Từ cậu bé Nguyễn Ngọc Ký ngày nào vượt lên số phận...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44"/>
              <a:ext cx="1440" cy="2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9" name="Oval 11"/>
            <p:cNvSpPr>
              <a:spLocks noChangeArrowheads="1"/>
            </p:cNvSpPr>
            <p:nvPr/>
          </p:nvSpPr>
          <p:spPr bwMode="auto">
            <a:xfrm>
              <a:off x="96" y="3312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1955800" y="4083050"/>
            <a:ext cx="2006600" cy="2743200"/>
            <a:chOff x="1632" y="1968"/>
            <a:chExt cx="1504" cy="2256"/>
          </a:xfrm>
        </p:grpSpPr>
        <p:pic>
          <p:nvPicPr>
            <p:cNvPr id="6166" name="Picture 13" descr="Báo Nhật viết bài về cô bé “xương thủy tinh” Nguyễn Phương Anh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968"/>
              <a:ext cx="1504" cy="2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7" name="Oval 14"/>
            <p:cNvSpPr>
              <a:spLocks noChangeArrowheads="1"/>
            </p:cNvSpPr>
            <p:nvPr/>
          </p:nvSpPr>
          <p:spPr bwMode="auto">
            <a:xfrm>
              <a:off x="1632" y="3888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7423" name="Group 15"/>
          <p:cNvGrpSpPr>
            <a:grpSpLocks/>
          </p:cNvGrpSpPr>
          <p:nvPr/>
        </p:nvGrpSpPr>
        <p:grpSpPr bwMode="auto">
          <a:xfrm>
            <a:off x="7924801" y="3906838"/>
            <a:ext cx="2895600" cy="1981200"/>
            <a:chOff x="3300" y="2113"/>
            <a:chExt cx="2172" cy="1631"/>
          </a:xfrm>
        </p:grpSpPr>
        <p:pic>
          <p:nvPicPr>
            <p:cNvPr id="6164" name="Picture 16" descr="Ảnh: ANTG.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0" y="2113"/>
              <a:ext cx="2172" cy="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5" name="Oval 17"/>
            <p:cNvSpPr>
              <a:spLocks noChangeArrowheads="1"/>
            </p:cNvSpPr>
            <p:nvPr/>
          </p:nvSpPr>
          <p:spPr bwMode="auto">
            <a:xfrm>
              <a:off x="5040" y="3456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8179262" y="1512203"/>
            <a:ext cx="2514600" cy="1905000"/>
            <a:chOff x="3264" y="336"/>
            <a:chExt cx="2316" cy="1424"/>
          </a:xfrm>
        </p:grpSpPr>
        <p:pic>
          <p:nvPicPr>
            <p:cNvPr id="6162" name="Picture 19" descr="nguoiduatin-ANHCHINHxoachutrenanhH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336"/>
              <a:ext cx="2316" cy="1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3" name="Oval 20"/>
            <p:cNvSpPr>
              <a:spLocks noChangeArrowheads="1"/>
            </p:cNvSpPr>
            <p:nvPr/>
          </p:nvSpPr>
          <p:spPr bwMode="auto">
            <a:xfrm>
              <a:off x="5184" y="1440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962400" y="17526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</a:rPr>
              <a:t> Nguyễn Ngọc Ký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114800" y="61722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</a:rPr>
              <a:t> Nguyễn Phương Anh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8153400" y="6017637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Hùng</a:t>
            </a:r>
            <a:endParaRPr lang="en-US" altLang="en-US" sz="1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7786022" y="3360955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Cao </a:t>
            </a:r>
            <a:r>
              <a:rPr lang="en-US" altLang="en-US" sz="1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Nguyên</a:t>
            </a:r>
            <a:endParaRPr lang="en-US" altLang="en-US" sz="1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49044" y="3000369"/>
            <a:ext cx="2071702" cy="11430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TỰ CHỦ</a:t>
            </a:r>
            <a:endParaRPr lang="vi-VN" sz="3600" b="1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98910" y="647646"/>
            <a:ext cx="3900487" cy="42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6"/>
          <p:cNvSpPr txBox="1">
            <a:spLocks noChangeArrowheads="1"/>
          </p:cNvSpPr>
          <p:nvPr/>
        </p:nvSpPr>
        <p:spPr>
          <a:xfrm>
            <a:off x="1301262" y="657287"/>
            <a:ext cx="4495800" cy="113971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vi-VN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Ý  </a:t>
            </a:r>
            <a:r>
              <a:rPr lang="en-US" altLang="en-US" b="1" i="1" u="sng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7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2" grpId="0"/>
      <p:bldP spid="17433" grpId="0"/>
      <p:bldP spid="17434" grpId="0"/>
      <p:bldP spid="17435" grpId="0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219200"/>
            <a:ext cx="4876800" cy="52578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 (5’)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3, 4</a:t>
            </a:r>
            <a:r>
              <a:rPr lang="en-US" alt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2705100" y="3771900"/>
            <a:ext cx="6096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1189037" y="2471739"/>
            <a:ext cx="2544286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vi-VN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3.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06526" y="2935289"/>
            <a:ext cx="40386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kiềm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bản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57313" y="4244976"/>
            <a:ext cx="38496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57313" y="4895852"/>
            <a:ext cx="40878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409700" y="5675314"/>
            <a:ext cx="41052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rút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nghiệm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6003925" y="1666146"/>
            <a:ext cx="4495800" cy="4038600"/>
          </a:xfrm>
          <a:prstGeom prst="irregularSeal2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209676" y="1648684"/>
            <a:ext cx="303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047750" y="1276352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066800" y="776641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1177926" y="1610638"/>
            <a:ext cx="4495800" cy="113971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vi-VN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Ý  </a:t>
            </a:r>
            <a:r>
              <a:rPr lang="en-US" altLang="en-US" b="1" i="1" u="sng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b="1" i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97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2119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4" grpId="0" build="p" animBg="1"/>
      <p:bldP spid="211974" grpId="1" build="p" animBg="1"/>
      <p:bldP spid="11" grpId="0"/>
      <p:bldP spid="12" grpId="0"/>
      <p:bldP spid="13" grpId="0"/>
      <p:bldP spid="14" grpId="0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666875" y="1571625"/>
            <a:ext cx="571500" cy="6429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prstClr val="black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676400" y="3429000"/>
            <a:ext cx="571500" cy="6429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prstClr val="black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738313" y="5286375"/>
            <a:ext cx="571500" cy="6429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prstClr val="black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666875" y="2286000"/>
            <a:ext cx="571500" cy="6429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prstClr val="black"/>
              </a:solidFill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1752600" y="1219201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</a:p>
        </p:txBody>
      </p:sp>
      <p:sp>
        <p:nvSpPr>
          <p:cNvPr id="14343" name="TextBox 1"/>
          <p:cNvSpPr txBox="1">
            <a:spLocks noChangeArrowheads="1"/>
          </p:cNvSpPr>
          <p:nvPr/>
        </p:nvSpPr>
        <p:spPr bwMode="auto">
          <a:xfrm>
            <a:off x="2913064" y="1214438"/>
            <a:ext cx="5926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1809750" y="1752601"/>
            <a:ext cx="870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a.Người tự chủ biết tự kiềm chế những ham muốn của bản thân;</a:t>
            </a:r>
          </a:p>
        </p:txBody>
      </p:sp>
      <p:sp>
        <p:nvSpPr>
          <p:cNvPr id="14345" name="TextBox 13"/>
          <p:cNvSpPr txBox="1">
            <a:spLocks noChangeArrowheads="1"/>
          </p:cNvSpPr>
          <p:nvPr/>
        </p:nvSpPr>
        <p:spPr bwMode="auto">
          <a:xfrm>
            <a:off x="1809750" y="2324101"/>
            <a:ext cx="845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Không nên nóng nảy, vội vàng trong hành động;</a:t>
            </a:r>
          </a:p>
        </p:txBody>
      </p:sp>
      <p:sp>
        <p:nvSpPr>
          <p:cNvPr id="14346" name="TextBox 16"/>
          <p:cNvSpPr txBox="1">
            <a:spLocks noChangeArrowheads="1"/>
          </p:cNvSpPr>
          <p:nvPr/>
        </p:nvSpPr>
        <p:spPr bwMode="auto">
          <a:xfrm>
            <a:off x="1747838" y="2865438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Người tự chủ luôn hành động theo ý mình;</a:t>
            </a:r>
          </a:p>
        </p:txBody>
      </p:sp>
      <p:sp>
        <p:nvSpPr>
          <p:cNvPr id="14347" name="TextBox 18"/>
          <p:cNvSpPr txBox="1">
            <a:spLocks noChangeArrowheads="1"/>
          </p:cNvSpPr>
          <p:nvPr/>
        </p:nvSpPr>
        <p:spPr bwMode="auto">
          <a:xfrm>
            <a:off x="1819276" y="3436938"/>
            <a:ext cx="88487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Cần biết điều chỉnh thái độ, hành vi của mình trong các tình huống khác nhau;</a:t>
            </a:r>
          </a:p>
        </p:txBody>
      </p:sp>
      <p:sp>
        <p:nvSpPr>
          <p:cNvPr id="14348" name="TextBox 20"/>
          <p:cNvSpPr txBox="1">
            <a:spLocks noChangeArrowheads="1"/>
          </p:cNvSpPr>
          <p:nvPr/>
        </p:nvSpPr>
        <p:spPr bwMode="auto">
          <a:xfrm>
            <a:off x="1738314" y="4351338"/>
            <a:ext cx="87772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đ. Người có tính tự chủ không cần quan tâm đến hoàn cảnh và đối tượng giao tiếp;</a:t>
            </a:r>
          </a:p>
        </p:txBody>
      </p:sp>
      <p:sp>
        <p:nvSpPr>
          <p:cNvPr id="14349" name="TextBox 22"/>
          <p:cNvSpPr txBox="1">
            <a:spLocks noChangeArrowheads="1"/>
          </p:cNvSpPr>
          <p:nvPr/>
        </p:nvSpPr>
        <p:spPr bwMode="auto">
          <a:xfrm>
            <a:off x="1881188" y="5303838"/>
            <a:ext cx="8634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Cần giữ thái độ ôn hòa, từ tốn trong giao tiếp với người khác;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16150" y="5908676"/>
            <a:ext cx="647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Biểu hiện cụ thể của tính tự chủ.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1" name="Title 1"/>
          <p:cNvSpPr txBox="1">
            <a:spLocks/>
          </p:cNvSpPr>
          <p:nvPr/>
        </p:nvSpPr>
        <p:spPr bwMode="auto">
          <a:xfrm>
            <a:off x="876300" y="652463"/>
            <a:ext cx="324802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752600" y="0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723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3" grpId="0" animBg="1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52600" y="1914526"/>
            <a:ext cx="8643938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sgk</a:t>
            </a:r>
            <a:r>
              <a:rPr lang="vi-VN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 Giải quyết tình huống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- Hằng là người không có tính tự chủ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600" b="1" dirty="0">
                <a:latin typeface="Times New Roman" panose="02020603050405020304" pitchFamily="18" charset="0"/>
              </a:rPr>
              <a:t>- Em sẽ khuyên Hằng: Phải tùy điều kiện của gia đình chứ không nên đòi hỏi.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Bạn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biết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chủ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bản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thân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mình</a:t>
            </a:r>
            <a:r>
              <a:rPr lang="en-US" altLang="en-US" sz="3600" b="1" dirty="0">
                <a:latin typeface="Times New Roman" panose="02020603050405020304" pitchFamily="18" charset="0"/>
              </a:rPr>
              <a:t>.</a:t>
            </a:r>
            <a:endParaRPr lang="vi-V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876300" y="652463"/>
            <a:ext cx="324802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52600" y="0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1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1" name="AutoShape 11"/>
          <p:cNvSpPr>
            <a:spLocks noChangeArrowheads="1"/>
          </p:cNvSpPr>
          <p:nvPr/>
        </p:nvSpPr>
        <p:spPr bwMode="auto">
          <a:xfrm>
            <a:off x="2433638" y="2505075"/>
            <a:ext cx="9353550" cy="2667000"/>
          </a:xfrm>
          <a:prstGeom prst="flowChartAlternateProcess">
            <a:avLst/>
          </a:prstGeom>
          <a:solidFill>
            <a:srgbClr val="B3BE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dirty="0" smtClean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nội</a:t>
            </a:r>
            <a:r>
              <a:rPr lang="en-US" altLang="en-US" sz="3200" dirty="0">
                <a:latin typeface="Times New Roman" panose="02020603050405020304" pitchFamily="18" charset="0"/>
              </a:rPr>
              <a:t> dung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Times New Roman" panose="02020603050405020304" pitchFamily="18" charset="0"/>
              </a:rPr>
              <a:t> 3, 4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sgk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  <a:p>
            <a:r>
              <a:rPr lang="vi-VN" altLang="en-US" sz="3200" dirty="0" smtClean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Tìm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dirty="0">
                <a:latin typeface="Times New Roman" panose="02020603050405020304" pitchFamily="18" charset="0"/>
              </a:rPr>
              <a:t> ca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dao,tục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ngữ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nói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đức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  <a:p>
            <a:r>
              <a:rPr lang="vi-VN" altLang="en-US" sz="3200" dirty="0" smtClean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Đọc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trước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</a:rPr>
              <a:t> 3: “</a:t>
            </a:r>
            <a:r>
              <a:rPr lang="en-US" altLang="en-US" sz="32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chủ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kỷ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luật</a:t>
            </a:r>
            <a:r>
              <a:rPr lang="en-US" altLang="en-US" sz="3200" dirty="0">
                <a:latin typeface="Times New Roman" panose="02020603050405020304" pitchFamily="18" charset="0"/>
              </a:rPr>
              <a:t>”.</a:t>
            </a:r>
          </a:p>
          <a:p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143125" y="1066801"/>
            <a:ext cx="6486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200" b="1" u="sng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TẬP Ở NHÀ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52600" y="0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97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48400" y="9906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Thảo luận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(Bàn)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r>
              <a:rPr lang="en-US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Tự chủ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803275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kern="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kern="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295400" y="1412875"/>
            <a:ext cx="292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5715000" y="1676400"/>
            <a:ext cx="4953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Theo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5715000" y="3505200"/>
            <a:ext cx="480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5715000" y="5105400"/>
            <a:ext cx="487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Dãy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1+2: </a:t>
            </a:r>
            <a:r>
              <a:rPr lang="en-US" altLang="en-US" sz="2400" b="1" dirty="0">
                <a:latin typeface="Times New Roman" panose="02020603050405020304" pitchFamily="18" charset="0"/>
              </a:rPr>
              <a:t>Qua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chuyện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về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Tâm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N,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xét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về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họ</a:t>
            </a:r>
            <a:r>
              <a:rPr lang="en-US" altLang="en-US" sz="2400" b="1" dirty="0">
                <a:latin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lớp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en-US" sz="2400" b="1" dirty="0">
                <a:latin typeface="Times New Roman" panose="02020603050405020304" pitchFamily="18" charset="0"/>
              </a:rPr>
              <a:t> N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sẽ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</a:rPr>
              <a:t>?</a:t>
            </a:r>
            <a:endParaRPr lang="en-US" altLang="en-US" sz="24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2552700" y="3771900"/>
            <a:ext cx="6096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193800" y="1911351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en-US" sz="2800" b="1" u="sng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 tích, tìm hiểu</a:t>
            </a:r>
            <a:r>
              <a:rPr lang="en-US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4519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295400"/>
            <a:ext cx="42672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886448" y="1066800"/>
            <a:ext cx="6076950" cy="57150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hlink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hangingPunct="1">
              <a:buFontTx/>
              <a:buNone/>
            </a:pPr>
            <a:r>
              <a:rPr lang="en-US" altLang="en-US" sz="2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en-US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Con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tuý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HIV/AIDS</a:t>
            </a:r>
          </a:p>
          <a:p>
            <a:pPr eaLnBrk="1" hangingPunct="1">
              <a:buFontTx/>
              <a:buNone/>
            </a:pP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  <a:p>
            <a:pPr eaLnBrk="1" hangingPunct="1">
              <a:buFontTx/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HIV/AIDS</a:t>
            </a:r>
          </a:p>
          <a:p>
            <a:pPr eaLnBrk="1" hangingPunct="1">
              <a:buFontTx/>
              <a:buChar char="-"/>
            </a:pP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Theo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Char char="-"/>
            </a:pP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en-US" altLang="en-US" sz="2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3" descr="Picture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43053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76400" y="12954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Phân tích, tìm hiểu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762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829300" y="828675"/>
            <a:ext cx="38100" cy="60293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475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3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3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43600" y="1143000"/>
            <a:ext cx="5672138" cy="5486400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 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trượt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altLang="en-US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12" descr="Picture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4191000" cy="47244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76400" y="12954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Phân tích, tìm hiểu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6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r>
              <a:rPr lang="en-US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alt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Tự chủ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762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781300" y="3771900"/>
            <a:ext cx="6096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880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2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5495925" y="1481136"/>
            <a:ext cx="6491288" cy="51054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Qua hai câu chuyện về bà Tâm và N, em nhận xét gì về họ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Bà Tâm là người có đức tính tự chủ, vượt khó khăn, không bi quan. Còn N không có đức tính tự chủ, thiếu tự tin và không có bản lĩnh.</a:t>
            </a:r>
          </a:p>
          <a:p>
            <a:pPr algn="just" eaLnBrk="1" hangingPunct="1">
              <a:buFontTx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Nếu trong lớp em có bạn như N thì em và các bạn sẽ làm gì?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 eaLnBrk="1" hangingPunct="1">
              <a:buFontTx/>
              <a:buNone/>
              <a:defRPr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Gần gũi, quan tâm và chỉ cho bạn thấy cái sai của mình, sau đó động viên giúp đỡ để bạn sửa chữa sai lầm</a:t>
            </a:r>
          </a:p>
          <a:p>
            <a:pPr algn="just" eaLnBrk="1" hangingPunct="1">
              <a:buFontTx/>
              <a:buChar char="-"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52600" y="1219199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Phân tích, tìm hiểu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sz="3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762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0" y="685800"/>
            <a:ext cx="9144000" cy="76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86400" y="800100"/>
            <a:ext cx="0" cy="60579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560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5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5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5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5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5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5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5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5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45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05000" y="2209801"/>
            <a:ext cx="510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chủ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tức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chủ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suy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nghĩ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vi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mọi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hoàn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cảnh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huống</a:t>
            </a:r>
            <a:endParaRPr lang="en-US" altLang="en-US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147887" y="1788468"/>
            <a:ext cx="303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900237" y="3685252"/>
            <a:ext cx="510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Luôn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thái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độ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bình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tĩnh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tin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điều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chỉnh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vi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endParaRPr lang="en-US" altLang="en-US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900237" y="4617662"/>
            <a:ext cx="4491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***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5" name="Line 16"/>
          <p:cNvSpPr>
            <a:spLocks noChangeShapeType="1"/>
          </p:cNvSpPr>
          <p:nvPr/>
        </p:nvSpPr>
        <p:spPr bwMode="auto">
          <a:xfrm>
            <a:off x="7086600" y="1828800"/>
            <a:ext cx="0" cy="49529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243761" y="1874838"/>
            <a:ext cx="46148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?</a:t>
            </a:r>
            <a:r>
              <a:rPr lang="vi-VN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Qua 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–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? 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239000" y="2943226"/>
            <a:ext cx="4619625" cy="3539430"/>
          </a:xfrm>
          <a:prstGeom prst="rect">
            <a:avLst/>
          </a:prstGeom>
          <a:noFill/>
          <a:ln w="317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:</a:t>
            </a: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vượt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bi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chán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nản</a:t>
            </a:r>
            <a:endParaRPr lang="en-US" altLang="en-US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gần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gũi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giúp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đỡ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..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tốt</a:t>
            </a:r>
            <a:endParaRPr lang="en-US" altLang="en-US" sz="2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752600" y="1219199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7526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828800" y="762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423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31" grpId="0"/>
      <p:bldP spid="5133" grpId="0"/>
      <p:bldP spid="5134" grpId="0"/>
      <p:bldP spid="5137" grpId="0"/>
      <p:bldP spid="51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57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419089"/>
              </p:ext>
            </p:extLst>
          </p:nvPr>
        </p:nvGraphicFramePr>
        <p:xfrm>
          <a:off x="3874295" y="600386"/>
          <a:ext cx="8043860" cy="6198081"/>
        </p:xfrm>
        <a:graphic>
          <a:graphicData uri="http://schemas.openxmlformats.org/drawingml/2006/table">
            <a:tbl>
              <a:tblPr/>
              <a:tblGrid>
                <a:gridCol w="6374377">
                  <a:extLst>
                    <a:ext uri="{9D8B030D-6E8A-4147-A177-3AD203B41FA5}">
                      <a16:colId xmlns:a16="http://schemas.microsoft.com/office/drawing/2014/main" val="42695171"/>
                    </a:ext>
                  </a:extLst>
                </a:gridCol>
                <a:gridCol w="755083">
                  <a:extLst>
                    <a:ext uri="{9D8B030D-6E8A-4147-A177-3AD203B41FA5}">
                      <a16:colId xmlns:a16="http://schemas.microsoft.com/office/drawing/2014/main" val="2004489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9343228"/>
                    </a:ext>
                  </a:extLst>
                </a:gridCol>
              </a:tblGrid>
              <a:tr h="46784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Nội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dung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KTC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670973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Tính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bộc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phát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giải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quyết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công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32048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Thiếu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cân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nhắc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chính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chắn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600698"/>
                  </a:ext>
                </a:extLst>
              </a:tr>
              <a:tr h="400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Nổi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nóng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vả,gây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gỗ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gặp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những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mình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không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vừa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625463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Hoang mang, sợ hãi, chán nãn trước khó khăn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844784"/>
                  </a:ext>
                </a:extLst>
              </a:tr>
              <a:tr h="357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ngã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cám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dỗ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lợi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dụng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029007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Nói tục, chửi bậy, xử sự thiếu văn hóa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084686"/>
                  </a:ext>
                </a:extLst>
              </a:tr>
              <a:tr h="242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Ý kiến của ai cũng cho là đúng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340367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Cân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nhắc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trước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làm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một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gì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73438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Thay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đổi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kế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hoạch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tùy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theo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công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cụ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thể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526209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Thay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đổi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mốt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theo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thần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tượng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của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mình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208988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Luôn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tốn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nói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năng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cư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xử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với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mọi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người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908739"/>
                  </a:ext>
                </a:extLst>
              </a:tr>
              <a:tr h="4480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Không bày tỏ quan điểm rõ ràng trước mọi vấn đề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954728"/>
                  </a:ext>
                </a:extLst>
              </a:tr>
            </a:tbl>
          </a:graphicData>
        </a:graphic>
      </p:graphicFrame>
      <p:sp>
        <p:nvSpPr>
          <p:cNvPr id="4258" name="Text Box 162"/>
          <p:cNvSpPr txBox="1">
            <a:spLocks noChangeArrowheads="1"/>
          </p:cNvSpPr>
          <p:nvPr/>
        </p:nvSpPr>
        <p:spPr bwMode="auto">
          <a:xfrm>
            <a:off x="11106150" y="965679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59" name="Text Box 163"/>
          <p:cNvSpPr txBox="1">
            <a:spLocks noChangeArrowheads="1"/>
          </p:cNvSpPr>
          <p:nvPr/>
        </p:nvSpPr>
        <p:spPr bwMode="auto">
          <a:xfrm>
            <a:off x="11129962" y="1484792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0" name="Text Box 164"/>
          <p:cNvSpPr txBox="1">
            <a:spLocks noChangeArrowheads="1"/>
          </p:cNvSpPr>
          <p:nvPr/>
        </p:nvSpPr>
        <p:spPr bwMode="auto">
          <a:xfrm>
            <a:off x="11106150" y="2028029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1" name="Text Box 165"/>
          <p:cNvSpPr txBox="1">
            <a:spLocks noChangeArrowheads="1"/>
          </p:cNvSpPr>
          <p:nvPr/>
        </p:nvSpPr>
        <p:spPr bwMode="auto">
          <a:xfrm>
            <a:off x="11129962" y="2628754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2" name="Text Box 166"/>
          <p:cNvSpPr txBox="1">
            <a:spLocks noChangeArrowheads="1"/>
          </p:cNvSpPr>
          <p:nvPr/>
        </p:nvSpPr>
        <p:spPr bwMode="auto">
          <a:xfrm>
            <a:off x="11082337" y="3065535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3" name="Text Box 167"/>
          <p:cNvSpPr txBox="1">
            <a:spLocks noChangeArrowheads="1"/>
          </p:cNvSpPr>
          <p:nvPr/>
        </p:nvSpPr>
        <p:spPr bwMode="auto">
          <a:xfrm>
            <a:off x="11129962" y="3513159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4" name="Text Box 168"/>
          <p:cNvSpPr txBox="1">
            <a:spLocks noChangeArrowheads="1"/>
          </p:cNvSpPr>
          <p:nvPr/>
        </p:nvSpPr>
        <p:spPr bwMode="auto">
          <a:xfrm>
            <a:off x="11129962" y="3962401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5" name="Text Box 169"/>
          <p:cNvSpPr txBox="1">
            <a:spLocks noChangeArrowheads="1"/>
          </p:cNvSpPr>
          <p:nvPr/>
        </p:nvSpPr>
        <p:spPr bwMode="auto">
          <a:xfrm>
            <a:off x="10477500" y="4394223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6" name="Text Box 170"/>
          <p:cNvSpPr txBox="1">
            <a:spLocks noChangeArrowheads="1"/>
          </p:cNvSpPr>
          <p:nvPr/>
        </p:nvSpPr>
        <p:spPr bwMode="auto">
          <a:xfrm>
            <a:off x="10477500" y="4913336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7" name="Text Box 171"/>
          <p:cNvSpPr txBox="1">
            <a:spLocks noChangeArrowheads="1"/>
          </p:cNvSpPr>
          <p:nvPr/>
        </p:nvSpPr>
        <p:spPr bwMode="auto">
          <a:xfrm>
            <a:off x="11310937" y="5334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8" name="Text Box 172"/>
          <p:cNvSpPr txBox="1">
            <a:spLocks noChangeArrowheads="1"/>
          </p:cNvSpPr>
          <p:nvPr/>
        </p:nvSpPr>
        <p:spPr bwMode="auto">
          <a:xfrm>
            <a:off x="10441780" y="5829612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269" name="Text Box 173"/>
          <p:cNvSpPr txBox="1">
            <a:spLocks noChangeArrowheads="1"/>
          </p:cNvSpPr>
          <p:nvPr/>
        </p:nvSpPr>
        <p:spPr bwMode="auto">
          <a:xfrm>
            <a:off x="11263312" y="6278994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10197" y="1126203"/>
            <a:ext cx="303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41698" y="752476"/>
            <a:ext cx="4014787" cy="531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1995488" y="230835"/>
            <a:ext cx="8229600" cy="3406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55998" y="253685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6298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8" grpId="0"/>
      <p:bldP spid="4259" grpId="0"/>
      <p:bldP spid="4260" grpId="0"/>
      <p:bldP spid="4261" grpId="0"/>
      <p:bldP spid="4262" grpId="0"/>
      <p:bldP spid="4263" grpId="0"/>
      <p:bldP spid="4264" grpId="0"/>
      <p:bldP spid="4265" grpId="0"/>
      <p:bldP spid="4266" grpId="0"/>
      <p:bldP spid="4267" grpId="0"/>
      <p:bldP spid="4268" grpId="0"/>
      <p:bldP spid="4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1438274" y="2011361"/>
            <a:ext cx="6624636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chủ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tức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chủ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suy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nghĩ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hành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vi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mọi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hoàn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cảnh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huống</a:t>
            </a:r>
            <a:endParaRPr lang="en-US" altLang="en-US" sz="2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1504950" y="2894011"/>
            <a:ext cx="655796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Luôn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thái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bình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tĩnh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tin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điều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chỉnh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hành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vi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0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endParaRPr lang="en-US" altLang="en-US" sz="2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1447800" y="3575346"/>
            <a:ext cx="5003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***</a:t>
            </a:r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>
            <a:off x="8148636" y="2317106"/>
            <a:ext cx="76200" cy="45316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8291512" y="2744789"/>
            <a:ext cx="3352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?Qua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trắc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nghiệm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rõ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đức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? 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524000" y="4038601"/>
            <a:ext cx="64127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quản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lý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thời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gian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tiền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bạc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tài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sản</a:t>
            </a:r>
            <a:endParaRPr lang="en-US" altLang="en-US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1557333" y="4485791"/>
            <a:ext cx="5105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điều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chỉnh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hoạt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động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endParaRPr lang="en-US" altLang="en-US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609726" y="4900857"/>
            <a:ext cx="645318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kiểm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soát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xúc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bình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tĩnh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tin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mọi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huống</a:t>
            </a:r>
            <a:endParaRPr lang="en-US" altLang="en-US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1524000" y="5697868"/>
            <a:ext cx="64341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Không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hoang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mang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nao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núng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khi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gặp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khó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khăn</a:t>
            </a:r>
            <a:endParaRPr lang="en-US" altLang="en-US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524000" y="6156326"/>
            <a:ext cx="5486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@"/>
            </a:pP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Biết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ra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quyết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định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cho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bản</a:t>
            </a:r>
            <a:r>
              <a:rPr lang="en-US" altLang="en-US" sz="22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thân</a:t>
            </a:r>
            <a:endParaRPr lang="en-US" altLang="en-US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214562" y="1616076"/>
            <a:ext cx="303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752600" y="1219199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kern="0" dirty="0" smtClean="0">
                <a:latin typeface="Times New Roman" pitchFamily="18" charset="0"/>
                <a:cs typeface="Times New Roman" pitchFamily="18" charset="0"/>
              </a:rPr>
              <a:t>II. Nội dung bài học:</a:t>
            </a:r>
            <a:endParaRPr lang="en-US" sz="2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7526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1828800" y="7620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5022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/>
      <p:bldP spid="15378" grpId="0"/>
      <p:bldP spid="15379" grpId="0"/>
      <p:bldP spid="15380" grpId="0"/>
      <p:bldP spid="15381" grpId="0"/>
      <p:bldP spid="153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48642" y="1801594"/>
            <a:ext cx="85724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 a: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kiềm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ham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bản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968622" y="2152221"/>
            <a:ext cx="16621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848642" y="2451558"/>
            <a:ext cx="78565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 b: 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nảy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vội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endParaRPr lang="en-US" altLang="en-US" sz="2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848642" y="3064105"/>
            <a:ext cx="83581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 c: 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endParaRPr lang="en-US" altLang="en-US" sz="2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843089" y="3756720"/>
            <a:ext cx="836374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 d: 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vi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huống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endParaRPr lang="en-US" altLang="en-US" sz="2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1885950" y="4715710"/>
            <a:ext cx="84296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 đ: 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cảnh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tượng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endParaRPr lang="en-US" altLang="en-US" sz="2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2" name="Text Box 39"/>
          <p:cNvSpPr txBox="1">
            <a:spLocks noChangeArrowheads="1"/>
          </p:cNvSpPr>
          <p:nvPr/>
        </p:nvSpPr>
        <p:spPr bwMode="auto">
          <a:xfrm>
            <a:off x="1829482" y="1443157"/>
            <a:ext cx="7437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latin typeface="Times New Roman" panose="02020603050405020304" pitchFamily="18" charset="0"/>
              </a:rPr>
              <a:t>BT1. </a:t>
            </a:r>
            <a:r>
              <a:rPr lang="en-US" altLang="en-US" sz="2400" b="1" dirty="0" err="1" smtClean="0">
                <a:latin typeface="Times New Roman" panose="02020603050405020304" pitchFamily="18" charset="0"/>
              </a:rPr>
              <a:t>Em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latin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2400" b="1" dirty="0">
                <a:latin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kiến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400" b="1" dirty="0">
                <a:latin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sao</a:t>
            </a:r>
            <a:r>
              <a:rPr lang="en-US" altLang="en-US" sz="24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2968622" y="2783476"/>
            <a:ext cx="10935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2944811" y="3424863"/>
            <a:ext cx="186942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2968622" y="4389242"/>
            <a:ext cx="10935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944812" y="5366865"/>
            <a:ext cx="186942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1700214" y="5698096"/>
            <a:ext cx="92813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Câu e: </a:t>
            </a:r>
            <a:r>
              <a:rPr lang="en-US" alt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giữ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hòa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tốn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endParaRPr lang="en-US" altLang="en-US" sz="2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2968622" y="6068620"/>
            <a:ext cx="124914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ý 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073957" y="1030111"/>
            <a:ext cx="303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752599" y="0"/>
            <a:ext cx="8755925" cy="6904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en-US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860222" y="620448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  I. </a:t>
            </a:r>
            <a:r>
              <a:rPr lang="en-US" sz="2800" b="1" u="sng" kern="0" dirty="0">
                <a:latin typeface="Times New Roman" pitchFamily="18" charset="0"/>
                <a:cs typeface="Times New Roman" pitchFamily="18" charset="0"/>
              </a:rPr>
              <a:t>Đặt vấn đề</a:t>
            </a:r>
            <a:r>
              <a:rPr lang="en-US" sz="2800" b="1" kern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843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8" grpId="0"/>
      <p:bldP spid="14350" grpId="0"/>
      <p:bldP spid="14356" grpId="0"/>
      <p:bldP spid="14361" grpId="0"/>
      <p:bldP spid="14376" grpId="0"/>
      <p:bldP spid="14378" grpId="0"/>
      <p:bldP spid="14380" grpId="0"/>
      <p:bldP spid="14382" grpId="0"/>
      <p:bldP spid="14385" grpId="0"/>
      <p:bldP spid="1438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1831</Words>
  <PresentationFormat>Widescreen</PresentationFormat>
  <Paragraphs>190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KIỂM TRA BÀI CŨ</vt:lpstr>
      <vt:lpstr>Tiết 2: Bài 2: Tự chủ</vt:lpstr>
      <vt:lpstr>Tiết 2: Bài 2: Tự chủ</vt:lpstr>
      <vt:lpstr>Tiết 2: Bài 2: Tự chủ</vt:lpstr>
      <vt:lpstr>Tiết 2: Bài 2: Tự chủ</vt:lpstr>
      <vt:lpstr>PowerPoint Presentation</vt:lpstr>
      <vt:lpstr>PowerPoint Presentation</vt:lpstr>
      <vt:lpstr>PowerPoint Presentation</vt:lpstr>
      <vt:lpstr>PowerPoint Presentation</vt:lpstr>
      <vt:lpstr>Tiết 2: Bài 2: Tự chủ</vt:lpstr>
      <vt:lpstr>PowerPoint Presentation</vt:lpstr>
      <vt:lpstr>Tiết 2: Bài 2: Tự chủ</vt:lpstr>
      <vt:lpstr>Tiết 2: Bài 2: Tự chủ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2020-08-04T02:43:44Z</dcterms:created>
  <dcterms:modified xsi:type="dcterms:W3CDTF">2021-09-17T07:35:02Z</dcterms:modified>
</cp:coreProperties>
</file>