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57" r:id="rId4"/>
    <p:sldId id="259" r:id="rId5"/>
    <p:sldId id="258" r:id="rId6"/>
    <p:sldId id="260" r:id="rId7"/>
    <p:sldId id="261" r:id="rId8"/>
    <p:sldId id="262" r:id="rId9"/>
    <p:sldId id="294" r:id="rId10"/>
    <p:sldId id="266" r:id="rId11"/>
    <p:sldId id="267" r:id="rId12"/>
    <p:sldId id="295" r:id="rId13"/>
    <p:sldId id="296" r:id="rId14"/>
    <p:sldId id="297" r:id="rId15"/>
    <p:sldId id="298" r:id="rId16"/>
    <p:sldId id="299" r:id="rId17"/>
    <p:sldId id="300" r:id="rId18"/>
    <p:sldId id="274" r:id="rId19"/>
    <p:sldId id="301" r:id="rId20"/>
    <p:sldId id="302" r:id="rId21"/>
    <p:sldId id="277" r:id="rId22"/>
    <p:sldId id="303" r:id="rId23"/>
    <p:sldId id="304" r:id="rId24"/>
    <p:sldId id="280" r:id="rId25"/>
    <p:sldId id="281" r:id="rId26"/>
    <p:sldId id="283" r:id="rId27"/>
    <p:sldId id="305" r:id="rId28"/>
    <p:sldId id="285" r:id="rId29"/>
    <p:sldId id="286" r:id="rId30"/>
    <p:sldId id="287" r:id="rId31"/>
    <p:sldId id="288" r:id="rId32"/>
    <p:sldId id="289" r:id="rId33"/>
    <p:sldId id="290" r:id="rId34"/>
    <p:sldId id="291" r:id="rId35"/>
    <p:sldId id="292"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66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D7B3C-2021-42DF-BD13-DEB9ECEB1460}" type="doc">
      <dgm:prSet loTypeId="urn:microsoft.com/office/officeart/2011/layout/TabList" loCatId="list" qsTypeId="urn:microsoft.com/office/officeart/2005/8/quickstyle/simple1" qsCatId="simple" csTypeId="urn:microsoft.com/office/officeart/2005/8/colors/accent6_3" csCatId="accent6" phldr="1"/>
      <dgm:spPr/>
      <dgm:t>
        <a:bodyPr/>
        <a:lstStyle/>
        <a:p>
          <a:endParaRPr lang="en-US"/>
        </a:p>
      </dgm:t>
    </dgm:pt>
    <dgm:pt modelId="{E02AC363-F927-4485-825E-12C4E3400324}">
      <dgm:prSet phldrT="[Text]" custT="1"/>
      <dgm:spPr/>
      <dgm:t>
        <a:bodyPr/>
        <a:lstStyle/>
        <a:p>
          <a:r>
            <a:rPr lang="en-US" sz="2400" smtClean="0"/>
            <a:t>Y Phương</a:t>
          </a:r>
          <a:endParaRPr lang="en-US" sz="2400"/>
        </a:p>
      </dgm:t>
    </dgm:pt>
    <dgm:pt modelId="{4BF4AF84-A4C3-4F9E-8ECA-B1F3D23F14DE}" type="parTrans" cxnId="{C142F50C-A292-4599-BFCE-3FC6AEDC5C64}">
      <dgm:prSet/>
      <dgm:spPr/>
      <dgm:t>
        <a:bodyPr/>
        <a:lstStyle/>
        <a:p>
          <a:endParaRPr lang="en-US" sz="2000"/>
        </a:p>
      </dgm:t>
    </dgm:pt>
    <dgm:pt modelId="{73E21F0A-0B39-4652-B7E7-87E72BB0B508}" type="sibTrans" cxnId="{C142F50C-A292-4599-BFCE-3FC6AEDC5C64}">
      <dgm:prSet/>
      <dgm:spPr/>
      <dgm:t>
        <a:bodyPr/>
        <a:lstStyle/>
        <a:p>
          <a:endParaRPr lang="en-US" sz="2000"/>
        </a:p>
      </dgm:t>
    </dgm:pt>
    <dgm:pt modelId="{813C82EF-7290-43EB-98DD-E71CB081EEBA}">
      <dgm:prSet phldrT="[Text]" custT="1"/>
      <dgm:spPr/>
      <dgm:t>
        <a:bodyPr/>
        <a:lstStyle/>
        <a:p>
          <a:r>
            <a:rPr lang="en-US" altLang="en-US" sz="1800" smtClean="0">
              <a:solidFill>
                <a:schemeClr val="bg1"/>
              </a:solidFill>
              <a:latin typeface="Times New Roman" panose="02020603050405020304" pitchFamily="18" charset="0"/>
              <a:cs typeface="Times New Roman" panose="02020603050405020304" pitchFamily="18" charset="0"/>
            </a:rPr>
            <a:t>Tên thật: Hứa Vĩnh Sước (Sinh năm 1948). Là nhà thơ dân tộc miền núi</a:t>
          </a:r>
          <a:endParaRPr lang="en-US" sz="1800">
            <a:solidFill>
              <a:schemeClr val="bg1"/>
            </a:solidFill>
          </a:endParaRPr>
        </a:p>
      </dgm:t>
    </dgm:pt>
    <dgm:pt modelId="{1D783E7D-90FE-4101-BB1C-572E16F9BAF7}" type="parTrans" cxnId="{B1B597EF-49F3-47E5-B0AF-6684208A4A30}">
      <dgm:prSet/>
      <dgm:spPr/>
      <dgm:t>
        <a:bodyPr/>
        <a:lstStyle/>
        <a:p>
          <a:endParaRPr lang="en-US" sz="2000"/>
        </a:p>
      </dgm:t>
    </dgm:pt>
    <dgm:pt modelId="{0E776349-DF84-4254-ABF4-0B5169328076}" type="sibTrans" cxnId="{B1B597EF-49F3-47E5-B0AF-6684208A4A30}">
      <dgm:prSet/>
      <dgm:spPr/>
      <dgm:t>
        <a:bodyPr/>
        <a:lstStyle/>
        <a:p>
          <a:endParaRPr lang="en-US" sz="2000"/>
        </a:p>
      </dgm:t>
    </dgm:pt>
    <dgm:pt modelId="{D306ABEF-C65A-479B-AB6D-C85F6EEDC3CD}">
      <dgm:prSet phldrT="[Text]" phldr="1" custT="1"/>
      <dgm:spPr/>
      <dgm:t>
        <a:bodyPr/>
        <a:lstStyle/>
        <a:p>
          <a:endParaRPr lang="en-US" sz="2000"/>
        </a:p>
      </dgm:t>
    </dgm:pt>
    <dgm:pt modelId="{4ACB5F5C-36FF-413E-AF8E-4A49225FCFB0}" type="parTrans" cxnId="{032D229D-EE7C-431F-97A8-7A538221318A}">
      <dgm:prSet/>
      <dgm:spPr/>
      <dgm:t>
        <a:bodyPr/>
        <a:lstStyle/>
        <a:p>
          <a:endParaRPr lang="en-US" sz="2000"/>
        </a:p>
      </dgm:t>
    </dgm:pt>
    <dgm:pt modelId="{DAB848B8-2E1B-4265-B7C0-B922B6A5320A}" type="sibTrans" cxnId="{032D229D-EE7C-431F-97A8-7A538221318A}">
      <dgm:prSet/>
      <dgm:spPr/>
      <dgm:t>
        <a:bodyPr/>
        <a:lstStyle/>
        <a:p>
          <a:endParaRPr lang="en-US" sz="2000"/>
        </a:p>
      </dgm:t>
    </dgm:pt>
    <dgm:pt modelId="{F2A34093-2FCF-4738-B69D-7E21156A7439}">
      <dgm:prSet phldrT="[Text]" custT="1"/>
      <dgm:spPr/>
      <dgm:t>
        <a:bodyPr/>
        <a:lstStyle/>
        <a:p>
          <a:r>
            <a:rPr lang="en-US" sz="2400" b="1" smtClean="0"/>
            <a:t>Quê</a:t>
          </a:r>
          <a:endParaRPr lang="en-US" sz="2400" b="1"/>
        </a:p>
      </dgm:t>
    </dgm:pt>
    <dgm:pt modelId="{35EB8222-35DF-4C03-BDDF-AE2567C2E3CA}" type="parTrans" cxnId="{EF9184D2-BA88-493C-916E-721ED5BD6802}">
      <dgm:prSet/>
      <dgm:spPr/>
      <dgm:t>
        <a:bodyPr/>
        <a:lstStyle/>
        <a:p>
          <a:endParaRPr lang="en-US" sz="2000"/>
        </a:p>
      </dgm:t>
    </dgm:pt>
    <dgm:pt modelId="{D1C35339-BD02-4646-9680-D042D8BD87D7}" type="sibTrans" cxnId="{EF9184D2-BA88-493C-916E-721ED5BD6802}">
      <dgm:prSet/>
      <dgm:spPr/>
      <dgm:t>
        <a:bodyPr/>
        <a:lstStyle/>
        <a:p>
          <a:endParaRPr lang="en-US" sz="2000"/>
        </a:p>
      </dgm:t>
    </dgm:pt>
    <dgm:pt modelId="{0950F3B7-8AE8-4506-9F37-1A85E92B1CD6}">
      <dgm:prSet phldrT="[Text]" custT="1"/>
      <dgm:spPr/>
      <dgm:t>
        <a:bodyPr/>
        <a:lstStyle/>
        <a:p>
          <a:r>
            <a:rPr lang="en-US" altLang="en-US" sz="2400" smtClean="0">
              <a:solidFill>
                <a:schemeClr val="bg1"/>
              </a:solidFill>
              <a:latin typeface="Times New Roman" panose="02020603050405020304" pitchFamily="18" charset="0"/>
              <a:cs typeface="Times New Roman" panose="02020603050405020304" pitchFamily="18" charset="0"/>
            </a:rPr>
            <a:t>Trùng Khánh - Cao Bằng</a:t>
          </a:r>
          <a:endParaRPr lang="en-US" sz="2400">
            <a:solidFill>
              <a:schemeClr val="bg1"/>
            </a:solidFill>
          </a:endParaRPr>
        </a:p>
      </dgm:t>
    </dgm:pt>
    <dgm:pt modelId="{583130F1-D9E2-4492-A59C-5E85103276E2}" type="parTrans" cxnId="{C82909B1-CC18-46FF-BF41-551E53BC9D51}">
      <dgm:prSet/>
      <dgm:spPr/>
      <dgm:t>
        <a:bodyPr/>
        <a:lstStyle/>
        <a:p>
          <a:endParaRPr lang="en-US" sz="2000"/>
        </a:p>
      </dgm:t>
    </dgm:pt>
    <dgm:pt modelId="{97B0FA35-1CAE-44CD-9F28-7E54CFDDA858}" type="sibTrans" cxnId="{C82909B1-CC18-46FF-BF41-551E53BC9D51}">
      <dgm:prSet/>
      <dgm:spPr/>
      <dgm:t>
        <a:bodyPr/>
        <a:lstStyle/>
        <a:p>
          <a:endParaRPr lang="en-US" sz="2000"/>
        </a:p>
      </dgm:t>
    </dgm:pt>
    <dgm:pt modelId="{DA81174B-26E3-4BDC-BF99-96473A66B314}">
      <dgm:prSet phldrT="[Text]" phldr="1" custT="1"/>
      <dgm:spPr/>
      <dgm:t>
        <a:bodyPr/>
        <a:lstStyle/>
        <a:p>
          <a:endParaRPr lang="en-US" sz="2000"/>
        </a:p>
      </dgm:t>
    </dgm:pt>
    <dgm:pt modelId="{CCD1C649-A062-4845-A26A-E6BBC590EFF2}" type="parTrans" cxnId="{42409389-68AE-498D-B33A-14E170FC55B2}">
      <dgm:prSet/>
      <dgm:spPr/>
      <dgm:t>
        <a:bodyPr/>
        <a:lstStyle/>
        <a:p>
          <a:endParaRPr lang="en-US" sz="2000"/>
        </a:p>
      </dgm:t>
    </dgm:pt>
    <dgm:pt modelId="{057F4F13-3BB8-45F9-A522-490F343F1D14}" type="sibTrans" cxnId="{42409389-68AE-498D-B33A-14E170FC55B2}">
      <dgm:prSet/>
      <dgm:spPr/>
      <dgm:t>
        <a:bodyPr/>
        <a:lstStyle/>
        <a:p>
          <a:endParaRPr lang="en-US" sz="2000"/>
        </a:p>
      </dgm:t>
    </dgm:pt>
    <dgm:pt modelId="{5DCB722F-9E4E-4423-9914-4F52C675C199}">
      <dgm:prSet phldrT="[Text]" custT="1"/>
      <dgm:spPr/>
      <dgm:t>
        <a:bodyPr/>
        <a:lstStyle/>
        <a:p>
          <a:r>
            <a:rPr lang="en-US" sz="1600" b="1" smtClean="0"/>
            <a:t>Phong cách sáng tác</a:t>
          </a:r>
          <a:endParaRPr lang="en-US" sz="1600" b="1"/>
        </a:p>
      </dgm:t>
    </dgm:pt>
    <dgm:pt modelId="{A5C50123-9CDE-4578-98D0-0AA5A246590B}" type="parTrans" cxnId="{81A82606-16AB-4AFB-994D-650DD112F2DE}">
      <dgm:prSet/>
      <dgm:spPr/>
      <dgm:t>
        <a:bodyPr/>
        <a:lstStyle/>
        <a:p>
          <a:endParaRPr lang="en-US" sz="2000"/>
        </a:p>
      </dgm:t>
    </dgm:pt>
    <dgm:pt modelId="{B18A4251-AAF6-4A19-B6D3-88E8BAE52622}" type="sibTrans" cxnId="{81A82606-16AB-4AFB-994D-650DD112F2DE}">
      <dgm:prSet/>
      <dgm:spPr/>
      <dgm:t>
        <a:bodyPr/>
        <a:lstStyle/>
        <a:p>
          <a:endParaRPr lang="en-US" sz="2000"/>
        </a:p>
      </dgm:t>
    </dgm:pt>
    <dgm:pt modelId="{9CA398DE-6FFF-4A0B-9515-4B2352637A10}">
      <dgm:prSet phldrT="[Text]" custT="1"/>
      <dgm:spPr/>
      <dgm:t>
        <a:bodyPr/>
        <a:lstStyle/>
        <a:p>
          <a:r>
            <a:rPr lang="en-US" sz="2000" smtClean="0">
              <a:solidFill>
                <a:schemeClr val="bg1"/>
              </a:solidFill>
              <a:latin typeface="Times New Roman" pitchFamily="18" charset="0"/>
              <a:cs typeface="Times New Roman" pitchFamily="18" charset="0"/>
            </a:rPr>
            <a:t>Chân thật, trong sáng, mang tư duy giàu hình ảnh của người miền núi</a:t>
          </a:r>
          <a:endParaRPr lang="en-US" sz="2000">
            <a:solidFill>
              <a:schemeClr val="bg1"/>
            </a:solidFill>
          </a:endParaRPr>
        </a:p>
      </dgm:t>
    </dgm:pt>
    <dgm:pt modelId="{05C20A29-0D42-4A1E-8E14-196027237CD2}" type="parTrans" cxnId="{D7459CE9-C0BB-46FA-BDD4-FA34CBD09D96}">
      <dgm:prSet/>
      <dgm:spPr/>
      <dgm:t>
        <a:bodyPr/>
        <a:lstStyle/>
        <a:p>
          <a:endParaRPr lang="en-US" sz="2000"/>
        </a:p>
      </dgm:t>
    </dgm:pt>
    <dgm:pt modelId="{680FC412-604D-42CE-ABC1-DEB2F9BA793A}" type="sibTrans" cxnId="{D7459CE9-C0BB-46FA-BDD4-FA34CBD09D96}">
      <dgm:prSet/>
      <dgm:spPr/>
      <dgm:t>
        <a:bodyPr/>
        <a:lstStyle/>
        <a:p>
          <a:endParaRPr lang="en-US" sz="2000"/>
        </a:p>
      </dgm:t>
    </dgm:pt>
    <dgm:pt modelId="{2313FCF9-C9A0-489E-A9B3-46A9E9F9E26D}">
      <dgm:prSet phldrT="[Text]" phldr="1" custT="1"/>
      <dgm:spPr/>
      <dgm:t>
        <a:bodyPr/>
        <a:lstStyle/>
        <a:p>
          <a:endParaRPr lang="en-US" sz="2000"/>
        </a:p>
      </dgm:t>
    </dgm:pt>
    <dgm:pt modelId="{B4B08013-5B1E-44F5-B36A-37BDEB07E93C}" type="parTrans" cxnId="{701662EC-FB55-4A45-975F-10D3EA0DC15B}">
      <dgm:prSet/>
      <dgm:spPr/>
      <dgm:t>
        <a:bodyPr/>
        <a:lstStyle/>
        <a:p>
          <a:endParaRPr lang="en-US" sz="2000"/>
        </a:p>
      </dgm:t>
    </dgm:pt>
    <dgm:pt modelId="{0C1586DC-4306-4298-B50A-0EAB223A01C3}" type="sibTrans" cxnId="{701662EC-FB55-4A45-975F-10D3EA0DC15B}">
      <dgm:prSet/>
      <dgm:spPr/>
      <dgm:t>
        <a:bodyPr/>
        <a:lstStyle/>
        <a:p>
          <a:endParaRPr lang="en-US" sz="2000"/>
        </a:p>
      </dgm:t>
    </dgm:pt>
    <dgm:pt modelId="{8E907612-B4AA-45FB-A14F-F0324D8DA064}" type="pres">
      <dgm:prSet presAssocID="{E96D7B3C-2021-42DF-BD13-DEB9ECEB1460}" presName="Name0" presStyleCnt="0">
        <dgm:presLayoutVars>
          <dgm:chMax/>
          <dgm:chPref val="3"/>
          <dgm:dir/>
          <dgm:animOne val="branch"/>
          <dgm:animLvl val="lvl"/>
        </dgm:presLayoutVars>
      </dgm:prSet>
      <dgm:spPr/>
      <dgm:t>
        <a:bodyPr/>
        <a:lstStyle/>
        <a:p>
          <a:endParaRPr lang="en-US"/>
        </a:p>
      </dgm:t>
    </dgm:pt>
    <dgm:pt modelId="{A38263BE-EB74-494D-8697-37862BFB4A69}" type="pres">
      <dgm:prSet presAssocID="{E02AC363-F927-4485-825E-12C4E3400324}" presName="composite" presStyleCnt="0"/>
      <dgm:spPr/>
    </dgm:pt>
    <dgm:pt modelId="{C8D2B15B-C2EF-4080-91A2-522B5A24BADB}" type="pres">
      <dgm:prSet presAssocID="{E02AC363-F927-4485-825E-12C4E3400324}" presName="FirstChild" presStyleLbl="revTx" presStyleIdx="0" presStyleCnt="6">
        <dgm:presLayoutVars>
          <dgm:chMax val="0"/>
          <dgm:chPref val="0"/>
          <dgm:bulletEnabled val="1"/>
        </dgm:presLayoutVars>
      </dgm:prSet>
      <dgm:spPr/>
      <dgm:t>
        <a:bodyPr/>
        <a:lstStyle/>
        <a:p>
          <a:endParaRPr lang="en-US"/>
        </a:p>
      </dgm:t>
    </dgm:pt>
    <dgm:pt modelId="{65C1C4A5-122C-45F8-B790-D16089D5B394}" type="pres">
      <dgm:prSet presAssocID="{E02AC363-F927-4485-825E-12C4E3400324}" presName="Parent" presStyleLbl="alignNode1" presStyleIdx="0" presStyleCnt="3">
        <dgm:presLayoutVars>
          <dgm:chMax val="3"/>
          <dgm:chPref val="3"/>
          <dgm:bulletEnabled val="1"/>
        </dgm:presLayoutVars>
      </dgm:prSet>
      <dgm:spPr/>
      <dgm:t>
        <a:bodyPr/>
        <a:lstStyle/>
        <a:p>
          <a:endParaRPr lang="en-US"/>
        </a:p>
      </dgm:t>
    </dgm:pt>
    <dgm:pt modelId="{DCD4D760-F43F-45E6-BE01-6E7E7D1F74E3}" type="pres">
      <dgm:prSet presAssocID="{E02AC363-F927-4485-825E-12C4E3400324}" presName="Accent" presStyleLbl="parChTrans1D1" presStyleIdx="0" presStyleCnt="3"/>
      <dgm:spPr/>
    </dgm:pt>
    <dgm:pt modelId="{44588BEF-5451-41F3-8961-DA3D03E39250}" type="pres">
      <dgm:prSet presAssocID="{E02AC363-F927-4485-825E-12C4E3400324}" presName="Child" presStyleLbl="revTx" presStyleIdx="1" presStyleCnt="6">
        <dgm:presLayoutVars>
          <dgm:chMax val="0"/>
          <dgm:chPref val="0"/>
          <dgm:bulletEnabled val="1"/>
        </dgm:presLayoutVars>
      </dgm:prSet>
      <dgm:spPr/>
      <dgm:t>
        <a:bodyPr/>
        <a:lstStyle/>
        <a:p>
          <a:endParaRPr lang="en-US"/>
        </a:p>
      </dgm:t>
    </dgm:pt>
    <dgm:pt modelId="{1B3D9552-509F-4AD4-99F7-A9C527D0DF3D}" type="pres">
      <dgm:prSet presAssocID="{73E21F0A-0B39-4652-B7E7-87E72BB0B508}" presName="sibTrans" presStyleCnt="0"/>
      <dgm:spPr/>
    </dgm:pt>
    <dgm:pt modelId="{F1F2E4FB-F713-4082-BAB7-1980F1068C70}" type="pres">
      <dgm:prSet presAssocID="{F2A34093-2FCF-4738-B69D-7E21156A7439}" presName="composite" presStyleCnt="0"/>
      <dgm:spPr/>
    </dgm:pt>
    <dgm:pt modelId="{22F7BB32-8263-46E3-8D20-D19F4AC3DEF5}" type="pres">
      <dgm:prSet presAssocID="{F2A34093-2FCF-4738-B69D-7E21156A7439}" presName="FirstChild" presStyleLbl="revTx" presStyleIdx="2" presStyleCnt="6">
        <dgm:presLayoutVars>
          <dgm:chMax val="0"/>
          <dgm:chPref val="0"/>
          <dgm:bulletEnabled val="1"/>
        </dgm:presLayoutVars>
      </dgm:prSet>
      <dgm:spPr/>
      <dgm:t>
        <a:bodyPr/>
        <a:lstStyle/>
        <a:p>
          <a:endParaRPr lang="en-US"/>
        </a:p>
      </dgm:t>
    </dgm:pt>
    <dgm:pt modelId="{FED4D381-11F5-4593-8873-E9D2421A8621}" type="pres">
      <dgm:prSet presAssocID="{F2A34093-2FCF-4738-B69D-7E21156A7439}" presName="Parent" presStyleLbl="alignNode1" presStyleIdx="1" presStyleCnt="3">
        <dgm:presLayoutVars>
          <dgm:chMax val="3"/>
          <dgm:chPref val="3"/>
          <dgm:bulletEnabled val="1"/>
        </dgm:presLayoutVars>
      </dgm:prSet>
      <dgm:spPr/>
      <dgm:t>
        <a:bodyPr/>
        <a:lstStyle/>
        <a:p>
          <a:endParaRPr lang="en-US"/>
        </a:p>
      </dgm:t>
    </dgm:pt>
    <dgm:pt modelId="{6CB68129-AA13-4CA6-85D6-6A42E48C1C9F}" type="pres">
      <dgm:prSet presAssocID="{F2A34093-2FCF-4738-B69D-7E21156A7439}" presName="Accent" presStyleLbl="parChTrans1D1" presStyleIdx="1" presStyleCnt="3"/>
      <dgm:spPr/>
    </dgm:pt>
    <dgm:pt modelId="{ADD1A753-BA3C-4D13-B678-155E4BB68855}" type="pres">
      <dgm:prSet presAssocID="{F2A34093-2FCF-4738-B69D-7E21156A7439}" presName="Child" presStyleLbl="revTx" presStyleIdx="3" presStyleCnt="6">
        <dgm:presLayoutVars>
          <dgm:chMax val="0"/>
          <dgm:chPref val="0"/>
          <dgm:bulletEnabled val="1"/>
        </dgm:presLayoutVars>
      </dgm:prSet>
      <dgm:spPr/>
      <dgm:t>
        <a:bodyPr/>
        <a:lstStyle/>
        <a:p>
          <a:endParaRPr lang="en-US"/>
        </a:p>
      </dgm:t>
    </dgm:pt>
    <dgm:pt modelId="{1B6DFA79-C853-4DA3-B47A-D4E45F8445F5}" type="pres">
      <dgm:prSet presAssocID="{D1C35339-BD02-4646-9680-D042D8BD87D7}" presName="sibTrans" presStyleCnt="0"/>
      <dgm:spPr/>
    </dgm:pt>
    <dgm:pt modelId="{F4ECA478-7BE7-4763-ACA3-E4CF431F9BBC}" type="pres">
      <dgm:prSet presAssocID="{5DCB722F-9E4E-4423-9914-4F52C675C199}" presName="composite" presStyleCnt="0"/>
      <dgm:spPr/>
    </dgm:pt>
    <dgm:pt modelId="{9F497E26-905D-456F-8133-7DB672546695}" type="pres">
      <dgm:prSet presAssocID="{5DCB722F-9E4E-4423-9914-4F52C675C199}" presName="FirstChild" presStyleLbl="revTx" presStyleIdx="4" presStyleCnt="6">
        <dgm:presLayoutVars>
          <dgm:chMax val="0"/>
          <dgm:chPref val="0"/>
          <dgm:bulletEnabled val="1"/>
        </dgm:presLayoutVars>
      </dgm:prSet>
      <dgm:spPr/>
      <dgm:t>
        <a:bodyPr/>
        <a:lstStyle/>
        <a:p>
          <a:endParaRPr lang="en-US"/>
        </a:p>
      </dgm:t>
    </dgm:pt>
    <dgm:pt modelId="{6454D9D0-B304-4F0D-91FA-CB2C01DAE442}" type="pres">
      <dgm:prSet presAssocID="{5DCB722F-9E4E-4423-9914-4F52C675C199}" presName="Parent" presStyleLbl="alignNode1" presStyleIdx="2" presStyleCnt="3">
        <dgm:presLayoutVars>
          <dgm:chMax val="3"/>
          <dgm:chPref val="3"/>
          <dgm:bulletEnabled val="1"/>
        </dgm:presLayoutVars>
      </dgm:prSet>
      <dgm:spPr/>
      <dgm:t>
        <a:bodyPr/>
        <a:lstStyle/>
        <a:p>
          <a:endParaRPr lang="en-US"/>
        </a:p>
      </dgm:t>
    </dgm:pt>
    <dgm:pt modelId="{1DFA05D0-364F-4343-BE2A-548D389BF678}" type="pres">
      <dgm:prSet presAssocID="{5DCB722F-9E4E-4423-9914-4F52C675C199}" presName="Accent" presStyleLbl="parChTrans1D1" presStyleIdx="2" presStyleCnt="3"/>
      <dgm:spPr/>
    </dgm:pt>
    <dgm:pt modelId="{839B2C8F-EB8B-461A-B5F8-598D25CED6D3}" type="pres">
      <dgm:prSet presAssocID="{5DCB722F-9E4E-4423-9914-4F52C675C199}" presName="Child" presStyleLbl="revTx" presStyleIdx="5" presStyleCnt="6">
        <dgm:presLayoutVars>
          <dgm:chMax val="0"/>
          <dgm:chPref val="0"/>
          <dgm:bulletEnabled val="1"/>
        </dgm:presLayoutVars>
      </dgm:prSet>
      <dgm:spPr/>
      <dgm:t>
        <a:bodyPr/>
        <a:lstStyle/>
        <a:p>
          <a:endParaRPr lang="en-US"/>
        </a:p>
      </dgm:t>
    </dgm:pt>
  </dgm:ptLst>
  <dgm:cxnLst>
    <dgm:cxn modelId="{81A82606-16AB-4AFB-994D-650DD112F2DE}" srcId="{E96D7B3C-2021-42DF-BD13-DEB9ECEB1460}" destId="{5DCB722F-9E4E-4423-9914-4F52C675C199}" srcOrd="2" destOrd="0" parTransId="{A5C50123-9CDE-4578-98D0-0AA5A246590B}" sibTransId="{B18A4251-AAF6-4A19-B6D3-88E8BAE52622}"/>
    <dgm:cxn modelId="{42409389-68AE-498D-B33A-14E170FC55B2}" srcId="{F2A34093-2FCF-4738-B69D-7E21156A7439}" destId="{DA81174B-26E3-4BDC-BF99-96473A66B314}" srcOrd="1" destOrd="0" parTransId="{CCD1C649-A062-4845-A26A-E6BBC590EFF2}" sibTransId="{057F4F13-3BB8-45F9-A522-490F343F1D14}"/>
    <dgm:cxn modelId="{6BD59BE5-A35F-4B96-8745-C1817C880410}" type="presOf" srcId="{9CA398DE-6FFF-4A0B-9515-4B2352637A10}" destId="{9F497E26-905D-456F-8133-7DB672546695}" srcOrd="0" destOrd="0" presId="urn:microsoft.com/office/officeart/2011/layout/TabList"/>
    <dgm:cxn modelId="{93B69362-4373-4861-9071-6A73C37C30B3}" type="presOf" srcId="{D306ABEF-C65A-479B-AB6D-C85F6EEDC3CD}" destId="{44588BEF-5451-41F3-8961-DA3D03E39250}" srcOrd="0" destOrd="0" presId="urn:microsoft.com/office/officeart/2011/layout/TabList"/>
    <dgm:cxn modelId="{C1DADED8-2B40-4FCB-AC65-209E62283954}" type="presOf" srcId="{DA81174B-26E3-4BDC-BF99-96473A66B314}" destId="{ADD1A753-BA3C-4D13-B678-155E4BB68855}" srcOrd="0" destOrd="0" presId="urn:microsoft.com/office/officeart/2011/layout/TabList"/>
    <dgm:cxn modelId="{C142F50C-A292-4599-BFCE-3FC6AEDC5C64}" srcId="{E96D7B3C-2021-42DF-BD13-DEB9ECEB1460}" destId="{E02AC363-F927-4485-825E-12C4E3400324}" srcOrd="0" destOrd="0" parTransId="{4BF4AF84-A4C3-4F9E-8ECA-B1F3D23F14DE}" sibTransId="{73E21F0A-0B39-4652-B7E7-87E72BB0B508}"/>
    <dgm:cxn modelId="{701662EC-FB55-4A45-975F-10D3EA0DC15B}" srcId="{5DCB722F-9E4E-4423-9914-4F52C675C199}" destId="{2313FCF9-C9A0-489E-A9B3-46A9E9F9E26D}" srcOrd="1" destOrd="0" parTransId="{B4B08013-5B1E-44F5-B36A-37BDEB07E93C}" sibTransId="{0C1586DC-4306-4298-B50A-0EAB223A01C3}"/>
    <dgm:cxn modelId="{6A834C34-B341-4D20-AC8D-B65AD6234D08}" type="presOf" srcId="{F2A34093-2FCF-4738-B69D-7E21156A7439}" destId="{FED4D381-11F5-4593-8873-E9D2421A8621}" srcOrd="0" destOrd="0" presId="urn:microsoft.com/office/officeart/2011/layout/TabList"/>
    <dgm:cxn modelId="{51C388BF-56C3-460D-99AF-10F89AC58C2A}" type="presOf" srcId="{813C82EF-7290-43EB-98DD-E71CB081EEBA}" destId="{C8D2B15B-C2EF-4080-91A2-522B5A24BADB}" srcOrd="0" destOrd="0" presId="urn:microsoft.com/office/officeart/2011/layout/TabList"/>
    <dgm:cxn modelId="{0E64AB43-6B8F-48B9-AC95-D6AF73D5E336}" type="presOf" srcId="{2313FCF9-C9A0-489E-A9B3-46A9E9F9E26D}" destId="{839B2C8F-EB8B-461A-B5F8-598D25CED6D3}" srcOrd="0" destOrd="0" presId="urn:microsoft.com/office/officeart/2011/layout/TabList"/>
    <dgm:cxn modelId="{C82909B1-CC18-46FF-BF41-551E53BC9D51}" srcId="{F2A34093-2FCF-4738-B69D-7E21156A7439}" destId="{0950F3B7-8AE8-4506-9F37-1A85E92B1CD6}" srcOrd="0" destOrd="0" parTransId="{583130F1-D9E2-4492-A59C-5E85103276E2}" sibTransId="{97B0FA35-1CAE-44CD-9F28-7E54CFDDA858}"/>
    <dgm:cxn modelId="{8E36F100-3A51-4BF5-AB2B-5B420C21EAB6}" type="presOf" srcId="{5DCB722F-9E4E-4423-9914-4F52C675C199}" destId="{6454D9D0-B304-4F0D-91FA-CB2C01DAE442}" srcOrd="0" destOrd="0" presId="urn:microsoft.com/office/officeart/2011/layout/TabList"/>
    <dgm:cxn modelId="{B1B597EF-49F3-47E5-B0AF-6684208A4A30}" srcId="{E02AC363-F927-4485-825E-12C4E3400324}" destId="{813C82EF-7290-43EB-98DD-E71CB081EEBA}" srcOrd="0" destOrd="0" parTransId="{1D783E7D-90FE-4101-BB1C-572E16F9BAF7}" sibTransId="{0E776349-DF84-4254-ABF4-0B5169328076}"/>
    <dgm:cxn modelId="{D7459CE9-C0BB-46FA-BDD4-FA34CBD09D96}" srcId="{5DCB722F-9E4E-4423-9914-4F52C675C199}" destId="{9CA398DE-6FFF-4A0B-9515-4B2352637A10}" srcOrd="0" destOrd="0" parTransId="{05C20A29-0D42-4A1E-8E14-196027237CD2}" sibTransId="{680FC412-604D-42CE-ABC1-DEB2F9BA793A}"/>
    <dgm:cxn modelId="{D84B82A6-E3C5-4308-A629-95FFC520F4B6}" type="presOf" srcId="{0950F3B7-8AE8-4506-9F37-1A85E92B1CD6}" destId="{22F7BB32-8263-46E3-8D20-D19F4AC3DEF5}" srcOrd="0" destOrd="0" presId="urn:microsoft.com/office/officeart/2011/layout/TabList"/>
    <dgm:cxn modelId="{F6554FDE-606F-4E52-A9B4-9EED19096BF6}" type="presOf" srcId="{E02AC363-F927-4485-825E-12C4E3400324}" destId="{65C1C4A5-122C-45F8-B790-D16089D5B394}" srcOrd="0" destOrd="0" presId="urn:microsoft.com/office/officeart/2011/layout/TabList"/>
    <dgm:cxn modelId="{032D229D-EE7C-431F-97A8-7A538221318A}" srcId="{E02AC363-F927-4485-825E-12C4E3400324}" destId="{D306ABEF-C65A-479B-AB6D-C85F6EEDC3CD}" srcOrd="1" destOrd="0" parTransId="{4ACB5F5C-36FF-413E-AF8E-4A49225FCFB0}" sibTransId="{DAB848B8-2E1B-4265-B7C0-B922B6A5320A}"/>
    <dgm:cxn modelId="{EF9184D2-BA88-493C-916E-721ED5BD6802}" srcId="{E96D7B3C-2021-42DF-BD13-DEB9ECEB1460}" destId="{F2A34093-2FCF-4738-B69D-7E21156A7439}" srcOrd="1" destOrd="0" parTransId="{35EB8222-35DF-4C03-BDDF-AE2567C2E3CA}" sibTransId="{D1C35339-BD02-4646-9680-D042D8BD87D7}"/>
    <dgm:cxn modelId="{7AF746CC-17BF-43D5-86B8-C251CE39FF12}" type="presOf" srcId="{E96D7B3C-2021-42DF-BD13-DEB9ECEB1460}" destId="{8E907612-B4AA-45FB-A14F-F0324D8DA064}" srcOrd="0" destOrd="0" presId="urn:microsoft.com/office/officeart/2011/layout/TabList"/>
    <dgm:cxn modelId="{CE3CCBC9-B3BD-43BA-876B-6BCC1AF84580}" type="presParOf" srcId="{8E907612-B4AA-45FB-A14F-F0324D8DA064}" destId="{A38263BE-EB74-494D-8697-37862BFB4A69}" srcOrd="0" destOrd="0" presId="urn:microsoft.com/office/officeart/2011/layout/TabList"/>
    <dgm:cxn modelId="{D43F897D-B649-4B13-A020-FBD0832EEF63}" type="presParOf" srcId="{A38263BE-EB74-494D-8697-37862BFB4A69}" destId="{C8D2B15B-C2EF-4080-91A2-522B5A24BADB}" srcOrd="0" destOrd="0" presId="urn:microsoft.com/office/officeart/2011/layout/TabList"/>
    <dgm:cxn modelId="{9B682300-07DF-4594-A46C-899C86B422B0}" type="presParOf" srcId="{A38263BE-EB74-494D-8697-37862BFB4A69}" destId="{65C1C4A5-122C-45F8-B790-D16089D5B394}" srcOrd="1" destOrd="0" presId="urn:microsoft.com/office/officeart/2011/layout/TabList"/>
    <dgm:cxn modelId="{0BAD7AAD-B113-4096-A681-52178B453026}" type="presParOf" srcId="{A38263BE-EB74-494D-8697-37862BFB4A69}" destId="{DCD4D760-F43F-45E6-BE01-6E7E7D1F74E3}" srcOrd="2" destOrd="0" presId="urn:microsoft.com/office/officeart/2011/layout/TabList"/>
    <dgm:cxn modelId="{03484843-86C7-4EA9-AFC2-874FF4CC272A}" type="presParOf" srcId="{8E907612-B4AA-45FB-A14F-F0324D8DA064}" destId="{44588BEF-5451-41F3-8961-DA3D03E39250}" srcOrd="1" destOrd="0" presId="urn:microsoft.com/office/officeart/2011/layout/TabList"/>
    <dgm:cxn modelId="{21321A54-9C29-4473-B3E0-9F27855BFD71}" type="presParOf" srcId="{8E907612-B4AA-45FB-A14F-F0324D8DA064}" destId="{1B3D9552-509F-4AD4-99F7-A9C527D0DF3D}" srcOrd="2" destOrd="0" presId="urn:microsoft.com/office/officeart/2011/layout/TabList"/>
    <dgm:cxn modelId="{A015C874-F662-4CE4-AAD0-A02AC3A795F7}" type="presParOf" srcId="{8E907612-B4AA-45FB-A14F-F0324D8DA064}" destId="{F1F2E4FB-F713-4082-BAB7-1980F1068C70}" srcOrd="3" destOrd="0" presId="urn:microsoft.com/office/officeart/2011/layout/TabList"/>
    <dgm:cxn modelId="{2095D6D2-3286-43F1-955C-C9EB1AB452F2}" type="presParOf" srcId="{F1F2E4FB-F713-4082-BAB7-1980F1068C70}" destId="{22F7BB32-8263-46E3-8D20-D19F4AC3DEF5}" srcOrd="0" destOrd="0" presId="urn:microsoft.com/office/officeart/2011/layout/TabList"/>
    <dgm:cxn modelId="{095395E3-58F4-45D5-BABC-A8FD6581A0B4}" type="presParOf" srcId="{F1F2E4FB-F713-4082-BAB7-1980F1068C70}" destId="{FED4D381-11F5-4593-8873-E9D2421A8621}" srcOrd="1" destOrd="0" presId="urn:microsoft.com/office/officeart/2011/layout/TabList"/>
    <dgm:cxn modelId="{5EE5940A-99CE-4CFD-A48E-D5A4227C55AA}" type="presParOf" srcId="{F1F2E4FB-F713-4082-BAB7-1980F1068C70}" destId="{6CB68129-AA13-4CA6-85D6-6A42E48C1C9F}" srcOrd="2" destOrd="0" presId="urn:microsoft.com/office/officeart/2011/layout/TabList"/>
    <dgm:cxn modelId="{29E1AFF3-A80C-4195-B40A-E3B387540FC3}" type="presParOf" srcId="{8E907612-B4AA-45FB-A14F-F0324D8DA064}" destId="{ADD1A753-BA3C-4D13-B678-155E4BB68855}" srcOrd="4" destOrd="0" presId="urn:microsoft.com/office/officeart/2011/layout/TabList"/>
    <dgm:cxn modelId="{4A79EC6D-4E2D-4A7E-A611-8FAEC1F5ECD8}" type="presParOf" srcId="{8E907612-B4AA-45FB-A14F-F0324D8DA064}" destId="{1B6DFA79-C853-4DA3-B47A-D4E45F8445F5}" srcOrd="5" destOrd="0" presId="urn:microsoft.com/office/officeart/2011/layout/TabList"/>
    <dgm:cxn modelId="{283AF122-330D-4924-812C-094972975BD9}" type="presParOf" srcId="{8E907612-B4AA-45FB-A14F-F0324D8DA064}" destId="{F4ECA478-7BE7-4763-ACA3-E4CF431F9BBC}" srcOrd="6" destOrd="0" presId="urn:microsoft.com/office/officeart/2011/layout/TabList"/>
    <dgm:cxn modelId="{C6272040-EED7-4184-968D-9D1C333C1352}" type="presParOf" srcId="{F4ECA478-7BE7-4763-ACA3-E4CF431F9BBC}" destId="{9F497E26-905D-456F-8133-7DB672546695}" srcOrd="0" destOrd="0" presId="urn:microsoft.com/office/officeart/2011/layout/TabList"/>
    <dgm:cxn modelId="{7285F245-0DEF-4B1B-A272-37BCBF3EC32E}" type="presParOf" srcId="{F4ECA478-7BE7-4763-ACA3-E4CF431F9BBC}" destId="{6454D9D0-B304-4F0D-91FA-CB2C01DAE442}" srcOrd="1" destOrd="0" presId="urn:microsoft.com/office/officeart/2011/layout/TabList"/>
    <dgm:cxn modelId="{A851CB41-25DA-4D7F-9A27-0C4DB1266CFC}" type="presParOf" srcId="{F4ECA478-7BE7-4763-ACA3-E4CF431F9BBC}" destId="{1DFA05D0-364F-4343-BE2A-548D389BF678}" srcOrd="2" destOrd="0" presId="urn:microsoft.com/office/officeart/2011/layout/TabList"/>
    <dgm:cxn modelId="{30A3B3B3-78F0-4A17-B89D-9896F6697607}" type="presParOf" srcId="{8E907612-B4AA-45FB-A14F-F0324D8DA064}" destId="{839B2C8F-EB8B-461A-B5F8-598D25CED6D3}"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8D15B8-ED07-4D3F-9722-85885F129909}" type="doc">
      <dgm:prSet loTypeId="urn:microsoft.com/office/officeart/2005/8/layout/target1" loCatId="relationship" qsTypeId="urn:microsoft.com/office/officeart/2005/8/quickstyle/simple1" qsCatId="simple" csTypeId="urn:microsoft.com/office/officeart/2005/8/colors/accent1_2" csCatId="accent1" phldr="1"/>
      <dgm:spPr/>
    </dgm:pt>
    <dgm:pt modelId="{0165CEF5-E441-47DA-888F-7ACCB79B6F71}">
      <dgm:prSet phldrT="[Text]" custT="1"/>
      <dgm:spPr/>
      <dgm:t>
        <a:bodyPr/>
        <a:lstStyle/>
        <a:p>
          <a:r>
            <a:rPr lang="en-US" altLang="en-US" sz="1800" b="1" smtClean="0">
              <a:solidFill>
                <a:srgbClr val="FFC000"/>
              </a:solidFill>
              <a:latin typeface="Times New Roman" panose="02020603050405020304" pitchFamily="18" charset="0"/>
              <a:cs typeface="Times New Roman" panose="02020603050405020304" pitchFamily="18" charset="0"/>
            </a:rPr>
            <a:t>13 câu đầu: </a:t>
          </a:r>
          <a:r>
            <a:rPr lang="en-US" altLang="en-US" sz="1800" b="1" smtClean="0">
              <a:solidFill>
                <a:schemeClr val="accent2">
                  <a:lumMod val="40000"/>
                  <a:lumOff val="60000"/>
                </a:schemeClr>
              </a:solidFill>
              <a:latin typeface="Times New Roman" panose="02020603050405020304" pitchFamily="18" charset="0"/>
              <a:cs typeface="Times New Roman" panose="02020603050405020304" pitchFamily="18" charset="0"/>
            </a:rPr>
            <a:t>Nói v</a:t>
          </a:r>
          <a:r>
            <a:rPr lang="en-SG" altLang="en-US" sz="1800" b="1" smtClean="0">
              <a:solidFill>
                <a:schemeClr val="accent2">
                  <a:lumMod val="40000"/>
                  <a:lumOff val="60000"/>
                </a:schemeClr>
              </a:solidFill>
              <a:latin typeface="Times New Roman" panose="02020603050405020304" pitchFamily="18" charset="0"/>
              <a:cs typeface="Times New Roman" panose="02020603050405020304" pitchFamily="18" charset="0"/>
            </a:rPr>
            <a:t>ới con về cội nguồn </a:t>
          </a:r>
          <a:r>
            <a:rPr lang="en-US" altLang="en-US" sz="1800" b="1" smtClean="0">
              <a:solidFill>
                <a:schemeClr val="accent2">
                  <a:lumMod val="40000"/>
                  <a:lumOff val="60000"/>
                </a:schemeClr>
              </a:solidFill>
              <a:latin typeface="Times New Roman" panose="02020603050405020304" pitchFamily="18" charset="0"/>
              <a:cs typeface="Times New Roman" panose="02020603050405020304" pitchFamily="18" charset="0"/>
            </a:rPr>
            <a:t>sinh dưỡng</a:t>
          </a:r>
          <a:endParaRPr lang="en-US" sz="1800">
            <a:solidFill>
              <a:schemeClr val="accent2">
                <a:lumMod val="40000"/>
                <a:lumOff val="60000"/>
              </a:schemeClr>
            </a:solidFill>
          </a:endParaRPr>
        </a:p>
      </dgm:t>
    </dgm:pt>
    <dgm:pt modelId="{E69FCEDF-11D9-4B77-BCC0-CB3DC9D57CAA}" type="parTrans" cxnId="{A27FA574-3D2C-4BF0-82D2-53F2F9F2D2AE}">
      <dgm:prSet/>
      <dgm:spPr/>
      <dgm:t>
        <a:bodyPr/>
        <a:lstStyle/>
        <a:p>
          <a:endParaRPr lang="en-US"/>
        </a:p>
      </dgm:t>
    </dgm:pt>
    <dgm:pt modelId="{5E5B236E-8E05-400B-8F89-4A939BDF8A38}" type="sibTrans" cxnId="{A27FA574-3D2C-4BF0-82D2-53F2F9F2D2AE}">
      <dgm:prSet/>
      <dgm:spPr/>
      <dgm:t>
        <a:bodyPr/>
        <a:lstStyle/>
        <a:p>
          <a:endParaRPr lang="en-US"/>
        </a:p>
      </dgm:t>
    </dgm:pt>
    <dgm:pt modelId="{58B010D7-917B-438E-B6F1-B4391F882DDB}">
      <dgm:prSet phldrT="[Text]" custT="1"/>
      <dgm:spPr/>
      <dgm:t>
        <a:bodyPr/>
        <a:lstStyle/>
        <a:p>
          <a:r>
            <a:rPr lang="en-US" altLang="en-US" sz="1600" b="1" smtClean="0">
              <a:solidFill>
                <a:srgbClr val="92D050"/>
              </a:solidFill>
              <a:latin typeface="Times New Roman" panose="02020603050405020304" pitchFamily="18" charset="0"/>
              <a:cs typeface="Times New Roman" panose="02020603050405020304" pitchFamily="18" charset="0"/>
            </a:rPr>
            <a:t>13 câu tiếp Nói v</a:t>
          </a:r>
          <a:r>
            <a:rPr lang="en-SG" altLang="en-US" sz="1600" b="1" smtClean="0">
              <a:solidFill>
                <a:srgbClr val="92D050"/>
              </a:solidFill>
              <a:latin typeface="Times New Roman" panose="02020603050405020304" pitchFamily="18" charset="0"/>
              <a:cs typeface="Times New Roman" panose="02020603050405020304" pitchFamily="18" charset="0"/>
            </a:rPr>
            <a:t>ới con về vẻ đẹp của người đồng mình</a:t>
          </a:r>
          <a:endParaRPr lang="en-US" sz="1600">
            <a:solidFill>
              <a:srgbClr val="92D050"/>
            </a:solidFill>
          </a:endParaRPr>
        </a:p>
      </dgm:t>
    </dgm:pt>
    <dgm:pt modelId="{B5EF32B6-77BF-43F7-9C4A-B6347F53CD48}" type="parTrans" cxnId="{DF8A408E-734E-4655-AEB4-BA7E8DD24639}">
      <dgm:prSet/>
      <dgm:spPr/>
      <dgm:t>
        <a:bodyPr/>
        <a:lstStyle/>
        <a:p>
          <a:endParaRPr lang="en-US"/>
        </a:p>
      </dgm:t>
    </dgm:pt>
    <dgm:pt modelId="{7BF48141-6E9E-4382-AFF4-36D511E145AE}" type="sibTrans" cxnId="{DF8A408E-734E-4655-AEB4-BA7E8DD24639}">
      <dgm:prSet/>
      <dgm:spPr/>
      <dgm:t>
        <a:bodyPr/>
        <a:lstStyle/>
        <a:p>
          <a:endParaRPr lang="en-US"/>
        </a:p>
      </dgm:t>
    </dgm:pt>
    <dgm:pt modelId="{2C47B4C2-967C-44C6-AAC0-556E099D4873}">
      <dgm:prSet phldrT="[Text]" custT="1"/>
      <dgm:spPr/>
      <dgm:t>
        <a:bodyPr/>
        <a:lstStyle/>
        <a:p>
          <a:r>
            <a:rPr lang="en-SG" altLang="en-US" sz="1800" b="1" smtClean="0">
              <a:solidFill>
                <a:schemeClr val="accent6">
                  <a:lumMod val="75000"/>
                </a:schemeClr>
              </a:solidFill>
              <a:latin typeface="Times New Roman" panose="02020603050405020304" pitchFamily="18" charset="0"/>
              <a:cs typeface="Times New Roman" panose="02020603050405020304" pitchFamily="18" charset="0"/>
            </a:rPr>
            <a:t>4 câu cuối: Lời dặn dò của cha</a:t>
          </a:r>
          <a:endParaRPr lang="en-US" sz="1800">
            <a:solidFill>
              <a:schemeClr val="accent6">
                <a:lumMod val="75000"/>
              </a:schemeClr>
            </a:solidFill>
          </a:endParaRPr>
        </a:p>
      </dgm:t>
    </dgm:pt>
    <dgm:pt modelId="{0740F5EC-5771-43EE-82E8-B8BE7D1633C3}" type="parTrans" cxnId="{2659A231-9340-48E0-A621-EDF190B0232F}">
      <dgm:prSet/>
      <dgm:spPr/>
      <dgm:t>
        <a:bodyPr/>
        <a:lstStyle/>
        <a:p>
          <a:endParaRPr lang="en-US"/>
        </a:p>
      </dgm:t>
    </dgm:pt>
    <dgm:pt modelId="{ED79D990-964C-4D1E-BCCD-D2E0E25D2CBB}" type="sibTrans" cxnId="{2659A231-9340-48E0-A621-EDF190B0232F}">
      <dgm:prSet/>
      <dgm:spPr/>
      <dgm:t>
        <a:bodyPr/>
        <a:lstStyle/>
        <a:p>
          <a:endParaRPr lang="en-US"/>
        </a:p>
      </dgm:t>
    </dgm:pt>
    <dgm:pt modelId="{B13B5E44-D3A7-43C2-995A-91E70CD13A3D}" type="pres">
      <dgm:prSet presAssocID="{818D15B8-ED07-4D3F-9722-85885F129909}" presName="composite" presStyleCnt="0">
        <dgm:presLayoutVars>
          <dgm:chMax val="5"/>
          <dgm:dir/>
          <dgm:resizeHandles val="exact"/>
        </dgm:presLayoutVars>
      </dgm:prSet>
      <dgm:spPr/>
    </dgm:pt>
    <dgm:pt modelId="{FB0713B4-4EA2-4460-8715-C554788E5EC5}" type="pres">
      <dgm:prSet presAssocID="{0165CEF5-E441-47DA-888F-7ACCB79B6F71}" presName="circle1" presStyleLbl="lnNode1" presStyleIdx="0" presStyleCnt="3"/>
      <dgm:spPr/>
    </dgm:pt>
    <dgm:pt modelId="{8D7538A8-A72E-4D74-993A-F6447B40E893}" type="pres">
      <dgm:prSet presAssocID="{0165CEF5-E441-47DA-888F-7ACCB79B6F71}" presName="text1" presStyleLbl="revTx" presStyleIdx="0" presStyleCnt="3">
        <dgm:presLayoutVars>
          <dgm:bulletEnabled val="1"/>
        </dgm:presLayoutVars>
      </dgm:prSet>
      <dgm:spPr/>
      <dgm:t>
        <a:bodyPr/>
        <a:lstStyle/>
        <a:p>
          <a:endParaRPr lang="en-US"/>
        </a:p>
      </dgm:t>
    </dgm:pt>
    <dgm:pt modelId="{8B03727F-1DBB-41D2-914F-051F4CAFCA14}" type="pres">
      <dgm:prSet presAssocID="{0165CEF5-E441-47DA-888F-7ACCB79B6F71}" presName="line1" presStyleLbl="callout" presStyleIdx="0" presStyleCnt="6"/>
      <dgm:spPr/>
    </dgm:pt>
    <dgm:pt modelId="{C40C4E8D-7F8E-463A-867E-98EEB43E0A41}" type="pres">
      <dgm:prSet presAssocID="{0165CEF5-E441-47DA-888F-7ACCB79B6F71}" presName="d1" presStyleLbl="callout" presStyleIdx="1" presStyleCnt="6"/>
      <dgm:spPr/>
    </dgm:pt>
    <dgm:pt modelId="{750AEE03-8CB1-4054-AC2C-35D83A94C941}" type="pres">
      <dgm:prSet presAssocID="{58B010D7-917B-438E-B6F1-B4391F882DDB}" presName="circle2" presStyleLbl="lnNode1" presStyleIdx="1" presStyleCnt="3"/>
      <dgm:spPr>
        <a:blipFill rotWithShape="0">
          <a:blip xmlns:r="http://schemas.openxmlformats.org/officeDocument/2006/relationships" r:embed="rId1"/>
          <a:stretch>
            <a:fillRect/>
          </a:stretch>
        </a:blipFill>
      </dgm:spPr>
    </dgm:pt>
    <dgm:pt modelId="{A8D4AF61-B34D-4A61-9ED9-AC919BE1A8A2}" type="pres">
      <dgm:prSet presAssocID="{58B010D7-917B-438E-B6F1-B4391F882DDB}" presName="text2" presStyleLbl="revTx" presStyleIdx="1" presStyleCnt="3" custScaleX="148159" custLinFactNeighborX="21294" custLinFactNeighborY="22246">
        <dgm:presLayoutVars>
          <dgm:bulletEnabled val="1"/>
        </dgm:presLayoutVars>
      </dgm:prSet>
      <dgm:spPr/>
      <dgm:t>
        <a:bodyPr/>
        <a:lstStyle/>
        <a:p>
          <a:endParaRPr lang="en-US"/>
        </a:p>
      </dgm:t>
    </dgm:pt>
    <dgm:pt modelId="{C4EC3D74-51F9-46B5-B0B3-E28574EAE07E}" type="pres">
      <dgm:prSet presAssocID="{58B010D7-917B-438E-B6F1-B4391F882DDB}" presName="line2" presStyleLbl="callout" presStyleIdx="2" presStyleCnt="6"/>
      <dgm:spPr/>
    </dgm:pt>
    <dgm:pt modelId="{B4D9978B-6BDD-45F9-AC36-7D6912015548}" type="pres">
      <dgm:prSet presAssocID="{58B010D7-917B-438E-B6F1-B4391F882DDB}" presName="d2" presStyleLbl="callout" presStyleIdx="3" presStyleCnt="6"/>
      <dgm:spPr/>
    </dgm:pt>
    <dgm:pt modelId="{42E2FF87-2603-43F2-9ECA-5ABABEF6512F}" type="pres">
      <dgm:prSet presAssocID="{2C47B4C2-967C-44C6-AAC0-556E099D4873}" presName="circle3" presStyleLbl="lnNode1" presStyleIdx="2" presStyleCnt="3"/>
      <dgm:spPr>
        <a:blipFill rotWithShape="0">
          <a:blip xmlns:r="http://schemas.openxmlformats.org/officeDocument/2006/relationships" r:embed="rId2"/>
          <a:stretch>
            <a:fillRect/>
          </a:stretch>
        </a:blipFill>
      </dgm:spPr>
    </dgm:pt>
    <dgm:pt modelId="{DEA231ED-21D6-461D-9DF7-9043523604BC}" type="pres">
      <dgm:prSet presAssocID="{2C47B4C2-967C-44C6-AAC0-556E099D4873}" presName="text3" presStyleLbl="revTx" presStyleIdx="2" presStyleCnt="3" custScaleX="146736" custLinFactNeighborX="19163" custLinFactNeighborY="11345">
        <dgm:presLayoutVars>
          <dgm:bulletEnabled val="1"/>
        </dgm:presLayoutVars>
      </dgm:prSet>
      <dgm:spPr/>
      <dgm:t>
        <a:bodyPr/>
        <a:lstStyle/>
        <a:p>
          <a:endParaRPr lang="en-US"/>
        </a:p>
      </dgm:t>
    </dgm:pt>
    <dgm:pt modelId="{6AB8C484-2E94-4E79-8785-513BD3892409}" type="pres">
      <dgm:prSet presAssocID="{2C47B4C2-967C-44C6-AAC0-556E099D4873}" presName="line3" presStyleLbl="callout" presStyleIdx="4" presStyleCnt="6"/>
      <dgm:spPr/>
    </dgm:pt>
    <dgm:pt modelId="{4811CE93-E317-4364-891D-BB7D8625595B}" type="pres">
      <dgm:prSet presAssocID="{2C47B4C2-967C-44C6-AAC0-556E099D4873}" presName="d3" presStyleLbl="callout" presStyleIdx="5" presStyleCnt="6"/>
      <dgm:spPr/>
    </dgm:pt>
  </dgm:ptLst>
  <dgm:cxnLst>
    <dgm:cxn modelId="{C2826D3E-7919-4716-8C61-44FD0FAC3392}" type="presOf" srcId="{0165CEF5-E441-47DA-888F-7ACCB79B6F71}" destId="{8D7538A8-A72E-4D74-993A-F6447B40E893}" srcOrd="0" destOrd="0" presId="urn:microsoft.com/office/officeart/2005/8/layout/target1"/>
    <dgm:cxn modelId="{5D26FC35-C344-4957-92C2-588F8E7906AA}" type="presOf" srcId="{58B010D7-917B-438E-B6F1-B4391F882DDB}" destId="{A8D4AF61-B34D-4A61-9ED9-AC919BE1A8A2}" srcOrd="0" destOrd="0" presId="urn:microsoft.com/office/officeart/2005/8/layout/target1"/>
    <dgm:cxn modelId="{DF8A408E-734E-4655-AEB4-BA7E8DD24639}" srcId="{818D15B8-ED07-4D3F-9722-85885F129909}" destId="{58B010D7-917B-438E-B6F1-B4391F882DDB}" srcOrd="1" destOrd="0" parTransId="{B5EF32B6-77BF-43F7-9C4A-B6347F53CD48}" sibTransId="{7BF48141-6E9E-4382-AFF4-36D511E145AE}"/>
    <dgm:cxn modelId="{2659A231-9340-48E0-A621-EDF190B0232F}" srcId="{818D15B8-ED07-4D3F-9722-85885F129909}" destId="{2C47B4C2-967C-44C6-AAC0-556E099D4873}" srcOrd="2" destOrd="0" parTransId="{0740F5EC-5771-43EE-82E8-B8BE7D1633C3}" sibTransId="{ED79D990-964C-4D1E-BCCD-D2E0E25D2CBB}"/>
    <dgm:cxn modelId="{D179CCBA-6444-4D7C-88D6-6E8850E3E1D2}" type="presOf" srcId="{2C47B4C2-967C-44C6-AAC0-556E099D4873}" destId="{DEA231ED-21D6-461D-9DF7-9043523604BC}" srcOrd="0" destOrd="0" presId="urn:microsoft.com/office/officeart/2005/8/layout/target1"/>
    <dgm:cxn modelId="{1DDBBB05-0201-4147-9173-A90B35BF7CD5}" type="presOf" srcId="{818D15B8-ED07-4D3F-9722-85885F129909}" destId="{B13B5E44-D3A7-43C2-995A-91E70CD13A3D}" srcOrd="0" destOrd="0" presId="urn:microsoft.com/office/officeart/2005/8/layout/target1"/>
    <dgm:cxn modelId="{A27FA574-3D2C-4BF0-82D2-53F2F9F2D2AE}" srcId="{818D15B8-ED07-4D3F-9722-85885F129909}" destId="{0165CEF5-E441-47DA-888F-7ACCB79B6F71}" srcOrd="0" destOrd="0" parTransId="{E69FCEDF-11D9-4B77-BCC0-CB3DC9D57CAA}" sibTransId="{5E5B236E-8E05-400B-8F89-4A939BDF8A38}"/>
    <dgm:cxn modelId="{31CC12E5-55A6-476C-8021-6E14F6B32A72}" type="presParOf" srcId="{B13B5E44-D3A7-43C2-995A-91E70CD13A3D}" destId="{FB0713B4-4EA2-4460-8715-C554788E5EC5}" srcOrd="0" destOrd="0" presId="urn:microsoft.com/office/officeart/2005/8/layout/target1"/>
    <dgm:cxn modelId="{5F7197CC-7730-4E27-BE0B-496AE88EDAB2}" type="presParOf" srcId="{B13B5E44-D3A7-43C2-995A-91E70CD13A3D}" destId="{8D7538A8-A72E-4D74-993A-F6447B40E893}" srcOrd="1" destOrd="0" presId="urn:microsoft.com/office/officeart/2005/8/layout/target1"/>
    <dgm:cxn modelId="{2B82DB3B-BD21-4206-9397-93E6F56CB5DF}" type="presParOf" srcId="{B13B5E44-D3A7-43C2-995A-91E70CD13A3D}" destId="{8B03727F-1DBB-41D2-914F-051F4CAFCA14}" srcOrd="2" destOrd="0" presId="urn:microsoft.com/office/officeart/2005/8/layout/target1"/>
    <dgm:cxn modelId="{95131432-E975-47C2-99D9-1BBFB3AD91C1}" type="presParOf" srcId="{B13B5E44-D3A7-43C2-995A-91E70CD13A3D}" destId="{C40C4E8D-7F8E-463A-867E-98EEB43E0A41}" srcOrd="3" destOrd="0" presId="urn:microsoft.com/office/officeart/2005/8/layout/target1"/>
    <dgm:cxn modelId="{7FEC09CC-EFBE-4A07-A2D8-D58A25A3ADEF}" type="presParOf" srcId="{B13B5E44-D3A7-43C2-995A-91E70CD13A3D}" destId="{750AEE03-8CB1-4054-AC2C-35D83A94C941}" srcOrd="4" destOrd="0" presId="urn:microsoft.com/office/officeart/2005/8/layout/target1"/>
    <dgm:cxn modelId="{5491350E-1E91-42A5-B97A-28DD6C045D19}" type="presParOf" srcId="{B13B5E44-D3A7-43C2-995A-91E70CD13A3D}" destId="{A8D4AF61-B34D-4A61-9ED9-AC919BE1A8A2}" srcOrd="5" destOrd="0" presId="urn:microsoft.com/office/officeart/2005/8/layout/target1"/>
    <dgm:cxn modelId="{91443DD5-4F02-419A-9325-FBAF4F45341C}" type="presParOf" srcId="{B13B5E44-D3A7-43C2-995A-91E70CD13A3D}" destId="{C4EC3D74-51F9-46B5-B0B3-E28574EAE07E}" srcOrd="6" destOrd="0" presId="urn:microsoft.com/office/officeart/2005/8/layout/target1"/>
    <dgm:cxn modelId="{B9950BBD-7F2C-4939-9BEB-E64BB9296F7E}" type="presParOf" srcId="{B13B5E44-D3A7-43C2-995A-91E70CD13A3D}" destId="{B4D9978B-6BDD-45F9-AC36-7D6912015548}" srcOrd="7" destOrd="0" presId="urn:microsoft.com/office/officeart/2005/8/layout/target1"/>
    <dgm:cxn modelId="{900F4672-FC02-4F9D-966D-C0338E92C0D0}" type="presParOf" srcId="{B13B5E44-D3A7-43C2-995A-91E70CD13A3D}" destId="{42E2FF87-2603-43F2-9ECA-5ABABEF6512F}" srcOrd="8" destOrd="0" presId="urn:microsoft.com/office/officeart/2005/8/layout/target1"/>
    <dgm:cxn modelId="{B8F7A100-1854-4EC5-AE3C-171A63E1F651}" type="presParOf" srcId="{B13B5E44-D3A7-43C2-995A-91E70CD13A3D}" destId="{DEA231ED-21D6-461D-9DF7-9043523604BC}" srcOrd="9" destOrd="0" presId="urn:microsoft.com/office/officeart/2005/8/layout/target1"/>
    <dgm:cxn modelId="{289B5399-FE85-4FB3-9967-4A4AE21FC94D}" type="presParOf" srcId="{B13B5E44-D3A7-43C2-995A-91E70CD13A3D}" destId="{6AB8C484-2E94-4E79-8785-513BD3892409}" srcOrd="10" destOrd="0" presId="urn:microsoft.com/office/officeart/2005/8/layout/target1"/>
    <dgm:cxn modelId="{363C0B16-0C89-4069-8FCB-C6BAC9A79A5B}" type="presParOf" srcId="{B13B5E44-D3A7-43C2-995A-91E70CD13A3D}" destId="{4811CE93-E317-4364-891D-BB7D8625595B}"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A05D0-364F-4343-BE2A-548D389BF678}">
      <dsp:nvSpPr>
        <dsp:cNvPr id="0" name=""/>
        <dsp:cNvSpPr/>
      </dsp:nvSpPr>
      <dsp:spPr>
        <a:xfrm>
          <a:off x="0" y="3170488"/>
          <a:ext cx="6336703" cy="0"/>
        </a:xfrm>
        <a:prstGeom prst="line">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68129-AA13-4CA6-85D6-6A42E48C1C9F}">
      <dsp:nvSpPr>
        <dsp:cNvPr id="0" name=""/>
        <dsp:cNvSpPr/>
      </dsp:nvSpPr>
      <dsp:spPr>
        <a:xfrm>
          <a:off x="0" y="1808713"/>
          <a:ext cx="6336703" cy="0"/>
        </a:xfrm>
        <a:prstGeom prst="line">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4D760-F43F-45E6-BE01-6E7E7D1F74E3}">
      <dsp:nvSpPr>
        <dsp:cNvPr id="0" name=""/>
        <dsp:cNvSpPr/>
      </dsp:nvSpPr>
      <dsp:spPr>
        <a:xfrm>
          <a:off x="0" y="446938"/>
          <a:ext cx="6336703" cy="0"/>
        </a:xfrm>
        <a:prstGeom prst="line">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2B15B-C2EF-4080-91A2-522B5A24BADB}">
      <dsp:nvSpPr>
        <dsp:cNvPr id="0" name=""/>
        <dsp:cNvSpPr/>
      </dsp:nvSpPr>
      <dsp:spPr>
        <a:xfrm>
          <a:off x="1647543" y="498"/>
          <a:ext cx="468916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altLang="en-US" sz="1800" kern="1200" smtClean="0">
              <a:solidFill>
                <a:schemeClr val="bg1"/>
              </a:solidFill>
              <a:latin typeface="Times New Roman" panose="02020603050405020304" pitchFamily="18" charset="0"/>
              <a:cs typeface="Times New Roman" panose="02020603050405020304" pitchFamily="18" charset="0"/>
            </a:rPr>
            <a:t>Tên thật: Hứa Vĩnh Sước (Sinh năm 1948). Là nhà thơ dân tộc miền núi</a:t>
          </a:r>
          <a:endParaRPr lang="en-US" sz="1800" kern="1200">
            <a:solidFill>
              <a:schemeClr val="bg1"/>
            </a:solidFill>
          </a:endParaRPr>
        </a:p>
      </dsp:txBody>
      <dsp:txXfrm>
        <a:off x="1647543" y="498"/>
        <a:ext cx="4689160" cy="446439"/>
      </dsp:txXfrm>
    </dsp:sp>
    <dsp:sp modelId="{65C1C4A5-122C-45F8-B790-D16089D5B394}">
      <dsp:nvSpPr>
        <dsp:cNvPr id="0" name=""/>
        <dsp:cNvSpPr/>
      </dsp:nvSpPr>
      <dsp:spPr>
        <a:xfrm>
          <a:off x="0" y="498"/>
          <a:ext cx="1647543" cy="446439"/>
        </a:xfrm>
        <a:prstGeom prst="round2SameRect">
          <a:avLst>
            <a:gd name="adj1" fmla="val 16670"/>
            <a:gd name="adj2" fmla="val 0"/>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smtClean="0"/>
            <a:t>Y Phương</a:t>
          </a:r>
          <a:endParaRPr lang="en-US" sz="2400" kern="1200"/>
        </a:p>
      </dsp:txBody>
      <dsp:txXfrm>
        <a:off x="21797" y="22295"/>
        <a:ext cx="1603949" cy="424642"/>
      </dsp:txXfrm>
    </dsp:sp>
    <dsp:sp modelId="{44588BEF-5451-41F3-8961-DA3D03E39250}">
      <dsp:nvSpPr>
        <dsp:cNvPr id="0" name=""/>
        <dsp:cNvSpPr/>
      </dsp:nvSpPr>
      <dsp:spPr>
        <a:xfrm>
          <a:off x="0" y="446938"/>
          <a:ext cx="6336703"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446938"/>
        <a:ext cx="6336703" cy="893013"/>
      </dsp:txXfrm>
    </dsp:sp>
    <dsp:sp modelId="{22F7BB32-8263-46E3-8D20-D19F4AC3DEF5}">
      <dsp:nvSpPr>
        <dsp:cNvPr id="0" name=""/>
        <dsp:cNvSpPr/>
      </dsp:nvSpPr>
      <dsp:spPr>
        <a:xfrm>
          <a:off x="1647543" y="1362273"/>
          <a:ext cx="468916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altLang="en-US" sz="2400" kern="1200" smtClean="0">
              <a:solidFill>
                <a:schemeClr val="bg1"/>
              </a:solidFill>
              <a:latin typeface="Times New Roman" panose="02020603050405020304" pitchFamily="18" charset="0"/>
              <a:cs typeface="Times New Roman" panose="02020603050405020304" pitchFamily="18" charset="0"/>
            </a:rPr>
            <a:t>Trùng Khánh - Cao Bằng</a:t>
          </a:r>
          <a:endParaRPr lang="en-US" sz="2400" kern="1200">
            <a:solidFill>
              <a:schemeClr val="bg1"/>
            </a:solidFill>
          </a:endParaRPr>
        </a:p>
      </dsp:txBody>
      <dsp:txXfrm>
        <a:off x="1647543" y="1362273"/>
        <a:ext cx="4689160" cy="446439"/>
      </dsp:txXfrm>
    </dsp:sp>
    <dsp:sp modelId="{FED4D381-11F5-4593-8873-E9D2421A8621}">
      <dsp:nvSpPr>
        <dsp:cNvPr id="0" name=""/>
        <dsp:cNvSpPr/>
      </dsp:nvSpPr>
      <dsp:spPr>
        <a:xfrm>
          <a:off x="0" y="1362273"/>
          <a:ext cx="1647543" cy="446439"/>
        </a:xfrm>
        <a:prstGeom prst="round2SameRect">
          <a:avLst>
            <a:gd name="adj1" fmla="val 16670"/>
            <a:gd name="adj2" fmla="val 0"/>
          </a:avLst>
        </a:prstGeom>
        <a:solidFill>
          <a:schemeClr val="accent6">
            <a:shade val="80000"/>
            <a:hueOff val="-190846"/>
            <a:satOff val="8505"/>
            <a:lumOff val="11889"/>
            <a:alphaOff val="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smtClean="0"/>
            <a:t>Quê</a:t>
          </a:r>
          <a:endParaRPr lang="en-US" sz="2400" b="1" kern="1200"/>
        </a:p>
      </dsp:txBody>
      <dsp:txXfrm>
        <a:off x="21797" y="1384070"/>
        <a:ext cx="1603949" cy="424642"/>
      </dsp:txXfrm>
    </dsp:sp>
    <dsp:sp modelId="{ADD1A753-BA3C-4D13-B678-155E4BB68855}">
      <dsp:nvSpPr>
        <dsp:cNvPr id="0" name=""/>
        <dsp:cNvSpPr/>
      </dsp:nvSpPr>
      <dsp:spPr>
        <a:xfrm>
          <a:off x="0" y="1808713"/>
          <a:ext cx="6336703"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1808713"/>
        <a:ext cx="6336703" cy="893013"/>
      </dsp:txXfrm>
    </dsp:sp>
    <dsp:sp modelId="{9F497E26-905D-456F-8133-7DB672546695}">
      <dsp:nvSpPr>
        <dsp:cNvPr id="0" name=""/>
        <dsp:cNvSpPr/>
      </dsp:nvSpPr>
      <dsp:spPr>
        <a:xfrm>
          <a:off x="1647543" y="2724048"/>
          <a:ext cx="468916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smtClean="0">
              <a:solidFill>
                <a:schemeClr val="bg1"/>
              </a:solidFill>
              <a:latin typeface="Times New Roman" pitchFamily="18" charset="0"/>
              <a:cs typeface="Times New Roman" pitchFamily="18" charset="0"/>
            </a:rPr>
            <a:t>Chân thật, trong sáng, mang tư duy giàu hình ảnh của người miền núi</a:t>
          </a:r>
          <a:endParaRPr lang="en-US" sz="2000" kern="1200">
            <a:solidFill>
              <a:schemeClr val="bg1"/>
            </a:solidFill>
          </a:endParaRPr>
        </a:p>
      </dsp:txBody>
      <dsp:txXfrm>
        <a:off x="1647543" y="2724048"/>
        <a:ext cx="4689160" cy="446439"/>
      </dsp:txXfrm>
    </dsp:sp>
    <dsp:sp modelId="{6454D9D0-B304-4F0D-91FA-CB2C01DAE442}">
      <dsp:nvSpPr>
        <dsp:cNvPr id="0" name=""/>
        <dsp:cNvSpPr/>
      </dsp:nvSpPr>
      <dsp:spPr>
        <a:xfrm>
          <a:off x="0" y="2724048"/>
          <a:ext cx="1647543" cy="446439"/>
        </a:xfrm>
        <a:prstGeom prst="round2SameRect">
          <a:avLst>
            <a:gd name="adj1" fmla="val 16670"/>
            <a:gd name="adj2" fmla="val 0"/>
          </a:avLst>
        </a:prstGeom>
        <a:solidFill>
          <a:schemeClr val="accent6">
            <a:shade val="80000"/>
            <a:hueOff val="-381692"/>
            <a:satOff val="17009"/>
            <a:lumOff val="23779"/>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smtClean="0"/>
            <a:t>Phong cách sáng tác</a:t>
          </a:r>
          <a:endParaRPr lang="en-US" sz="1600" b="1" kern="1200"/>
        </a:p>
      </dsp:txBody>
      <dsp:txXfrm>
        <a:off x="21797" y="2745845"/>
        <a:ext cx="1603949" cy="424642"/>
      </dsp:txXfrm>
    </dsp:sp>
    <dsp:sp modelId="{839B2C8F-EB8B-461A-B5F8-598D25CED6D3}">
      <dsp:nvSpPr>
        <dsp:cNvPr id="0" name=""/>
        <dsp:cNvSpPr/>
      </dsp:nvSpPr>
      <dsp:spPr>
        <a:xfrm>
          <a:off x="0" y="3170488"/>
          <a:ext cx="6336703"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3170488"/>
        <a:ext cx="6336703" cy="893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2FF87-2603-43F2-9ECA-5ABABEF6512F}">
      <dsp:nvSpPr>
        <dsp:cNvPr id="0" name=""/>
        <dsp:cNvSpPr/>
      </dsp:nvSpPr>
      <dsp:spPr>
        <a:xfrm>
          <a:off x="324514" y="1015999"/>
          <a:ext cx="3048000" cy="3048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AEE03-8CB1-4054-AC2C-35D83A94C941}">
      <dsp:nvSpPr>
        <dsp:cNvPr id="0" name=""/>
        <dsp:cNvSpPr/>
      </dsp:nvSpPr>
      <dsp:spPr>
        <a:xfrm>
          <a:off x="934114" y="1625599"/>
          <a:ext cx="1828800" cy="182880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713B4-4EA2-4460-8715-C554788E5EC5}">
      <dsp:nvSpPr>
        <dsp:cNvPr id="0" name=""/>
        <dsp:cNvSpPr/>
      </dsp:nvSpPr>
      <dsp:spPr>
        <a:xfrm>
          <a:off x="1543714" y="2235200"/>
          <a:ext cx="609600" cy="6096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538A8-A72E-4D74-993A-F6447B40E893}">
      <dsp:nvSpPr>
        <dsp:cNvPr id="0" name=""/>
        <dsp:cNvSpPr/>
      </dsp:nvSpPr>
      <dsp:spPr>
        <a:xfrm>
          <a:off x="3880514" y="0"/>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altLang="en-US" sz="1800" b="1" kern="1200" smtClean="0">
              <a:solidFill>
                <a:srgbClr val="FFC000"/>
              </a:solidFill>
              <a:latin typeface="Times New Roman" panose="02020603050405020304" pitchFamily="18" charset="0"/>
              <a:cs typeface="Times New Roman" panose="02020603050405020304" pitchFamily="18" charset="0"/>
            </a:rPr>
            <a:t>13 câu đầu: </a:t>
          </a:r>
          <a:r>
            <a:rPr lang="en-US" altLang="en-US" sz="1800" b="1" kern="1200" smtClean="0">
              <a:solidFill>
                <a:schemeClr val="accent2">
                  <a:lumMod val="40000"/>
                  <a:lumOff val="60000"/>
                </a:schemeClr>
              </a:solidFill>
              <a:latin typeface="Times New Roman" panose="02020603050405020304" pitchFamily="18" charset="0"/>
              <a:cs typeface="Times New Roman" panose="02020603050405020304" pitchFamily="18" charset="0"/>
            </a:rPr>
            <a:t>Nói v</a:t>
          </a:r>
          <a:r>
            <a:rPr lang="en-SG" altLang="en-US" sz="1800" b="1" kern="1200" smtClean="0">
              <a:solidFill>
                <a:schemeClr val="accent2">
                  <a:lumMod val="40000"/>
                  <a:lumOff val="60000"/>
                </a:schemeClr>
              </a:solidFill>
              <a:latin typeface="Times New Roman" panose="02020603050405020304" pitchFamily="18" charset="0"/>
              <a:cs typeface="Times New Roman" panose="02020603050405020304" pitchFamily="18" charset="0"/>
            </a:rPr>
            <a:t>ới con về cội nguồn </a:t>
          </a:r>
          <a:r>
            <a:rPr lang="en-US" altLang="en-US" sz="1800" b="1" kern="1200" smtClean="0">
              <a:solidFill>
                <a:schemeClr val="accent2">
                  <a:lumMod val="40000"/>
                  <a:lumOff val="60000"/>
                </a:schemeClr>
              </a:solidFill>
              <a:latin typeface="Times New Roman" panose="02020603050405020304" pitchFamily="18" charset="0"/>
              <a:cs typeface="Times New Roman" panose="02020603050405020304" pitchFamily="18" charset="0"/>
            </a:rPr>
            <a:t>sinh dưỡng</a:t>
          </a:r>
          <a:endParaRPr lang="en-US" sz="1800" kern="1200">
            <a:solidFill>
              <a:schemeClr val="accent2">
                <a:lumMod val="40000"/>
                <a:lumOff val="60000"/>
              </a:schemeClr>
            </a:solidFill>
          </a:endParaRPr>
        </a:p>
      </dsp:txBody>
      <dsp:txXfrm>
        <a:off x="3880514" y="0"/>
        <a:ext cx="1524000" cy="889000"/>
      </dsp:txXfrm>
    </dsp:sp>
    <dsp:sp modelId="{8B03727F-1DBB-41D2-914F-051F4CAFCA14}">
      <dsp:nvSpPr>
        <dsp:cNvPr id="0" name=""/>
        <dsp:cNvSpPr/>
      </dsp:nvSpPr>
      <dsp:spPr>
        <a:xfrm>
          <a:off x="3499514" y="444499"/>
          <a:ext cx="381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C4E8D-7F8E-463A-867E-98EEB43E0A41}">
      <dsp:nvSpPr>
        <dsp:cNvPr id="0" name=""/>
        <dsp:cNvSpPr/>
      </dsp:nvSpPr>
      <dsp:spPr>
        <a:xfrm rot="5400000">
          <a:off x="1625756" y="667766"/>
          <a:ext cx="2094991" cy="164947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D4AF61-B34D-4A61-9ED9-AC919BE1A8A2}">
      <dsp:nvSpPr>
        <dsp:cNvPr id="0" name=""/>
        <dsp:cNvSpPr/>
      </dsp:nvSpPr>
      <dsp:spPr>
        <a:xfrm>
          <a:off x="3838056" y="1086766"/>
          <a:ext cx="2257943"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altLang="en-US" sz="1600" b="1" kern="1200" smtClean="0">
              <a:solidFill>
                <a:srgbClr val="92D050"/>
              </a:solidFill>
              <a:latin typeface="Times New Roman" panose="02020603050405020304" pitchFamily="18" charset="0"/>
              <a:cs typeface="Times New Roman" panose="02020603050405020304" pitchFamily="18" charset="0"/>
            </a:rPr>
            <a:t>13 câu tiếp Nói v</a:t>
          </a:r>
          <a:r>
            <a:rPr lang="en-SG" altLang="en-US" sz="1600" b="1" kern="1200" smtClean="0">
              <a:solidFill>
                <a:srgbClr val="92D050"/>
              </a:solidFill>
              <a:latin typeface="Times New Roman" panose="02020603050405020304" pitchFamily="18" charset="0"/>
              <a:cs typeface="Times New Roman" panose="02020603050405020304" pitchFamily="18" charset="0"/>
            </a:rPr>
            <a:t>ới con về vẻ đẹp của người đồng mình</a:t>
          </a:r>
          <a:endParaRPr lang="en-US" sz="1600" kern="1200">
            <a:solidFill>
              <a:srgbClr val="92D050"/>
            </a:solidFill>
          </a:endParaRPr>
        </a:p>
      </dsp:txBody>
      <dsp:txXfrm>
        <a:off x="3838056" y="1086766"/>
        <a:ext cx="2257943" cy="889000"/>
      </dsp:txXfrm>
    </dsp:sp>
    <dsp:sp modelId="{C4EC3D74-51F9-46B5-B0B3-E28574EAE07E}">
      <dsp:nvSpPr>
        <dsp:cNvPr id="0" name=""/>
        <dsp:cNvSpPr/>
      </dsp:nvSpPr>
      <dsp:spPr>
        <a:xfrm>
          <a:off x="3499514" y="1333499"/>
          <a:ext cx="381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D9978B-6BDD-45F9-AC36-7D6912015548}">
      <dsp:nvSpPr>
        <dsp:cNvPr id="0" name=""/>
        <dsp:cNvSpPr/>
      </dsp:nvSpPr>
      <dsp:spPr>
        <a:xfrm rot="5400000">
          <a:off x="2075437" y="1542897"/>
          <a:ext cx="1632508" cy="121259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A231ED-21D6-461D-9DF7-9043523604BC}">
      <dsp:nvSpPr>
        <dsp:cNvPr id="0" name=""/>
        <dsp:cNvSpPr/>
      </dsp:nvSpPr>
      <dsp:spPr>
        <a:xfrm>
          <a:off x="3816430" y="1878857"/>
          <a:ext cx="2236256"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SG" altLang="en-US" sz="1800" b="1" kern="1200" smtClean="0">
              <a:solidFill>
                <a:schemeClr val="accent6">
                  <a:lumMod val="75000"/>
                </a:schemeClr>
              </a:solidFill>
              <a:latin typeface="Times New Roman" panose="02020603050405020304" pitchFamily="18" charset="0"/>
              <a:cs typeface="Times New Roman" panose="02020603050405020304" pitchFamily="18" charset="0"/>
            </a:rPr>
            <a:t>4 câu cuối: Lời dặn dò của cha</a:t>
          </a:r>
          <a:endParaRPr lang="en-US" sz="1800" kern="1200">
            <a:solidFill>
              <a:schemeClr val="accent6">
                <a:lumMod val="75000"/>
              </a:schemeClr>
            </a:solidFill>
          </a:endParaRPr>
        </a:p>
      </dsp:txBody>
      <dsp:txXfrm>
        <a:off x="3816430" y="1878857"/>
        <a:ext cx="2236256" cy="889000"/>
      </dsp:txXfrm>
    </dsp:sp>
    <dsp:sp modelId="{6AB8C484-2E94-4E79-8785-513BD3892409}">
      <dsp:nvSpPr>
        <dsp:cNvPr id="0" name=""/>
        <dsp:cNvSpPr/>
      </dsp:nvSpPr>
      <dsp:spPr>
        <a:xfrm>
          <a:off x="3499514" y="2222499"/>
          <a:ext cx="381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1CE93-E317-4364-891D-BB7D8625595B}">
      <dsp:nvSpPr>
        <dsp:cNvPr id="0" name=""/>
        <dsp:cNvSpPr/>
      </dsp:nvSpPr>
      <dsp:spPr>
        <a:xfrm rot="5400000">
          <a:off x="2525678" y="2417317"/>
          <a:ext cx="1166368" cy="77571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FD87D8-7C0E-4451-8EF4-3DD261215358}"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68915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D87D8-7C0E-4451-8EF4-3DD261215358}"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27078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D87D8-7C0E-4451-8EF4-3DD261215358}"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92594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D87D8-7C0E-4451-8EF4-3DD261215358}"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73907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D87D8-7C0E-4451-8EF4-3DD261215358}"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79694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FD87D8-7C0E-4451-8EF4-3DD261215358}"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203240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FD87D8-7C0E-4451-8EF4-3DD261215358}"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325313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FD87D8-7C0E-4451-8EF4-3DD261215358}"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211133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D87D8-7C0E-4451-8EF4-3DD261215358}"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313447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FD87D8-7C0E-4451-8EF4-3DD261215358}"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77420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FD87D8-7C0E-4451-8EF4-3DD261215358}"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29040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8FD87D8-7C0E-4451-8EF4-3DD261215358}" type="datetimeFigureOut">
              <a:rPr lang="en-US" smtClean="0"/>
              <a:t>8/9/2021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4F8FB50-B984-4AEF-BE84-52B2489A9F0C}" type="slidenum">
              <a:rPr lang="en-US" smtClean="0"/>
              <a:t>‹#›</a:t>
            </a:fld>
            <a:endParaRPr lang="en-US"/>
          </a:p>
        </p:txBody>
      </p:sp>
    </p:spTree>
    <p:extLst>
      <p:ext uri="{BB962C8B-B14F-4D97-AF65-F5344CB8AC3E}">
        <p14:creationId xmlns:p14="http://schemas.microsoft.com/office/powerpoint/2010/main" val="294885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223" y="2427734"/>
            <a:ext cx="4001777" cy="3372442"/>
          </a:xfrm>
          <a:prstGeom prst="rect">
            <a:avLst/>
          </a:prstGeom>
          <a:ln>
            <a:noFill/>
          </a:ln>
          <a:effectLst>
            <a:softEdge rad="635000"/>
          </a:effectLst>
        </p:spPr>
      </p:pic>
      <p:sp>
        <p:nvSpPr>
          <p:cNvPr id="3" name="Content Placeholder 2"/>
          <p:cNvSpPr>
            <a:spLocks noGrp="1"/>
          </p:cNvSpPr>
          <p:nvPr>
            <p:ph idx="1"/>
          </p:nvPr>
        </p:nvSpPr>
        <p:spPr>
          <a:xfrm>
            <a:off x="467544" y="730498"/>
            <a:ext cx="8435280" cy="3394472"/>
          </a:xfrm>
        </p:spPr>
        <p:txBody>
          <a:bodyPr>
            <a:noAutofit/>
          </a:bodyPr>
          <a:lstStyle/>
          <a:p>
            <a:pPr marL="0" indent="0" algn="just">
              <a:buNone/>
            </a:pPr>
            <a:r>
              <a:rPr lang="vi-VN" sz="4800" dirty="0">
                <a:solidFill>
                  <a:schemeClr val="bg1"/>
                </a:solidFill>
              </a:rPr>
              <a:t>T</a:t>
            </a:r>
            <a:r>
              <a:rPr lang="vi-VN" sz="2000" dirty="0">
                <a:solidFill>
                  <a:schemeClr val="bg1"/>
                </a:solidFill>
              </a:rPr>
              <a:t>ình cha ấm áp như vầng thái dương </a:t>
            </a:r>
            <a:endParaRPr lang="en-US" sz="2000" dirty="0" smtClean="0">
              <a:solidFill>
                <a:schemeClr val="bg1"/>
              </a:solidFill>
            </a:endParaRPr>
          </a:p>
          <a:p>
            <a:pPr marL="0" indent="0" algn="just">
              <a:buNone/>
            </a:pPr>
            <a:r>
              <a:rPr lang="vi-VN" sz="2000" dirty="0" smtClean="0">
                <a:solidFill>
                  <a:schemeClr val="bg1"/>
                </a:solidFill>
              </a:rPr>
              <a:t>Ngọt </a:t>
            </a:r>
            <a:r>
              <a:rPr lang="vi-VN" sz="2000" dirty="0">
                <a:solidFill>
                  <a:schemeClr val="bg1"/>
                </a:solidFill>
              </a:rPr>
              <a:t>ngào như dòng nước trôi đầu nguồn </a:t>
            </a:r>
            <a:endParaRPr lang="en-US" sz="2000" dirty="0" smtClean="0">
              <a:solidFill>
                <a:schemeClr val="bg1"/>
              </a:solidFill>
            </a:endParaRPr>
          </a:p>
          <a:p>
            <a:pPr marL="0" indent="0" algn="just">
              <a:buNone/>
            </a:pPr>
            <a:r>
              <a:rPr lang="vi-VN" sz="2000" dirty="0" smtClean="0">
                <a:solidFill>
                  <a:schemeClr val="bg1"/>
                </a:solidFill>
              </a:rPr>
              <a:t>Có </a:t>
            </a:r>
            <a:r>
              <a:rPr lang="vi-VN" sz="2000" dirty="0">
                <a:solidFill>
                  <a:schemeClr val="bg1"/>
                </a:solidFill>
              </a:rPr>
              <a:t>lẽ các bạn cũng đã biết xưa nay tình mẫu tử luôn là đề tài phong phú cho thơ ca. Những bài thơ nói về tình cảm cha con thì rất là ít. Riêng bài thơ " Nói với con" của tác giả Y Phương là một trong những tác phẩm rất hiếm hoi đó. Bài thơ Nói với con thể hiện tình cảm êm ấm của gia đình, tình yêu quê hương da diết, ngọt ngào và ngợi ca giá trị truyền thống tình nghĩa, sức sống mạnh mẽ của người dân miền núi.</a:t>
            </a:r>
            <a:endParaRPr lang="en-US" sz="2000" dirty="0">
              <a:solidFill>
                <a:schemeClr val="bg1"/>
              </a:solidFill>
            </a:endParaRPr>
          </a:p>
        </p:txBody>
      </p:sp>
    </p:spTree>
    <p:extLst>
      <p:ext uri="{BB962C8B-B14F-4D97-AF65-F5344CB8AC3E}">
        <p14:creationId xmlns:p14="http://schemas.microsoft.com/office/powerpoint/2010/main" val="15626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a:extLst>
              <a:ext uri="{FF2B5EF4-FFF2-40B4-BE49-F238E27FC236}">
                <a16:creationId xmlns="" xmlns:a16="http://schemas.microsoft.com/office/drawing/2014/main" id="{F8FEA5A9-33D6-482A-85B5-7EBABBE6F263}"/>
              </a:ext>
            </a:extLst>
          </p:cNvPr>
          <p:cNvGrpSpPr/>
          <p:nvPr/>
        </p:nvGrpSpPr>
        <p:grpSpPr>
          <a:xfrm>
            <a:off x="706226" y="1851670"/>
            <a:ext cx="3493303" cy="1735792"/>
            <a:chOff x="7678992" y="2033798"/>
            <a:chExt cx="4693803" cy="2626693"/>
          </a:xfrm>
        </p:grpSpPr>
        <p:sp>
          <p:nvSpPr>
            <p:cNvPr id="7" name="TextBox 30">
              <a:extLst>
                <a:ext uri="{FF2B5EF4-FFF2-40B4-BE49-F238E27FC236}">
                  <a16:creationId xmlns="" xmlns:a16="http://schemas.microsoft.com/office/drawing/2014/main" id="{040061C4-E3BE-4B76-8A84-D7BD655A280F}"/>
                </a:ext>
              </a:extLst>
            </p:cNvPr>
            <p:cNvSpPr txBox="1"/>
            <p:nvPr/>
          </p:nvSpPr>
          <p:spPr>
            <a:xfrm rot="16200000">
              <a:off x="8774112" y="1155324"/>
              <a:ext cx="2515016" cy="4375194"/>
            </a:xfrm>
            <a:prstGeom prst="rect">
              <a:avLst/>
            </a:prstGeom>
            <a:noFill/>
            <a:ln>
              <a:solidFill>
                <a:schemeClr val="accent6">
                  <a:lumMod val="75000"/>
                </a:schemeClr>
              </a:solidFill>
            </a:ln>
          </p:spPr>
          <p:txBody>
            <a:bodyPr vert="eaVert" wrap="square" rtlCol="0">
              <a:spAutoFit/>
            </a:bodyPr>
            <a:lstStyle/>
            <a:p>
              <a:r>
                <a:rPr lang="vi-VN" sz="2400" i="1" dirty="0">
                  <a:solidFill>
                    <a:schemeClr val="accent6">
                      <a:lumMod val="60000"/>
                      <a:lumOff val="40000"/>
                    </a:schemeClr>
                  </a:solidFill>
                  <a:latin typeface="+mj-lt"/>
                </a:rPr>
                <a:t>Chân phải </a:t>
              </a:r>
              <a:r>
                <a:rPr lang="vi-VN" sz="2400" b="1" i="1" dirty="0">
                  <a:solidFill>
                    <a:schemeClr val="accent6">
                      <a:lumMod val="60000"/>
                      <a:lumOff val="40000"/>
                    </a:schemeClr>
                  </a:solidFill>
                  <a:latin typeface="+mj-lt"/>
                </a:rPr>
                <a:t>bước</a:t>
              </a:r>
              <a:r>
                <a:rPr lang="vi-VN" sz="2400" i="1" dirty="0">
                  <a:solidFill>
                    <a:schemeClr val="accent6">
                      <a:lumMod val="60000"/>
                      <a:lumOff val="40000"/>
                    </a:schemeClr>
                  </a:solidFill>
                  <a:latin typeface="+mj-lt"/>
                </a:rPr>
                <a:t> tới cha</a:t>
              </a:r>
              <a:br>
                <a:rPr lang="vi-VN" sz="2400" i="1" dirty="0">
                  <a:solidFill>
                    <a:schemeClr val="accent6">
                      <a:lumMod val="60000"/>
                      <a:lumOff val="40000"/>
                    </a:schemeClr>
                  </a:solidFill>
                  <a:latin typeface="+mj-lt"/>
                </a:rPr>
              </a:br>
              <a:r>
                <a:rPr lang="vi-VN" sz="2400" i="1" dirty="0">
                  <a:solidFill>
                    <a:schemeClr val="accent6">
                      <a:lumMod val="60000"/>
                      <a:lumOff val="40000"/>
                    </a:schemeClr>
                  </a:solidFill>
                  <a:latin typeface="+mj-lt"/>
                </a:rPr>
                <a:t>Chân trái </a:t>
              </a:r>
              <a:r>
                <a:rPr lang="vi-VN" sz="2400" b="1" i="1" dirty="0">
                  <a:solidFill>
                    <a:schemeClr val="accent6">
                      <a:lumMod val="60000"/>
                      <a:lumOff val="40000"/>
                    </a:schemeClr>
                  </a:solidFill>
                  <a:latin typeface="+mj-lt"/>
                </a:rPr>
                <a:t>bước</a:t>
              </a:r>
              <a:r>
                <a:rPr lang="vi-VN" sz="2400" i="1" dirty="0">
                  <a:solidFill>
                    <a:schemeClr val="accent6">
                      <a:lumMod val="60000"/>
                      <a:lumOff val="40000"/>
                    </a:schemeClr>
                  </a:solidFill>
                  <a:latin typeface="+mj-lt"/>
                </a:rPr>
                <a:t> tới mẹ</a:t>
              </a:r>
              <a:br>
                <a:rPr lang="vi-VN" sz="2400" i="1" dirty="0">
                  <a:solidFill>
                    <a:schemeClr val="accent6">
                      <a:lumMod val="60000"/>
                      <a:lumOff val="40000"/>
                    </a:schemeClr>
                  </a:solidFill>
                  <a:latin typeface="+mj-lt"/>
                </a:rPr>
              </a:br>
              <a:r>
                <a:rPr lang="vi-VN" sz="2400" i="1" dirty="0">
                  <a:solidFill>
                    <a:schemeClr val="accent6">
                      <a:lumMod val="60000"/>
                      <a:lumOff val="40000"/>
                    </a:schemeClr>
                  </a:solidFill>
                  <a:latin typeface="+mj-lt"/>
                </a:rPr>
                <a:t>Một </a:t>
              </a:r>
              <a:r>
                <a:rPr lang="vi-VN" sz="2400" b="1" i="1" dirty="0">
                  <a:solidFill>
                    <a:schemeClr val="accent6">
                      <a:lumMod val="60000"/>
                      <a:lumOff val="40000"/>
                    </a:schemeClr>
                  </a:solidFill>
                  <a:latin typeface="+mj-lt"/>
                </a:rPr>
                <a:t>bước</a:t>
              </a:r>
              <a:r>
                <a:rPr lang="vi-VN" sz="2400" i="1" dirty="0">
                  <a:solidFill>
                    <a:schemeClr val="accent6">
                      <a:lumMod val="60000"/>
                      <a:lumOff val="40000"/>
                    </a:schemeClr>
                  </a:solidFill>
                  <a:latin typeface="+mj-lt"/>
                </a:rPr>
                <a:t> chạm tiếng nói</a:t>
              </a:r>
              <a:br>
                <a:rPr lang="vi-VN" sz="2400" i="1" dirty="0">
                  <a:solidFill>
                    <a:schemeClr val="accent6">
                      <a:lumMod val="60000"/>
                      <a:lumOff val="40000"/>
                    </a:schemeClr>
                  </a:solidFill>
                  <a:latin typeface="+mj-lt"/>
                </a:rPr>
              </a:br>
              <a:r>
                <a:rPr lang="vi-VN" sz="2400" i="1" dirty="0">
                  <a:solidFill>
                    <a:schemeClr val="accent6">
                      <a:lumMod val="60000"/>
                      <a:lumOff val="40000"/>
                    </a:schemeClr>
                  </a:solidFill>
                  <a:latin typeface="+mj-lt"/>
                </a:rPr>
                <a:t>Hai </a:t>
              </a:r>
              <a:r>
                <a:rPr lang="vi-VN" sz="2400" b="1" i="1" dirty="0">
                  <a:solidFill>
                    <a:schemeClr val="accent6">
                      <a:lumMod val="60000"/>
                      <a:lumOff val="40000"/>
                    </a:schemeClr>
                  </a:solidFill>
                  <a:latin typeface="+mj-lt"/>
                </a:rPr>
                <a:t>bước</a:t>
              </a:r>
              <a:r>
                <a:rPr lang="vi-VN" sz="2400" i="1" dirty="0">
                  <a:solidFill>
                    <a:schemeClr val="accent6">
                      <a:lumMod val="60000"/>
                      <a:lumOff val="40000"/>
                    </a:schemeClr>
                  </a:solidFill>
                  <a:latin typeface="+mj-lt"/>
                </a:rPr>
                <a:t> tới tiếng cười</a:t>
              </a:r>
              <a:endParaRPr lang="en-SG" sz="2400" i="1" dirty="0">
                <a:solidFill>
                  <a:schemeClr val="accent6">
                    <a:lumMod val="60000"/>
                    <a:lumOff val="40000"/>
                  </a:schemeClr>
                </a:solidFill>
                <a:latin typeface="+mj-lt"/>
              </a:endParaRPr>
            </a:p>
          </p:txBody>
        </p:sp>
        <p:sp>
          <p:nvSpPr>
            <p:cNvPr id="8" name="矩形: 圆角 5">
              <a:extLst>
                <a:ext uri="{FF2B5EF4-FFF2-40B4-BE49-F238E27FC236}">
                  <a16:creationId xmlns="" xmlns:a16="http://schemas.microsoft.com/office/drawing/2014/main" id="{73BF6245-1BB8-4EBB-8E4F-8EE9807662D8}"/>
                </a:ext>
              </a:extLst>
            </p:cNvPr>
            <p:cNvSpPr/>
            <p:nvPr/>
          </p:nvSpPr>
          <p:spPr>
            <a:xfrm>
              <a:off x="7678992" y="2033798"/>
              <a:ext cx="4693803" cy="2626693"/>
            </a:xfrm>
            <a:prstGeom prst="roundRect">
              <a:avLst>
                <a:gd name="adj" fmla="val 11280"/>
              </a:avLst>
            </a:prstGeom>
            <a:no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grpSp>
      <p:sp>
        <p:nvSpPr>
          <p:cNvPr id="12" name="矩形: 圆角 6">
            <a:extLst>
              <a:ext uri="{FF2B5EF4-FFF2-40B4-BE49-F238E27FC236}">
                <a16:creationId xmlns="" xmlns:a16="http://schemas.microsoft.com/office/drawing/2014/main" id="{E1C16CDD-0FD1-41B7-97CE-33CB7E2B9D67}"/>
              </a:ext>
            </a:extLst>
          </p:cNvPr>
          <p:cNvSpPr/>
          <p:nvPr/>
        </p:nvSpPr>
        <p:spPr>
          <a:xfrm>
            <a:off x="1191867" y="1203598"/>
            <a:ext cx="2639615" cy="461838"/>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342900">
              <a:defRPr/>
            </a:pPr>
            <a:r>
              <a:rPr lang="en-SG" altLang="zh-CN" sz="27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NỘI DUNG</a:t>
            </a:r>
            <a:endParaRPr lang="zh-CN" altLang="en-US" sz="27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矩形: 圆角 6">
            <a:extLst>
              <a:ext uri="{FF2B5EF4-FFF2-40B4-BE49-F238E27FC236}">
                <a16:creationId xmlns="" xmlns:a16="http://schemas.microsoft.com/office/drawing/2014/main" id="{1AE59BD9-F240-48DB-937C-12E4FD50E201}"/>
              </a:ext>
            </a:extLst>
          </p:cNvPr>
          <p:cNvSpPr/>
          <p:nvPr/>
        </p:nvSpPr>
        <p:spPr>
          <a:xfrm>
            <a:off x="4572003" y="1203598"/>
            <a:ext cx="4062845" cy="935584"/>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defRPr/>
            </a:pPr>
            <a:r>
              <a:rPr lang="en-US" altLang="zh-CN" sz="2400" dirty="0" err="1">
                <a:solidFill>
                  <a:schemeClr val="tx1"/>
                </a:solidFill>
                <a:latin typeface="Times New Roman" panose="02020603050405020304" pitchFamily="18" charset="0"/>
                <a:cs typeface="Times New Roman" panose="02020603050405020304" pitchFamily="18" charset="0"/>
              </a:rPr>
              <a:t>Đoạn</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thơ</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gợi</a:t>
            </a:r>
            <a:r>
              <a:rPr lang="en-US" altLang="zh-CN" sz="2400" dirty="0">
                <a:solidFill>
                  <a:schemeClr val="tx1"/>
                </a:solidFill>
                <a:latin typeface="Times New Roman" panose="02020603050405020304" pitchFamily="18" charset="0"/>
                <a:cs typeface="Times New Roman" panose="02020603050405020304" pitchFamily="18" charset="0"/>
              </a:rPr>
              <a:t> ra 1 </a:t>
            </a:r>
            <a:r>
              <a:rPr lang="en-US" altLang="zh-CN" sz="2400" dirty="0" err="1">
                <a:solidFill>
                  <a:schemeClr val="tx1"/>
                </a:solidFill>
                <a:latin typeface="Times New Roman" panose="02020603050405020304" pitchFamily="18" charset="0"/>
                <a:cs typeface="Times New Roman" panose="02020603050405020304" pitchFamily="18" charset="0"/>
              </a:rPr>
              <a:t>khung</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cảnh</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gia</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đình</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đầm</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ấm</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hạnh</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phúc</a:t>
            </a:r>
            <a:endParaRPr lang="zh-CN" altLang="en-US" sz="24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01487" y="2139182"/>
            <a:ext cx="1203870" cy="1203870"/>
          </a:xfrm>
          <a:prstGeom prst="rect">
            <a:avLst/>
          </a:prstGeom>
        </p:spPr>
      </p:pic>
      <p:sp>
        <p:nvSpPr>
          <p:cNvPr id="14" name="矩形: 圆角 6">
            <a:extLst>
              <a:ext uri="{FF2B5EF4-FFF2-40B4-BE49-F238E27FC236}">
                <a16:creationId xmlns="" xmlns:a16="http://schemas.microsoft.com/office/drawing/2014/main" id="{12574585-A1A7-4FBF-A0DD-1BF390B7F6F9}"/>
              </a:ext>
            </a:extLst>
          </p:cNvPr>
          <p:cNvSpPr/>
          <p:nvPr/>
        </p:nvSpPr>
        <p:spPr>
          <a:xfrm>
            <a:off x="4572003" y="3296296"/>
            <a:ext cx="4062845" cy="1236518"/>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defRPr/>
            </a:pPr>
            <a:r>
              <a:rPr lang="en-US" altLang="zh-CN" sz="2400" dirty="0">
                <a:solidFill>
                  <a:schemeClr val="tx1"/>
                </a:solidFill>
                <a:latin typeface="Times New Roman" panose="02020603050405020304" pitchFamily="18" charset="0"/>
                <a:cs typeface="Times New Roman" panose="02020603050405020304" pitchFamily="18" charset="0"/>
              </a:rPr>
              <a:t>Con </a:t>
            </a:r>
            <a:r>
              <a:rPr lang="en-US" altLang="zh-CN" sz="2400" dirty="0" err="1">
                <a:solidFill>
                  <a:schemeClr val="tx1"/>
                </a:solidFill>
                <a:latin typeface="Times New Roman" panose="02020603050405020304" pitchFamily="18" charset="0"/>
                <a:cs typeface="Times New Roman" panose="02020603050405020304" pitchFamily="18" charset="0"/>
              </a:rPr>
              <a:t>hãy</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biết</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trân</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trọng</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niềm</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hạnh</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phúc</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giản</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dị</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ngọt</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ngào</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mà</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thiêng</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liêng</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đó</a:t>
            </a:r>
            <a:endParaRPr lang="zh-CN" altLang="en-US" sz="2400" b="1" dirty="0">
              <a:solidFill>
                <a:schemeClr val="tx1"/>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58" y="3616740"/>
            <a:ext cx="3473671" cy="1595728"/>
          </a:xfrm>
          <a:prstGeom prst="rect">
            <a:avLst/>
          </a:prstGeom>
          <a:ln>
            <a:noFill/>
          </a:ln>
          <a:effectLst>
            <a:softEdge rad="112500"/>
          </a:effectLst>
        </p:spPr>
      </p:pic>
      <p:sp>
        <p:nvSpPr>
          <p:cNvPr id="10" name="TextBox 9"/>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t>II. TÌM HIỂU CHI TIẾT</a:t>
            </a:r>
            <a:endParaRPr lang="en-US" sz="2400" b="1"/>
          </a:p>
        </p:txBody>
      </p:sp>
      <p:sp>
        <p:nvSpPr>
          <p:cNvPr id="11" name="Rounded Rectangle 2">
            <a:extLst>
              <a:ext uri="{FF2B5EF4-FFF2-40B4-BE49-F238E27FC236}">
                <a16:creationId xmlns=""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smtClean="0">
                <a:solidFill>
                  <a:schemeClr val="tx1"/>
                </a:solidFill>
                <a:latin typeface="Times New Roman" pitchFamily="18" charset="0"/>
                <a:cs typeface="Times New Roman" pitchFamily="18" charset="0"/>
              </a:rPr>
              <a:t>. </a:t>
            </a:r>
            <a:r>
              <a:rPr lang="en-US" altLang="en-US" sz="2400" b="1" smtClean="0">
                <a:solidFill>
                  <a:schemeClr val="tx1"/>
                </a:solidFill>
                <a:latin typeface="Times New Roman" panose="02020603050405020304" pitchFamily="18" charset="0"/>
                <a:cs typeface="Times New Roman" panose="02020603050405020304" pitchFamily="18" charset="0"/>
              </a:rPr>
              <a:t>Nói v</a:t>
            </a:r>
            <a:r>
              <a:rPr lang="en-SG" altLang="en-US" sz="2400" b="1" smtClean="0">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smtClean="0">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98883286"/>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23528" y="1138460"/>
            <a:ext cx="888699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b="1" i="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a:t>
            </a:r>
            <a:r>
              <a:rPr lang="vi-VN"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hương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thiếu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nuô</a:t>
            </a:r>
            <a:r>
              <a:rPr lang="en-US"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a:t>
            </a:r>
          </a:p>
          <a:p>
            <a:pPr defTabSz="685800" eaLnBrk="0" fontAlgn="base" hangingPunct="0">
              <a:spcBef>
                <a:spcPct val="0"/>
              </a:spcBef>
              <a:spcAft>
                <a:spcPct val="0"/>
              </a:spcAft>
            </a:pP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 lớn và trưởng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chemeClr val="bg1"/>
              </a:solidFill>
              <a:ea typeface="Times New Roman" panose="02020603050405020304" pitchFamily="18" charset="0"/>
            </a:endParaRPr>
          </a:p>
        </p:txBody>
      </p:sp>
      <p:sp>
        <p:nvSpPr>
          <p:cNvPr id="7" name="Rectangle 6"/>
          <p:cNvSpPr/>
          <p:nvPr/>
        </p:nvSpPr>
        <p:spPr>
          <a:xfrm>
            <a:off x="695198" y="1995686"/>
            <a:ext cx="4104456" cy="900246"/>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en-US" b="1" dirty="0">
                <a:solidFill>
                  <a:schemeClr val="bg1"/>
                </a:solidFill>
                <a:latin typeface="Times New Roman" panose="02020603050405020304" pitchFamily="18" charset="0"/>
                <a:ea typeface="Times New Roman" panose="02020603050405020304" pitchFamily="18" charset="0"/>
              </a:rPr>
              <a:t>- </a:t>
            </a:r>
            <a:r>
              <a:rPr lang="vi-VN" b="1" dirty="0">
                <a:solidFill>
                  <a:schemeClr val="bg1"/>
                </a:solidFill>
                <a:latin typeface="Times New Roman" panose="02020603050405020304" pitchFamily="18" charset="0"/>
                <a:ea typeface="Times New Roman" panose="02020603050405020304" pitchFamily="18" charset="0"/>
              </a:rPr>
              <a:t>Quê hương được giới thiệu qua lối nói hình ảnh của người vùng cao - "người đồng mình".</a:t>
            </a:r>
            <a:endParaRPr lang="en-US" b="1" dirty="0">
              <a:solidFill>
                <a:schemeClr val="bg1"/>
              </a:solidFill>
              <a:latin typeface="Times New Roman" panose="02020603050405020304" pitchFamily="18" charset="0"/>
              <a:ea typeface="Times New Roman" panose="02020603050405020304" pitchFamily="18" charset="0"/>
            </a:endParaRPr>
          </a:p>
        </p:txBody>
      </p:sp>
      <p:sp>
        <p:nvSpPr>
          <p:cNvPr id="8" name="Rectangle 7"/>
          <p:cNvSpPr/>
          <p:nvPr/>
        </p:nvSpPr>
        <p:spPr>
          <a:xfrm>
            <a:off x="250792" y="3366946"/>
            <a:ext cx="4896544" cy="1300356"/>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000" b="1" smtClean="0">
                <a:solidFill>
                  <a:srgbClr val="FFC000"/>
                </a:solidFill>
                <a:latin typeface="Times New Roman" panose="02020603050405020304" pitchFamily="18" charset="0"/>
                <a:ea typeface="Times New Roman" panose="02020603050405020304" pitchFamily="18" charset="0"/>
                <a:sym typeface="Wingdings" pitchFamily="2" charset="2"/>
              </a:rPr>
              <a:t> </a:t>
            </a:r>
            <a:r>
              <a:rPr lang="vi-VN" sz="2000" b="1" smtClean="0">
                <a:solidFill>
                  <a:srgbClr val="FFC000"/>
                </a:solidFill>
                <a:latin typeface="Times New Roman" panose="02020603050405020304" pitchFamily="18" charset="0"/>
                <a:ea typeface="Times New Roman" panose="02020603050405020304" pitchFamily="18" charset="0"/>
              </a:rPr>
              <a:t>Cách </a:t>
            </a:r>
            <a:r>
              <a:rPr lang="vi-VN" sz="2000" b="1" dirty="0">
                <a:solidFill>
                  <a:srgbClr val="FFC000"/>
                </a:solidFill>
                <a:latin typeface="Times New Roman" panose="02020603050405020304" pitchFamily="18" charset="0"/>
                <a:ea typeface="Times New Roman" panose="02020603050405020304" pitchFamily="18" charset="0"/>
              </a:rPr>
              <a:t>giới thiệu hình ảnh ấy lại đi liền với hô ngữ "con ơi" khiến lời của cha với con thật trìu mến, thân thương.</a:t>
            </a:r>
            <a:endParaRPr lang="en-US" sz="2000" b="1" dirty="0">
              <a:solidFill>
                <a:srgbClr val="FFC000"/>
              </a:solidFill>
              <a:latin typeface="Times New Roman" panose="02020603050405020304" pitchFamily="18" charset="0"/>
              <a:ea typeface="Times New Roman" panose="02020603050405020304" pitchFamily="18" charset="0"/>
            </a:endParaRPr>
          </a:p>
          <a:p>
            <a:pPr defTabSz="685800"/>
            <a:endParaRPr lang="en-US" sz="2000" b="1" dirty="0">
              <a:solidFill>
                <a:srgbClr val="FFC000"/>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600" y="170612"/>
            <a:ext cx="2637106" cy="1450676"/>
          </a:xfrm>
          <a:prstGeom prst="rect">
            <a:avLst/>
          </a:prstGeom>
          <a:ln>
            <a:noFill/>
          </a:ln>
          <a:effectLst>
            <a:softEdge rad="112500"/>
          </a:effectLst>
        </p:spPr>
      </p:pic>
      <p:sp>
        <p:nvSpPr>
          <p:cNvPr id="9" name="TextBox 8"/>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t>II. TÌM HIỂU CHI TIẾT</a:t>
            </a:r>
            <a:endParaRPr lang="en-US" sz="2400" b="1"/>
          </a:p>
        </p:txBody>
      </p:sp>
      <p:sp>
        <p:nvSpPr>
          <p:cNvPr id="10" name="Rounded Rectangle 2">
            <a:extLst>
              <a:ext uri="{FF2B5EF4-FFF2-40B4-BE49-F238E27FC236}">
                <a16:creationId xmlns=""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smtClean="0">
                <a:solidFill>
                  <a:schemeClr val="tx1"/>
                </a:solidFill>
                <a:latin typeface="Times New Roman" pitchFamily="18" charset="0"/>
                <a:cs typeface="Times New Roman" pitchFamily="18" charset="0"/>
              </a:rPr>
              <a:t>. </a:t>
            </a:r>
            <a:r>
              <a:rPr lang="en-US" altLang="en-US" sz="2400" b="1" smtClean="0">
                <a:solidFill>
                  <a:schemeClr val="tx1"/>
                </a:solidFill>
                <a:latin typeface="Times New Roman" panose="02020603050405020304" pitchFamily="18" charset="0"/>
                <a:cs typeface="Times New Roman" panose="02020603050405020304" pitchFamily="18" charset="0"/>
              </a:rPr>
              <a:t>Nói v</a:t>
            </a:r>
            <a:r>
              <a:rPr lang="en-SG" altLang="en-US" sz="2400" b="1" smtClean="0">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smtClean="0">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3" name="Rectangle 2"/>
          <p:cNvSpPr/>
          <p:nvPr/>
        </p:nvSpPr>
        <p:spPr>
          <a:xfrm>
            <a:off x="5648672" y="1851670"/>
            <a:ext cx="4572000" cy="1477328"/>
          </a:xfrm>
          <a:prstGeom prst="rect">
            <a:avLst/>
          </a:prstGeom>
        </p:spPr>
        <p:txBody>
          <a:bodyPr>
            <a:spAutoFit/>
          </a:bodyPr>
          <a:lstStyle/>
          <a:p>
            <a:pPr defTabSz="685800" eaLnBrk="0" fontAlgn="base" hangingPunct="0">
              <a:spcBef>
                <a:spcPct val="0"/>
              </a:spcBef>
              <a:spcAft>
                <a:spcPct val="0"/>
              </a:spcAft>
            </a:pP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đồng mình yêu lắm con ơi</a:t>
            </a:r>
            <a:endParaRPr lang="en-US" i="1">
              <a:solidFill>
                <a:schemeClr val="bg1"/>
              </a:solidFill>
              <a:ea typeface="Times New Roman" panose="02020603050405020304" pitchFamily="18" charset="0"/>
            </a:endParaRPr>
          </a:p>
          <a:p>
            <a:pPr defTabSz="685800" eaLnBrk="0" fontAlgn="base" hangingPunct="0">
              <a:spcBef>
                <a:spcPct val="0"/>
              </a:spcBef>
              <a:spcAft>
                <a:spcPct val="0"/>
              </a:spcAft>
            </a:pP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Đan lờ cài nan hoa</a:t>
            </a:r>
            <a:endParaRPr lang="en-US" i="1">
              <a:solidFill>
                <a:schemeClr val="bg1"/>
              </a:solidFill>
              <a:ea typeface="Times New Roman" panose="02020603050405020304" pitchFamily="18" charset="0"/>
            </a:endParaRPr>
          </a:p>
          <a:p>
            <a:pPr defTabSz="685800" eaLnBrk="0" fontAlgn="base" hangingPunct="0">
              <a:spcBef>
                <a:spcPct val="0"/>
              </a:spcBef>
              <a:spcAft>
                <a:spcPct val="0"/>
              </a:spcAft>
            </a:pP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Vách nhà ken câu hát</a:t>
            </a:r>
            <a:endParaRPr lang="en-US" i="1">
              <a:solidFill>
                <a:schemeClr val="bg1"/>
              </a:solidFill>
              <a:ea typeface="Times New Roman" panose="02020603050405020304" pitchFamily="18" charset="0"/>
            </a:endParaRPr>
          </a:p>
          <a:p>
            <a:pPr defTabSz="685800" eaLnBrk="0" fontAlgn="base" hangingPunct="0">
              <a:spcBef>
                <a:spcPct val="0"/>
              </a:spcBef>
              <a:spcAft>
                <a:spcPct val="0"/>
              </a:spcAft>
            </a:pP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Rừng cho hoa</a:t>
            </a:r>
            <a:endParaRPr lang="en-US" i="1">
              <a:solidFill>
                <a:schemeClr val="bg1"/>
              </a:solidFill>
              <a:ea typeface="Times New Roman" panose="02020603050405020304" pitchFamily="18" charset="0"/>
            </a:endParaRPr>
          </a:p>
          <a:p>
            <a:pPr defTabSz="685800" eaLnBrk="0" fontAlgn="base" hangingPunct="0">
              <a:spcBef>
                <a:spcPct val="0"/>
              </a:spcBef>
              <a:spcAft>
                <a:spcPct val="0"/>
              </a:spcAft>
            </a:pP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đường cho những tấm lòng</a:t>
            </a:r>
            <a:endParaRPr lang="en-US">
              <a:solidFill>
                <a:schemeClr val="bg1"/>
              </a:solidFill>
            </a:endParaRPr>
          </a:p>
        </p:txBody>
      </p:sp>
      <p:cxnSp>
        <p:nvCxnSpPr>
          <p:cNvPr id="5" name="Straight Connector 4"/>
          <p:cNvCxnSpPr/>
          <p:nvPr/>
        </p:nvCxnSpPr>
        <p:spPr>
          <a:xfrm>
            <a:off x="5580112" y="1621288"/>
            <a:ext cx="0" cy="3522212"/>
          </a:xfrm>
          <a:prstGeom prst="line">
            <a:avLst/>
          </a:prstGeom>
        </p:spPr>
        <p:style>
          <a:lnRef idx="1">
            <a:schemeClr val="accent6"/>
          </a:lnRef>
          <a:fillRef idx="0">
            <a:schemeClr val="accent6"/>
          </a:fillRef>
          <a:effectRef idx="0">
            <a:schemeClr val="accent6"/>
          </a:effectRef>
          <a:fontRef idx="minor">
            <a:schemeClr val="tx1"/>
          </a:fontRef>
        </p:style>
      </p:cxnSp>
      <p:pic>
        <p:nvPicPr>
          <p:cNvPr id="13" name="Picture 12">
            <a:extLst>
              <a:ext uri="{FF2B5EF4-FFF2-40B4-BE49-F238E27FC236}">
                <a16:creationId xmlns="" xmlns:a16="http://schemas.microsoft.com/office/drawing/2014/main" id="{6E8E9B7C-5C2C-46CB-8A84-AB6A80A31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29350" y="2787774"/>
            <a:ext cx="756750" cy="756750"/>
          </a:xfrm>
          <a:prstGeom prst="rect">
            <a:avLst/>
          </a:prstGeom>
        </p:spPr>
      </p:pic>
    </p:spTree>
    <p:extLst>
      <p:ext uri="{BB962C8B-B14F-4D97-AF65-F5344CB8AC3E}">
        <p14:creationId xmlns:p14="http://schemas.microsoft.com/office/powerpoint/2010/main" val="2450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1138460"/>
            <a:ext cx="888699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b="1" i="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a:t>
            </a:r>
            <a:r>
              <a:rPr lang="vi-VN"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hương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thiếu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nuô</a:t>
            </a:r>
            <a:r>
              <a:rPr lang="en-US"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a:t>
            </a:r>
          </a:p>
          <a:p>
            <a:pPr defTabSz="685800" eaLnBrk="0" fontAlgn="base" hangingPunct="0">
              <a:spcBef>
                <a:spcPct val="0"/>
              </a:spcBef>
              <a:spcAft>
                <a:spcPct val="0"/>
              </a:spcAft>
            </a:pP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 lớn và trưởng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chemeClr val="bg1"/>
              </a:solidFill>
              <a:ea typeface="Times New Roman" panose="02020603050405020304" pitchFamily="18" charset="0"/>
            </a:endParaRPr>
          </a:p>
        </p:txBody>
      </p:sp>
      <p:sp>
        <p:nvSpPr>
          <p:cNvPr id="4" name="TextBox 3"/>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t>II. TÌM HIỂU CHI TIẾT</a:t>
            </a:r>
            <a:endParaRPr lang="en-US" sz="2400" b="1"/>
          </a:p>
        </p:txBody>
      </p:sp>
      <p:sp>
        <p:nvSpPr>
          <p:cNvPr id="5" name="Rounded Rectangle 2">
            <a:extLst>
              <a:ext uri="{FF2B5EF4-FFF2-40B4-BE49-F238E27FC236}">
                <a16:creationId xmlns=""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smtClean="0">
                <a:solidFill>
                  <a:schemeClr val="tx1"/>
                </a:solidFill>
                <a:latin typeface="Times New Roman" pitchFamily="18" charset="0"/>
                <a:cs typeface="Times New Roman" pitchFamily="18" charset="0"/>
              </a:rPr>
              <a:t>. </a:t>
            </a:r>
            <a:r>
              <a:rPr lang="en-US" altLang="en-US" sz="2400" b="1" smtClean="0">
                <a:solidFill>
                  <a:schemeClr val="tx1"/>
                </a:solidFill>
                <a:latin typeface="Times New Roman" panose="02020603050405020304" pitchFamily="18" charset="0"/>
                <a:cs typeface="Times New Roman" panose="02020603050405020304" pitchFamily="18" charset="0"/>
              </a:rPr>
              <a:t>Nói v</a:t>
            </a:r>
            <a:r>
              <a:rPr lang="en-SG" altLang="en-US" sz="2400" b="1" smtClean="0">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smtClean="0">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6" name="Rectangle 5"/>
          <p:cNvSpPr/>
          <p:nvPr/>
        </p:nvSpPr>
        <p:spPr>
          <a:xfrm>
            <a:off x="6192688" y="2729701"/>
            <a:ext cx="4572000" cy="1354217"/>
          </a:xfrm>
          <a:prstGeom prst="rect">
            <a:avLst/>
          </a:prstGeom>
        </p:spPr>
        <p:txBody>
          <a:bodyPr>
            <a:spAutoFit/>
          </a:bodyPr>
          <a:lstStyle/>
          <a:p>
            <a:pPr defTabSz="685800" eaLnBrk="0" fontAlgn="base" hangingPunct="0">
              <a:spcBef>
                <a:spcPct val="0"/>
              </a:spcBef>
              <a:spcAft>
                <a:spcPct val="0"/>
              </a:spcAft>
            </a:pPr>
            <a:r>
              <a:rPr lang="vi-VN" sz="1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đồng mình yêu lắm con ơi</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Đan lờ cài nan hoa</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Vách nhà ken câu hát</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Rừng cho hoa</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đường cho những tấm lòng</a:t>
            </a:r>
            <a:endParaRPr lang="en-US" sz="1600">
              <a:solidFill>
                <a:schemeClr val="bg1"/>
              </a:solidFill>
            </a:endParaRPr>
          </a:p>
        </p:txBody>
      </p:sp>
      <p:cxnSp>
        <p:nvCxnSpPr>
          <p:cNvPr id="7" name="Straight Connector 6"/>
          <p:cNvCxnSpPr/>
          <p:nvPr/>
        </p:nvCxnSpPr>
        <p:spPr>
          <a:xfrm>
            <a:off x="6300192" y="1621288"/>
            <a:ext cx="0" cy="3522212"/>
          </a:xfrm>
          <a:prstGeom prst="line">
            <a:avLst/>
          </a:prstGeom>
        </p:spPr>
        <p:style>
          <a:lnRef idx="1">
            <a:schemeClr val="accent6"/>
          </a:lnRef>
          <a:fillRef idx="0">
            <a:schemeClr val="accent6"/>
          </a:fillRef>
          <a:effectRef idx="0">
            <a:schemeClr val="accent6"/>
          </a:effectRef>
          <a:fontRef idx="minor">
            <a:schemeClr val="tx1"/>
          </a:fontRef>
        </p:style>
      </p:cxnSp>
      <p:sp>
        <p:nvSpPr>
          <p:cNvPr id="8" name="Rectangle 7"/>
          <p:cNvSpPr/>
          <p:nvPr/>
        </p:nvSpPr>
        <p:spPr>
          <a:xfrm>
            <a:off x="1865523" y="2029842"/>
            <a:ext cx="2533386" cy="377026"/>
          </a:xfrm>
          <a:prstGeom prst="rect">
            <a:avLst/>
          </a:prstGeom>
        </p:spPr>
        <p:style>
          <a:lnRef idx="3">
            <a:schemeClr val="lt1"/>
          </a:lnRef>
          <a:fillRef idx="1">
            <a:schemeClr val="accent6"/>
          </a:fillRef>
          <a:effectRef idx="1">
            <a:schemeClr val="accent6"/>
          </a:effectRef>
          <a:fontRef idx="minor">
            <a:schemeClr val="lt1"/>
          </a:fontRef>
        </p:style>
        <p:txBody>
          <a:bodyPr wrap="none" lIns="68580" tIns="34290" rIns="68580" bIns="34290">
            <a:spAutoFit/>
          </a:bodyPr>
          <a:lstStyle/>
          <a:p>
            <a:pPr defTabSz="685800"/>
            <a:r>
              <a:rPr lang="vi-VN" sz="2000" dirty="0">
                <a:solidFill>
                  <a:schemeClr val="bg1"/>
                </a:solidFill>
                <a:latin typeface="Times New Roman" panose="02020603050405020304" pitchFamily="18" charset="0"/>
                <a:ea typeface="Times New Roman" panose="02020603050405020304" pitchFamily="18" charset="0"/>
              </a:rPr>
              <a:t>"</a:t>
            </a:r>
            <a:r>
              <a:rPr lang="vi-VN" sz="2000" b="1" dirty="0">
                <a:solidFill>
                  <a:schemeClr val="bg1"/>
                </a:solidFill>
                <a:latin typeface="Times New Roman" panose="02020603050405020304" pitchFamily="18" charset="0"/>
                <a:ea typeface="Times New Roman" panose="02020603050405020304" pitchFamily="18" charset="0"/>
              </a:rPr>
              <a:t>Đan lờ cài nan hoa</a:t>
            </a:r>
            <a:r>
              <a:rPr lang="vi-VN"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latin typeface="Times New Roman" panose="02020603050405020304" pitchFamily="18" charset="0"/>
              <a:ea typeface="Times New Roman" panose="02020603050405020304" pitchFamily="18" charset="0"/>
            </a:endParaRPr>
          </a:p>
        </p:txBody>
      </p:sp>
      <p:sp>
        <p:nvSpPr>
          <p:cNvPr id="9" name="Rectangle 8"/>
          <p:cNvSpPr/>
          <p:nvPr/>
        </p:nvSpPr>
        <p:spPr>
          <a:xfrm>
            <a:off x="733279" y="2859782"/>
            <a:ext cx="5134866" cy="1915909"/>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000" smtClean="0">
                <a:solidFill>
                  <a:schemeClr val="tx1"/>
                </a:solidFill>
                <a:latin typeface="Times New Roman" panose="02020603050405020304" pitchFamily="18" charset="0"/>
                <a:ea typeface="Times New Roman" panose="02020603050405020304" pitchFamily="18" charset="0"/>
                <a:sym typeface="Wingdings" pitchFamily="2" charset="2"/>
              </a:rPr>
              <a:t> </a:t>
            </a:r>
            <a:r>
              <a:rPr lang="vi-VN" sz="2000" smtClean="0">
                <a:solidFill>
                  <a:schemeClr val="tx1"/>
                </a:solidFill>
                <a:latin typeface="Times New Roman" panose="02020603050405020304" pitchFamily="18" charset="0"/>
                <a:ea typeface="Times New Roman" panose="02020603050405020304" pitchFamily="18" charset="0"/>
              </a:rPr>
              <a:t>tả </a:t>
            </a:r>
            <a:r>
              <a:rPr lang="vi-VN" sz="2000" dirty="0">
                <a:solidFill>
                  <a:schemeClr val="tx1"/>
                </a:solidFill>
                <a:latin typeface="Times New Roman" panose="02020603050405020304" pitchFamily="18" charset="0"/>
                <a:ea typeface="Times New Roman" panose="02020603050405020304" pitchFamily="18" charset="0"/>
              </a:rPr>
              <a:t>thực công cụ lao động còn thô sơ được "</a:t>
            </a:r>
            <a:r>
              <a:rPr lang="vi-VN" sz="2000" b="1" dirty="0">
                <a:solidFill>
                  <a:schemeClr val="tx1"/>
                </a:solidFill>
                <a:latin typeface="Times New Roman" panose="02020603050405020304" pitchFamily="18" charset="0"/>
                <a:ea typeface="Times New Roman" panose="02020603050405020304" pitchFamily="18" charset="0"/>
              </a:rPr>
              <a:t>người đồng mình</a:t>
            </a:r>
            <a:r>
              <a:rPr lang="vi-VN" sz="2000" dirty="0">
                <a:solidFill>
                  <a:schemeClr val="tx1"/>
                </a:solidFill>
                <a:latin typeface="Times New Roman" panose="02020603050405020304" pitchFamily="18" charset="0"/>
                <a:ea typeface="Times New Roman" panose="02020603050405020304" pitchFamily="18" charset="0"/>
              </a:rPr>
              <a:t>" trang trí trở nên đẹp đẽ; gợi đôi bàn tay cần cù, khéo léo, tải hoa và giàu sáng tạo của "</a:t>
            </a:r>
            <a:r>
              <a:rPr lang="vi-VN" sz="2000" b="1" dirty="0">
                <a:solidFill>
                  <a:schemeClr val="tx1"/>
                </a:solidFill>
                <a:latin typeface="Times New Roman" panose="02020603050405020304" pitchFamily="18" charset="0"/>
                <a:ea typeface="Times New Roman" panose="02020603050405020304" pitchFamily="18" charset="0"/>
              </a:rPr>
              <a:t>người đồng mình</a:t>
            </a:r>
            <a:r>
              <a:rPr lang="vi-VN" sz="2000" dirty="0">
                <a:solidFill>
                  <a:schemeClr val="tx1"/>
                </a:solidFill>
                <a:latin typeface="Times New Roman" panose="02020603050405020304" pitchFamily="18" charset="0"/>
                <a:ea typeface="Times New Roman" panose="02020603050405020304" pitchFamily="18" charset="0"/>
              </a:rPr>
              <a:t>", đã khiến cho những nan nứa, nan tre đơn sơ, thô mộc trở thành "nan hoa".</a:t>
            </a:r>
            <a:endParaRPr lang="en-US" sz="2000" dirty="0">
              <a:solidFill>
                <a:schemeClr val="tx1"/>
              </a:solidFill>
              <a:latin typeface="Times New Roman" panose="02020603050405020304" pitchFamily="18" charset="0"/>
              <a:ea typeface="Times New Roman" panose="02020603050405020304" pitchFamily="18" charset="0"/>
            </a:endParaRPr>
          </a:p>
        </p:txBody>
      </p:sp>
      <p:pic>
        <p:nvPicPr>
          <p:cNvPr id="12" name="Picture 4" descr="Káº¿t quáº£ hÃ¬nh áº£nh cho Äan lá»">
            <a:extLst>
              <a:ext uri="{FF2B5EF4-FFF2-40B4-BE49-F238E27FC236}">
                <a16:creationId xmlns="" xmlns:a16="http://schemas.microsoft.com/office/drawing/2014/main" id="{50B52973-A347-414F-B686-6B5B8BFFD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774" y="220835"/>
            <a:ext cx="2171604"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2" descr="Káº¿t quáº£ hÃ¬nh áº£nh cho cÃ¡i lá»">
            <a:extLst>
              <a:ext uri="{FF2B5EF4-FFF2-40B4-BE49-F238E27FC236}">
                <a16:creationId xmlns="" xmlns:a16="http://schemas.microsoft.com/office/drawing/2014/main" id="{252CA3A1-A925-4AA4-A6EC-7649218C81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7312" y="1419622"/>
            <a:ext cx="1478539"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 xmlns:a16="http://schemas.microsoft.com/office/drawing/2014/main" id="{6E8E9B7C-5C2C-46CB-8A84-AB6A80A31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07138" y="2319056"/>
            <a:ext cx="756750" cy="756750"/>
          </a:xfrm>
          <a:prstGeom prst="rect">
            <a:avLst/>
          </a:prstGeom>
        </p:spPr>
      </p:pic>
    </p:spTree>
    <p:extLst>
      <p:ext uri="{BB962C8B-B14F-4D97-AF65-F5344CB8AC3E}">
        <p14:creationId xmlns:p14="http://schemas.microsoft.com/office/powerpoint/2010/main" val="26271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1138460"/>
            <a:ext cx="888699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b="1" i="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a:t>
            </a:r>
            <a:r>
              <a:rPr lang="vi-VN"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hương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thiếu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nuô</a:t>
            </a:r>
            <a:r>
              <a:rPr lang="en-US"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a:t>
            </a:r>
          </a:p>
          <a:p>
            <a:pPr defTabSz="685800" eaLnBrk="0" fontAlgn="base" hangingPunct="0">
              <a:spcBef>
                <a:spcPct val="0"/>
              </a:spcBef>
              <a:spcAft>
                <a:spcPct val="0"/>
              </a:spcAft>
            </a:pP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 lớn và trưởng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chemeClr val="bg1"/>
              </a:solidFill>
              <a:ea typeface="Times New Roman" panose="02020603050405020304" pitchFamily="18" charset="0"/>
            </a:endParaRPr>
          </a:p>
        </p:txBody>
      </p:sp>
      <p:sp>
        <p:nvSpPr>
          <p:cNvPr id="3" name="TextBox 2"/>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t>II. TÌM HIỂU CHI TIẾT</a:t>
            </a:r>
            <a:endParaRPr lang="en-US" sz="2400" b="1"/>
          </a:p>
        </p:txBody>
      </p:sp>
      <p:sp>
        <p:nvSpPr>
          <p:cNvPr id="4" name="Rounded Rectangle 2">
            <a:extLst>
              <a:ext uri="{FF2B5EF4-FFF2-40B4-BE49-F238E27FC236}">
                <a16:creationId xmlns=""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smtClean="0">
                <a:solidFill>
                  <a:schemeClr val="tx1"/>
                </a:solidFill>
                <a:latin typeface="Times New Roman" pitchFamily="18" charset="0"/>
                <a:cs typeface="Times New Roman" pitchFamily="18" charset="0"/>
              </a:rPr>
              <a:t>. </a:t>
            </a:r>
            <a:r>
              <a:rPr lang="en-US" altLang="en-US" sz="2400" b="1" smtClean="0">
                <a:solidFill>
                  <a:schemeClr val="tx1"/>
                </a:solidFill>
                <a:latin typeface="Times New Roman" panose="02020603050405020304" pitchFamily="18" charset="0"/>
                <a:cs typeface="Times New Roman" panose="02020603050405020304" pitchFamily="18" charset="0"/>
              </a:rPr>
              <a:t>Nói v</a:t>
            </a:r>
            <a:r>
              <a:rPr lang="en-SG" altLang="en-US" sz="2400" b="1" smtClean="0">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smtClean="0">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5" name="Rectangle 4"/>
          <p:cNvSpPr/>
          <p:nvPr/>
        </p:nvSpPr>
        <p:spPr>
          <a:xfrm>
            <a:off x="6192688" y="2729701"/>
            <a:ext cx="4572000" cy="1354217"/>
          </a:xfrm>
          <a:prstGeom prst="rect">
            <a:avLst/>
          </a:prstGeom>
        </p:spPr>
        <p:txBody>
          <a:bodyPr>
            <a:spAutoFit/>
          </a:bodyPr>
          <a:lstStyle/>
          <a:p>
            <a:pPr defTabSz="685800" eaLnBrk="0" fontAlgn="base" hangingPunct="0">
              <a:spcBef>
                <a:spcPct val="0"/>
              </a:spcBef>
              <a:spcAft>
                <a:spcPct val="0"/>
              </a:spcAft>
            </a:pPr>
            <a:r>
              <a:rPr lang="vi-VN" sz="1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đồng mình yêu lắm con ơi</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Đan lờ cài nan hoa</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Vách nhà ken câu hát</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Rừng cho hoa</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đường cho những tấm lòng</a:t>
            </a:r>
            <a:endParaRPr lang="en-US" sz="1600">
              <a:solidFill>
                <a:schemeClr val="bg1"/>
              </a:solidFill>
            </a:endParaRPr>
          </a:p>
        </p:txBody>
      </p:sp>
      <p:cxnSp>
        <p:nvCxnSpPr>
          <p:cNvPr id="6" name="Straight Connector 5"/>
          <p:cNvCxnSpPr/>
          <p:nvPr/>
        </p:nvCxnSpPr>
        <p:spPr>
          <a:xfrm>
            <a:off x="6300192" y="1621288"/>
            <a:ext cx="0" cy="3522212"/>
          </a:xfrm>
          <a:prstGeom prst="line">
            <a:avLst/>
          </a:prstGeom>
        </p:spPr>
        <p:style>
          <a:lnRef idx="1">
            <a:schemeClr val="accent6"/>
          </a:lnRef>
          <a:fillRef idx="0">
            <a:schemeClr val="accent6"/>
          </a:fillRef>
          <a:effectRef idx="0">
            <a:schemeClr val="accent6"/>
          </a:effectRef>
          <a:fontRef idx="minor">
            <a:schemeClr val="tx1"/>
          </a:fontRef>
        </p:style>
      </p:cxnSp>
      <p:sp>
        <p:nvSpPr>
          <p:cNvPr id="7" name="Rectangle 6"/>
          <p:cNvSpPr/>
          <p:nvPr/>
        </p:nvSpPr>
        <p:spPr>
          <a:xfrm>
            <a:off x="1865523" y="2029842"/>
            <a:ext cx="2871620" cy="377026"/>
          </a:xfrm>
          <a:prstGeom prst="rect">
            <a:avLst/>
          </a:prstGeom>
        </p:spPr>
        <p:style>
          <a:lnRef idx="3">
            <a:schemeClr val="lt1"/>
          </a:lnRef>
          <a:fillRef idx="1">
            <a:schemeClr val="accent6"/>
          </a:fillRef>
          <a:effectRef idx="1">
            <a:schemeClr val="accent6"/>
          </a:effectRef>
          <a:fontRef idx="minor">
            <a:schemeClr val="lt1"/>
          </a:fontRef>
        </p:style>
        <p:txBody>
          <a:bodyPr wrap="none" lIns="68580" tIns="34290" rIns="68580" bIns="34290">
            <a:spAutoFit/>
          </a:bodyPr>
          <a:lstStyle/>
          <a:p>
            <a:pPr defTabSz="685800"/>
            <a:r>
              <a:rPr lang="vi-VN" sz="2000" smtClean="0">
                <a:solidFill>
                  <a:schemeClr val="bg1"/>
                </a:solidFill>
                <a:latin typeface="Times New Roman" panose="02020603050405020304" pitchFamily="18" charset="0"/>
                <a:ea typeface="Times New Roman" panose="02020603050405020304" pitchFamily="18" charset="0"/>
              </a:rPr>
              <a:t>“</a:t>
            </a:r>
            <a:r>
              <a:rPr lang="en-US" sz="2000" b="1" smtClean="0">
                <a:solidFill>
                  <a:schemeClr val="bg1"/>
                </a:solidFill>
                <a:latin typeface="Times New Roman" panose="02020603050405020304" pitchFamily="18" charset="0"/>
                <a:ea typeface="Times New Roman" panose="02020603050405020304" pitchFamily="18" charset="0"/>
              </a:rPr>
              <a:t>Vách nhà ken câu hát</a:t>
            </a:r>
            <a:r>
              <a:rPr lang="vi-VN" sz="2000" smtClean="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latin typeface="Times New Roman" panose="02020603050405020304" pitchFamily="18" charset="0"/>
              <a:ea typeface="Times New Roman" panose="02020603050405020304" pitchFamily="18" charset="0"/>
            </a:endParaRPr>
          </a:p>
        </p:txBody>
      </p:sp>
      <p:pic>
        <p:nvPicPr>
          <p:cNvPr id="9" name="Picture 4" descr="Káº¿t quáº£ hÃ¬nh áº£nh cho Äan lá»">
            <a:extLst>
              <a:ext uri="{FF2B5EF4-FFF2-40B4-BE49-F238E27FC236}">
                <a16:creationId xmlns="" xmlns:a16="http://schemas.microsoft.com/office/drawing/2014/main" id="{50B52973-A347-414F-B686-6B5B8BFFD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774" y="220835"/>
            <a:ext cx="2171604"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2" descr="Káº¿t quáº£ hÃ¬nh áº£nh cho cÃ¡i lá»">
            <a:extLst>
              <a:ext uri="{FF2B5EF4-FFF2-40B4-BE49-F238E27FC236}">
                <a16:creationId xmlns="" xmlns:a16="http://schemas.microsoft.com/office/drawing/2014/main" id="{252CA3A1-A925-4AA4-A6EC-7649218C81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7312" y="1419622"/>
            <a:ext cx="1478539"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 xmlns:a16="http://schemas.microsoft.com/office/drawing/2014/main" id="{6E8E9B7C-5C2C-46CB-8A84-AB6A80A31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07138" y="2319056"/>
            <a:ext cx="756750" cy="756750"/>
          </a:xfrm>
          <a:prstGeom prst="rect">
            <a:avLst/>
          </a:prstGeom>
        </p:spPr>
      </p:pic>
      <p:sp>
        <p:nvSpPr>
          <p:cNvPr id="12" name="Rectangle 11"/>
          <p:cNvSpPr/>
          <p:nvPr/>
        </p:nvSpPr>
        <p:spPr>
          <a:xfrm>
            <a:off x="956633" y="2869835"/>
            <a:ext cx="4660034" cy="1915909"/>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000" smtClean="0">
                <a:solidFill>
                  <a:schemeClr val="tx1"/>
                </a:solidFill>
                <a:latin typeface="Times New Roman" panose="02020603050405020304" pitchFamily="18" charset="0"/>
                <a:ea typeface="Times New Roman" panose="02020603050405020304" pitchFamily="18" charset="0"/>
                <a:sym typeface="Wingdings" pitchFamily="2" charset="2"/>
              </a:rPr>
              <a:t> </a:t>
            </a:r>
            <a:r>
              <a:rPr lang="vi-VN" sz="2000" smtClean="0">
                <a:solidFill>
                  <a:schemeClr val="tx1"/>
                </a:solidFill>
                <a:latin typeface="Times New Roman" panose="02020603050405020304" pitchFamily="18" charset="0"/>
                <a:ea typeface="Times New Roman" panose="02020603050405020304" pitchFamily="18" charset="0"/>
              </a:rPr>
              <a:t>tả </a:t>
            </a:r>
            <a:r>
              <a:rPr lang="vi-VN" sz="2000" dirty="0">
                <a:solidFill>
                  <a:schemeClr val="tx1"/>
                </a:solidFill>
                <a:latin typeface="Times New Roman" panose="02020603050405020304" pitchFamily="18" charset="0"/>
                <a:ea typeface="Times New Roman" panose="02020603050405020304" pitchFamily="18" charset="0"/>
              </a:rPr>
              <a:t>thực </a:t>
            </a:r>
            <a:r>
              <a:rPr lang="vi-VN" sz="2000" b="1" dirty="0">
                <a:solidFill>
                  <a:schemeClr val="tx1"/>
                </a:solidFill>
                <a:latin typeface="Times New Roman" panose="02020603050405020304" pitchFamily="18" charset="0"/>
                <a:ea typeface="Times New Roman" panose="02020603050405020304" pitchFamily="18" charset="0"/>
              </a:rPr>
              <a:t>lối sinh hoạt văn hóa cộng đồng</a:t>
            </a:r>
            <a:r>
              <a:rPr lang="vi-VN" sz="2000" dirty="0">
                <a:solidFill>
                  <a:schemeClr val="tx1"/>
                </a:solidFill>
                <a:latin typeface="Times New Roman" panose="02020603050405020304" pitchFamily="18" charset="0"/>
                <a:ea typeface="Times New Roman" panose="02020603050405020304" pitchFamily="18" charset="0"/>
              </a:rPr>
              <a:t>, gia đình của " người đồng mình", khiến cho những vách nhà như được ken dầy trong những câu hát si, hát lượn; </a:t>
            </a:r>
            <a:r>
              <a:rPr lang="vi-VN" sz="2000" b="1" dirty="0">
                <a:solidFill>
                  <a:schemeClr val="tx1"/>
                </a:solidFill>
                <a:latin typeface="Times New Roman" panose="02020603050405020304" pitchFamily="18" charset="0"/>
                <a:ea typeface="Times New Roman" panose="02020603050405020304" pitchFamily="18" charset="0"/>
              </a:rPr>
              <a:t>gợi một thế giới tâm hồn tinh tế và tràn đầy lạc quan của người miền cao.</a:t>
            </a:r>
            <a:endParaRPr lang="en-US" sz="2000" b="1"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2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1138460"/>
            <a:ext cx="888699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b="1" i="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a:t>
            </a:r>
            <a:r>
              <a:rPr lang="vi-VN"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hương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thiếu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nuô</a:t>
            </a:r>
            <a:r>
              <a:rPr lang="en-US"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a:t>
            </a:r>
          </a:p>
          <a:p>
            <a:pPr defTabSz="685800" eaLnBrk="0" fontAlgn="base" hangingPunct="0">
              <a:spcBef>
                <a:spcPct val="0"/>
              </a:spcBef>
              <a:spcAft>
                <a:spcPct val="0"/>
              </a:spcAft>
            </a:pP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 lớn và trưởng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chemeClr val="bg1"/>
              </a:solidFill>
              <a:ea typeface="Times New Roman" panose="02020603050405020304" pitchFamily="18" charset="0"/>
            </a:endParaRPr>
          </a:p>
        </p:txBody>
      </p:sp>
      <p:sp>
        <p:nvSpPr>
          <p:cNvPr id="3" name="TextBox 2"/>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t>II. TÌM HIỂU CHI TIẾT</a:t>
            </a:r>
            <a:endParaRPr lang="en-US" sz="2400" b="1"/>
          </a:p>
        </p:txBody>
      </p:sp>
      <p:sp>
        <p:nvSpPr>
          <p:cNvPr id="4" name="Rounded Rectangle 2">
            <a:extLst>
              <a:ext uri="{FF2B5EF4-FFF2-40B4-BE49-F238E27FC236}">
                <a16:creationId xmlns=""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smtClean="0">
                <a:solidFill>
                  <a:schemeClr val="tx1"/>
                </a:solidFill>
                <a:latin typeface="Times New Roman" pitchFamily="18" charset="0"/>
                <a:cs typeface="Times New Roman" pitchFamily="18" charset="0"/>
              </a:rPr>
              <a:t>. </a:t>
            </a:r>
            <a:r>
              <a:rPr lang="en-US" altLang="en-US" sz="2400" b="1" smtClean="0">
                <a:solidFill>
                  <a:schemeClr val="tx1"/>
                </a:solidFill>
                <a:latin typeface="Times New Roman" panose="02020603050405020304" pitchFamily="18" charset="0"/>
                <a:cs typeface="Times New Roman" panose="02020603050405020304" pitchFamily="18" charset="0"/>
              </a:rPr>
              <a:t>Nói v</a:t>
            </a:r>
            <a:r>
              <a:rPr lang="en-SG" altLang="en-US" sz="2400" b="1" smtClean="0">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smtClean="0">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5" name="Rectangle 4"/>
          <p:cNvSpPr/>
          <p:nvPr/>
        </p:nvSpPr>
        <p:spPr>
          <a:xfrm>
            <a:off x="6192688" y="2729701"/>
            <a:ext cx="4572000" cy="1354217"/>
          </a:xfrm>
          <a:prstGeom prst="rect">
            <a:avLst/>
          </a:prstGeom>
        </p:spPr>
        <p:txBody>
          <a:bodyPr>
            <a:spAutoFit/>
          </a:bodyPr>
          <a:lstStyle/>
          <a:p>
            <a:pPr defTabSz="685800" eaLnBrk="0" fontAlgn="base" hangingPunct="0">
              <a:spcBef>
                <a:spcPct val="0"/>
              </a:spcBef>
              <a:spcAft>
                <a:spcPct val="0"/>
              </a:spcAft>
            </a:pPr>
            <a:r>
              <a:rPr lang="vi-VN" sz="1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đồng mình yêu lắm con ơi</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Đan lờ cài nan hoa</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Vách nhà ken câu hát</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Rừng cho hoa</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đường cho những tấm lòng</a:t>
            </a:r>
            <a:endParaRPr lang="en-US" sz="1600">
              <a:solidFill>
                <a:schemeClr val="bg1"/>
              </a:solidFill>
            </a:endParaRPr>
          </a:p>
        </p:txBody>
      </p:sp>
      <p:cxnSp>
        <p:nvCxnSpPr>
          <p:cNvPr id="6" name="Straight Connector 5"/>
          <p:cNvCxnSpPr/>
          <p:nvPr/>
        </p:nvCxnSpPr>
        <p:spPr>
          <a:xfrm>
            <a:off x="6300192" y="1621288"/>
            <a:ext cx="0" cy="3522212"/>
          </a:xfrm>
          <a:prstGeom prst="line">
            <a:avLst/>
          </a:prstGeom>
        </p:spPr>
        <p:style>
          <a:lnRef idx="1">
            <a:schemeClr val="accent6"/>
          </a:lnRef>
          <a:fillRef idx="0">
            <a:schemeClr val="accent6"/>
          </a:fillRef>
          <a:effectRef idx="0">
            <a:schemeClr val="accent6"/>
          </a:effectRef>
          <a:fontRef idx="minor">
            <a:schemeClr val="tx1"/>
          </a:fontRef>
        </p:style>
      </p:cxnSp>
      <p:sp>
        <p:nvSpPr>
          <p:cNvPr id="7" name="Rectangle 6"/>
          <p:cNvSpPr/>
          <p:nvPr/>
        </p:nvSpPr>
        <p:spPr>
          <a:xfrm>
            <a:off x="1865523" y="2029842"/>
            <a:ext cx="2700098" cy="377026"/>
          </a:xfrm>
          <a:prstGeom prst="rect">
            <a:avLst/>
          </a:prstGeom>
        </p:spPr>
        <p:style>
          <a:lnRef idx="3">
            <a:schemeClr val="lt1"/>
          </a:lnRef>
          <a:fillRef idx="1">
            <a:schemeClr val="accent6"/>
          </a:fillRef>
          <a:effectRef idx="1">
            <a:schemeClr val="accent6"/>
          </a:effectRef>
          <a:fontRef idx="minor">
            <a:schemeClr val="lt1"/>
          </a:fontRef>
        </p:style>
        <p:txBody>
          <a:bodyPr wrap="none" lIns="68580" tIns="34290" rIns="68580" bIns="34290">
            <a:spAutoFit/>
          </a:bodyPr>
          <a:lstStyle/>
          <a:p>
            <a:pPr defTabSz="685800"/>
            <a:r>
              <a:rPr lang="en-US" sz="2000" b="1" smtClean="0">
                <a:solidFill>
                  <a:schemeClr val="bg1"/>
                </a:solidFill>
                <a:latin typeface="Times New Roman" panose="02020603050405020304" pitchFamily="18" charset="0"/>
                <a:ea typeface="Times New Roman" panose="02020603050405020304" pitchFamily="18" charset="0"/>
              </a:rPr>
              <a:t>Các động từ “cài, ken”</a:t>
            </a:r>
            <a:r>
              <a:rPr lang="vi-VN" sz="2000" b="1" smtClean="0">
                <a:solidFill>
                  <a:schemeClr val="bg1"/>
                </a:solidFill>
                <a:latin typeface="Times New Roman" panose="02020603050405020304" pitchFamily="18" charset="0"/>
                <a:ea typeface="Times New Roman" panose="02020603050405020304" pitchFamily="18" charset="0"/>
              </a:rPr>
              <a:t> </a:t>
            </a:r>
            <a:endParaRPr lang="en-US" sz="2000" b="1" dirty="0">
              <a:solidFill>
                <a:schemeClr val="bg1"/>
              </a:solidFill>
              <a:latin typeface="Times New Roman" panose="02020603050405020304" pitchFamily="18" charset="0"/>
              <a:ea typeface="Times New Roman" panose="02020603050405020304" pitchFamily="18" charset="0"/>
            </a:endParaRPr>
          </a:p>
        </p:txBody>
      </p:sp>
      <p:pic>
        <p:nvPicPr>
          <p:cNvPr id="8" name="Picture 4" descr="Káº¿t quáº£ hÃ¬nh áº£nh cho Äan lá»">
            <a:extLst>
              <a:ext uri="{FF2B5EF4-FFF2-40B4-BE49-F238E27FC236}">
                <a16:creationId xmlns="" xmlns:a16="http://schemas.microsoft.com/office/drawing/2014/main" id="{50B52973-A347-414F-B686-6B5B8BFFD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774" y="220835"/>
            <a:ext cx="2171604"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2" descr="Káº¿t quáº£ hÃ¬nh áº£nh cho cÃ¡i lá»">
            <a:extLst>
              <a:ext uri="{FF2B5EF4-FFF2-40B4-BE49-F238E27FC236}">
                <a16:creationId xmlns="" xmlns:a16="http://schemas.microsoft.com/office/drawing/2014/main" id="{252CA3A1-A925-4AA4-A6EC-7649218C81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7312" y="1419622"/>
            <a:ext cx="1478539"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6E8E9B7C-5C2C-46CB-8A84-AB6A80A31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07138" y="2319056"/>
            <a:ext cx="756750" cy="756750"/>
          </a:xfrm>
          <a:prstGeom prst="rect">
            <a:avLst/>
          </a:prstGeom>
        </p:spPr>
      </p:pic>
      <p:sp>
        <p:nvSpPr>
          <p:cNvPr id="12" name="Rectangle 11"/>
          <p:cNvSpPr/>
          <p:nvPr/>
        </p:nvSpPr>
        <p:spPr>
          <a:xfrm>
            <a:off x="683568" y="2931790"/>
            <a:ext cx="5286776" cy="1546577"/>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400" smtClean="0">
                <a:solidFill>
                  <a:schemeClr val="tx1"/>
                </a:solidFill>
                <a:latin typeface="Times New Roman" panose="02020603050405020304" pitchFamily="18" charset="0"/>
                <a:ea typeface="Times New Roman" panose="02020603050405020304" pitchFamily="18" charset="0"/>
                <a:sym typeface="Wingdings" pitchFamily="2" charset="2"/>
              </a:rPr>
              <a:t> </a:t>
            </a:r>
            <a:r>
              <a:rPr lang="vi-VN" sz="2400" smtClean="0">
                <a:solidFill>
                  <a:schemeClr val="tx1"/>
                </a:solidFill>
                <a:latin typeface="Times New Roman" panose="02020603050405020304" pitchFamily="18" charset="0"/>
                <a:ea typeface="Times New Roman" panose="02020603050405020304" pitchFamily="18" charset="0"/>
              </a:rPr>
              <a:t>vừa </a:t>
            </a:r>
            <a:r>
              <a:rPr lang="vi-VN" sz="2400" dirty="0">
                <a:solidFill>
                  <a:schemeClr val="tx1"/>
                </a:solidFill>
                <a:latin typeface="Times New Roman" panose="02020603050405020304" pitchFamily="18" charset="0"/>
                <a:ea typeface="Times New Roman" panose="02020603050405020304" pitchFamily="18" charset="0"/>
              </a:rPr>
              <a:t>miêu tả được động tác khéo léo trong lao động vừa gợi sự gắn bó của những "</a:t>
            </a:r>
            <a:r>
              <a:rPr lang="vi-VN" sz="2400" b="1" dirty="0">
                <a:solidFill>
                  <a:schemeClr val="tx1"/>
                </a:solidFill>
                <a:latin typeface="Times New Roman" panose="02020603050405020304" pitchFamily="18" charset="0"/>
                <a:ea typeface="Times New Roman" panose="02020603050405020304" pitchFamily="18" charset="0"/>
              </a:rPr>
              <a:t>người đồng mình</a:t>
            </a:r>
            <a:r>
              <a:rPr lang="vi-VN" sz="2400" dirty="0">
                <a:solidFill>
                  <a:schemeClr val="tx1"/>
                </a:solidFill>
                <a:latin typeface="Times New Roman" panose="02020603050405020304" pitchFamily="18" charset="0"/>
                <a:ea typeface="Times New Roman" panose="02020603050405020304" pitchFamily="18" charset="0"/>
              </a:rPr>
              <a:t>"trong cuộc sống lao động.</a:t>
            </a:r>
            <a:endParaRPr lang="en-US" sz="24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83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1138460"/>
            <a:ext cx="888699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b="1" i="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a:t>
            </a:r>
            <a:r>
              <a:rPr lang="vi-VN"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hương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thiếu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nuô</a:t>
            </a:r>
            <a:r>
              <a:rPr lang="en-US"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 lớn và trưởng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chemeClr val="bg1"/>
              </a:solidFill>
              <a:ea typeface="Times New Roman" panose="02020603050405020304" pitchFamily="18" charset="0"/>
            </a:endParaRPr>
          </a:p>
        </p:txBody>
      </p:sp>
      <p:sp>
        <p:nvSpPr>
          <p:cNvPr id="3" name="TextBox 2"/>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t>II. TÌM HIỂU CHI TIẾT</a:t>
            </a:r>
            <a:endParaRPr lang="en-US" sz="2400" b="1"/>
          </a:p>
        </p:txBody>
      </p:sp>
      <p:sp>
        <p:nvSpPr>
          <p:cNvPr id="4" name="Rounded Rectangle 2">
            <a:extLst>
              <a:ext uri="{FF2B5EF4-FFF2-40B4-BE49-F238E27FC236}">
                <a16:creationId xmlns=""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smtClean="0">
                <a:solidFill>
                  <a:schemeClr val="tx1"/>
                </a:solidFill>
                <a:latin typeface="Times New Roman" pitchFamily="18" charset="0"/>
                <a:cs typeface="Times New Roman" pitchFamily="18" charset="0"/>
              </a:rPr>
              <a:t>. </a:t>
            </a:r>
            <a:r>
              <a:rPr lang="en-US" altLang="en-US" sz="2400" b="1" smtClean="0">
                <a:solidFill>
                  <a:schemeClr val="tx1"/>
                </a:solidFill>
                <a:latin typeface="Times New Roman" panose="02020603050405020304" pitchFamily="18" charset="0"/>
                <a:cs typeface="Times New Roman" panose="02020603050405020304" pitchFamily="18" charset="0"/>
              </a:rPr>
              <a:t>Nói v</a:t>
            </a:r>
            <a:r>
              <a:rPr lang="en-SG" altLang="en-US" sz="2400" b="1" smtClean="0">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smtClean="0">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9203" y="1761708"/>
            <a:ext cx="3368112" cy="26261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p:cNvSpPr/>
          <p:nvPr/>
        </p:nvSpPr>
        <p:spPr>
          <a:xfrm>
            <a:off x="1632494" y="2859782"/>
            <a:ext cx="1766349" cy="346249"/>
          </a:xfrm>
          <a:prstGeom prst="rect">
            <a:avLst/>
          </a:prstGeom>
        </p:spPr>
        <p:txBody>
          <a:bodyPr wrap="none" lIns="68580" tIns="34290" rIns="68580" bIns="34290">
            <a:spAutoFit/>
          </a:bodyPr>
          <a:lstStyle/>
          <a:p>
            <a:pPr defTabSz="685800"/>
            <a:r>
              <a:rPr lang="vi-VN" b="1" dirty="0">
                <a:solidFill>
                  <a:schemeClr val="accent6"/>
                </a:solidFill>
                <a:latin typeface="Times New Roman" panose="02020603050405020304" pitchFamily="18" charset="0"/>
                <a:ea typeface="Times New Roman" panose="02020603050405020304" pitchFamily="18" charset="0"/>
              </a:rPr>
              <a:t>"Rừng cho hoa"</a:t>
            </a:r>
            <a:endParaRPr lang="en-US" b="1" dirty="0">
              <a:solidFill>
                <a:schemeClr val="accent6"/>
              </a:solidFill>
              <a:latin typeface="Times New Roman" panose="02020603050405020304" pitchFamily="18" charset="0"/>
              <a:ea typeface="Times New Roman" panose="02020603050405020304" pitchFamily="18" charset="0"/>
            </a:endParaRPr>
          </a:p>
        </p:txBody>
      </p:sp>
      <p:sp>
        <p:nvSpPr>
          <p:cNvPr id="10" name="Rectangle 9"/>
          <p:cNvSpPr/>
          <p:nvPr/>
        </p:nvSpPr>
        <p:spPr>
          <a:xfrm>
            <a:off x="488373" y="3431634"/>
            <a:ext cx="4278652" cy="1300356"/>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000" smtClean="0">
                <a:solidFill>
                  <a:schemeClr val="tx1"/>
                </a:solidFill>
                <a:latin typeface="Times New Roman" panose="02020603050405020304" pitchFamily="18" charset="0"/>
                <a:ea typeface="Times New Roman" panose="02020603050405020304" pitchFamily="18" charset="0"/>
                <a:sym typeface="Wingdings" pitchFamily="2" charset="2"/>
              </a:rPr>
              <a:t> </a:t>
            </a:r>
            <a:r>
              <a:rPr lang="vi-VN" sz="2000" smtClean="0">
                <a:solidFill>
                  <a:schemeClr val="tx1"/>
                </a:solidFill>
                <a:latin typeface="Times New Roman" panose="02020603050405020304" pitchFamily="18" charset="0"/>
                <a:ea typeface="Times New Roman" panose="02020603050405020304" pitchFamily="18" charset="0"/>
              </a:rPr>
              <a:t>tả </a:t>
            </a:r>
            <a:r>
              <a:rPr lang="vi-VN" sz="2000" dirty="0">
                <a:solidFill>
                  <a:schemeClr val="tx1"/>
                </a:solidFill>
                <a:latin typeface="Times New Roman" panose="02020603050405020304" pitchFamily="18" charset="0"/>
                <a:ea typeface="Times New Roman" panose="02020603050405020304" pitchFamily="18" charset="0"/>
              </a:rPr>
              <a:t>thực vẻ đẹp của </a:t>
            </a:r>
            <a:r>
              <a:rPr lang="vi-VN" sz="2000" b="1" dirty="0">
                <a:solidFill>
                  <a:schemeClr val="tx1"/>
                </a:solidFill>
                <a:latin typeface="Times New Roman" panose="02020603050405020304" pitchFamily="18" charset="0"/>
                <a:ea typeface="Times New Roman" panose="02020603050405020304" pitchFamily="18" charset="0"/>
              </a:rPr>
              <a:t>những rừng hoa mà thiên nhiên</a:t>
            </a:r>
            <a:r>
              <a:rPr lang="vi-VN" sz="2000" dirty="0">
                <a:solidFill>
                  <a:schemeClr val="tx1"/>
                </a:solidFill>
                <a:latin typeface="Times New Roman" panose="02020603050405020304" pitchFamily="18" charset="0"/>
                <a:ea typeface="Times New Roman" panose="02020603050405020304" pitchFamily="18" charset="0"/>
              </a:rPr>
              <a:t>, quê hương ban tặng; gợi sự giàu có và </a:t>
            </a:r>
            <a:r>
              <a:rPr lang="vi-VN" sz="2000" b="1" dirty="0">
                <a:solidFill>
                  <a:schemeClr val="tx1"/>
                </a:solidFill>
                <a:latin typeface="Times New Roman" panose="02020603050405020304" pitchFamily="18" charset="0"/>
                <a:ea typeface="Times New Roman" panose="02020603050405020304" pitchFamily="18" charset="0"/>
              </a:rPr>
              <a:t>hào phóng của thiên nhiên, quê hương.</a:t>
            </a:r>
            <a:endParaRPr lang="en-US" sz="2000" b="1" dirty="0">
              <a:solidFill>
                <a:schemeClr val="tx1"/>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1415545" y="2153493"/>
            <a:ext cx="2158283" cy="346249"/>
          </a:xfrm>
          <a:prstGeom prst="rect">
            <a:avLst/>
          </a:prstGeom>
        </p:spPr>
        <p:style>
          <a:lnRef idx="3">
            <a:schemeClr val="lt1"/>
          </a:lnRef>
          <a:fillRef idx="1">
            <a:schemeClr val="accent6"/>
          </a:fillRef>
          <a:effectRef idx="1">
            <a:schemeClr val="accent6"/>
          </a:effectRef>
          <a:fontRef idx="minor">
            <a:schemeClr val="lt1"/>
          </a:fontRef>
        </p:style>
        <p:txBody>
          <a:bodyPr wrap="none" lIns="68580" tIns="34290" rIns="68580" bIns="34290">
            <a:spAutoFit/>
          </a:bodyPr>
          <a:lstStyle/>
          <a:p>
            <a:pPr defTabSz="685800"/>
            <a:r>
              <a:rPr lang="vi-VN" b="1" smtClean="0">
                <a:solidFill>
                  <a:schemeClr val="bg1"/>
                </a:solidFill>
                <a:latin typeface="Times New Roman" panose="02020603050405020304" pitchFamily="18" charset="0"/>
                <a:ea typeface="Times New Roman" panose="02020603050405020304" pitchFamily="18" charset="0"/>
              </a:rPr>
              <a:t>Thủ </a:t>
            </a:r>
            <a:r>
              <a:rPr lang="vi-VN" b="1" dirty="0">
                <a:solidFill>
                  <a:schemeClr val="bg1"/>
                </a:solidFill>
                <a:latin typeface="Times New Roman" panose="02020603050405020304" pitchFamily="18" charset="0"/>
                <a:ea typeface="Times New Roman" panose="02020603050405020304" pitchFamily="18" charset="0"/>
              </a:rPr>
              <a:t>pháp nhân hóa:</a:t>
            </a:r>
            <a:endParaRPr lang="en-US" b="1" dirty="0">
              <a:solidFill>
                <a:schemeClr val="bg1"/>
              </a:solidFill>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 xmlns:a16="http://schemas.microsoft.com/office/drawing/2014/main" id="{6E8E9B7C-5C2C-46CB-8A84-AB6A80A31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03827" y="2358004"/>
            <a:ext cx="756750" cy="756750"/>
          </a:xfrm>
          <a:prstGeom prst="rect">
            <a:avLst/>
          </a:prstGeom>
        </p:spPr>
      </p:pic>
      <p:pic>
        <p:nvPicPr>
          <p:cNvPr id="13" name="Picture 12">
            <a:extLst>
              <a:ext uri="{FF2B5EF4-FFF2-40B4-BE49-F238E27FC236}">
                <a16:creationId xmlns="" xmlns:a16="http://schemas.microsoft.com/office/drawing/2014/main" id="{6E8E9B7C-5C2C-46CB-8A84-AB6A80A31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97093" y="2980610"/>
            <a:ext cx="756750" cy="756750"/>
          </a:xfrm>
          <a:prstGeom prst="rect">
            <a:avLst/>
          </a:prstGeom>
        </p:spPr>
      </p:pic>
    </p:spTree>
    <p:extLst>
      <p:ext uri="{BB962C8B-B14F-4D97-AF65-F5344CB8AC3E}">
        <p14:creationId xmlns:p14="http://schemas.microsoft.com/office/powerpoint/2010/main" val="272745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1138460"/>
            <a:ext cx="888699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b="1" i="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a:t>
            </a:r>
            <a:r>
              <a:rPr lang="vi-VN"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hương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thiếu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nuô</a:t>
            </a:r>
            <a:r>
              <a:rPr lang="en-US"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 lớn và trưởng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vi-VN"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chemeClr val="bg1"/>
              </a:solidFill>
              <a:ea typeface="Times New Roman" panose="02020603050405020304" pitchFamily="18" charset="0"/>
            </a:endParaRPr>
          </a:p>
        </p:txBody>
      </p:sp>
      <p:sp>
        <p:nvSpPr>
          <p:cNvPr id="3" name="TextBox 2"/>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t>II. TÌM HIỂU CHI TIẾT</a:t>
            </a:r>
            <a:endParaRPr lang="en-US" sz="2400" b="1"/>
          </a:p>
        </p:txBody>
      </p:sp>
      <p:sp>
        <p:nvSpPr>
          <p:cNvPr id="4" name="Rounded Rectangle 2">
            <a:extLst>
              <a:ext uri="{FF2B5EF4-FFF2-40B4-BE49-F238E27FC236}">
                <a16:creationId xmlns=""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smtClean="0">
                <a:solidFill>
                  <a:schemeClr val="tx1"/>
                </a:solidFill>
                <a:latin typeface="Times New Roman" pitchFamily="18" charset="0"/>
                <a:cs typeface="Times New Roman" pitchFamily="18" charset="0"/>
              </a:rPr>
              <a:t>. </a:t>
            </a:r>
            <a:r>
              <a:rPr lang="en-US" altLang="en-US" sz="2400" b="1" smtClean="0">
                <a:solidFill>
                  <a:schemeClr val="tx1"/>
                </a:solidFill>
                <a:latin typeface="Times New Roman" panose="02020603050405020304" pitchFamily="18" charset="0"/>
                <a:cs typeface="Times New Roman" panose="02020603050405020304" pitchFamily="18" charset="0"/>
              </a:rPr>
              <a:t>Nói v</a:t>
            </a:r>
            <a:r>
              <a:rPr lang="en-SG" altLang="en-US" sz="2400" b="1" smtClean="0">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smtClean="0">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229785"/>
            <a:ext cx="2194321" cy="15728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529172" y="1779662"/>
            <a:ext cx="2108991" cy="623248"/>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r>
              <a:rPr lang="vi-VN" b="1" dirty="0">
                <a:solidFill>
                  <a:schemeClr val="bg1"/>
                </a:solidFill>
                <a:latin typeface="Times New Roman" panose="02020603050405020304" pitchFamily="18" charset="0"/>
                <a:ea typeface="Times New Roman" panose="02020603050405020304" pitchFamily="18" charset="0"/>
              </a:rPr>
              <a:t>Con đường cho những tấm lòng</a:t>
            </a:r>
            <a:endParaRPr lang="en-US" dirty="0">
              <a:solidFill>
                <a:schemeClr val="bg1"/>
              </a:solidFill>
            </a:endParaRPr>
          </a:p>
        </p:txBody>
      </p:sp>
      <p:sp>
        <p:nvSpPr>
          <p:cNvPr id="7" name="Rectangle 6"/>
          <p:cNvSpPr/>
          <p:nvPr/>
        </p:nvSpPr>
        <p:spPr>
          <a:xfrm>
            <a:off x="198289" y="2499742"/>
            <a:ext cx="2787811" cy="1731243"/>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mtClean="0">
                <a:solidFill>
                  <a:schemeClr val="tx1"/>
                </a:solidFill>
                <a:latin typeface="Times New Roman" panose="02020603050405020304" pitchFamily="18" charset="0"/>
                <a:ea typeface="Times New Roman" panose="02020603050405020304" pitchFamily="18" charset="0"/>
                <a:sym typeface="Wingdings" pitchFamily="2" charset="2"/>
              </a:rPr>
              <a:t> </a:t>
            </a:r>
            <a:r>
              <a:rPr lang="vi-VN" smtClean="0">
                <a:solidFill>
                  <a:schemeClr val="tx1"/>
                </a:solidFill>
                <a:latin typeface="Times New Roman" panose="02020603050405020304" pitchFamily="18" charset="0"/>
                <a:ea typeface="Times New Roman" panose="02020603050405020304" pitchFamily="18" charset="0"/>
              </a:rPr>
              <a:t>gợi </a:t>
            </a:r>
            <a:r>
              <a:rPr lang="vi-VN" dirty="0">
                <a:solidFill>
                  <a:schemeClr val="tx1"/>
                </a:solidFill>
                <a:latin typeface="Times New Roman" panose="02020603050405020304" pitchFamily="18" charset="0"/>
                <a:ea typeface="Times New Roman" panose="02020603050405020304" pitchFamily="18" charset="0"/>
              </a:rPr>
              <a:t>liên tưởng đến những </a:t>
            </a:r>
            <a:r>
              <a:rPr lang="vi-VN" b="1" dirty="0">
                <a:solidFill>
                  <a:schemeClr val="tx1"/>
                </a:solidFill>
                <a:latin typeface="Times New Roman" panose="02020603050405020304" pitchFamily="18" charset="0"/>
                <a:ea typeface="Times New Roman" panose="02020603050405020304" pitchFamily="18" charset="0"/>
              </a:rPr>
              <a:t>con đường trở về nhà</a:t>
            </a:r>
            <a:r>
              <a:rPr lang="vi-VN" dirty="0">
                <a:solidFill>
                  <a:schemeClr val="tx1"/>
                </a:solidFill>
                <a:latin typeface="Times New Roman" panose="02020603050405020304" pitchFamily="18" charset="0"/>
                <a:ea typeface="Times New Roman" panose="02020603050405020304" pitchFamily="18" charset="0"/>
              </a:rPr>
              <a:t>, </a:t>
            </a:r>
            <a:r>
              <a:rPr lang="vi-VN" b="1" dirty="0">
                <a:solidFill>
                  <a:schemeClr val="tx1"/>
                </a:solidFill>
                <a:latin typeface="Times New Roman" panose="02020603050405020304" pitchFamily="18" charset="0"/>
                <a:ea typeface="Times New Roman" panose="02020603050405020304" pitchFamily="18" charset="0"/>
              </a:rPr>
              <a:t>về bản</a:t>
            </a:r>
            <a:r>
              <a:rPr lang="vi-VN" dirty="0">
                <a:solidFill>
                  <a:schemeClr val="tx1"/>
                </a:solidFill>
                <a:latin typeface="Times New Roman" panose="02020603050405020304" pitchFamily="18" charset="0"/>
                <a:ea typeface="Times New Roman" panose="02020603050405020304" pitchFamily="18" charset="0"/>
              </a:rPr>
              <a:t>; gợi đến </a:t>
            </a:r>
            <a:r>
              <a:rPr lang="vi-VN" b="1" dirty="0">
                <a:solidFill>
                  <a:schemeClr val="tx1"/>
                </a:solidFill>
                <a:latin typeface="Times New Roman" panose="02020603050405020304" pitchFamily="18" charset="0"/>
                <a:ea typeface="Times New Roman" panose="02020603050405020304" pitchFamily="18" charset="0"/>
              </a:rPr>
              <a:t>tấm lòng, tình cảm của "người đồng mình</a:t>
            </a:r>
            <a:r>
              <a:rPr lang="vi-VN" dirty="0">
                <a:solidFill>
                  <a:schemeClr val="tx1"/>
                </a:solidFill>
                <a:latin typeface="Times New Roman" panose="02020603050405020304" pitchFamily="18" charset="0"/>
                <a:ea typeface="Times New Roman" panose="02020603050405020304" pitchFamily="18" charset="0"/>
              </a:rPr>
              <a:t>" với gia đình, quê hương, xứ sở.</a:t>
            </a:r>
            <a:endParaRPr lang="en-US" dirty="0">
              <a:solidFill>
                <a:schemeClr val="tx1"/>
              </a:solidFill>
              <a:latin typeface="Times New Roman" panose="02020603050405020304" pitchFamily="18" charset="0"/>
              <a:ea typeface="Times New Roman" panose="02020603050405020304" pitchFamily="18" charset="0"/>
            </a:endParaRPr>
          </a:p>
        </p:txBody>
      </p:sp>
      <p:sp>
        <p:nvSpPr>
          <p:cNvPr id="8" name="Rectangle 7"/>
          <p:cNvSpPr/>
          <p:nvPr/>
        </p:nvSpPr>
        <p:spPr>
          <a:xfrm>
            <a:off x="5648671" y="2500259"/>
            <a:ext cx="2955777" cy="1731243"/>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b="1" smtClean="0">
                <a:solidFill>
                  <a:schemeClr val="tx1"/>
                </a:solidFill>
                <a:latin typeface="Times New Roman" panose="02020603050405020304" pitchFamily="18" charset="0"/>
                <a:ea typeface="Times New Roman" panose="02020603050405020304" pitchFamily="18" charset="0"/>
                <a:sym typeface="Wingdings" pitchFamily="2" charset="2"/>
              </a:rPr>
              <a:t> </a:t>
            </a:r>
            <a:r>
              <a:rPr lang="vi-VN" b="1" smtClean="0">
                <a:solidFill>
                  <a:schemeClr val="tx1"/>
                </a:solidFill>
                <a:latin typeface="Times New Roman" panose="02020603050405020304" pitchFamily="18" charset="0"/>
                <a:ea typeface="Times New Roman" panose="02020603050405020304" pitchFamily="18" charset="0"/>
              </a:rPr>
              <a:t>cho </a:t>
            </a:r>
            <a:r>
              <a:rPr lang="vi-VN" b="1" dirty="0">
                <a:solidFill>
                  <a:schemeClr val="tx1"/>
                </a:solidFill>
                <a:latin typeface="Times New Roman" panose="02020603050405020304" pitchFamily="18" charset="0"/>
                <a:ea typeface="Times New Roman" panose="02020603050405020304" pitchFamily="18" charset="0"/>
              </a:rPr>
              <a:t>thấy tấm lòng rộng mở mở, hào phóng, sẵn sàng ban tặng tất cả những gì đẹp nhất, tuyệt vời nhất của quê hương, thiên </a:t>
            </a:r>
            <a:r>
              <a:rPr lang="vi-VN" b="1">
                <a:solidFill>
                  <a:schemeClr val="tx1"/>
                </a:solidFill>
                <a:latin typeface="Times New Roman" panose="02020603050405020304" pitchFamily="18" charset="0"/>
                <a:ea typeface="Times New Roman" panose="02020603050405020304" pitchFamily="18" charset="0"/>
              </a:rPr>
              <a:t>nhiên</a:t>
            </a:r>
            <a:r>
              <a:rPr lang="vi-VN" b="1" smtClean="0">
                <a:solidFill>
                  <a:schemeClr val="tx1"/>
                </a:solidFill>
                <a:latin typeface="Times New Roman" panose="02020603050405020304" pitchFamily="18" charset="0"/>
                <a:ea typeface="Times New Roman" panose="02020603050405020304" pitchFamily="18" charset="0"/>
              </a:rPr>
              <a:t>.</a:t>
            </a:r>
            <a:endParaRPr lang="en-US" b="1" smtClean="0">
              <a:solidFill>
                <a:schemeClr val="tx1"/>
              </a:solidFill>
              <a:latin typeface="Times New Roman" panose="02020603050405020304" pitchFamily="18" charset="0"/>
              <a:ea typeface="Times New Roman" panose="02020603050405020304" pitchFamily="18" charset="0"/>
            </a:endParaRPr>
          </a:p>
          <a:p>
            <a:pPr defTabSz="685800"/>
            <a:endParaRPr lang="en-US" b="1" dirty="0">
              <a:solidFill>
                <a:schemeClr val="tx1"/>
              </a:solidFill>
              <a:latin typeface="Times New Roman" panose="02020603050405020304" pitchFamily="18" charset="0"/>
              <a:ea typeface="Times New Roman" panose="02020603050405020304" pitchFamily="18" charset="0"/>
            </a:endParaRPr>
          </a:p>
        </p:txBody>
      </p:sp>
      <p:sp>
        <p:nvSpPr>
          <p:cNvPr id="9" name="Rectangle 8"/>
          <p:cNvSpPr/>
          <p:nvPr/>
        </p:nvSpPr>
        <p:spPr>
          <a:xfrm>
            <a:off x="198289" y="4468782"/>
            <a:ext cx="8581883" cy="623248"/>
          </a:xfrm>
          <a:prstGeom prst="rect">
            <a:avLst/>
          </a:prstGeom>
          <a:ln/>
        </p:spPr>
        <p:style>
          <a:lnRef idx="0">
            <a:schemeClr val="accent6"/>
          </a:lnRef>
          <a:fillRef idx="3">
            <a:schemeClr val="accent6"/>
          </a:fillRef>
          <a:effectRef idx="3">
            <a:schemeClr val="accent6"/>
          </a:effectRef>
          <a:fontRef idx="minor">
            <a:schemeClr val="lt1"/>
          </a:fontRef>
        </p:style>
        <p:txBody>
          <a:bodyPr wrap="square" lIns="68580" tIns="34290" rIns="68580" bIns="34290">
            <a:spAutoFit/>
          </a:bodyPr>
          <a:lstStyle/>
          <a:p>
            <a:pPr defTabSz="685800"/>
            <a:r>
              <a:rPr lang="vi-VN" b="1" smtClean="0">
                <a:solidFill>
                  <a:schemeClr val="bg1"/>
                </a:solidFill>
                <a:latin typeface="Times New Roman" panose="02020603050405020304" pitchFamily="18" charset="0"/>
                <a:ea typeface="Times New Roman" panose="02020603050405020304" pitchFamily="18" charset="0"/>
              </a:rPr>
              <a:t> </a:t>
            </a:r>
            <a:r>
              <a:rPr lang="vi-VN" b="1" dirty="0">
                <a:solidFill>
                  <a:schemeClr val="bg1"/>
                </a:solidFill>
                <a:latin typeface="Times New Roman" panose="02020603050405020304" pitchFamily="18" charset="0"/>
                <a:ea typeface="Times New Roman" panose="02020603050405020304" pitchFamily="18" charset="0"/>
              </a:rPr>
              <a:t>Nếu như gia đình là cội nguồn sinh thành và dưỡng dục con, thì quê hương bằng văn hóa, lao động đã nuôi dưỡng và che chở cho con thêm khôn lớn, trưởng thành.</a:t>
            </a:r>
            <a:endParaRPr lang="en-US" b="1" dirty="0">
              <a:solidFill>
                <a:schemeClr val="bg1"/>
              </a:solidFill>
              <a:latin typeface="Times New Roman" panose="02020603050405020304" pitchFamily="18" charset="0"/>
              <a:ea typeface="Times New Roman" panose="02020603050405020304" pitchFamily="18" charset="0"/>
            </a:endParaRPr>
          </a:p>
        </p:txBody>
      </p:sp>
      <p:sp>
        <p:nvSpPr>
          <p:cNvPr id="10" name="Rectangle 9"/>
          <p:cNvSpPr/>
          <p:nvPr/>
        </p:nvSpPr>
        <p:spPr>
          <a:xfrm>
            <a:off x="6331149" y="2056661"/>
            <a:ext cx="1590820" cy="346249"/>
          </a:xfrm>
          <a:prstGeom prst="rect">
            <a:avLst/>
          </a:prstGeom>
        </p:spPr>
        <p:style>
          <a:lnRef idx="3">
            <a:schemeClr val="lt1"/>
          </a:lnRef>
          <a:fillRef idx="1">
            <a:schemeClr val="accent6"/>
          </a:fillRef>
          <a:effectRef idx="1">
            <a:schemeClr val="accent6"/>
          </a:effectRef>
          <a:fontRef idx="minor">
            <a:schemeClr val="lt1"/>
          </a:fontRef>
        </p:style>
        <p:txBody>
          <a:bodyPr wrap="none" lIns="68580" tIns="34290" rIns="68580" bIns="34290">
            <a:spAutoFit/>
          </a:bodyPr>
          <a:lstStyle/>
          <a:p>
            <a:pPr defTabSz="685800"/>
            <a:r>
              <a:rPr lang="en-US" b="1" smtClean="0">
                <a:solidFill>
                  <a:schemeClr val="bg1"/>
                </a:solidFill>
                <a:latin typeface="Times New Roman" panose="02020603050405020304" pitchFamily="18" charset="0"/>
                <a:ea typeface="Times New Roman" panose="02020603050405020304" pitchFamily="18" charset="0"/>
              </a:rPr>
              <a:t> </a:t>
            </a:r>
            <a:r>
              <a:rPr lang="vi-VN" b="1" dirty="0">
                <a:solidFill>
                  <a:schemeClr val="bg1"/>
                </a:solidFill>
                <a:latin typeface="Times New Roman" panose="02020603050405020304" pitchFamily="18" charset="0"/>
                <a:ea typeface="Times New Roman" panose="02020603050405020304" pitchFamily="18" charset="0"/>
              </a:rPr>
              <a:t>Điệp từ "cho"</a:t>
            </a:r>
            <a:endParaRPr lang="en-US" b="1" dirty="0">
              <a:solidFill>
                <a:schemeClr val="bg1"/>
              </a:solidFill>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 xmlns:a16="http://schemas.microsoft.com/office/drawing/2014/main" id="{6E8E9B7C-5C2C-46CB-8A84-AB6A80A31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98040" y="3852610"/>
            <a:ext cx="756750" cy="756750"/>
          </a:xfrm>
          <a:prstGeom prst="rect">
            <a:avLst/>
          </a:prstGeom>
        </p:spPr>
      </p:pic>
    </p:spTree>
    <p:extLst>
      <p:ext uri="{BB962C8B-B14F-4D97-AF65-F5344CB8AC3E}">
        <p14:creationId xmlns:p14="http://schemas.microsoft.com/office/powerpoint/2010/main" val="13146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t>II. TÌM HIỂU CHI TIẾT</a:t>
            </a:r>
            <a:endParaRPr lang="en-US" sz="2400" b="1"/>
          </a:p>
        </p:txBody>
      </p:sp>
      <p:sp>
        <p:nvSpPr>
          <p:cNvPr id="3" name="Rounded Rectangle 2">
            <a:extLst>
              <a:ext uri="{FF2B5EF4-FFF2-40B4-BE49-F238E27FC236}">
                <a16:creationId xmlns=""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smtClean="0">
                <a:solidFill>
                  <a:schemeClr val="tx1"/>
                </a:solidFill>
                <a:latin typeface="Times New Roman" pitchFamily="18" charset="0"/>
                <a:cs typeface="Times New Roman" pitchFamily="18" charset="0"/>
              </a:rPr>
              <a:t>. </a:t>
            </a:r>
            <a:r>
              <a:rPr lang="en-US" altLang="en-US" sz="2400" b="1" smtClean="0">
                <a:solidFill>
                  <a:schemeClr val="tx1"/>
                </a:solidFill>
                <a:latin typeface="Times New Roman" panose="02020603050405020304" pitchFamily="18" charset="0"/>
                <a:cs typeface="Times New Roman" panose="02020603050405020304" pitchFamily="18" charset="0"/>
              </a:rPr>
              <a:t>Nói v</a:t>
            </a:r>
            <a:r>
              <a:rPr lang="en-SG" altLang="en-US" sz="2400" b="1" smtClean="0">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smtClean="0">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4" name="Rectangle 3"/>
          <p:cNvSpPr/>
          <p:nvPr/>
        </p:nvSpPr>
        <p:spPr>
          <a:xfrm>
            <a:off x="395536" y="1104456"/>
            <a:ext cx="7632847" cy="584775"/>
          </a:xfrm>
          <a:prstGeom prst="rect">
            <a:avLst/>
          </a:prstGeom>
        </p:spPr>
        <p:txBody>
          <a:bodyPr wrap="square">
            <a:spAutoFit/>
          </a:bodyPr>
          <a:lstStyle/>
          <a:p>
            <a:pPr defTabSz="685800" eaLnBrk="0" fontAlgn="base" hangingPunct="0">
              <a:spcBef>
                <a:spcPct val="0"/>
              </a:spcBef>
              <a:spcAft>
                <a:spcPct val="0"/>
              </a:spcAft>
            </a:pP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 Cuối cùng, tác giả tâm sự với con về kỉ niệm êm đềm, hạnh </a:t>
            </a: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phúc </a:t>
            </a:r>
            <a:endParaRPr lang="en-US" sz="16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sz="16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nhất </a:t>
            </a: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 cha mẹ. Bởi đó cũng là cội nguồn để sinh thành nên con:</a:t>
            </a:r>
            <a:endParaRPr lang="en-US" sz="1600" dirty="0">
              <a:solidFill>
                <a:schemeClr val="bg1"/>
              </a:solidFill>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46560272"/>
              </p:ext>
            </p:extLst>
          </p:nvPr>
        </p:nvGraphicFramePr>
        <p:xfrm>
          <a:off x="231563" y="2276822"/>
          <a:ext cx="8654862" cy="2743200"/>
        </p:xfrm>
        <a:graphic>
          <a:graphicData uri="http://schemas.openxmlformats.org/drawingml/2006/table">
            <a:tbl>
              <a:tblPr firstRow="1" firstCol="1" lastRow="1" lastCol="1" bandRow="1" bandCol="1">
                <a:tableStyleId>{93296810-A885-4BE3-A3E7-6D5BEEA58F35}</a:tableStyleId>
              </a:tblPr>
              <a:tblGrid>
                <a:gridCol w="2943578"/>
                <a:gridCol w="5711284"/>
              </a:tblGrid>
              <a:tr h="274320">
                <a:tc>
                  <a:txBody>
                    <a:bodyPr/>
                    <a:lstStyle/>
                    <a:p>
                      <a:pPr>
                        <a:spcAft>
                          <a:spcPts val="0"/>
                        </a:spcAft>
                      </a:pPr>
                      <a:r>
                        <a:rPr lang="en-US" sz="1800" dirty="0" err="1">
                          <a:effectLst/>
                        </a:rPr>
                        <a:t>Nghê</a:t>
                      </a:r>
                      <a:r>
                        <a:rPr lang="en-US" sz="1800" dirty="0">
                          <a:effectLst/>
                        </a:rPr>
                        <a:t>̣ </a:t>
                      </a:r>
                      <a:r>
                        <a:rPr lang="en-US" sz="1800" dirty="0" err="1">
                          <a:effectLst/>
                        </a:rPr>
                        <a:t>thuật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en-US" sz="1800">
                          <a:effectLst/>
                        </a:rPr>
                        <a:t>Nội dung</a:t>
                      </a:r>
                      <a:endParaRPr lang="en-US" sz="1800">
                        <a:solidFill>
                          <a:schemeClr val="bg1"/>
                        </a:solidFill>
                        <a:effectLst/>
                        <a:latin typeface="Times New Roman" panose="02020603050405020304" pitchFamily="18" charset="0"/>
                        <a:ea typeface="Times New Roman" panose="02020603050405020304" pitchFamily="18" charset="0"/>
                      </a:endParaRPr>
                    </a:p>
                  </a:txBody>
                  <a:tcPr marL="51435" marR="51435" marT="0" marB="0"/>
                </a:tc>
              </a:tr>
              <a:tr h="822960">
                <a:tc>
                  <a:txBody>
                    <a:bodyPr/>
                    <a:lstStyle/>
                    <a:p>
                      <a:pPr>
                        <a:spcAft>
                          <a:spcPts val="0"/>
                        </a:spcAft>
                      </a:pPr>
                      <a:r>
                        <a:rPr lang="vi-VN" sz="1800" dirty="0">
                          <a:effectLst/>
                        </a:rPr>
                        <a:t>"Nhớ về ngày cưới"</a:t>
                      </a:r>
                      <a:endParaRPr lang="en-US" sz="18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vi-VN" sz="1800">
                          <a:effectLst/>
                        </a:rPr>
                        <a:t>là nhớ về kỷ niệm cho sự khởi đầu của một gia đình. Nó là minh chứng cho tình yêu và con chính là kết tinh của tình yêu ấy.</a:t>
                      </a:r>
                      <a:endParaRPr lang="en-US" sz="1800">
                        <a:solidFill>
                          <a:schemeClr val="bg1"/>
                        </a:solidFill>
                        <a:effectLst/>
                        <a:latin typeface="Times New Roman" panose="02020603050405020304" pitchFamily="18" charset="0"/>
                        <a:ea typeface="Times New Roman" panose="02020603050405020304" pitchFamily="18" charset="0"/>
                      </a:endParaRPr>
                    </a:p>
                  </a:txBody>
                  <a:tcPr marL="51435" marR="51435" marT="0" marB="0"/>
                </a:tc>
              </a:tr>
              <a:tr h="548640">
                <a:tc>
                  <a:txBody>
                    <a:bodyPr/>
                    <a:lstStyle/>
                    <a:p>
                      <a:pPr>
                        <a:spcAft>
                          <a:spcPts val="0"/>
                        </a:spcAft>
                      </a:pPr>
                      <a:r>
                        <a:rPr lang="vi-VN" sz="1800" dirty="0">
                          <a:effectLst/>
                        </a:rPr>
                        <a:t>"Ngày đầu tiên đẹp nhất"</a:t>
                      </a:r>
                      <a:endParaRPr lang="en-US" sz="18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vi-VN" sz="1800" dirty="0">
                          <a:effectLst/>
                        </a:rPr>
                        <a:t>đó có thể là ngày cưới của cha mẹ, nhưng cũng có thể là ngày đầu tiên con chào đời.</a:t>
                      </a:r>
                      <a:endParaRPr lang="en-US" sz="18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r>
              <a:tr h="1097280">
                <a:tc gridSpan="2">
                  <a:txBody>
                    <a:bodyPr/>
                    <a:lstStyle/>
                    <a:p>
                      <a:pPr>
                        <a:spcAft>
                          <a:spcPts val="0"/>
                        </a:spcAft>
                      </a:pPr>
                      <a:r>
                        <a:rPr lang="vi-VN" sz="1800" dirty="0">
                          <a:effectLst/>
                        </a:rPr>
                        <a:t>=&gt; Đoạn thơ là lời dặn dò, nhắn nhủ tâm tình của người cha về cội nguồn sinh thành và nuôi dưỡng con: gia đình, quê hương chính là những nền tảng cơ bản để tiếp bước cho con khôn lớn, trưởng thành. Bởi vậy,con phải luôn sống bằng tất cả tình yêu và niềm tự hào.</a:t>
                      </a:r>
                      <a:endParaRPr lang="en-US" sz="18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r>
            </a:tbl>
          </a:graphicData>
        </a:graphic>
      </p:graphicFrame>
      <p:sp>
        <p:nvSpPr>
          <p:cNvPr id="6" name="Rectangle 5"/>
          <p:cNvSpPr/>
          <p:nvPr/>
        </p:nvSpPr>
        <p:spPr>
          <a:xfrm>
            <a:off x="1835696" y="1698943"/>
            <a:ext cx="4572000" cy="584775"/>
          </a:xfrm>
          <a:prstGeom prst="rect">
            <a:avLst/>
          </a:prstGeom>
        </p:spPr>
        <p:txBody>
          <a:bodyPr>
            <a:spAutoFit/>
          </a:bodyPr>
          <a:lstStyle/>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Cha mẹ mãi nhớ về ngày cưới</a:t>
            </a:r>
            <a:endParaRPr lang="en-US" sz="1600" b="1"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Ngày đầu tiên đẹp nhất trên đời"</a:t>
            </a:r>
            <a:endParaRPr lang="vi-VN" sz="1600" b="1" i="1" dirty="0">
              <a:solidFill>
                <a:schemeClr val="bg1"/>
              </a:solidFill>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6529214" y="195486"/>
            <a:ext cx="2071394" cy="1121393"/>
          </a:xfrm>
          <a:prstGeom prst="rect">
            <a:avLst/>
          </a:prstGeom>
        </p:spPr>
      </p:pic>
      <p:pic>
        <p:nvPicPr>
          <p:cNvPr id="8" name="Picture 4" descr="Káº¿t quáº£ hÃ¬nh áº£nh cho ÄÃ¡m cÆ°á»i ngÆ°á»i tÃ y">
            <a:extLst>
              <a:ext uri="{FF2B5EF4-FFF2-40B4-BE49-F238E27FC236}">
                <a16:creationId xmlns="" xmlns:a16="http://schemas.microsoft.com/office/drawing/2014/main" id="{2FB2639D-2547-4EDE-8087-C800F6C7B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851" y="1008347"/>
            <a:ext cx="1979064" cy="11313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2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áº¿t quáº£ hÃ¬nh áº£nh cho ngÆ°á»i dÃ¢n tá»c tÃ y">
            <a:extLst>
              <a:ext uri="{FF2B5EF4-FFF2-40B4-BE49-F238E27FC236}">
                <a16:creationId xmlns="" xmlns:a16="http://schemas.microsoft.com/office/drawing/2014/main" id="{E1AAE90A-D528-419E-BE42-F978DBC99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71550"/>
            <a:ext cx="7470576" cy="42059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D0A235BC-A257-4FA4-8324-B97983C8F3BB}"/>
              </a:ext>
            </a:extLst>
          </p:cNvPr>
          <p:cNvSpPr/>
          <p:nvPr/>
        </p:nvSpPr>
        <p:spPr>
          <a:xfrm>
            <a:off x="0" y="93861"/>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18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699542"/>
            <a:ext cx="8712968" cy="1415772"/>
          </a:xfrm>
          <a:prstGeom prst="rect">
            <a:avLst/>
          </a:prstGeom>
        </p:spPr>
        <p:txBody>
          <a:bodyPr wrap="square">
            <a:spAutoFit/>
          </a:bodyPr>
          <a:lstStyle/>
          <a:p>
            <a:pPr defTabSz="685800" eaLnBrk="0" fontAlgn="base" hangingPunct="0">
              <a:spcBef>
                <a:spcPct val="0"/>
              </a:spcBef>
              <a:spcAft>
                <a:spcPct val="0"/>
              </a:spcAft>
            </a:pP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Trong lời tâm tình về cội nguồn sinh thành và nuôi dưỡng con, người cha đã khéo léo "đan" "cài" những </a:t>
            </a:r>
            <a:r>
              <a:rPr lang="vi-VN" b="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phẩm chất tốt đẹp của người đồng mình:</a:t>
            </a:r>
            <a:endParaRPr lang="en-US" b="1">
              <a:solidFill>
                <a:schemeClr val="accent6">
                  <a:lumMod val="75000"/>
                </a:schemeClr>
              </a:solidFill>
              <a:ea typeface="Times New Roman" panose="02020603050405020304" pitchFamily="18" charset="0"/>
            </a:endParaRPr>
          </a:p>
          <a:p>
            <a:pPr algn="ctr" defTabSz="685800" eaLnBrk="0" fontAlgn="base" hangingPunct="0">
              <a:spcBef>
                <a:spcPct val="0"/>
              </a:spcBef>
              <a:spcAft>
                <a:spcPct val="0"/>
              </a:spcAft>
            </a:pPr>
            <a:r>
              <a:rPr lang="vi-VN" b="1" i="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đồng mình thương lắm </a:t>
            </a: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16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16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defTabSz="685800" eaLnBrk="0" fontAlgn="base" hangingPunct="0">
              <a:spcBef>
                <a:spcPct val="0"/>
              </a:spcBef>
              <a:spcAft>
                <a:spcPct val="0"/>
              </a:spcAft>
            </a:pPr>
            <a:r>
              <a:rPr lang="vi-VN" sz="16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Cao </a:t>
            </a: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đo nỗi buồn</a:t>
            </a:r>
            <a:endParaRPr lang="en-US" sz="1600" b="1" i="1">
              <a:solidFill>
                <a:schemeClr val="bg1"/>
              </a:solidFill>
              <a:ea typeface="Times New Roman" panose="02020603050405020304" pitchFamily="18" charset="0"/>
            </a:endParaRPr>
          </a:p>
          <a:p>
            <a:pPr algn="ctr" defTabSz="685800" eaLnBrk="0" fontAlgn="base" hangingPunct="0">
              <a:spcBef>
                <a:spcPct val="0"/>
              </a:spcBef>
              <a:spcAft>
                <a:spcPct val="0"/>
              </a:spcAft>
            </a:pP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Xa nuôi chí lớn" </a:t>
            </a:r>
            <a:endParaRPr lang="vi-VN" sz="1600" b="1" i="1" dirty="0">
              <a:solidFill>
                <a:schemeClr val="bg1"/>
              </a:solidFill>
              <a:latin typeface="Arial" panose="020B0604020202020204" pitchFamily="34" charset="0"/>
            </a:endParaRPr>
          </a:p>
        </p:txBody>
      </p:sp>
      <p:sp>
        <p:nvSpPr>
          <p:cNvPr id="5" name="Rectangle 4">
            <a:extLst>
              <a:ext uri="{FF2B5EF4-FFF2-40B4-BE49-F238E27FC236}">
                <a16:creationId xmlns="" xmlns:a16="http://schemas.microsoft.com/office/drawing/2014/main" id="{D0A235BC-A257-4FA4-8324-B97983C8F3BB}"/>
              </a:ext>
            </a:extLst>
          </p:cNvPr>
          <p:cNvSpPr/>
          <p:nvPr/>
        </p:nvSpPr>
        <p:spPr>
          <a:xfrm>
            <a:off x="0" y="93861"/>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636533" y="2299251"/>
            <a:ext cx="3071371" cy="992579"/>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en-US" sz="2000" smtClean="0">
                <a:solidFill>
                  <a:schemeClr val="bg1"/>
                </a:solidFill>
                <a:latin typeface="Times New Roman" panose="02020603050405020304" pitchFamily="18" charset="0"/>
                <a:ea typeface="Times New Roman" panose="02020603050405020304" pitchFamily="18" charset="0"/>
              </a:rPr>
              <a:t>- S</a:t>
            </a:r>
            <a:r>
              <a:rPr lang="vi-VN" sz="2000" dirty="0">
                <a:solidFill>
                  <a:schemeClr val="bg1"/>
                </a:solidFill>
                <a:latin typeface="Times New Roman" panose="02020603050405020304" pitchFamily="18" charset="0"/>
                <a:ea typeface="Times New Roman" panose="02020603050405020304" pitchFamily="18" charset="0"/>
              </a:rPr>
              <a:t>ử dụng lối nói hình ảnh của người vùng cao: "</a:t>
            </a:r>
            <a:r>
              <a:rPr lang="vi-VN" sz="2000" b="1" dirty="0">
                <a:solidFill>
                  <a:schemeClr val="bg1"/>
                </a:solidFill>
                <a:latin typeface="Times New Roman" panose="02020603050405020304" pitchFamily="18" charset="0"/>
                <a:ea typeface="Times New Roman" panose="02020603050405020304" pitchFamily="18" charset="0"/>
              </a:rPr>
              <a:t>người đồng mình</a:t>
            </a:r>
            <a:r>
              <a:rPr lang="vi-VN" sz="2000" dirty="0">
                <a:solidFill>
                  <a:schemeClr val="bg1"/>
                </a:solidFill>
                <a:latin typeface="Times New Roman" panose="02020603050405020304" pitchFamily="18" charset="0"/>
                <a:ea typeface="Times New Roman" panose="02020603050405020304" pitchFamily="18" charset="0"/>
              </a:rPr>
              <a:t>"</a:t>
            </a:r>
            <a:endParaRPr lang="en-US" sz="2000" dirty="0">
              <a:solidFill>
                <a:schemeClr val="bg1"/>
              </a:solidFill>
              <a:latin typeface="Times New Roman" panose="02020603050405020304" pitchFamily="18" charset="0"/>
              <a:ea typeface="Times New Roman" panose="02020603050405020304" pitchFamily="18" charset="0"/>
            </a:endParaRPr>
          </a:p>
        </p:txBody>
      </p:sp>
      <p:sp>
        <p:nvSpPr>
          <p:cNvPr id="7" name="Rectangle 6"/>
          <p:cNvSpPr/>
          <p:nvPr/>
        </p:nvSpPr>
        <p:spPr>
          <a:xfrm>
            <a:off x="4974724" y="2299250"/>
            <a:ext cx="2837636" cy="992579"/>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000" b="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 </a:t>
            </a:r>
            <a:r>
              <a:rPr lang="vi-VN" sz="2000" b="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để </a:t>
            </a:r>
            <a:r>
              <a:rPr lang="vi-VN"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gợi lên sự gần gũi, thân thương trong một gia đình.</a:t>
            </a:r>
            <a:endParaRPr lang="en-US" sz="2000" b="1" dirty="0">
              <a:solidFill>
                <a:schemeClr val="tx1"/>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4275">
            <a:off x="3917578" y="2233323"/>
            <a:ext cx="1026434" cy="1026434"/>
          </a:xfrm>
          <a:prstGeom prst="rect">
            <a:avLst/>
          </a:prstGeom>
        </p:spPr>
      </p:pic>
      <p:pic>
        <p:nvPicPr>
          <p:cNvPr id="9" name="Picture 2" descr="Káº¿t quáº£ hÃ¬nh áº£nh cho ngÆ°á»i dÃ¢n tá»c tÃ y">
            <a:extLst>
              <a:ext uri="{FF2B5EF4-FFF2-40B4-BE49-F238E27FC236}">
                <a16:creationId xmlns="" xmlns:a16="http://schemas.microsoft.com/office/drawing/2014/main" id="{E1AAE90A-D528-419E-BE42-F978DBC99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127" y="3435846"/>
            <a:ext cx="3507325" cy="197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7">
            <a:extLst>
              <a:ext uri="{FF2B5EF4-FFF2-40B4-BE49-F238E27FC236}">
                <a16:creationId xmlns="" xmlns:a16="http://schemas.microsoft.com/office/drawing/2014/main" id="{6594D122-3D37-4458-A13C-53001C1F9753}"/>
              </a:ext>
            </a:extLst>
          </p:cNvPr>
          <p:cNvSpPr/>
          <p:nvPr/>
        </p:nvSpPr>
        <p:spPr>
          <a:xfrm>
            <a:off x="337995" y="123478"/>
            <a:ext cx="6238343" cy="1107996"/>
          </a:xfrm>
          <a:prstGeom prst="rect">
            <a:avLst/>
          </a:prstGeom>
          <a:noFill/>
        </p:spPr>
        <p:txBody>
          <a:bodyPr wrap="square" rtlCol="0">
            <a:spAutoFit/>
          </a:bodyPr>
          <a:lstStyle/>
          <a:p>
            <a:r>
              <a:rPr lang="en-SG" altLang="zh-CN" sz="6600" dirty="0" err="1">
                <a:effectLst>
                  <a:glow rad="101600">
                    <a:schemeClr val="accent5">
                      <a:satMod val="175000"/>
                      <a:alpha val="40000"/>
                    </a:schemeClr>
                  </a:glow>
                </a:effectLst>
                <a:latin typeface="Times New Roman" panose="02020603050405020304" pitchFamily="18" charset="0"/>
                <a:ea typeface="字魂52号-阿开漫画体" panose="00000500000000000000" pitchFamily="2" charset="-122"/>
                <a:cs typeface="Times New Roman" panose="02020603050405020304" pitchFamily="18" charset="0"/>
              </a:rPr>
              <a:t>Nói</a:t>
            </a:r>
            <a:r>
              <a:rPr lang="en-SG" altLang="zh-CN" sz="6600" dirty="0">
                <a:effectLst>
                  <a:glow rad="101600">
                    <a:schemeClr val="accent5">
                      <a:satMod val="175000"/>
                      <a:alpha val="40000"/>
                    </a:schemeClr>
                  </a:glow>
                </a:effectLst>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6600" dirty="0" err="1">
                <a:effectLst>
                  <a:glow rad="101600">
                    <a:schemeClr val="accent5">
                      <a:satMod val="175000"/>
                      <a:alpha val="40000"/>
                    </a:schemeClr>
                  </a:glow>
                </a:effectLst>
                <a:latin typeface="Times New Roman" panose="02020603050405020304" pitchFamily="18" charset="0"/>
                <a:ea typeface="字魂52号-阿开漫画体" panose="00000500000000000000" pitchFamily="2" charset="-122"/>
                <a:cs typeface="Times New Roman" panose="02020603050405020304" pitchFamily="18" charset="0"/>
              </a:rPr>
              <a:t>với</a:t>
            </a:r>
            <a:r>
              <a:rPr lang="en-SG" altLang="zh-CN" sz="6600" dirty="0">
                <a:effectLst>
                  <a:glow rad="101600">
                    <a:schemeClr val="accent5">
                      <a:satMod val="175000"/>
                      <a:alpha val="40000"/>
                    </a:schemeClr>
                  </a:glow>
                </a:effectLst>
                <a:latin typeface="Times New Roman" panose="02020603050405020304" pitchFamily="18" charset="0"/>
                <a:ea typeface="字魂52号-阿开漫画体" panose="00000500000000000000" pitchFamily="2" charset="-122"/>
                <a:cs typeface="Times New Roman" panose="02020603050405020304" pitchFamily="18" charset="0"/>
              </a:rPr>
              <a:t> con</a:t>
            </a:r>
            <a:endParaRPr lang="zh-CN" altLang="en-US" sz="6600" dirty="0">
              <a:effectLst>
                <a:glow rad="101600">
                  <a:schemeClr val="accent5">
                    <a:satMod val="175000"/>
                    <a:alpha val="40000"/>
                  </a:schemeClr>
                </a:glow>
              </a:effectLst>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5" name="矩形 7">
            <a:extLst>
              <a:ext uri="{FF2B5EF4-FFF2-40B4-BE49-F238E27FC236}">
                <a16:creationId xmlns="" xmlns:a16="http://schemas.microsoft.com/office/drawing/2014/main" id="{CA2B8A36-BBFD-4CB7-A6F3-321769283BF8}"/>
              </a:ext>
            </a:extLst>
          </p:cNvPr>
          <p:cNvSpPr/>
          <p:nvPr/>
        </p:nvSpPr>
        <p:spPr>
          <a:xfrm>
            <a:off x="2771800" y="1180425"/>
            <a:ext cx="3615511" cy="523220"/>
          </a:xfrm>
          <a:prstGeom prst="rect">
            <a:avLst/>
          </a:prstGeom>
          <a:noFill/>
        </p:spPr>
        <p:txBody>
          <a:bodyPr wrap="square" rtlCol="0">
            <a:spAutoFit/>
          </a:bodyPr>
          <a:lstStyle/>
          <a:p>
            <a:r>
              <a:rPr lang="en-SG" altLang="zh-CN" sz="2800" dirty="0">
                <a:effectLst>
                  <a:glow rad="63500">
                    <a:schemeClr val="accent6">
                      <a:satMod val="175000"/>
                      <a:alpha val="40000"/>
                    </a:schemeClr>
                  </a:glow>
                </a:effectLst>
                <a:latin typeface="Times New Roman" panose="02020603050405020304" pitchFamily="18" charset="0"/>
                <a:ea typeface="字魂52号-阿开漫画体" panose="00000500000000000000" pitchFamily="2" charset="-122"/>
                <a:cs typeface="Times New Roman" panose="02020603050405020304" pitchFamily="18" charset="0"/>
              </a:rPr>
              <a:t>_Y Ph</a:t>
            </a:r>
            <a:r>
              <a:rPr lang="vi-VN" altLang="zh-CN" sz="2800" dirty="0">
                <a:effectLst>
                  <a:glow rad="63500">
                    <a:schemeClr val="accent6">
                      <a:satMod val="175000"/>
                      <a:alpha val="40000"/>
                    </a:schemeClr>
                  </a:glow>
                </a:effectLst>
                <a:latin typeface="Times New Roman" panose="02020603050405020304" pitchFamily="18" charset="0"/>
                <a:ea typeface="字魂52号-阿开漫画体" panose="00000500000000000000" pitchFamily="2" charset="-122"/>
                <a:cs typeface="Times New Roman" panose="02020603050405020304" pitchFamily="18" charset="0"/>
              </a:rPr>
              <a:t>ư</a:t>
            </a:r>
            <a:r>
              <a:rPr lang="en-SG" altLang="zh-CN" sz="2800" dirty="0" err="1">
                <a:effectLst>
                  <a:glow rad="63500">
                    <a:schemeClr val="accent6">
                      <a:satMod val="175000"/>
                      <a:alpha val="40000"/>
                    </a:schemeClr>
                  </a:glow>
                </a:effectLst>
                <a:latin typeface="Times New Roman" panose="02020603050405020304" pitchFamily="18" charset="0"/>
                <a:ea typeface="字魂52号-阿开漫画体" panose="00000500000000000000" pitchFamily="2" charset="-122"/>
                <a:cs typeface="Times New Roman" panose="02020603050405020304" pitchFamily="18" charset="0"/>
              </a:rPr>
              <a:t>ơng</a:t>
            </a:r>
            <a:r>
              <a:rPr lang="en-SG" altLang="zh-CN" sz="2800" dirty="0">
                <a:effectLst>
                  <a:glow rad="63500">
                    <a:schemeClr val="accent6">
                      <a:satMod val="175000"/>
                      <a:alpha val="40000"/>
                    </a:schemeClr>
                  </a:glow>
                </a:effectLst>
                <a:latin typeface="Times New Roman" panose="02020603050405020304" pitchFamily="18" charset="0"/>
                <a:ea typeface="字魂52号-阿开漫画体" panose="00000500000000000000" pitchFamily="2" charset="-122"/>
                <a:cs typeface="Times New Roman" panose="02020603050405020304" pitchFamily="18" charset="0"/>
              </a:rPr>
              <a:t>_</a:t>
            </a:r>
            <a:endParaRPr lang="zh-CN" altLang="en-US" sz="2800" dirty="0">
              <a:effectLst>
                <a:glow rad="63500">
                  <a:schemeClr val="accent6">
                    <a:satMod val="175000"/>
                    <a:alpha val="40000"/>
                  </a:schemeClr>
                </a:glow>
              </a:effectLst>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7529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699542"/>
            <a:ext cx="8712968" cy="1415772"/>
          </a:xfrm>
          <a:prstGeom prst="rect">
            <a:avLst/>
          </a:prstGeom>
        </p:spPr>
        <p:txBody>
          <a:bodyPr wrap="square">
            <a:spAutoFit/>
          </a:bodyPr>
          <a:lstStyle/>
          <a:p>
            <a:pPr defTabSz="685800" eaLnBrk="0" fontAlgn="base" hangingPunct="0">
              <a:spcBef>
                <a:spcPct val="0"/>
              </a:spcBef>
              <a:spcAft>
                <a:spcPct val="0"/>
              </a:spcAft>
            </a:pP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Trong lời tâm tình về cội nguồn sinh thành và nuôi dưỡng con, người cha đã khéo léo "đan" "cài" những </a:t>
            </a:r>
            <a:r>
              <a:rPr lang="vi-VN" b="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phẩm chất tốt đẹp của người đồng mình:</a:t>
            </a:r>
            <a:endParaRPr lang="en-US" b="1">
              <a:solidFill>
                <a:schemeClr val="accent6">
                  <a:lumMod val="75000"/>
                </a:schemeClr>
              </a:solidFill>
              <a:ea typeface="Times New Roman" panose="02020603050405020304" pitchFamily="18" charset="0"/>
            </a:endParaRPr>
          </a:p>
          <a:p>
            <a:pPr algn="ctr" defTabSz="685800" eaLnBrk="0" fontAlgn="base" hangingPunct="0">
              <a:spcBef>
                <a:spcPct val="0"/>
              </a:spcBef>
              <a:spcAft>
                <a:spcPct val="0"/>
              </a:spcAft>
            </a:pPr>
            <a:r>
              <a:rPr lang="vi-VN" b="1" i="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đồng mình thương lắm </a:t>
            </a: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16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16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defTabSz="685800" eaLnBrk="0" fontAlgn="base" hangingPunct="0">
              <a:spcBef>
                <a:spcPct val="0"/>
              </a:spcBef>
              <a:spcAft>
                <a:spcPct val="0"/>
              </a:spcAft>
            </a:pPr>
            <a:r>
              <a:rPr lang="vi-VN" sz="16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Cao </a:t>
            </a: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đo nỗi buồn</a:t>
            </a:r>
            <a:endParaRPr lang="en-US" sz="1600" b="1" i="1">
              <a:solidFill>
                <a:schemeClr val="bg1"/>
              </a:solidFill>
              <a:ea typeface="Times New Roman" panose="02020603050405020304" pitchFamily="18" charset="0"/>
            </a:endParaRPr>
          </a:p>
          <a:p>
            <a:pPr algn="ctr" defTabSz="685800" eaLnBrk="0" fontAlgn="base" hangingPunct="0">
              <a:spcBef>
                <a:spcPct val="0"/>
              </a:spcBef>
              <a:spcAft>
                <a:spcPct val="0"/>
              </a:spcAft>
            </a:pP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Xa nuôi chí lớn" </a:t>
            </a:r>
            <a:endParaRPr lang="vi-VN" sz="1600" b="1" i="1" dirty="0">
              <a:solidFill>
                <a:schemeClr val="bg1"/>
              </a:solidFill>
              <a:latin typeface="Arial" panose="020B0604020202020204" pitchFamily="34" charset="0"/>
            </a:endParaRPr>
          </a:p>
        </p:txBody>
      </p:sp>
      <p:sp>
        <p:nvSpPr>
          <p:cNvPr id="5" name="Rectangle 4">
            <a:extLst>
              <a:ext uri="{FF2B5EF4-FFF2-40B4-BE49-F238E27FC236}">
                <a16:creationId xmlns="" xmlns:a16="http://schemas.microsoft.com/office/drawing/2014/main" id="{D0A235BC-A257-4FA4-8324-B97983C8F3BB}"/>
              </a:ext>
            </a:extLst>
          </p:cNvPr>
          <p:cNvSpPr/>
          <p:nvPr/>
        </p:nvSpPr>
        <p:spPr>
          <a:xfrm>
            <a:off x="0" y="93861"/>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97073" y="2139702"/>
            <a:ext cx="2964879" cy="561692"/>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vi-VN" sz="1600" b="1" dirty="0">
                <a:solidFill>
                  <a:schemeClr val="bg1"/>
                </a:solidFill>
                <a:latin typeface="Times New Roman" panose="02020603050405020304" pitchFamily="18" charset="0"/>
                <a:ea typeface="Times New Roman" panose="02020603050405020304" pitchFamily="18" charset="0"/>
              </a:rPr>
              <a:t>Động từ "thương" đi liền với từ chỉ mức độ "lắm"</a:t>
            </a:r>
            <a:endParaRPr lang="en-US" sz="1600" b="1" dirty="0">
              <a:solidFill>
                <a:schemeClr val="bg1"/>
              </a:solidFill>
              <a:latin typeface="Times New Roman" panose="02020603050405020304" pitchFamily="18" charset="0"/>
              <a:ea typeface="Times New Roman" panose="02020603050405020304" pitchFamily="18" charset="0"/>
            </a:endParaRPr>
          </a:p>
        </p:txBody>
      </p:sp>
      <p:sp>
        <p:nvSpPr>
          <p:cNvPr id="8" name="Rectangle 7"/>
          <p:cNvSpPr/>
          <p:nvPr/>
        </p:nvSpPr>
        <p:spPr>
          <a:xfrm>
            <a:off x="3424527" y="2139702"/>
            <a:ext cx="5611969" cy="561692"/>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1600" b="1" smtClean="0">
                <a:solidFill>
                  <a:schemeClr val="tx1"/>
                </a:solidFill>
                <a:latin typeface="Times New Roman" panose="02020603050405020304" pitchFamily="18" charset="0"/>
                <a:ea typeface="Times New Roman" panose="02020603050405020304" pitchFamily="18" charset="0"/>
                <a:sym typeface="Wingdings" pitchFamily="2" charset="2"/>
              </a:rPr>
              <a:t> </a:t>
            </a:r>
            <a:r>
              <a:rPr lang="vi-VN" sz="1600" b="1" smtClean="0">
                <a:solidFill>
                  <a:schemeClr val="tx1"/>
                </a:solidFill>
                <a:latin typeface="Times New Roman" panose="02020603050405020304" pitchFamily="18" charset="0"/>
                <a:ea typeface="Times New Roman" panose="02020603050405020304" pitchFamily="18" charset="0"/>
              </a:rPr>
              <a:t>để </a:t>
            </a:r>
            <a:r>
              <a:rPr lang="vi-VN" sz="1600" b="1" dirty="0">
                <a:solidFill>
                  <a:schemeClr val="tx1"/>
                </a:solidFill>
                <a:latin typeface="Times New Roman" panose="02020603050405020304" pitchFamily="18" charset="0"/>
                <a:ea typeface="Times New Roman" panose="02020603050405020304" pitchFamily="18" charset="0"/>
              </a:rPr>
              <a:t>bày tỏ sự đồng cảm với những nỗi vất vả, khó khăn của con người quê hương.</a:t>
            </a:r>
            <a:endParaRPr lang="en-US" sz="1600" b="1" dirty="0">
              <a:solidFill>
                <a:schemeClr val="tx1"/>
              </a:solidFill>
              <a:latin typeface="Times New Roman" panose="02020603050405020304" pitchFamily="18" charset="0"/>
              <a:ea typeface="Times New Roman" panose="02020603050405020304" pitchFamily="18" charset="0"/>
            </a:endParaRPr>
          </a:p>
        </p:txBody>
      </p:sp>
      <p:sp>
        <p:nvSpPr>
          <p:cNvPr id="9" name="Rectangle 8"/>
          <p:cNvSpPr/>
          <p:nvPr/>
        </p:nvSpPr>
        <p:spPr>
          <a:xfrm>
            <a:off x="97073" y="2931790"/>
            <a:ext cx="2964879" cy="561692"/>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vi-VN" sz="1600" b="1" dirty="0">
                <a:solidFill>
                  <a:schemeClr val="bg1"/>
                </a:solidFill>
                <a:latin typeface="Times New Roman" panose="02020603050405020304" pitchFamily="18" charset="0"/>
                <a:ea typeface="Times New Roman" panose="02020603050405020304" pitchFamily="18" charset="0"/>
              </a:rPr>
              <a:t>Hệ thống từ ngữ giàu sức gợi qua hai tính từ "cao", "xa":</a:t>
            </a:r>
            <a:endParaRPr lang="en-US" sz="1600" b="1" dirty="0">
              <a:solidFill>
                <a:schemeClr val="bg1"/>
              </a:solidFill>
              <a:latin typeface="Times New Roman" panose="02020603050405020304" pitchFamily="18" charset="0"/>
              <a:ea typeface="Times New Roman" panose="02020603050405020304" pitchFamily="18" charset="0"/>
            </a:endParaRPr>
          </a:p>
        </p:txBody>
      </p:sp>
      <p:sp>
        <p:nvSpPr>
          <p:cNvPr id="10" name="Rectangle 9"/>
          <p:cNvSpPr/>
          <p:nvPr/>
        </p:nvSpPr>
        <p:spPr>
          <a:xfrm>
            <a:off x="3424527" y="2922414"/>
            <a:ext cx="5611969" cy="2039020"/>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vi-VN" sz="1600" b="1" dirty="0">
                <a:solidFill>
                  <a:schemeClr val="tx1"/>
                </a:solidFill>
                <a:latin typeface="Times New Roman" panose="02020603050405020304" pitchFamily="18" charset="0"/>
                <a:ea typeface="Times New Roman" panose="02020603050405020304" pitchFamily="18" charset="0"/>
              </a:rPr>
              <a:t>- Gợi liên tưởng đến những dãy núi cao, trùng điệp là nơi cư trú của đồng bào vùng cao.</a:t>
            </a:r>
            <a:endParaRPr lang="en-US" sz="1600" b="1" dirty="0">
              <a:solidFill>
                <a:schemeClr val="tx1"/>
              </a:solidFill>
              <a:latin typeface="Times New Roman" panose="02020603050405020304" pitchFamily="18" charset="0"/>
              <a:ea typeface="Times New Roman" panose="02020603050405020304" pitchFamily="18" charset="0"/>
            </a:endParaRPr>
          </a:p>
          <a:p>
            <a:pPr defTabSz="685800"/>
            <a:r>
              <a:rPr lang="vi-VN" sz="1600" b="1" dirty="0">
                <a:solidFill>
                  <a:schemeClr val="tx1"/>
                </a:solidFill>
                <a:latin typeface="Times New Roman" panose="02020603050405020304" pitchFamily="18" charset="0"/>
                <a:ea typeface="Times New Roman" panose="02020603050405020304" pitchFamily="18" charset="0"/>
              </a:rPr>
              <a:t>- Những tính từ này được sắp xếp theo trình tự tăng tiến, gợi những khó khăn như chồng chất khó khăn để thử thách ý chí con người.</a:t>
            </a:r>
            <a:endParaRPr lang="en-US" sz="1600" b="1" dirty="0">
              <a:solidFill>
                <a:schemeClr val="tx1"/>
              </a:solidFill>
              <a:latin typeface="Times New Roman" panose="02020603050405020304" pitchFamily="18" charset="0"/>
              <a:ea typeface="Times New Roman" panose="02020603050405020304" pitchFamily="18" charset="0"/>
            </a:endParaRPr>
          </a:p>
          <a:p>
            <a:pPr defTabSz="685800"/>
            <a:r>
              <a:rPr lang="vi-VN" sz="1600" b="1" dirty="0">
                <a:solidFill>
                  <a:schemeClr val="tx1"/>
                </a:solidFill>
                <a:latin typeface="Times New Roman" panose="02020603050405020304" pitchFamily="18" charset="0"/>
                <a:ea typeface="Times New Roman" panose="02020603050405020304" pitchFamily="18" charset="0"/>
              </a:rPr>
              <a:t>- Hệ thống hình ảnh mang tư duy của người miền núi, khi tác giả lấy cao của trời, của núi để đo nỗi buồn, lấy xa của đất để cho ý chí của con người.</a:t>
            </a:r>
            <a:endParaRPr lang="en-US" sz="1600" b="1" dirty="0">
              <a:solidFill>
                <a:schemeClr val="tx1"/>
              </a:solidFill>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4275">
            <a:off x="2930803" y="2129283"/>
            <a:ext cx="683439" cy="683439"/>
          </a:xfrm>
          <a:prstGeom prst="rect">
            <a:avLst/>
          </a:prstGeom>
        </p:spPr>
      </p:pic>
      <p:pic>
        <p:nvPicPr>
          <p:cNvPr id="12" name="Picture 11">
            <a:extLst>
              <a:ext uri="{FF2B5EF4-FFF2-40B4-BE49-F238E27FC236}">
                <a16:creationId xmlns=""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4275">
            <a:off x="2930803" y="2809428"/>
            <a:ext cx="683439" cy="683439"/>
          </a:xfrm>
          <a:prstGeom prst="rect">
            <a:avLst/>
          </a:prstGeom>
        </p:spPr>
      </p:pic>
    </p:spTree>
    <p:extLst>
      <p:ext uri="{BB962C8B-B14F-4D97-AF65-F5344CB8AC3E}">
        <p14:creationId xmlns:p14="http://schemas.microsoft.com/office/powerpoint/2010/main" val="38561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3">
            <a:extLst>
              <a:ext uri="{FF2B5EF4-FFF2-40B4-BE49-F238E27FC236}">
                <a16:creationId xmlns="" xmlns:a16="http://schemas.microsoft.com/office/drawing/2014/main" id="{69430E5B-C88A-4BB0-A070-A474658FC8E0}"/>
              </a:ext>
            </a:extLst>
          </p:cNvPr>
          <p:cNvGrpSpPr/>
          <p:nvPr/>
        </p:nvGrpSpPr>
        <p:grpSpPr>
          <a:xfrm>
            <a:off x="1572494" y="976164"/>
            <a:ext cx="5849816" cy="2088232"/>
            <a:chOff x="7678992" y="1782212"/>
            <a:chExt cx="4820138" cy="3430587"/>
          </a:xfrm>
        </p:grpSpPr>
        <p:sp>
          <p:nvSpPr>
            <p:cNvPr id="9" name="TextBox 30">
              <a:extLst>
                <a:ext uri="{FF2B5EF4-FFF2-40B4-BE49-F238E27FC236}">
                  <a16:creationId xmlns="" xmlns:a16="http://schemas.microsoft.com/office/drawing/2014/main" id="{4AF44F6E-4F2D-489E-9BED-D18C9A6EED85}"/>
                </a:ext>
              </a:extLst>
            </p:cNvPr>
            <p:cNvSpPr txBox="1"/>
            <p:nvPr/>
          </p:nvSpPr>
          <p:spPr>
            <a:xfrm rot="16200000">
              <a:off x="9081019" y="1156852"/>
              <a:ext cx="2142419" cy="4693803"/>
            </a:xfrm>
            <a:prstGeom prst="rect">
              <a:avLst/>
            </a:prstGeom>
            <a:noFill/>
            <a:ln>
              <a:solidFill>
                <a:schemeClr val="accent6">
                  <a:lumMod val="75000"/>
                </a:schemeClr>
              </a:solidFill>
            </a:ln>
          </p:spPr>
          <p:txBody>
            <a:bodyPr vert="eaVert" wrap="square" rtlCol="0">
              <a:spAutoFit/>
            </a:bodyPr>
            <a:lstStyle/>
            <a:p>
              <a:r>
                <a:rPr lang="vi-VN" sz="1600" b="1" i="1" dirty="0">
                  <a:solidFill>
                    <a:schemeClr val="bg1"/>
                  </a:solidFill>
                  <a:latin typeface="+mj-lt"/>
                </a:rPr>
                <a:t>Sống trên đá không chê đá gập ghềnh</a:t>
              </a:r>
              <a:r>
                <a:rPr lang="vi-VN" sz="2400" b="1" i="1" dirty="0">
                  <a:solidFill>
                    <a:schemeClr val="bg1"/>
                  </a:solidFill>
                  <a:latin typeface="+mj-lt"/>
                </a:rPr>
                <a:t/>
              </a:r>
              <a:br>
                <a:rPr lang="vi-VN" sz="2400" b="1" i="1" dirty="0">
                  <a:solidFill>
                    <a:schemeClr val="bg1"/>
                  </a:solidFill>
                  <a:latin typeface="+mj-lt"/>
                </a:rPr>
              </a:br>
              <a:r>
                <a:rPr lang="vi-VN" sz="1600" b="1" i="1" dirty="0">
                  <a:solidFill>
                    <a:schemeClr val="bg1"/>
                  </a:solidFill>
                  <a:latin typeface="+mj-lt"/>
                </a:rPr>
                <a:t>Sống trong thung không chê thung nghèo đói</a:t>
              </a:r>
              <a:r>
                <a:rPr lang="vi-VN" sz="2400" b="1" i="1" dirty="0">
                  <a:solidFill>
                    <a:schemeClr val="bg1"/>
                  </a:solidFill>
                  <a:latin typeface="+mj-lt"/>
                </a:rPr>
                <a:t/>
              </a:r>
              <a:br>
                <a:rPr lang="vi-VN" sz="2400" b="1" i="1" dirty="0">
                  <a:solidFill>
                    <a:schemeClr val="bg1"/>
                  </a:solidFill>
                  <a:latin typeface="+mj-lt"/>
                </a:rPr>
              </a:br>
              <a:r>
                <a:rPr lang="vi-VN" sz="1600" b="1" i="1" dirty="0">
                  <a:solidFill>
                    <a:schemeClr val="bg1"/>
                  </a:solidFill>
                  <a:latin typeface="+mj-lt"/>
                </a:rPr>
                <a:t>Sống như sông như suối</a:t>
              </a:r>
              <a:r>
                <a:rPr lang="vi-VN" sz="2400" b="1" i="1" dirty="0">
                  <a:solidFill>
                    <a:schemeClr val="bg1"/>
                  </a:solidFill>
                  <a:latin typeface="+mj-lt"/>
                </a:rPr>
                <a:t/>
              </a:r>
              <a:br>
                <a:rPr lang="vi-VN" sz="2400" b="1" i="1" dirty="0">
                  <a:solidFill>
                    <a:schemeClr val="bg1"/>
                  </a:solidFill>
                  <a:latin typeface="+mj-lt"/>
                </a:rPr>
              </a:br>
              <a:r>
                <a:rPr lang="vi-VN" sz="1600" b="1" i="1" dirty="0">
                  <a:solidFill>
                    <a:schemeClr val="bg1"/>
                  </a:solidFill>
                  <a:latin typeface="+mj-lt"/>
                </a:rPr>
                <a:t>Lên thác xuống ghềnh</a:t>
              </a:r>
              <a:r>
                <a:rPr lang="vi-VN" sz="2400" b="1" i="1" dirty="0">
                  <a:solidFill>
                    <a:schemeClr val="bg1"/>
                  </a:solidFill>
                  <a:latin typeface="+mj-lt"/>
                </a:rPr>
                <a:t/>
              </a:r>
              <a:br>
                <a:rPr lang="vi-VN" sz="2400" b="1" i="1" dirty="0">
                  <a:solidFill>
                    <a:schemeClr val="bg1"/>
                  </a:solidFill>
                  <a:latin typeface="+mj-lt"/>
                </a:rPr>
              </a:br>
              <a:r>
                <a:rPr lang="vi-VN" sz="1600" b="1" i="1" dirty="0">
                  <a:solidFill>
                    <a:schemeClr val="bg1"/>
                  </a:solidFill>
                  <a:latin typeface="+mj-lt"/>
                </a:rPr>
                <a:t>Không lo cực nhọc</a:t>
              </a:r>
              <a:endParaRPr lang="en-SG" sz="4000" b="1" i="1" dirty="0">
                <a:solidFill>
                  <a:schemeClr val="bg1"/>
                </a:solidFill>
                <a:latin typeface="+mj-lt"/>
              </a:endParaRPr>
            </a:p>
          </p:txBody>
        </p:sp>
        <p:sp>
          <p:nvSpPr>
            <p:cNvPr id="10" name="矩形: 圆角 5">
              <a:extLst>
                <a:ext uri="{FF2B5EF4-FFF2-40B4-BE49-F238E27FC236}">
                  <a16:creationId xmlns="" xmlns:a16="http://schemas.microsoft.com/office/drawing/2014/main" id="{CE8BAFE1-6F59-4378-80C8-93AE0CA3CB36}"/>
                </a:ext>
              </a:extLst>
            </p:cNvPr>
            <p:cNvSpPr/>
            <p:nvPr/>
          </p:nvSpPr>
          <p:spPr>
            <a:xfrm>
              <a:off x="7678992" y="1782212"/>
              <a:ext cx="4693803" cy="3430587"/>
            </a:xfrm>
            <a:prstGeom prst="roundRect">
              <a:avLst>
                <a:gd name="adj" fmla="val 11280"/>
              </a:avLst>
            </a:prstGeom>
            <a:no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grpSp>
      <p:pic>
        <p:nvPicPr>
          <p:cNvPr id="12" name="Picture 11" descr="—Pngtree—flying down the waterfall free_4367144.png">
            <a:extLst>
              <a:ext uri="{FF2B5EF4-FFF2-40B4-BE49-F238E27FC236}">
                <a16:creationId xmlns="" xmlns:a16="http://schemas.microsoft.com/office/drawing/2014/main" id="{9709DB36-FDA3-45E5-B80F-A9B6E2FF6993}"/>
              </a:ext>
            </a:extLst>
          </p:cNvPr>
          <p:cNvPicPr>
            <a:picLocks noChangeAspect="1"/>
          </p:cNvPicPr>
          <p:nvPr/>
        </p:nvPicPr>
        <p:blipFill>
          <a:blip r:embed="rId2"/>
          <a:stretch>
            <a:fillRect/>
          </a:stretch>
        </p:blipFill>
        <p:spPr>
          <a:xfrm>
            <a:off x="6804248" y="526101"/>
            <a:ext cx="2536769" cy="283515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894602606"/>
              </p:ext>
            </p:extLst>
          </p:nvPr>
        </p:nvGraphicFramePr>
        <p:xfrm>
          <a:off x="442959" y="2931790"/>
          <a:ext cx="8258082" cy="1833375"/>
        </p:xfrm>
        <a:graphic>
          <a:graphicData uri="http://schemas.openxmlformats.org/drawingml/2006/table">
            <a:tbl>
              <a:tblPr firstRow="1" firstCol="1" lastRow="1" lastCol="1" bandRow="1" bandCol="1">
                <a:tableStyleId>{93296810-A885-4BE3-A3E7-6D5BEEA58F35}</a:tableStyleId>
              </a:tblPr>
              <a:tblGrid>
                <a:gridCol w="2808631"/>
                <a:gridCol w="5449451"/>
              </a:tblGrid>
              <a:tr h="393193">
                <a:tc>
                  <a:txBody>
                    <a:bodyPr/>
                    <a:lstStyle/>
                    <a:p>
                      <a:pPr>
                        <a:spcAft>
                          <a:spcPts val="0"/>
                        </a:spcAft>
                      </a:pPr>
                      <a:r>
                        <a:rPr lang="vi-VN" sz="1500" dirty="0">
                          <a:effectLst/>
                        </a:rPr>
                        <a:t>Điệp từ "sống" được lặp đi lặp lại liên tiếp</a:t>
                      </a:r>
                      <a:endParaRPr lang="en-US" sz="1500" dirty="0">
                        <a:effectLst/>
                        <a:latin typeface="Times New Roman" panose="02020603050405020304" pitchFamily="18" charset="0"/>
                        <a:ea typeface="Times New Roman" panose="02020603050405020304" pitchFamily="18" charset="0"/>
                      </a:endParaRPr>
                    </a:p>
                  </a:txBody>
                  <a:tcPr marL="49952" marR="49952" marT="0" marB="0"/>
                </a:tc>
                <a:tc>
                  <a:txBody>
                    <a:bodyPr/>
                    <a:lstStyle/>
                    <a:p>
                      <a:pPr>
                        <a:spcAft>
                          <a:spcPts val="0"/>
                        </a:spcAft>
                      </a:pPr>
                      <a:r>
                        <a:rPr lang="vi-VN" sz="1500" dirty="0">
                          <a:effectLst/>
                        </a:rPr>
                        <a:t>đã tô đậm được mong ước mãnh liệt của cha dành cho con.</a:t>
                      </a:r>
                      <a:endParaRPr lang="en-US" sz="1500" dirty="0">
                        <a:effectLst/>
                        <a:latin typeface="Times New Roman" panose="02020603050405020304" pitchFamily="18" charset="0"/>
                        <a:ea typeface="Times New Roman" panose="02020603050405020304" pitchFamily="18" charset="0"/>
                      </a:endParaRPr>
                    </a:p>
                  </a:txBody>
                  <a:tcPr marL="49952" marR="49952" marT="0" marB="0"/>
                </a:tc>
              </a:tr>
              <a:tr h="1376175">
                <a:tc>
                  <a:txBody>
                    <a:bodyPr/>
                    <a:lstStyle/>
                    <a:p>
                      <a:pPr>
                        <a:spcAft>
                          <a:spcPts val="0"/>
                        </a:spcAft>
                      </a:pPr>
                      <a:r>
                        <a:rPr lang="vi-VN" sz="1500" dirty="0">
                          <a:effectLst/>
                        </a:rPr>
                        <a:t>Hình ảnh ẩn dụ và phép liệt kê"đá gập ghềnh" và "thung nghèo đói":</a:t>
                      </a:r>
                      <a:endParaRPr lang="en-US" sz="1500" b="1" dirty="0">
                        <a:effectLst/>
                        <a:latin typeface="Times New Roman" panose="02020603050405020304" pitchFamily="18" charset="0"/>
                        <a:ea typeface="Times New Roman" panose="02020603050405020304" pitchFamily="18" charset="0"/>
                      </a:endParaRPr>
                    </a:p>
                  </a:txBody>
                  <a:tcPr marL="49952" marR="49952" marT="0" marB="0"/>
                </a:tc>
                <a:tc>
                  <a:txBody>
                    <a:bodyPr/>
                    <a:lstStyle/>
                    <a:p>
                      <a:pPr>
                        <a:spcAft>
                          <a:spcPts val="0"/>
                        </a:spcAft>
                      </a:pPr>
                      <a:r>
                        <a:rPr lang="vi-VN" sz="1500" dirty="0">
                          <a:effectLst/>
                        </a:rPr>
                        <a:t>- Gợi không gian sống hiểm trở, khó làm ăn, canh tác.</a:t>
                      </a:r>
                      <a:endParaRPr lang="en-US" sz="1500" dirty="0">
                        <a:effectLst/>
                      </a:endParaRPr>
                    </a:p>
                    <a:p>
                      <a:pPr>
                        <a:spcAft>
                          <a:spcPts val="0"/>
                        </a:spcAft>
                      </a:pPr>
                      <a:r>
                        <a:rPr lang="vi-VN" sz="1500" dirty="0">
                          <a:effectLst/>
                        </a:rPr>
                        <a:t>- Gợi đến cuộc sống nhiều vất vả, gian khó và đói nghèo.  </a:t>
                      </a:r>
                      <a:endParaRPr lang="en-US" sz="1500" dirty="0">
                        <a:effectLst/>
                      </a:endParaRPr>
                    </a:p>
                    <a:p>
                      <a:pPr>
                        <a:spcAft>
                          <a:spcPts val="0"/>
                        </a:spcAft>
                      </a:pPr>
                      <a:r>
                        <a:rPr lang="vi-VN" sz="1500" dirty="0">
                          <a:effectLst/>
                        </a:rPr>
                        <a:t>Từ đó, người cha mong muốn ở con: hãy biết yêu thương, gắn bó, trân trọng quê hương mình.</a:t>
                      </a:r>
                      <a:endParaRPr lang="en-US" sz="1500" dirty="0">
                        <a:effectLst/>
                        <a:latin typeface="Times New Roman" panose="02020603050405020304" pitchFamily="18" charset="0"/>
                        <a:ea typeface="Times New Roman" panose="02020603050405020304" pitchFamily="18" charset="0"/>
                      </a:endParaRPr>
                    </a:p>
                  </a:txBody>
                  <a:tcPr marL="49952" marR="49952" marT="0" marB="0"/>
                </a:tc>
              </a:tr>
            </a:tbl>
          </a:graphicData>
        </a:graphic>
      </p:graphicFrame>
      <p:sp>
        <p:nvSpPr>
          <p:cNvPr id="3" name="Rectangle 2"/>
          <p:cNvSpPr/>
          <p:nvPr/>
        </p:nvSpPr>
        <p:spPr>
          <a:xfrm>
            <a:off x="0" y="595159"/>
            <a:ext cx="9144000" cy="346249"/>
          </a:xfrm>
          <a:prstGeom prst="rect">
            <a:avLst/>
          </a:prstGeom>
          <a:solidFill>
            <a:schemeClr val="tx1"/>
          </a:solidFill>
        </p:spPr>
        <p:txBody>
          <a:bodyPr wrap="square" lIns="68580" tIns="34290" rIns="68580" bIns="34290">
            <a:spAutoFit/>
          </a:bodyPr>
          <a:lstStyle/>
          <a:p>
            <a:pPr defTabSz="685800" eaLnBrk="0" fontAlgn="base" hangingPunct="0">
              <a:spcBef>
                <a:spcPct val="0"/>
              </a:spcBef>
              <a:spcAft>
                <a:spcPct val="0"/>
              </a:spcAft>
            </a:pPr>
            <a:r>
              <a:rPr lang="vi-VN"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Hãy biết sống theo những truyền thống tốt đẹp của người đồng mình: </a:t>
            </a:r>
            <a:endParaRPr lang="en-US" b="1" dirty="0">
              <a:solidFill>
                <a:schemeClr val="bg1"/>
              </a:solidFill>
              <a:ea typeface="Times New Roman" panose="02020603050405020304" pitchFamily="18" charset="0"/>
            </a:endParaRPr>
          </a:p>
        </p:txBody>
      </p:sp>
      <p:sp>
        <p:nvSpPr>
          <p:cNvPr id="11" name="Rectangle 10">
            <a:extLst>
              <a:ext uri="{FF2B5EF4-FFF2-40B4-BE49-F238E27FC236}">
                <a16:creationId xmlns="" xmlns:a16="http://schemas.microsoft.com/office/drawing/2014/main" id="{D0A235BC-A257-4FA4-8324-B97983C8F3BB}"/>
              </a:ext>
            </a:extLst>
          </p:cNvPr>
          <p:cNvSpPr/>
          <p:nvPr/>
        </p:nvSpPr>
        <p:spPr>
          <a:xfrm>
            <a:off x="0" y="93861"/>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387279"/>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5159"/>
            <a:ext cx="9144000" cy="346249"/>
          </a:xfrm>
          <a:prstGeom prst="rect">
            <a:avLst/>
          </a:prstGeom>
          <a:solidFill>
            <a:schemeClr val="tx1"/>
          </a:solidFill>
        </p:spPr>
        <p:txBody>
          <a:bodyPr wrap="square" lIns="68580" tIns="34290" rIns="68580" bIns="34290">
            <a:spAutoFit/>
          </a:bodyPr>
          <a:lstStyle/>
          <a:p>
            <a:pPr defTabSz="685800" eaLnBrk="0" fontAlgn="base" hangingPunct="0">
              <a:spcBef>
                <a:spcPct val="0"/>
              </a:spcBef>
              <a:spcAft>
                <a:spcPct val="0"/>
              </a:spcAft>
            </a:pPr>
            <a:r>
              <a:rPr lang="vi-VN"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Hãy biết sống theo những truyền thống tốt đẹp của người đồng mình: </a:t>
            </a:r>
            <a:endParaRPr lang="en-US" b="1" dirty="0">
              <a:solidFill>
                <a:schemeClr val="bg1"/>
              </a:solidFill>
              <a:ea typeface="Times New Roman" panose="02020603050405020304" pitchFamily="18" charset="0"/>
            </a:endParaRPr>
          </a:p>
        </p:txBody>
      </p:sp>
      <p:sp>
        <p:nvSpPr>
          <p:cNvPr id="5" name="Rectangle 4">
            <a:extLst>
              <a:ext uri="{FF2B5EF4-FFF2-40B4-BE49-F238E27FC236}">
                <a16:creationId xmlns="" xmlns:a16="http://schemas.microsoft.com/office/drawing/2014/main" id="{D0A235BC-A257-4FA4-8324-B97983C8F3BB}"/>
              </a:ext>
            </a:extLst>
          </p:cNvPr>
          <p:cNvSpPr/>
          <p:nvPr/>
        </p:nvSpPr>
        <p:spPr>
          <a:xfrm>
            <a:off x="0" y="93861"/>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40360" y="973311"/>
            <a:ext cx="4572000" cy="861774"/>
          </a:xfrm>
          <a:prstGeom prst="rect">
            <a:avLst/>
          </a:prstGeom>
        </p:spPr>
        <p:txBody>
          <a:bodyPr>
            <a:spAutoFit/>
          </a:bodyPr>
          <a:lstStyle/>
          <a:p>
            <a:pPr defTabSz="685800" eaLnBrk="0" fontAlgn="base" hangingPunct="0">
              <a:spcBef>
                <a:spcPct val="0"/>
              </a:spcBef>
              <a:spcAft>
                <a:spcPct val="0"/>
              </a:spcAft>
            </a:pP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Sống như sông như suối</a:t>
            </a:r>
            <a:endParaRPr lang="en-US" sz="1600" b="1"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 thác xuống ghềnh</a:t>
            </a:r>
            <a:endParaRPr lang="en-US" sz="1600" b="1"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 lo cực nhọc"</a:t>
            </a:r>
            <a:endParaRPr lang="vi-VN" sz="1600" b="1" i="1" dirty="0">
              <a:solidFill>
                <a:schemeClr val="bg1"/>
              </a:solidFill>
              <a:latin typeface="Arial" panose="020B0604020202020204" pitchFamily="34" charset="0"/>
            </a:endParaRPr>
          </a:p>
        </p:txBody>
      </p:sp>
      <p:sp>
        <p:nvSpPr>
          <p:cNvPr id="7" name="Rectangle 6"/>
          <p:cNvSpPr/>
          <p:nvPr/>
        </p:nvSpPr>
        <p:spPr>
          <a:xfrm>
            <a:off x="221812" y="1922732"/>
            <a:ext cx="2465925" cy="561692"/>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vi-VN" sz="1600" dirty="0">
                <a:solidFill>
                  <a:schemeClr val="bg1"/>
                </a:solidFill>
                <a:latin typeface="Times New Roman" panose="02020603050405020304" pitchFamily="18" charset="0"/>
                <a:ea typeface="Times New Roman" panose="02020603050405020304" pitchFamily="18" charset="0"/>
              </a:rPr>
              <a:t>Hình ảnh so sánh:"</a:t>
            </a:r>
            <a:r>
              <a:rPr lang="vi-VN" sz="1600" b="1" dirty="0">
                <a:solidFill>
                  <a:schemeClr val="bg1"/>
                </a:solidFill>
                <a:latin typeface="Times New Roman" panose="02020603050405020304" pitchFamily="18" charset="0"/>
                <a:ea typeface="Times New Roman" panose="02020603050405020304" pitchFamily="18" charset="0"/>
              </a:rPr>
              <a:t>Sống như sông như suối"</a:t>
            </a:r>
            <a:endParaRPr lang="en-US" sz="1050" b="1" dirty="0">
              <a:solidFill>
                <a:schemeClr val="bg1"/>
              </a:solidFill>
              <a:latin typeface="Times New Roman" panose="02020603050405020304" pitchFamily="18" charset="0"/>
              <a:ea typeface="Times New Roman" panose="02020603050405020304" pitchFamily="18" charset="0"/>
            </a:endParaRPr>
          </a:p>
        </p:txBody>
      </p:sp>
      <p:sp>
        <p:nvSpPr>
          <p:cNvPr id="8" name="Rectangle 7"/>
          <p:cNvSpPr/>
          <p:nvPr/>
        </p:nvSpPr>
        <p:spPr>
          <a:xfrm>
            <a:off x="35496" y="2776012"/>
            <a:ext cx="2838555" cy="2285241"/>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vi-VN"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Gợi về cuộc sống bình dị, hồn nhiên, gắn bó với thiên nhiên.</a:t>
            </a:r>
            <a:endParaRPr lang="en-US" sz="1600" dirty="0">
              <a:solidFill>
                <a:schemeClr val="tx1"/>
              </a:solidFill>
              <a:latin typeface=".VnTime" panose="020B7200000000000000" pitchFamily="34" charset="0"/>
              <a:ea typeface="Times New Roman" panose="02020603050405020304" pitchFamily="18" charset="0"/>
              <a:cs typeface="Times New Roman" panose="02020603050405020304" pitchFamily="18" charset="0"/>
            </a:endParaRPr>
          </a:p>
          <a:p>
            <a:pPr defTabSz="685800"/>
            <a:r>
              <a:rPr lang="vi-VN"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Gợi lối sống trong sáng , phóng khoáng, dào dạt  tình cảm như sông, những suối.</a:t>
            </a:r>
            <a:endParaRPr lang="en-US" sz="1600" dirty="0">
              <a:solidFill>
                <a:schemeClr val="tx1"/>
              </a:solidFill>
              <a:latin typeface=".VnTime" panose="020B7200000000000000" pitchFamily="34" charset="0"/>
              <a:ea typeface="Times New Roman" panose="02020603050405020304" pitchFamily="18" charset="0"/>
              <a:cs typeface="Times New Roman" panose="02020603050405020304" pitchFamily="18" charset="0"/>
            </a:endParaRPr>
          </a:p>
          <a:p>
            <a:pPr defTabSz="685800"/>
            <a:r>
              <a:rPr lang="vi-VN" sz="1600" dirty="0">
                <a:solidFill>
                  <a:schemeClr val="tx1"/>
                </a:solidFill>
                <a:latin typeface="Times New Roman" panose="02020603050405020304" pitchFamily="18" charset="0"/>
                <a:ea typeface="Times New Roman" panose="02020603050405020304" pitchFamily="18" charset="0"/>
              </a:rPr>
              <a:t>- Từ đó, người cha mong muốn ở con: </a:t>
            </a:r>
            <a:r>
              <a:rPr lang="vi-VN" sz="1600" b="1" dirty="0">
                <a:solidFill>
                  <a:schemeClr val="tx1"/>
                </a:solidFill>
                <a:latin typeface="Times New Roman" panose="02020603050405020304" pitchFamily="18" charset="0"/>
                <a:ea typeface="Times New Roman" panose="02020603050405020304" pitchFamily="18" charset="0"/>
              </a:rPr>
              <a:t>một tâm hồn trong sáng, phóng khoáng như thiên nhiên.</a:t>
            </a:r>
            <a:endParaRPr lang="en-US" sz="1050" b="1" dirty="0">
              <a:solidFill>
                <a:schemeClr val="tx1"/>
              </a:solidFill>
              <a:latin typeface="Times New Roman" panose="02020603050405020304" pitchFamily="18" charset="0"/>
              <a:ea typeface="Times New Roman" panose="02020603050405020304" pitchFamily="18" charset="0"/>
            </a:endParaRPr>
          </a:p>
        </p:txBody>
      </p:sp>
      <p:sp>
        <p:nvSpPr>
          <p:cNvPr id="9" name="Rectangle 8"/>
          <p:cNvSpPr/>
          <p:nvPr/>
        </p:nvSpPr>
        <p:spPr>
          <a:xfrm>
            <a:off x="6046816" y="1887765"/>
            <a:ext cx="2781836" cy="623248"/>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vi-VN" dirty="0">
                <a:solidFill>
                  <a:schemeClr val="bg1"/>
                </a:solidFill>
                <a:latin typeface="Times New Roman" panose="02020603050405020304" pitchFamily="18" charset="0"/>
                <a:ea typeface="Times New Roman" panose="02020603050405020304" pitchFamily="18" charset="0"/>
              </a:rPr>
              <a:t>Thủ pháp đối: </a:t>
            </a:r>
            <a:r>
              <a:rPr lang="vi-VN" b="1" dirty="0">
                <a:solidFill>
                  <a:schemeClr val="bg1"/>
                </a:solidFill>
                <a:latin typeface="Times New Roman" panose="02020603050405020304" pitchFamily="18" charset="0"/>
                <a:ea typeface="Times New Roman" panose="02020603050405020304" pitchFamily="18" charset="0"/>
              </a:rPr>
              <a:t>"lên thác" </a:t>
            </a:r>
            <a:r>
              <a:rPr lang="vi-VN" dirty="0">
                <a:solidFill>
                  <a:schemeClr val="bg1"/>
                </a:solidFill>
                <a:latin typeface="Times New Roman" panose="02020603050405020304" pitchFamily="18" charset="0"/>
                <a:ea typeface="Times New Roman" panose="02020603050405020304" pitchFamily="18" charset="0"/>
              </a:rPr>
              <a:t>&gt;&lt; "</a:t>
            </a:r>
            <a:r>
              <a:rPr lang="vi-VN" b="1" dirty="0">
                <a:solidFill>
                  <a:schemeClr val="bg1"/>
                </a:solidFill>
                <a:latin typeface="Times New Roman" panose="02020603050405020304" pitchFamily="18" charset="0"/>
                <a:ea typeface="Times New Roman" panose="02020603050405020304" pitchFamily="18" charset="0"/>
              </a:rPr>
              <a:t>xuống ghềnh</a:t>
            </a:r>
            <a:r>
              <a:rPr lang="vi-VN" dirty="0">
                <a:solidFill>
                  <a:schemeClr val="bg1"/>
                </a:solidFill>
                <a:latin typeface="Times New Roman" panose="02020603050405020304" pitchFamily="18" charset="0"/>
                <a:ea typeface="Times New Roman" panose="02020603050405020304" pitchFamily="18" charset="0"/>
              </a:rPr>
              <a:t>"</a:t>
            </a:r>
            <a:endParaRPr lang="en-US" sz="1100" dirty="0">
              <a:solidFill>
                <a:schemeClr val="bg1"/>
              </a:solidFill>
              <a:latin typeface="Times New Roman" panose="02020603050405020304" pitchFamily="18" charset="0"/>
              <a:ea typeface="Times New Roman" panose="02020603050405020304" pitchFamily="18" charset="0"/>
            </a:endParaRPr>
          </a:p>
        </p:txBody>
      </p:sp>
      <p:sp>
        <p:nvSpPr>
          <p:cNvPr id="10" name="Rectangle 9"/>
          <p:cNvSpPr/>
          <p:nvPr/>
        </p:nvSpPr>
        <p:spPr>
          <a:xfrm>
            <a:off x="5868144" y="2814576"/>
            <a:ext cx="3168352" cy="2200602"/>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1600" smtClean="0">
                <a:solidFill>
                  <a:schemeClr val="tx1"/>
                </a:solidFill>
                <a:latin typeface="Times New Roman" panose="02020603050405020304" pitchFamily="18" charset="0"/>
                <a:ea typeface="Times New Roman" panose="02020603050405020304" pitchFamily="18" charset="0"/>
                <a:sym typeface="Wingdings" pitchFamily="2" charset="2"/>
              </a:rPr>
              <a:t> </a:t>
            </a:r>
            <a:r>
              <a:rPr lang="vi-VN" sz="1600" smtClean="0">
                <a:solidFill>
                  <a:schemeClr val="tx1"/>
                </a:solidFill>
                <a:latin typeface="Times New Roman" panose="02020603050405020304" pitchFamily="18" charset="0"/>
                <a:ea typeface="Times New Roman" panose="02020603050405020304" pitchFamily="18" charset="0"/>
              </a:rPr>
              <a:t>gợi </a:t>
            </a:r>
            <a:r>
              <a:rPr lang="vi-VN" sz="1600" dirty="0">
                <a:solidFill>
                  <a:schemeClr val="tx1"/>
                </a:solidFill>
                <a:latin typeface="Times New Roman" panose="02020603050405020304" pitchFamily="18" charset="0"/>
                <a:ea typeface="Times New Roman" panose="02020603050405020304" pitchFamily="18" charset="0"/>
              </a:rPr>
              <a:t>một cuộc sống </a:t>
            </a:r>
            <a:r>
              <a:rPr lang="vi-VN" sz="1600" b="1" i="1" dirty="0">
                <a:solidFill>
                  <a:schemeClr val="tx1"/>
                </a:solidFill>
                <a:latin typeface="Times New Roman" panose="02020603050405020304" pitchFamily="18" charset="0"/>
                <a:ea typeface="Times New Roman" panose="02020603050405020304" pitchFamily="18" charset="0"/>
              </a:rPr>
              <a:t>vất vả, lam lũ, nhọc nhằn</a:t>
            </a:r>
            <a:r>
              <a:rPr lang="vi-VN" sz="1600" dirty="0">
                <a:solidFill>
                  <a:schemeClr val="tx1"/>
                </a:solidFill>
                <a:latin typeface="Times New Roman" panose="02020603050405020304" pitchFamily="18" charset="0"/>
                <a:ea typeface="Times New Roman" panose="02020603050405020304" pitchFamily="18" charset="0"/>
              </a:rPr>
              <a:t>, không hề bằng phẳng, dễ dàng. Từ đó , người cha mong muốn ở con: </a:t>
            </a:r>
            <a:r>
              <a:rPr lang="vi-VN" sz="1600" b="1" i="1" dirty="0">
                <a:solidFill>
                  <a:schemeClr val="tx1"/>
                </a:solidFill>
                <a:latin typeface="Times New Roman" panose="02020603050405020304" pitchFamily="18" charset="0"/>
                <a:ea typeface="Times New Roman" panose="02020603050405020304" pitchFamily="18" charset="0"/>
              </a:rPr>
              <a:t>phải biết đối mặt, không ngại ngần trước những khó khăn và phải biết vươn lên, làm chủ hoàn </a:t>
            </a:r>
            <a:r>
              <a:rPr lang="vi-VN" sz="1600" b="1" i="1">
                <a:solidFill>
                  <a:schemeClr val="tx1"/>
                </a:solidFill>
                <a:latin typeface="Times New Roman" panose="02020603050405020304" pitchFamily="18" charset="0"/>
                <a:ea typeface="Times New Roman" panose="02020603050405020304" pitchFamily="18" charset="0"/>
              </a:rPr>
              <a:t>cảnh</a:t>
            </a:r>
            <a:r>
              <a:rPr lang="vi-VN" sz="1600" b="1" i="1" smtClean="0">
                <a:solidFill>
                  <a:schemeClr val="tx1"/>
                </a:solidFill>
                <a:latin typeface="Times New Roman" panose="02020603050405020304" pitchFamily="18" charset="0"/>
                <a:ea typeface="Times New Roman" panose="02020603050405020304" pitchFamily="18" charset="0"/>
              </a:rPr>
              <a:t>.</a:t>
            </a:r>
            <a:endParaRPr lang="en-US" sz="1600" b="1" i="1" smtClean="0">
              <a:solidFill>
                <a:schemeClr val="tx1"/>
              </a:solidFill>
              <a:latin typeface="Times New Roman" panose="02020603050405020304" pitchFamily="18" charset="0"/>
              <a:ea typeface="Times New Roman" panose="02020603050405020304" pitchFamily="18" charset="0"/>
            </a:endParaRPr>
          </a:p>
          <a:p>
            <a:pPr defTabSz="685800"/>
            <a:endParaRPr lang="en-US" sz="1600" b="1" i="1">
              <a:solidFill>
                <a:schemeClr val="tx1"/>
              </a:solidFill>
              <a:latin typeface="Times New Roman" panose="02020603050405020304" pitchFamily="18" charset="0"/>
              <a:ea typeface="Times New Roman" panose="02020603050405020304" pitchFamily="18" charset="0"/>
            </a:endParaRPr>
          </a:p>
          <a:p>
            <a:pPr defTabSz="685800"/>
            <a:endParaRPr lang="en-US" sz="1050" b="1" i="1" dirty="0">
              <a:solidFill>
                <a:schemeClr val="tx1"/>
              </a:solidFill>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31553" y="2358004"/>
            <a:ext cx="756750" cy="756750"/>
          </a:xfrm>
          <a:prstGeom prst="rect">
            <a:avLst/>
          </a:prstGeom>
        </p:spPr>
      </p:pic>
      <p:pic>
        <p:nvPicPr>
          <p:cNvPr id="12" name="Picture 11">
            <a:extLst>
              <a:ext uri="{FF2B5EF4-FFF2-40B4-BE49-F238E27FC236}">
                <a16:creationId xmlns=""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64288" y="2397637"/>
            <a:ext cx="756750" cy="756750"/>
          </a:xfrm>
          <a:prstGeom prst="rect">
            <a:avLst/>
          </a:prstGeom>
        </p:spPr>
      </p:pic>
      <p:sp>
        <p:nvSpPr>
          <p:cNvPr id="13" name="Rectangle 12"/>
          <p:cNvSpPr/>
          <p:nvPr/>
        </p:nvSpPr>
        <p:spPr>
          <a:xfrm>
            <a:off x="3240360" y="2190655"/>
            <a:ext cx="2195736" cy="2685351"/>
          </a:xfrm>
          <a:prstGeom prst="rect">
            <a:avLst/>
          </a:prstGeom>
          <a:solidFill>
            <a:srgbClr val="FFC000"/>
          </a:solidFill>
        </p:spPr>
        <p:txBody>
          <a:bodyPr wrap="square" lIns="68580" tIns="34290" rIns="68580" bIns="34290">
            <a:spAutoFit/>
          </a:bodyPr>
          <a:lstStyle/>
          <a:p>
            <a:pPr defTabSz="685800"/>
            <a:r>
              <a:rPr lang="vi-VN" sz="1700" b="1" dirty="0">
                <a:solidFill>
                  <a:schemeClr val="bg1"/>
                </a:solidFill>
                <a:latin typeface="Times New Roman" panose="02020603050405020304" pitchFamily="18" charset="0"/>
                <a:ea typeface="Times New Roman" panose="02020603050405020304" pitchFamily="18" charset="0"/>
              </a:rPr>
              <a:t>Đoạn thơ là lời khuyên của cha, khuyên con hãy tiếp nối cái tình cảm ân nghĩa, thủy chung với mảnh đất nơi mình sinh ra. Hãy tiếp nối cả ý chí can đảm, lòng kiên cường của người đồng mình.</a:t>
            </a:r>
            <a:endParaRPr lang="en-US" sz="1700" b="1" dirty="0">
              <a:solidFill>
                <a:schemeClr val="bg1"/>
              </a:solidFill>
              <a:latin typeface="Times New Roman" panose="02020603050405020304" pitchFamily="18" charset="0"/>
              <a:ea typeface="Times New Roman" panose="02020603050405020304" pitchFamily="18" charset="0"/>
            </a:endParaRPr>
          </a:p>
        </p:txBody>
      </p:sp>
      <p:pic>
        <p:nvPicPr>
          <p:cNvPr id="15" name="Picture 14">
            <a:extLst>
              <a:ext uri="{FF2B5EF4-FFF2-40B4-BE49-F238E27FC236}">
                <a16:creationId xmlns=""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59853" y="1601360"/>
            <a:ext cx="756750" cy="756750"/>
          </a:xfrm>
          <a:prstGeom prst="rect">
            <a:avLst/>
          </a:prstGeom>
        </p:spPr>
      </p:pic>
      <p:pic>
        <p:nvPicPr>
          <p:cNvPr id="16" name="Picture 15">
            <a:extLst>
              <a:ext uri="{FF2B5EF4-FFF2-40B4-BE49-F238E27FC236}">
                <a16:creationId xmlns=""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936">
            <a:off x="2651573" y="3126070"/>
            <a:ext cx="756750" cy="756750"/>
          </a:xfrm>
          <a:prstGeom prst="rect">
            <a:avLst/>
          </a:prstGeom>
        </p:spPr>
      </p:pic>
      <p:pic>
        <p:nvPicPr>
          <p:cNvPr id="17" name="Picture 16">
            <a:extLst>
              <a:ext uri="{FF2B5EF4-FFF2-40B4-BE49-F238E27FC236}">
                <a16:creationId xmlns=""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033492">
            <a:off x="5253116" y="3189056"/>
            <a:ext cx="756750" cy="756750"/>
          </a:xfrm>
          <a:prstGeom prst="rect">
            <a:avLst/>
          </a:prstGeom>
        </p:spPr>
      </p:pic>
    </p:spTree>
    <p:extLst>
      <p:ext uri="{BB962C8B-B14F-4D97-AF65-F5344CB8AC3E}">
        <p14:creationId xmlns:p14="http://schemas.microsoft.com/office/powerpoint/2010/main" val="123219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par>
                                <p:cTn id="27" presetID="6"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par>
                                <p:cTn id="47" presetID="3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par>
                                <p:cTn id="53" presetID="31"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0A235BC-A257-4FA4-8324-B97983C8F3BB}"/>
              </a:ext>
            </a:extLst>
          </p:cNvPr>
          <p:cNvSpPr/>
          <p:nvPr/>
        </p:nvSpPr>
        <p:spPr>
          <a:xfrm>
            <a:off x="0" y="93861"/>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1520" y="627534"/>
            <a:ext cx="8640960" cy="646331"/>
          </a:xfrm>
          <a:prstGeom prst="rect">
            <a:avLst/>
          </a:prstGeom>
        </p:spPr>
        <p:txBody>
          <a:bodyPr wrap="square">
            <a:spAutoFit/>
          </a:bodyPr>
          <a:lstStyle/>
          <a:p>
            <a:pPr defTabSz="685800"/>
            <a:r>
              <a:rPr lang="en-US" b="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 </a:t>
            </a:r>
            <a:r>
              <a:rPr lang="vi-VN"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phẩm chất của người đồng mình, Y Phương tiếp tục nói với con về </a:t>
            </a:r>
            <a:r>
              <a:rPr lang="vi-VN" b="1" u="sng">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ý chí và vẻ đẹp truyền thống của người vùng cao:</a:t>
            </a:r>
            <a:endParaRPr lang="en-US" b="1" u="sng" dirty="0">
              <a:solidFill>
                <a:schemeClr val="bg1"/>
              </a:solidFill>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33995166"/>
              </p:ext>
            </p:extLst>
          </p:nvPr>
        </p:nvGraphicFramePr>
        <p:xfrm>
          <a:off x="134969" y="1347614"/>
          <a:ext cx="8925318" cy="3368040"/>
        </p:xfrm>
        <a:graphic>
          <a:graphicData uri="http://schemas.openxmlformats.org/drawingml/2006/table">
            <a:tbl>
              <a:tblPr firstRow="1" firstCol="1" lastRow="1" lastCol="1" bandRow="1" bandCol="1">
                <a:tableStyleId>{93296810-A885-4BE3-A3E7-6D5BEEA58F35}</a:tableStyleId>
              </a:tblPr>
              <a:tblGrid>
                <a:gridCol w="3035562"/>
                <a:gridCol w="5889756"/>
              </a:tblGrid>
              <a:tr h="1600200">
                <a:tc>
                  <a:txBody>
                    <a:bodyPr/>
                    <a:lstStyle/>
                    <a:p>
                      <a:pPr>
                        <a:spcAft>
                          <a:spcPts val="0"/>
                        </a:spcAft>
                      </a:pPr>
                      <a:r>
                        <a:rPr lang="vi-VN" sz="1800" dirty="0">
                          <a:effectLst/>
                        </a:rPr>
                        <a:t>Nghệ thuật tương phản:</a:t>
                      </a:r>
                      <a:endParaRPr lang="en-US" sz="1800" dirty="0">
                        <a:effectLst/>
                      </a:endParaRPr>
                    </a:p>
                    <a:p>
                      <a:pPr marL="457200" indent="-228600">
                        <a:spcAft>
                          <a:spcPts val="0"/>
                        </a:spcAft>
                      </a:pPr>
                      <a:r>
                        <a:rPr lang="vi-VN" sz="1400" dirty="0">
                          <a:effectLst/>
                        </a:rPr>
                        <a:t> </a:t>
                      </a:r>
                      <a:endParaRPr lang="en-US" sz="1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vi-VN" sz="1400" dirty="0">
                          <a:effectLst/>
                        </a:rPr>
                        <a:t>- Hình ảnh "thô sơ da thịt" đã tả thực vóc dáng, hình hài nhỏ bé của "người đồng mình".</a:t>
                      </a:r>
                      <a:endParaRPr lang="en-US" sz="1400" dirty="0">
                        <a:effectLst/>
                      </a:endParaRPr>
                    </a:p>
                    <a:p>
                      <a:pPr>
                        <a:spcAft>
                          <a:spcPts val="0"/>
                        </a:spcAft>
                      </a:pPr>
                      <a:r>
                        <a:rPr lang="vi-VN" sz="1400" dirty="0">
                          <a:effectLst/>
                        </a:rPr>
                        <a:t>- Cụm từ "chẳng mấy ai nhỏ bé" gợi ý chí, nghị lực phi thường, vượt lên hoàn cảnh khó khăn, thiếu thốn của "người đồng mình".</a:t>
                      </a:r>
                      <a:endParaRPr lang="en-US" sz="1400" dirty="0">
                        <a:effectLst/>
                      </a:endParaRPr>
                    </a:p>
                    <a:p>
                      <a:pPr>
                        <a:spcAft>
                          <a:spcPts val="0"/>
                        </a:spcAft>
                      </a:pPr>
                      <a:r>
                        <a:rPr lang="vi-VN" sz="1400" dirty="0">
                          <a:effectLst/>
                        </a:rPr>
                        <a:t>   Nghệ thuật tương phản đã làm tôn lên "tầm vóc" ,"vóc dáng" của "người đồng mình": họ có thể còn "thô sơ da thịt" nhưng họ không hề yếu đuối.</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r>
              <a:tr h="914400">
                <a:tc>
                  <a:txBody>
                    <a:bodyPr/>
                    <a:lstStyle/>
                    <a:p>
                      <a:pPr>
                        <a:spcAft>
                          <a:spcPts val="0"/>
                        </a:spcAft>
                      </a:pPr>
                      <a:r>
                        <a:rPr lang="vi-VN" sz="1400" dirty="0">
                          <a:effectLst/>
                        </a:rPr>
                        <a:t>Hình ảnh "tự đục đá kê cao quê hương" vừa mang ý nghĩa tả thực , vừa mang ý nghĩa ẩn dụ sâu sắc:</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vi-VN" sz="1400">
                          <a:effectLst/>
                        </a:rPr>
                        <a:t>- Tả thực quá trình dựng nhà, dựng bản của người vùng cao, được kê trên những tảng đá lớn để tránh mối mọt.</a:t>
                      </a:r>
                      <a:endParaRPr lang="en-US" sz="1400">
                        <a:effectLst/>
                      </a:endParaRPr>
                    </a:p>
                    <a:p>
                      <a:pPr>
                        <a:spcAft>
                          <a:spcPts val="0"/>
                        </a:spcAft>
                      </a:pPr>
                      <a:r>
                        <a:rPr lang="vi-VN" sz="1400">
                          <a:effectLst/>
                        </a:rPr>
                        <a:t>- Ẩn dụ cho tinh thần tự lực cánh sinh, họ đã dựng xây và nâng tầm quê hương.</a:t>
                      </a:r>
                      <a:endParaRPr lang="en-US" sz="1400">
                        <a:solidFill>
                          <a:schemeClr val="bg1"/>
                        </a:solidFill>
                        <a:effectLst/>
                        <a:latin typeface="Times New Roman" panose="02020603050405020304" pitchFamily="18" charset="0"/>
                        <a:ea typeface="Times New Roman" panose="02020603050405020304" pitchFamily="18" charset="0"/>
                      </a:endParaRPr>
                    </a:p>
                  </a:txBody>
                  <a:tcPr marL="51435" marR="51435" marT="0" marB="0"/>
                </a:tc>
              </a:tr>
              <a:tr h="685800">
                <a:tc gridSpan="2">
                  <a:txBody>
                    <a:bodyPr/>
                    <a:lstStyle/>
                    <a:p>
                      <a:pPr>
                        <a:spcAft>
                          <a:spcPts val="0"/>
                        </a:spcAft>
                      </a:pPr>
                      <a:r>
                        <a:rPr lang="vi-VN" sz="1400" dirty="0">
                          <a:effectLst/>
                        </a:rPr>
                        <a:t>=&gt; Trong quá trình dựng làng, dựng bản , dựng xây quê hương ấy, chính họ đã làm nên phong tục, bản sắc riêng cho cộng đồng.  Câu thơ tràn đầy niềm tự hào về những phẩm chất cao quý của người đồng mình. Từ đó, Y Phương nhắn nhủ, răn dạy con phải biết kế thừa, phát huy những vẻ đẹp của con người quê hương.</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r>
            </a:tbl>
          </a:graphicData>
        </a:graphic>
      </p:graphicFrame>
    </p:spTree>
    <p:extLst>
      <p:ext uri="{BB962C8B-B14F-4D97-AF65-F5344CB8AC3E}">
        <p14:creationId xmlns:p14="http://schemas.microsoft.com/office/powerpoint/2010/main" val="7469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7">
            <a:extLst>
              <a:ext uri="{FF2B5EF4-FFF2-40B4-BE49-F238E27FC236}">
                <a16:creationId xmlns="" xmlns:a16="http://schemas.microsoft.com/office/drawing/2014/main" id="{39877243-F387-4D21-BBE9-3C27082A5B23}"/>
              </a:ext>
            </a:extLst>
          </p:cNvPr>
          <p:cNvSpPr txBox="1"/>
          <p:nvPr/>
        </p:nvSpPr>
        <p:spPr>
          <a:xfrm>
            <a:off x="1537855" y="847649"/>
            <a:ext cx="5445704" cy="992579"/>
          </a:xfrm>
          <a:prstGeom prst="rect">
            <a:avLst/>
          </a:prstGeom>
          <a:noFill/>
        </p:spPr>
        <p:txBody>
          <a:bodyPr wrap="square" lIns="68580" tIns="34290" rIns="68580" bIns="34290" rtlCol="0">
            <a:spAutoFit/>
          </a:bodyPr>
          <a:lstStyle/>
          <a:p>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Người</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đồng</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mình</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sống</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trên</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đá</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mang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vóc</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hình</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và</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ý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chí</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mạnh</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mẽ</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kiên</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cường</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của</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đá</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núi</a:t>
            </a:r>
            <a:endParaRPr lang="zh-CN" altLang="en-US"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14" name="文本框 7">
            <a:extLst>
              <a:ext uri="{FF2B5EF4-FFF2-40B4-BE49-F238E27FC236}">
                <a16:creationId xmlns="" xmlns:a16="http://schemas.microsoft.com/office/drawing/2014/main" id="{881B174C-2053-4337-96B6-290D3BCF3CB1}"/>
              </a:ext>
            </a:extLst>
          </p:cNvPr>
          <p:cNvSpPr txBox="1"/>
          <p:nvPr/>
        </p:nvSpPr>
        <p:spPr>
          <a:xfrm>
            <a:off x="1537854" y="2502106"/>
            <a:ext cx="4665521" cy="1608133"/>
          </a:xfrm>
          <a:prstGeom prst="rect">
            <a:avLst/>
          </a:prstGeom>
          <a:noFill/>
        </p:spPr>
        <p:txBody>
          <a:bodyPr wrap="square" lIns="68580" tIns="34290" rIns="68580" bIns="34290" rtlCol="0">
            <a:spAutoFit/>
          </a:bodyPr>
          <a:lstStyle/>
          <a:p>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Y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Phương</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đã</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tạc</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1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bức</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tượng</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đá</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sừng</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sững</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về</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con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người</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quê</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hương</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ông</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với</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tinh</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thần</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tự</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tôn</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dân</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tộc</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sâu</a:t>
            </a:r>
            <a:r>
              <a:rPr lang="en-SG" altLang="zh-CN"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20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sắc</a:t>
            </a:r>
            <a:endParaRPr lang="zh-CN" altLang="en-US" sz="20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pic>
        <p:nvPicPr>
          <p:cNvPr id="3" name="Picture 2">
            <a:extLst>
              <a:ext uri="{FF2B5EF4-FFF2-40B4-BE49-F238E27FC236}">
                <a16:creationId xmlns="" xmlns:a16="http://schemas.microsoft.com/office/drawing/2014/main" id="{B922EAD1-239B-4BBA-9D5F-DE56422063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394"/>
          <a:stretch/>
        </p:blipFill>
        <p:spPr>
          <a:xfrm>
            <a:off x="6144493" y="619982"/>
            <a:ext cx="2999509" cy="4572009"/>
          </a:xfrm>
          <a:prstGeom prst="rect">
            <a:avLst/>
          </a:prstGeom>
        </p:spPr>
      </p:pic>
      <p:sp>
        <p:nvSpPr>
          <p:cNvPr id="5" name="Rectangle 4">
            <a:extLst>
              <a:ext uri="{FF2B5EF4-FFF2-40B4-BE49-F238E27FC236}">
                <a16:creationId xmlns="" xmlns:a16="http://schemas.microsoft.com/office/drawing/2014/main" id="{D0A235BC-A257-4FA4-8324-B97983C8F3BB}"/>
              </a:ext>
            </a:extLst>
          </p:cNvPr>
          <p:cNvSpPr/>
          <p:nvPr/>
        </p:nvSpPr>
        <p:spPr>
          <a:xfrm>
            <a:off x="0" y="93861"/>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86983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0A235BC-A257-4FA4-8324-B97983C8F3BB}"/>
              </a:ext>
            </a:extLst>
          </p:cNvPr>
          <p:cNvSpPr/>
          <p:nvPr/>
        </p:nvSpPr>
        <p:spPr>
          <a:xfrm>
            <a:off x="179513" y="267494"/>
            <a:ext cx="3528392"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3. </a:t>
            </a:r>
            <a:r>
              <a:rPr lang="en-US" sz="2800" b="1" dirty="0" err="1">
                <a:solidFill>
                  <a:schemeClr val="bg1"/>
                </a:solidFill>
                <a:latin typeface="Times New Roman" panose="02020603050405020304" pitchFamily="18" charset="0"/>
                <a:cs typeface="Times New Roman" panose="02020603050405020304" pitchFamily="18" charset="0"/>
              </a:rPr>
              <a:t>Lời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dặn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dò</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cha</a:t>
            </a:r>
            <a:endParaRPr lang="en-SG"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23478"/>
            <a:ext cx="2304256" cy="1941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9" name="Table 8"/>
          <p:cNvGraphicFramePr>
            <a:graphicFrameLocks noGrp="1"/>
          </p:cNvGraphicFramePr>
          <p:nvPr>
            <p:extLst>
              <p:ext uri="{D42A27DB-BD31-4B8C-83A1-F6EECF244321}">
                <p14:modId xmlns:p14="http://schemas.microsoft.com/office/powerpoint/2010/main" val="3074835679"/>
              </p:ext>
            </p:extLst>
          </p:nvPr>
        </p:nvGraphicFramePr>
        <p:xfrm>
          <a:off x="163948" y="1715199"/>
          <a:ext cx="8635544" cy="3266794"/>
        </p:xfrm>
        <a:graphic>
          <a:graphicData uri="http://schemas.openxmlformats.org/drawingml/2006/table">
            <a:tbl>
              <a:tblPr firstRow="1" firstCol="1" lastRow="1" lastCol="1" bandRow="1" bandCol="1"/>
              <a:tblGrid>
                <a:gridCol w="2937008"/>
                <a:gridCol w="5698536"/>
              </a:tblGrid>
              <a:tr h="548640">
                <a:tc>
                  <a:txBody>
                    <a:bodyPr/>
                    <a:lstStyle/>
                    <a:p>
                      <a:pPr>
                        <a:spcAft>
                          <a:spcPts val="0"/>
                        </a:spcAft>
                      </a:pPr>
                      <a:r>
                        <a:rPr lang="vi-VN" sz="1800" dirty="0">
                          <a:solidFill>
                            <a:schemeClr val="bg1"/>
                          </a:solidFill>
                          <a:effectLst/>
                          <a:latin typeface="Times New Roman" panose="02020603050405020304" pitchFamily="18" charset="0"/>
                          <a:ea typeface="Times New Roman" panose="02020603050405020304" pitchFamily="18" charset="0"/>
                        </a:rPr>
                        <a:t>Hai tiếng "</a:t>
                      </a:r>
                      <a:r>
                        <a:rPr lang="vi-VN" sz="1800" b="1" dirty="0">
                          <a:solidFill>
                            <a:schemeClr val="bg1"/>
                          </a:solidFill>
                          <a:effectLst/>
                          <a:latin typeface="Times New Roman" panose="02020603050405020304" pitchFamily="18" charset="0"/>
                          <a:ea typeface="Times New Roman" panose="02020603050405020304" pitchFamily="18" charset="0"/>
                        </a:rPr>
                        <a:t>lên đường</a:t>
                      </a:r>
                      <a:r>
                        <a:rPr lang="vi-VN" sz="1800" dirty="0">
                          <a:solidFill>
                            <a:schemeClr val="bg1"/>
                          </a:solidFill>
                          <a:effectLst/>
                          <a:latin typeface="Times New Roman" panose="02020603050405020304" pitchFamily="18" charset="0"/>
                          <a:ea typeface="Times New Roman" panose="02020603050405020304" pitchFamily="18" charset="0"/>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spcAft>
                          <a:spcPts val="0"/>
                        </a:spcAft>
                      </a:pPr>
                      <a:r>
                        <a:rPr lang="vi-VN" sz="1800" dirty="0">
                          <a:solidFill>
                            <a:schemeClr val="bg1"/>
                          </a:solidFill>
                          <a:effectLst/>
                          <a:latin typeface="Times New Roman" panose="02020603050405020304" pitchFamily="18" charset="0"/>
                          <a:ea typeface="Times New Roman" panose="02020603050405020304" pitchFamily="18" charset="0"/>
                        </a:rPr>
                        <a:t>cho thấy người con đã </a:t>
                      </a:r>
                      <a:r>
                        <a:rPr lang="vi-VN" sz="1800" b="1" dirty="0">
                          <a:solidFill>
                            <a:schemeClr val="bg1"/>
                          </a:solidFill>
                          <a:effectLst/>
                          <a:latin typeface="Times New Roman" panose="02020603050405020304" pitchFamily="18" charset="0"/>
                          <a:ea typeface="Times New Roman" panose="02020603050405020304" pitchFamily="18" charset="0"/>
                        </a:rPr>
                        <a:t>khôn lớn, trưởng thành</a:t>
                      </a:r>
                      <a:r>
                        <a:rPr lang="vi-VN" sz="1800" dirty="0">
                          <a:solidFill>
                            <a:schemeClr val="bg1"/>
                          </a:solidFill>
                          <a:effectLst/>
                          <a:latin typeface="Times New Roman" panose="02020603050405020304" pitchFamily="18" charset="0"/>
                          <a:ea typeface="Times New Roman" panose="02020603050405020304" pitchFamily="18" charset="0"/>
                        </a:rPr>
                        <a:t>, có thể tự tin, vững bước trên đường đời.</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r>
              <a:tr h="822960">
                <a:tc>
                  <a:txBody>
                    <a:bodyPr/>
                    <a:lstStyle/>
                    <a:p>
                      <a:pPr>
                        <a:spcAft>
                          <a:spcPts val="0"/>
                        </a:spcAft>
                      </a:pPr>
                      <a:r>
                        <a:rPr lang="vi-VN" sz="1800" dirty="0">
                          <a:solidFill>
                            <a:schemeClr val="bg1"/>
                          </a:solidFill>
                          <a:effectLst/>
                          <a:latin typeface="Times New Roman" panose="02020603050405020304" pitchFamily="18" charset="0"/>
                          <a:ea typeface="Times New Roman" panose="02020603050405020304" pitchFamily="18" charset="0"/>
                        </a:rPr>
                        <a:t>Hình ảnh thơ được lặp lại "</a:t>
                      </a:r>
                      <a:r>
                        <a:rPr lang="vi-VN" sz="1800" b="1" dirty="0">
                          <a:solidFill>
                            <a:schemeClr val="bg1"/>
                          </a:solidFill>
                          <a:effectLst/>
                          <a:latin typeface="Times New Roman" panose="02020603050405020304" pitchFamily="18" charset="0"/>
                          <a:ea typeface="Times New Roman" panose="02020603050405020304" pitchFamily="18" charset="0"/>
                        </a:rPr>
                        <a:t>thô sơ da thịt"</a:t>
                      </a:r>
                      <a:endParaRPr lang="en-US" sz="18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spcAft>
                          <a:spcPts val="0"/>
                        </a:spcAft>
                      </a:pPr>
                      <a:r>
                        <a:rPr lang="vi-VN" sz="1800" dirty="0">
                          <a:solidFill>
                            <a:schemeClr val="bg1"/>
                          </a:solidFill>
                          <a:effectLst/>
                          <a:latin typeface="Times New Roman" panose="02020603050405020304" pitchFamily="18" charset="0"/>
                          <a:ea typeface="Times New Roman" panose="02020603050405020304" pitchFamily="18" charset="0"/>
                        </a:rPr>
                        <a:t>như là lời khẳng định để khắc sâu trong tâm trí con, rằng : </a:t>
                      </a:r>
                      <a:r>
                        <a:rPr lang="vi-VN" sz="1800" i="1" dirty="0">
                          <a:solidFill>
                            <a:schemeClr val="bg1"/>
                          </a:solidFill>
                          <a:effectLst/>
                          <a:latin typeface="Times New Roman" panose="02020603050405020304" pitchFamily="18" charset="0"/>
                          <a:ea typeface="Times New Roman" panose="02020603050405020304" pitchFamily="18" charset="0"/>
                        </a:rPr>
                        <a:t>con cũng là người đồng mình, cũng mang hình hài, vóc dáng nhỏ bé.</a:t>
                      </a:r>
                      <a:endParaRPr lang="en-US" sz="1800" i="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r>
              <a:tr h="548640">
                <a:tc>
                  <a:txBody>
                    <a:bodyPr/>
                    <a:lstStyle/>
                    <a:p>
                      <a:pPr>
                        <a:spcAft>
                          <a:spcPts val="0"/>
                        </a:spcAft>
                      </a:pPr>
                      <a:r>
                        <a:rPr lang="vi-VN" sz="1800" dirty="0">
                          <a:solidFill>
                            <a:schemeClr val="bg1"/>
                          </a:solidFill>
                          <a:effectLst/>
                          <a:latin typeface="Times New Roman" panose="02020603050405020304" pitchFamily="18" charset="0"/>
                          <a:ea typeface="Times New Roman" panose="02020603050405020304" pitchFamily="18" charset="0"/>
                        </a:rPr>
                        <a:t>Nhưng con "</a:t>
                      </a:r>
                      <a:r>
                        <a:rPr lang="vi-VN" sz="1800" b="1" dirty="0">
                          <a:solidFill>
                            <a:schemeClr val="bg1"/>
                          </a:solidFill>
                          <a:effectLst/>
                          <a:latin typeface="Times New Roman" panose="02020603050405020304" pitchFamily="18" charset="0"/>
                          <a:ea typeface="Times New Roman" panose="02020603050405020304" pitchFamily="18" charset="0"/>
                        </a:rPr>
                        <a:t>không bao giờ được nhỏ bé"</a:t>
                      </a:r>
                      <a:endParaRPr lang="en-US" sz="18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spcAft>
                          <a:spcPts val="0"/>
                        </a:spcAft>
                      </a:pPr>
                      <a:r>
                        <a:rPr lang="vi-VN" sz="1800" dirty="0">
                          <a:solidFill>
                            <a:schemeClr val="bg1"/>
                          </a:solidFill>
                          <a:effectLst/>
                          <a:latin typeface="Times New Roman" panose="02020603050405020304" pitchFamily="18" charset="0"/>
                          <a:ea typeface="Times New Roman" panose="02020603050405020304" pitchFamily="18" charset="0"/>
                        </a:rPr>
                        <a:t>mà phải </a:t>
                      </a:r>
                      <a:r>
                        <a:rPr lang="vi-VN" sz="1800" b="1" dirty="0">
                          <a:solidFill>
                            <a:schemeClr val="bg1"/>
                          </a:solidFill>
                          <a:effectLst/>
                          <a:latin typeface="Times New Roman" panose="02020603050405020304" pitchFamily="18" charset="0"/>
                          <a:ea typeface="Times New Roman" panose="02020603050405020304" pitchFamily="18" charset="0"/>
                        </a:rPr>
                        <a:t>kiên cường, bản lĩnh để đương đầu với những gập ghềnh, gian khó của cuộc đời.</a:t>
                      </a:r>
                      <a:endParaRPr lang="en-US" sz="18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r>
              <a:tr h="548640">
                <a:tc>
                  <a:txBody>
                    <a:bodyPr/>
                    <a:lstStyle/>
                    <a:p>
                      <a:pPr>
                        <a:spcAft>
                          <a:spcPts val="0"/>
                        </a:spcAft>
                      </a:pPr>
                      <a:r>
                        <a:rPr lang="vi-VN" sz="1800" dirty="0">
                          <a:solidFill>
                            <a:schemeClr val="bg1"/>
                          </a:solidFill>
                          <a:effectLst/>
                          <a:latin typeface="Times New Roman" panose="02020603050405020304" pitchFamily="18" charset="0"/>
                          <a:ea typeface="Times New Roman" panose="02020603050405020304" pitchFamily="18" charset="0"/>
                        </a:rPr>
                        <a:t>Hai tiếng "</a:t>
                      </a:r>
                      <a:r>
                        <a:rPr lang="vi-VN" sz="1800" b="1" dirty="0">
                          <a:solidFill>
                            <a:schemeClr val="bg1"/>
                          </a:solidFill>
                          <a:effectLst/>
                          <a:latin typeface="Times New Roman" panose="02020603050405020304" pitchFamily="18" charset="0"/>
                          <a:ea typeface="Times New Roman" panose="02020603050405020304" pitchFamily="18" charset="0"/>
                        </a:rPr>
                        <a:t>nghe con</a:t>
                      </a:r>
                      <a:r>
                        <a:rPr lang="vi-VN" sz="1800" dirty="0">
                          <a:solidFill>
                            <a:schemeClr val="bg1"/>
                          </a:solidFill>
                          <a:effectLst/>
                          <a:latin typeface="Times New Roman" panose="02020603050405020304" pitchFamily="18" charset="0"/>
                          <a:ea typeface="Times New Roman" panose="02020603050405020304" pitchFamily="18" charset="0"/>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spcAft>
                          <a:spcPts val="0"/>
                        </a:spcAft>
                      </a:pPr>
                      <a:r>
                        <a:rPr lang="vi-VN" sz="1800" dirty="0">
                          <a:solidFill>
                            <a:schemeClr val="bg1"/>
                          </a:solidFill>
                          <a:effectLst/>
                          <a:latin typeface="Times New Roman" panose="02020603050405020304" pitchFamily="18" charset="0"/>
                          <a:ea typeface="Times New Roman" panose="02020603050405020304" pitchFamily="18" charset="0"/>
                        </a:rPr>
                        <a:t>nghe thật thiết tha, ân cần, xúc động, ẩn chứa biết bao mong muốn của người cha.</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r>
              <a:tr h="797914">
                <a:tc gridSpan="2">
                  <a:txBody>
                    <a:bodyPr/>
                    <a:lstStyle/>
                    <a:p>
                      <a:pPr>
                        <a:spcAft>
                          <a:spcPts val="0"/>
                        </a:spcAft>
                      </a:pPr>
                      <a:r>
                        <a:rPr lang="vi-VN" sz="1800" dirty="0">
                          <a:solidFill>
                            <a:schemeClr val="bg1"/>
                          </a:solidFill>
                          <a:effectLst/>
                          <a:latin typeface="Times New Roman" panose="02020603050405020304" pitchFamily="18" charset="0"/>
                          <a:ea typeface="Times New Roman" panose="02020603050405020304" pitchFamily="18" charset="0"/>
                        </a:rPr>
                        <a:t>   </a:t>
                      </a:r>
                      <a:r>
                        <a:rPr lang="vi-VN" sz="1800" dirty="0">
                          <a:solidFill>
                            <a:schemeClr val="tx1"/>
                          </a:solidFill>
                          <a:effectLst/>
                          <a:latin typeface="Times New Roman" panose="02020603050405020304" pitchFamily="18" charset="0"/>
                          <a:ea typeface="Times New Roman" panose="02020603050405020304" pitchFamily="18" charset="0"/>
                        </a:rPr>
                        <a:t>=&gt; </a:t>
                      </a:r>
                      <a:r>
                        <a:rPr lang="vi-VN" sz="1800" b="1" dirty="0">
                          <a:solidFill>
                            <a:schemeClr val="tx1"/>
                          </a:solidFill>
                          <a:effectLst/>
                          <a:latin typeface="Times New Roman" panose="02020603050405020304" pitchFamily="18" charset="0"/>
                          <a:ea typeface="Times New Roman" panose="02020603050405020304" pitchFamily="18" charset="0"/>
                        </a:rPr>
                        <a:t>Với giọng điệu thiết tha, tâm tình, trìu mến,người cha đã gửi gắm cho con những bài học quý giá, để trên suốt hành trình dài rộng của cuộc đời con mãi mãi khắc ghi</a:t>
                      </a:r>
                      <a:r>
                        <a:rPr lang="vi-VN" sz="1800" b="1" dirty="0">
                          <a:solidFill>
                            <a:schemeClr val="bg1"/>
                          </a:solidFill>
                          <a:effectLst/>
                          <a:latin typeface="Times New Roman" panose="02020603050405020304" pitchFamily="18" charset="0"/>
                          <a:ea typeface="Times New Roman" panose="02020603050405020304" pitchFamily="18" charset="0"/>
                        </a:rPr>
                        <a:t>.</a:t>
                      </a:r>
                      <a:endParaRPr lang="en-US" sz="18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hMerge="1">
                  <a:txBody>
                    <a:bodyPr/>
                    <a:lstStyle/>
                    <a:p>
                      <a:endParaRPr lang="en-US"/>
                    </a:p>
                  </a:txBody>
                  <a:tcPr/>
                </a:tc>
              </a:tr>
            </a:tbl>
          </a:graphicData>
        </a:graphic>
      </p:graphicFrame>
      <p:sp>
        <p:nvSpPr>
          <p:cNvPr id="2" name="Rectangle 1"/>
          <p:cNvSpPr/>
          <p:nvPr/>
        </p:nvSpPr>
        <p:spPr>
          <a:xfrm>
            <a:off x="3491880" y="411510"/>
            <a:ext cx="4572000" cy="1200329"/>
          </a:xfrm>
          <a:prstGeom prst="rect">
            <a:avLst/>
          </a:prstGeom>
        </p:spPr>
        <p:txBody>
          <a:bodyPr>
            <a:spAutoFit/>
          </a:bodyPr>
          <a:lstStyle/>
          <a:p>
            <a:pPr defTabSz="685800" eaLnBrk="0" fontAlgn="base" hangingPunct="0">
              <a:spcBef>
                <a:spcPct val="0"/>
              </a:spcBef>
              <a:spcAft>
                <a:spcPct val="0"/>
              </a:spcAft>
            </a:pPr>
            <a:r>
              <a:rPr lang="en-US"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ơi tuy thô sơ da thịt</a:t>
            </a:r>
            <a:endParaRPr lang="en-US" i="1">
              <a:solidFill>
                <a:schemeClr val="bg1"/>
              </a:solidFill>
              <a:ea typeface="Times New Roman" panose="02020603050405020304" pitchFamily="18" charset="0"/>
            </a:endParaRPr>
          </a:p>
          <a:p>
            <a:pPr defTabSz="685800" eaLnBrk="0" fontAlgn="base" hangingPunct="0">
              <a:spcBef>
                <a:spcPct val="0"/>
              </a:spcBef>
              <a:spcAft>
                <a:spcPct val="0"/>
              </a:spcAft>
            </a:pP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Lên đường tình</a:t>
            </a:r>
            <a:endParaRPr lang="en-US" i="1">
              <a:solidFill>
                <a:schemeClr val="bg1"/>
              </a:solidFill>
              <a:ea typeface="Times New Roman" panose="02020603050405020304" pitchFamily="18" charset="0"/>
            </a:endParaRPr>
          </a:p>
          <a:p>
            <a:pPr defTabSz="685800" eaLnBrk="0" fontAlgn="base" hangingPunct="0">
              <a:spcBef>
                <a:spcPct val="0"/>
              </a:spcBef>
              <a:spcAft>
                <a:spcPct val="0"/>
              </a:spcAft>
            </a:pP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Không bao giờ được nhỏ bé</a:t>
            </a:r>
            <a:endParaRPr lang="en-US" i="1">
              <a:solidFill>
                <a:schemeClr val="bg1"/>
              </a:solidFill>
              <a:ea typeface="Times New Roman" panose="02020603050405020304" pitchFamily="18" charset="0"/>
            </a:endParaRPr>
          </a:p>
          <a:p>
            <a:pPr defTabSz="685800" eaLnBrk="0" fontAlgn="base" hangingPunct="0">
              <a:spcBef>
                <a:spcPct val="0"/>
              </a:spcBef>
              <a:spcAft>
                <a:spcPct val="0"/>
              </a:spcAft>
            </a:pP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Nghe con"</a:t>
            </a:r>
            <a:endParaRPr lang="en-US" i="1"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40670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0">
            <a:extLst>
              <a:ext uri="{FF2B5EF4-FFF2-40B4-BE49-F238E27FC236}">
                <a16:creationId xmlns="" xmlns:a16="http://schemas.microsoft.com/office/drawing/2014/main" id="{763DABA6-F7B9-4BAE-B8F1-2060437B8B66}"/>
              </a:ext>
            </a:extLst>
          </p:cNvPr>
          <p:cNvSpPr txBox="1"/>
          <p:nvPr/>
        </p:nvSpPr>
        <p:spPr>
          <a:xfrm>
            <a:off x="4328198" y="773235"/>
            <a:ext cx="4708298" cy="1177245"/>
          </a:xfrm>
          <a:prstGeom prst="rect">
            <a:avLst/>
          </a:prstGeom>
          <a:noFill/>
        </p:spPr>
        <p:txBody>
          <a:bodyPr wrap="square" lIns="68580" tIns="34290" rIns="68580" bIns="34290" rtlCol="0">
            <a:spAutoFit/>
          </a:bodyPr>
          <a:lstStyle/>
          <a:p>
            <a:pPr marL="342900" indent="-342900" algn="just">
              <a:buFont typeface="Wingdings" panose="05000000000000000000" pitchFamily="2" charset="2"/>
              <a:buChar char="l"/>
            </a:pP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Là</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lời</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nhà</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thơ</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nói</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với</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con,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gửi</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tới</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con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niềm</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yêu</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thương</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tin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tưởng</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mong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muốn</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con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trưởng</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thành</a:t>
            </a:r>
            <a:endParaRPr lang="en-US"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grpSp>
        <p:nvGrpSpPr>
          <p:cNvPr id="16" name="组合 3">
            <a:extLst>
              <a:ext uri="{FF2B5EF4-FFF2-40B4-BE49-F238E27FC236}">
                <a16:creationId xmlns="" xmlns:a16="http://schemas.microsoft.com/office/drawing/2014/main" id="{25681594-2D9E-4E89-8B2B-80BBDCC47A0B}"/>
              </a:ext>
            </a:extLst>
          </p:cNvPr>
          <p:cNvGrpSpPr/>
          <p:nvPr/>
        </p:nvGrpSpPr>
        <p:grpSpPr>
          <a:xfrm>
            <a:off x="906884" y="1391097"/>
            <a:ext cx="2177701" cy="712517"/>
            <a:chOff x="5193087" y="4427212"/>
            <a:chExt cx="3344255" cy="1047876"/>
          </a:xfrm>
        </p:grpSpPr>
        <p:sp>
          <p:nvSpPr>
            <p:cNvPr id="18" name="文本框 4">
              <a:extLst>
                <a:ext uri="{FF2B5EF4-FFF2-40B4-BE49-F238E27FC236}">
                  <a16:creationId xmlns="" xmlns:a16="http://schemas.microsoft.com/office/drawing/2014/main" id="{E6E62A40-9219-40D3-8F12-BC3385608CEA}"/>
                </a:ext>
              </a:extLst>
            </p:cNvPr>
            <p:cNvSpPr txBox="1"/>
            <p:nvPr/>
          </p:nvSpPr>
          <p:spPr>
            <a:xfrm>
              <a:off x="5193087" y="4597207"/>
              <a:ext cx="3344255" cy="814747"/>
            </a:xfrm>
            <a:prstGeom prst="rect">
              <a:avLst/>
            </a:prstGeom>
            <a:noFill/>
            <a:ln>
              <a:solidFill>
                <a:schemeClr val="accent6"/>
              </a:solidFill>
            </a:ln>
          </p:spPr>
          <p:txBody>
            <a:bodyPr wrap="square" rtlCol="0">
              <a:spAutoFit/>
            </a:bodyPr>
            <a:lstStyle/>
            <a:p>
              <a:pPr algn="ctr"/>
              <a:r>
                <a:rPr lang="en-SG" altLang="zh-CN" sz="30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Ý </a:t>
              </a:r>
              <a:r>
                <a:rPr lang="en-SG" altLang="zh-CN" sz="30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nghĩa</a:t>
              </a:r>
              <a:endParaRPr lang="zh-CN" altLang="en-US" sz="30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19" name="矩形: 圆角 5">
              <a:extLst>
                <a:ext uri="{FF2B5EF4-FFF2-40B4-BE49-F238E27FC236}">
                  <a16:creationId xmlns="" xmlns:a16="http://schemas.microsoft.com/office/drawing/2014/main" id="{455159BE-6C57-4453-B383-E9981991D33E}"/>
                </a:ext>
              </a:extLst>
            </p:cNvPr>
            <p:cNvSpPr/>
            <p:nvPr/>
          </p:nvSpPr>
          <p:spPr>
            <a:xfrm>
              <a:off x="5193087" y="4427212"/>
              <a:ext cx="3275752" cy="1047876"/>
            </a:xfrm>
            <a:prstGeom prst="roundRect">
              <a:avLst>
                <a:gd name="adj" fmla="val 11280"/>
              </a:avLst>
            </a:prstGeom>
            <a:noFill/>
            <a:ln w="34925" cap="rnd">
              <a:solidFill>
                <a:schemeClr val="accent6"/>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699"/>
                </a:solidFill>
              </a:endParaRPr>
            </a:p>
          </p:txBody>
        </p:sp>
      </p:grpSp>
      <p:sp>
        <p:nvSpPr>
          <p:cNvPr id="21" name="TextBox 30">
            <a:extLst>
              <a:ext uri="{FF2B5EF4-FFF2-40B4-BE49-F238E27FC236}">
                <a16:creationId xmlns="" xmlns:a16="http://schemas.microsoft.com/office/drawing/2014/main" id="{DF52AF43-EE87-4725-B9FE-635372F2E95D}"/>
              </a:ext>
            </a:extLst>
          </p:cNvPr>
          <p:cNvSpPr txBox="1"/>
          <p:nvPr/>
        </p:nvSpPr>
        <p:spPr>
          <a:xfrm>
            <a:off x="4328198" y="2238213"/>
            <a:ext cx="4708298" cy="1546577"/>
          </a:xfrm>
          <a:prstGeom prst="rect">
            <a:avLst/>
          </a:prstGeom>
          <a:noFill/>
        </p:spPr>
        <p:txBody>
          <a:bodyPr wrap="square" lIns="68580" tIns="34290" rIns="68580" bIns="34290" rtlCol="0">
            <a:spAutoFit/>
          </a:bodyPr>
          <a:lstStyle/>
          <a:p>
            <a:pPr marL="342900" indent="-342900" algn="just">
              <a:buFont typeface="Wingdings" panose="05000000000000000000" pitchFamily="2" charset="2"/>
              <a:buChar char="l"/>
            </a:pP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Là</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lời</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nhà</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thơ</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nói</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với</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chính</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mình</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bộc</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bạch</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tình</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yêu</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với</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gia</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đình</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quê</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hương</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tự</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dặn</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lòng</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bền</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gan</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vững</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chí</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giữa</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lúc</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khó</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khăn</a:t>
            </a:r>
            <a:endParaRPr lang="en-US"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22" name="TextBox 30">
            <a:extLst>
              <a:ext uri="{FF2B5EF4-FFF2-40B4-BE49-F238E27FC236}">
                <a16:creationId xmlns="" xmlns:a16="http://schemas.microsoft.com/office/drawing/2014/main" id="{9EF09C04-C48A-4E7E-8E04-8C27A1632171}"/>
              </a:ext>
            </a:extLst>
          </p:cNvPr>
          <p:cNvSpPr txBox="1"/>
          <p:nvPr/>
        </p:nvSpPr>
        <p:spPr>
          <a:xfrm>
            <a:off x="4328198" y="4003519"/>
            <a:ext cx="4708298" cy="438581"/>
          </a:xfrm>
          <a:prstGeom prst="rect">
            <a:avLst/>
          </a:prstGeom>
          <a:noFill/>
        </p:spPr>
        <p:txBody>
          <a:bodyPr wrap="square" lIns="68580" tIns="34290" rIns="68580" bIns="34290" rtlCol="0">
            <a:spAutoFit/>
          </a:bodyPr>
          <a:lstStyle/>
          <a:p>
            <a:pPr marL="342900" indent="-342900" algn="just">
              <a:buFont typeface="Wingdings" panose="05000000000000000000" pitchFamily="2" charset="2"/>
              <a:buChar char="l"/>
            </a:pP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Là</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lời</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chuyển</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giao</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thế</a:t>
            </a:r>
            <a:r>
              <a:rPr lang="en-SG" altLang="zh-CN"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4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hệ</a:t>
            </a:r>
            <a:endParaRPr lang="en-US" sz="24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366" y="2119149"/>
            <a:ext cx="3538736" cy="2211710"/>
          </a:xfrm>
          <a:prstGeom prst="rect">
            <a:avLst/>
          </a:prstGeom>
          <a:ln>
            <a:noFill/>
          </a:ln>
          <a:effectLst>
            <a:softEdge rad="112500"/>
          </a:effectLst>
        </p:spPr>
      </p:pic>
      <p:sp>
        <p:nvSpPr>
          <p:cNvPr id="9" name="Rectangle 8">
            <a:extLst>
              <a:ext uri="{FF2B5EF4-FFF2-40B4-BE49-F238E27FC236}">
                <a16:creationId xmlns="" xmlns:a16="http://schemas.microsoft.com/office/drawing/2014/main" id="{D0A235BC-A257-4FA4-8324-B97983C8F3BB}"/>
              </a:ext>
            </a:extLst>
          </p:cNvPr>
          <p:cNvSpPr/>
          <p:nvPr/>
        </p:nvSpPr>
        <p:spPr>
          <a:xfrm>
            <a:off x="179513" y="267494"/>
            <a:ext cx="3528392"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3. </a:t>
            </a:r>
            <a:r>
              <a:rPr lang="en-US" sz="2800" b="1" dirty="0" err="1">
                <a:solidFill>
                  <a:schemeClr val="bg1"/>
                </a:solidFill>
                <a:latin typeface="Times New Roman" panose="02020603050405020304" pitchFamily="18" charset="0"/>
                <a:cs typeface="Times New Roman" panose="02020603050405020304" pitchFamily="18" charset="0"/>
              </a:rPr>
              <a:t>Lời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dặn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dò</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cha</a:t>
            </a:r>
            <a:endParaRPr lang="en-SG" sz="2800" b="1" dirty="0">
              <a:solidFill>
                <a:schemeClr val="bg1"/>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067944" y="0"/>
            <a:ext cx="0" cy="509203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999600"/>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par>
                                <p:cTn id="73" presetID="31" presetClass="entr" presetSubtype="0"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1000" fill="hold"/>
                                        <p:tgtEl>
                                          <p:spTgt spid="4"/>
                                        </p:tgtEl>
                                        <p:attrNameLst>
                                          <p:attrName>ppt_w</p:attrName>
                                        </p:attrNameLst>
                                      </p:cBhvr>
                                      <p:tavLst>
                                        <p:tav tm="0">
                                          <p:val>
                                            <p:fltVal val="0"/>
                                          </p:val>
                                        </p:tav>
                                        <p:tav tm="100000">
                                          <p:val>
                                            <p:strVal val="#ppt_w"/>
                                          </p:val>
                                        </p:tav>
                                      </p:tavLst>
                                    </p:anim>
                                    <p:anim calcmode="lin" valueType="num">
                                      <p:cBhvr>
                                        <p:cTn id="76" dur="1000" fill="hold"/>
                                        <p:tgtEl>
                                          <p:spTgt spid="4"/>
                                        </p:tgtEl>
                                        <p:attrNameLst>
                                          <p:attrName>ppt_h</p:attrName>
                                        </p:attrNameLst>
                                      </p:cBhvr>
                                      <p:tavLst>
                                        <p:tav tm="0">
                                          <p:val>
                                            <p:fltVal val="0"/>
                                          </p:val>
                                        </p:tav>
                                        <p:tav tm="100000">
                                          <p:val>
                                            <p:strVal val="#ppt_h"/>
                                          </p:val>
                                        </p:tav>
                                      </p:tavLst>
                                    </p:anim>
                                    <p:anim calcmode="lin" valueType="num">
                                      <p:cBhvr>
                                        <p:cTn id="77" dur="1000" fill="hold"/>
                                        <p:tgtEl>
                                          <p:spTgt spid="4"/>
                                        </p:tgtEl>
                                        <p:attrNameLst>
                                          <p:attrName>style.rotation</p:attrName>
                                        </p:attrNameLst>
                                      </p:cBhvr>
                                      <p:tavLst>
                                        <p:tav tm="0">
                                          <p:val>
                                            <p:fltVal val="90"/>
                                          </p:val>
                                        </p:tav>
                                        <p:tav tm="100000">
                                          <p:val>
                                            <p:fltVal val="0"/>
                                          </p:val>
                                        </p:tav>
                                      </p:tavLst>
                                    </p:anim>
                                    <p:animEffect transition="in" filter="fade">
                                      <p:cBhvr>
                                        <p:cTn id="7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23478"/>
            <a:ext cx="2016224"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solidFill>
                  <a:schemeClr val="tx1"/>
                </a:solidFill>
              </a:rPr>
              <a:t>III. TỔNG KẾT</a:t>
            </a:r>
            <a:endParaRPr lang="en-US" sz="2400" b="1">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080" y="1275606"/>
            <a:ext cx="1454970" cy="12261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6080" y="2859782"/>
            <a:ext cx="1610402" cy="14401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Picture 8">
            <a:extLst>
              <a:ext uri="{FF2B5EF4-FFF2-40B4-BE49-F238E27FC236}">
                <a16:creationId xmlns="" xmlns:a16="http://schemas.microsoft.com/office/drawing/2014/main" id="{6E8E9B7C-5C2C-46CB-8A84-AB6A80A31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22906" y="2501762"/>
            <a:ext cx="756750" cy="756750"/>
          </a:xfrm>
          <a:prstGeom prst="rect">
            <a:avLst/>
          </a:prstGeom>
        </p:spPr>
      </p:pic>
      <p:sp>
        <p:nvSpPr>
          <p:cNvPr id="10" name="矩形 16">
            <a:extLst>
              <a:ext uri="{FF2B5EF4-FFF2-40B4-BE49-F238E27FC236}">
                <a16:creationId xmlns="" xmlns:a16="http://schemas.microsoft.com/office/drawing/2014/main" id="{7B65982A-7705-4244-BE07-FDDB2F52F32D}"/>
              </a:ext>
            </a:extLst>
          </p:cNvPr>
          <p:cNvSpPr/>
          <p:nvPr/>
        </p:nvSpPr>
        <p:spPr>
          <a:xfrm rot="16200000">
            <a:off x="5974115" y="1614165"/>
            <a:ext cx="2723822" cy="2647732"/>
          </a:xfrm>
          <a:prstGeom prst="rect">
            <a:avLst/>
          </a:prstGeom>
          <a:noFill/>
        </p:spPr>
        <p:txBody>
          <a:bodyPr vert="eaVert" wrap="square" lIns="68580" tIns="34290" rIns="68580" bIns="34290" rtlCol="0">
            <a:spAutoFit/>
          </a:bodyPr>
          <a:lstStyle/>
          <a:p>
            <a:pPr algn="just"/>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Giọng</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điệu</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thơ</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tha</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thiết</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trìu</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mến</a:t>
            </a:r>
            <a:r>
              <a:rPr lang="en-US" altLang="en-US" sz="2100" dirty="0">
                <a:solidFill>
                  <a:schemeClr val="bg1"/>
                </a:solidFill>
                <a:latin typeface="Times New Roman" panose="02020603050405020304" pitchFamily="18" charset="0"/>
                <a:cs typeface="Times New Roman" panose="02020603050405020304" pitchFamily="18" charset="0"/>
              </a:rPr>
              <a:t>;</a:t>
            </a:r>
          </a:p>
          <a:p>
            <a:pPr algn="just"/>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Xây</a:t>
            </a:r>
            <a:r>
              <a:rPr lang="en-US" altLang="en-US" sz="2100" dirty="0">
                <a:solidFill>
                  <a:schemeClr val="bg1"/>
                </a:solidFill>
                <a:latin typeface="Times New Roman" panose="02020603050405020304" pitchFamily="18" charset="0"/>
                <a:cs typeface="Times New Roman" panose="02020603050405020304" pitchFamily="18" charset="0"/>
              </a:rPr>
              <a:t> d</a:t>
            </a:r>
            <a:r>
              <a:rPr lang="en-SG" altLang="en-US" sz="2100" dirty="0" err="1">
                <a:solidFill>
                  <a:schemeClr val="bg1"/>
                </a:solidFill>
                <a:latin typeface="Times New Roman" panose="02020603050405020304" pitchFamily="18" charset="0"/>
                <a:cs typeface="Times New Roman" panose="02020603050405020304" pitchFamily="18" charset="0"/>
              </a:rPr>
              <a:t>ựng</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các</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hình</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ảnh</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cụ</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thể</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mà</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khái</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quát</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mộc</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mạc</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mà</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giàu</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chất</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th</a:t>
            </a:r>
            <a:r>
              <a:rPr lang="vi-VN" altLang="en-US" sz="2100" dirty="0">
                <a:solidFill>
                  <a:schemeClr val="bg1"/>
                </a:solidFill>
                <a:latin typeface="Times New Roman" panose="02020603050405020304" pitchFamily="18" charset="0"/>
                <a:cs typeface="Times New Roman" panose="02020603050405020304" pitchFamily="18" charset="0"/>
              </a:rPr>
              <a:t>ơ</a:t>
            </a:r>
            <a:r>
              <a:rPr lang="en-SG" altLang="en-US" sz="2100" dirty="0">
                <a:solidFill>
                  <a:schemeClr val="bg1"/>
                </a:solidFill>
                <a:latin typeface="Times New Roman" panose="02020603050405020304" pitchFamily="18" charset="0"/>
                <a:cs typeface="Times New Roman" panose="02020603050405020304" pitchFamily="18" charset="0"/>
              </a:rPr>
              <a:t>;</a:t>
            </a:r>
          </a:p>
          <a:p>
            <a:pPr algn="just"/>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Bố</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cục</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chặt</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chẽ</a:t>
            </a:r>
            <a:r>
              <a:rPr lang="en-US" altLang="en-US" sz="2100" dirty="0">
                <a:solidFill>
                  <a:schemeClr val="bg1"/>
                </a:solidFill>
                <a:latin typeface="Times New Roman" panose="02020603050405020304" pitchFamily="18" charset="0"/>
                <a:cs typeface="Times New Roman" panose="02020603050405020304" pitchFamily="18" charset="0"/>
              </a:rPr>
              <a:t>, h</a:t>
            </a:r>
            <a:r>
              <a:rPr lang="en-SG" altLang="en-US" sz="2100" dirty="0" err="1">
                <a:solidFill>
                  <a:schemeClr val="bg1"/>
                </a:solidFill>
                <a:latin typeface="Times New Roman" panose="02020603050405020304" pitchFamily="18" charset="0"/>
                <a:cs typeface="Times New Roman" panose="02020603050405020304" pitchFamily="18" charset="0"/>
              </a:rPr>
              <a:t>ợp</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lí</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dẫn</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dắt</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tự</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nhiên</a:t>
            </a:r>
            <a:endParaRPr lang="en-US" altLang="en-US" sz="2100" dirty="0">
              <a:solidFill>
                <a:schemeClr val="bg1"/>
              </a:solidFill>
              <a:latin typeface="Times New Roman" panose="02020603050405020304" pitchFamily="18" charset="0"/>
              <a:cs typeface="Times New Roman" panose="02020603050405020304" pitchFamily="18" charset="0"/>
            </a:endParaRPr>
          </a:p>
        </p:txBody>
      </p:sp>
      <p:sp>
        <p:nvSpPr>
          <p:cNvPr id="11" name="矩形 16">
            <a:extLst>
              <a:ext uri="{FF2B5EF4-FFF2-40B4-BE49-F238E27FC236}">
                <a16:creationId xmlns="" xmlns:a16="http://schemas.microsoft.com/office/drawing/2014/main" id="{D480C78E-453E-464D-82B1-380A1D147208}"/>
              </a:ext>
            </a:extLst>
          </p:cNvPr>
          <p:cNvSpPr/>
          <p:nvPr/>
        </p:nvSpPr>
        <p:spPr>
          <a:xfrm rot="16200000">
            <a:off x="240193" y="1646972"/>
            <a:ext cx="3046988" cy="3024336"/>
          </a:xfrm>
          <a:prstGeom prst="rect">
            <a:avLst/>
          </a:prstGeom>
          <a:noFill/>
        </p:spPr>
        <p:txBody>
          <a:bodyPr vert="eaVert" wrap="square" lIns="68580" tIns="34290" rIns="68580" bIns="34290" rtlCol="0">
            <a:spAutoFit/>
          </a:bodyPr>
          <a:lstStyle/>
          <a:p>
            <a:pPr algn="just"/>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Thể</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hiện</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tình</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cảm</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gia</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đình</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ấm</a:t>
            </a:r>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100" dirty="0" err="1">
                <a:solidFill>
                  <a:schemeClr val="bg1"/>
                </a:solidFill>
                <a:latin typeface="Times New Roman" panose="02020603050405020304" pitchFamily="18" charset="0"/>
                <a:cs typeface="Times New Roman" panose="02020603050405020304" pitchFamily="18" charset="0"/>
              </a:rPr>
              <a:t>cúng</a:t>
            </a:r>
            <a:r>
              <a:rPr lang="en-US" altLang="en-US" sz="2100" dirty="0">
                <a:solidFill>
                  <a:schemeClr val="bg1"/>
                </a:solidFill>
                <a:latin typeface="Times New Roman" panose="02020603050405020304" pitchFamily="18" charset="0"/>
                <a:cs typeface="Times New Roman" panose="02020603050405020304" pitchFamily="18" charset="0"/>
              </a:rPr>
              <a:t>, ca ng</a:t>
            </a:r>
            <a:r>
              <a:rPr lang="en-SG" altLang="en-US" sz="2100" dirty="0" err="1">
                <a:solidFill>
                  <a:schemeClr val="bg1"/>
                </a:solidFill>
                <a:latin typeface="Times New Roman" panose="02020603050405020304" pitchFamily="18" charset="0"/>
                <a:cs typeface="Times New Roman" panose="02020603050405020304" pitchFamily="18" charset="0"/>
              </a:rPr>
              <a:t>ợi</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truyền</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thống</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cần</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cù</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sức</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sống</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mạnh</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mẽ</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của</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quê</a:t>
            </a:r>
            <a:r>
              <a:rPr lang="en-SG" altLang="en-US" sz="2100" dirty="0">
                <a:solidFill>
                  <a:schemeClr val="bg1"/>
                </a:solidFill>
                <a:latin typeface="Times New Roman" panose="02020603050405020304" pitchFamily="18" charset="0"/>
                <a:cs typeface="Times New Roman" panose="02020603050405020304" pitchFamily="18" charset="0"/>
              </a:rPr>
              <a:t> h</a:t>
            </a:r>
            <a:r>
              <a:rPr lang="vi-VN" altLang="en-US" sz="2100" dirty="0">
                <a:solidFill>
                  <a:schemeClr val="bg1"/>
                </a:solidFill>
                <a:latin typeface="Times New Roman" panose="02020603050405020304" pitchFamily="18" charset="0"/>
                <a:cs typeface="Times New Roman" panose="02020603050405020304" pitchFamily="18" charset="0"/>
              </a:rPr>
              <a:t>ư</a:t>
            </a:r>
            <a:r>
              <a:rPr lang="en-SG" altLang="en-US" sz="2100" dirty="0" err="1">
                <a:solidFill>
                  <a:schemeClr val="bg1"/>
                </a:solidFill>
                <a:latin typeface="Times New Roman" panose="02020603050405020304" pitchFamily="18" charset="0"/>
                <a:cs typeface="Times New Roman" panose="02020603050405020304" pitchFamily="18" charset="0"/>
              </a:rPr>
              <a:t>ơng</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và</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dân</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tộc</a:t>
            </a:r>
            <a:endParaRPr lang="en-SG" altLang="en-US" sz="2100" dirty="0">
              <a:solidFill>
                <a:schemeClr val="bg1"/>
              </a:solidFill>
              <a:latin typeface="Times New Roman" panose="02020603050405020304" pitchFamily="18" charset="0"/>
              <a:cs typeface="Times New Roman" panose="02020603050405020304" pitchFamily="18" charset="0"/>
            </a:endParaRPr>
          </a:p>
          <a:p>
            <a:pPr algn="just"/>
            <a:r>
              <a:rPr lang="en-US" altLang="en-US" sz="2100" dirty="0">
                <a:solidFill>
                  <a:schemeClr val="bg1"/>
                </a:solidFill>
                <a:latin typeface="Times New Roman" panose="02020603050405020304" pitchFamily="18" charset="0"/>
                <a:cs typeface="Times New Roman" panose="02020603050405020304" pitchFamily="18" charset="0"/>
              </a:rPr>
              <a:t>- G</a:t>
            </a:r>
            <a:r>
              <a:rPr lang="en-SG" altLang="en-US" sz="2100" dirty="0" err="1">
                <a:solidFill>
                  <a:schemeClr val="bg1"/>
                </a:solidFill>
                <a:latin typeface="Times New Roman" panose="02020603050405020304" pitchFamily="18" charset="0"/>
                <a:cs typeface="Times New Roman" panose="02020603050405020304" pitchFamily="18" charset="0"/>
              </a:rPr>
              <a:t>ợi</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nhắc</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tình</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cảm</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gắn</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bó</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với</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truyền</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thống</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quê</a:t>
            </a:r>
            <a:r>
              <a:rPr lang="en-SG" altLang="en-US" sz="2100" dirty="0">
                <a:solidFill>
                  <a:schemeClr val="bg1"/>
                </a:solidFill>
                <a:latin typeface="Times New Roman" panose="02020603050405020304" pitchFamily="18" charset="0"/>
                <a:cs typeface="Times New Roman" panose="02020603050405020304" pitchFamily="18" charset="0"/>
              </a:rPr>
              <a:t> h</a:t>
            </a:r>
            <a:r>
              <a:rPr lang="vi-VN" altLang="en-US" sz="2100" dirty="0">
                <a:solidFill>
                  <a:schemeClr val="bg1"/>
                </a:solidFill>
                <a:latin typeface="Times New Roman" panose="02020603050405020304" pitchFamily="18" charset="0"/>
                <a:cs typeface="Times New Roman" panose="02020603050405020304" pitchFamily="18" charset="0"/>
              </a:rPr>
              <a:t>ư</a:t>
            </a:r>
            <a:r>
              <a:rPr lang="en-SG" altLang="en-US" sz="2100" dirty="0" err="1">
                <a:solidFill>
                  <a:schemeClr val="bg1"/>
                </a:solidFill>
                <a:latin typeface="Times New Roman" panose="02020603050405020304" pitchFamily="18" charset="0"/>
                <a:cs typeface="Times New Roman" panose="02020603050405020304" pitchFamily="18" charset="0"/>
              </a:rPr>
              <a:t>ơng</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và</a:t>
            </a:r>
            <a:r>
              <a:rPr lang="en-SG" altLang="en-US" sz="2100" dirty="0">
                <a:solidFill>
                  <a:schemeClr val="bg1"/>
                </a:solidFill>
                <a:latin typeface="Times New Roman" panose="02020603050405020304" pitchFamily="18" charset="0"/>
                <a:cs typeface="Times New Roman" panose="02020603050405020304" pitchFamily="18" charset="0"/>
              </a:rPr>
              <a:t> ý </a:t>
            </a:r>
            <a:r>
              <a:rPr lang="en-SG" altLang="en-US" sz="2100" dirty="0" err="1">
                <a:solidFill>
                  <a:schemeClr val="bg1"/>
                </a:solidFill>
                <a:latin typeface="Times New Roman" panose="02020603050405020304" pitchFamily="18" charset="0"/>
                <a:cs typeface="Times New Roman" panose="02020603050405020304" pitchFamily="18" charset="0"/>
              </a:rPr>
              <a:t>chí</a:t>
            </a:r>
            <a:r>
              <a:rPr lang="en-SG" altLang="en-US" sz="2100" dirty="0">
                <a:solidFill>
                  <a:schemeClr val="bg1"/>
                </a:solidFill>
                <a:latin typeface="Times New Roman" panose="02020603050405020304" pitchFamily="18" charset="0"/>
                <a:cs typeface="Times New Roman" panose="02020603050405020304" pitchFamily="18" charset="0"/>
              </a:rPr>
              <a:t> v</a:t>
            </a:r>
            <a:r>
              <a:rPr lang="vi-VN" altLang="en-US" sz="2100" dirty="0">
                <a:solidFill>
                  <a:schemeClr val="bg1"/>
                </a:solidFill>
                <a:latin typeface="Times New Roman" panose="02020603050405020304" pitchFamily="18" charset="0"/>
                <a:cs typeface="Times New Roman" panose="02020603050405020304" pitchFamily="18" charset="0"/>
              </a:rPr>
              <a:t>ư</a:t>
            </a:r>
            <a:r>
              <a:rPr lang="en-SG" altLang="en-US" sz="2100" dirty="0" err="1">
                <a:solidFill>
                  <a:schemeClr val="bg1"/>
                </a:solidFill>
                <a:latin typeface="Times New Roman" panose="02020603050405020304" pitchFamily="18" charset="0"/>
                <a:cs typeface="Times New Roman" panose="02020603050405020304" pitchFamily="18" charset="0"/>
              </a:rPr>
              <a:t>ơn</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lên</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trong</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cuộc</a:t>
            </a:r>
            <a:r>
              <a:rPr lang="en-SG" altLang="en-US" sz="2100" dirty="0">
                <a:solidFill>
                  <a:schemeClr val="bg1"/>
                </a:solidFill>
                <a:latin typeface="Times New Roman" panose="02020603050405020304" pitchFamily="18" charset="0"/>
                <a:cs typeface="Times New Roman" panose="02020603050405020304" pitchFamily="18" charset="0"/>
              </a:rPr>
              <a:t> </a:t>
            </a:r>
            <a:r>
              <a:rPr lang="en-SG" altLang="en-US" sz="2100" dirty="0" err="1">
                <a:solidFill>
                  <a:schemeClr val="bg1"/>
                </a:solidFill>
                <a:latin typeface="Times New Roman" panose="02020603050405020304" pitchFamily="18" charset="0"/>
                <a:cs typeface="Times New Roman" panose="02020603050405020304" pitchFamily="18" charset="0"/>
              </a:rPr>
              <a:t>sống</a:t>
            </a:r>
            <a:endParaRPr lang="en-US" altLang="en-US" sz="2100"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71600" y="915566"/>
            <a:ext cx="1656184" cy="646331"/>
          </a:xfrm>
          <a:prstGeom prst="rect">
            <a:avLst/>
          </a:prstGeom>
          <a:noFill/>
        </p:spPr>
        <p:txBody>
          <a:bodyPr wrap="square" rtlCol="0">
            <a:spAutoFit/>
          </a:bodyPr>
          <a:lstStyle/>
          <a:p>
            <a:r>
              <a:rPr lang="en-US" sz="3600" smtClean="0">
                <a:solidFill>
                  <a:schemeClr val="accent6"/>
                </a:solidFill>
                <a:latin typeface="Chiller" pitchFamily="82" charset="0"/>
              </a:rPr>
              <a:t>Nội dung</a:t>
            </a:r>
            <a:endParaRPr lang="en-US" sz="3600">
              <a:solidFill>
                <a:schemeClr val="accent6"/>
              </a:solidFill>
              <a:latin typeface="Chiller" pitchFamily="82" charset="0"/>
            </a:endParaRPr>
          </a:p>
        </p:txBody>
      </p:sp>
      <p:sp>
        <p:nvSpPr>
          <p:cNvPr id="13" name="TextBox 12"/>
          <p:cNvSpPr txBox="1"/>
          <p:nvPr/>
        </p:nvSpPr>
        <p:spPr>
          <a:xfrm>
            <a:off x="6372200" y="989314"/>
            <a:ext cx="2024506" cy="646331"/>
          </a:xfrm>
          <a:prstGeom prst="rect">
            <a:avLst/>
          </a:prstGeom>
          <a:noFill/>
        </p:spPr>
        <p:txBody>
          <a:bodyPr wrap="square" rtlCol="0">
            <a:spAutoFit/>
          </a:bodyPr>
          <a:lstStyle/>
          <a:p>
            <a:r>
              <a:rPr lang="en-US" sz="3600" smtClean="0">
                <a:solidFill>
                  <a:schemeClr val="accent6"/>
                </a:solidFill>
                <a:latin typeface="Chiller" pitchFamily="82" charset="0"/>
              </a:rPr>
              <a:t>Nghệ thuật</a:t>
            </a:r>
            <a:endParaRPr lang="en-US" sz="3600">
              <a:solidFill>
                <a:schemeClr val="accent6"/>
              </a:solidFill>
              <a:latin typeface="Chiller" pitchFamily="82" charset="0"/>
            </a:endParaRPr>
          </a:p>
        </p:txBody>
      </p:sp>
    </p:spTree>
    <p:extLst>
      <p:ext uri="{BB962C8B-B14F-4D97-AF65-F5344CB8AC3E}">
        <p14:creationId xmlns:p14="http://schemas.microsoft.com/office/powerpoint/2010/main" val="48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080BAB60-1E23-4C94-AB34-A99D215A3EBE}"/>
              </a:ext>
            </a:extLst>
          </p:cNvPr>
          <p:cNvSpPr/>
          <p:nvPr/>
        </p:nvSpPr>
        <p:spPr>
          <a:xfrm>
            <a:off x="140454" y="123717"/>
            <a:ext cx="8858074" cy="4870847"/>
          </a:xfrm>
          <a:prstGeom prst="roundRect">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en-SG"/>
          </a:p>
        </p:txBody>
      </p:sp>
      <p:pic>
        <p:nvPicPr>
          <p:cNvPr id="7" name="Picture 24" descr="Cover">
            <a:extLst>
              <a:ext uri="{FF2B5EF4-FFF2-40B4-BE49-F238E27FC236}">
                <a16:creationId xmlns="" xmlns:a16="http://schemas.microsoft.com/office/drawing/2014/main" id="{05A7F4F4-F47B-4124-A348-8E3171C25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636" y="3599367"/>
            <a:ext cx="2558111" cy="8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Cover">
            <a:extLst>
              <a:ext uri="{FF2B5EF4-FFF2-40B4-BE49-F238E27FC236}">
                <a16:creationId xmlns="" xmlns:a16="http://schemas.microsoft.com/office/drawing/2014/main" id="{E70A0B71-EB19-4DF5-9AF6-502C6E30B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701" y="2600329"/>
            <a:ext cx="1779311" cy="14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Cover">
            <a:extLst>
              <a:ext uri="{FF2B5EF4-FFF2-40B4-BE49-F238E27FC236}">
                <a16:creationId xmlns="" xmlns:a16="http://schemas.microsoft.com/office/drawing/2014/main" id="{BE5F51DC-9963-4B1D-853B-E27259F39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906" y="4032322"/>
            <a:ext cx="1915715" cy="8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Cover">
            <a:extLst>
              <a:ext uri="{FF2B5EF4-FFF2-40B4-BE49-F238E27FC236}">
                <a16:creationId xmlns="" xmlns:a16="http://schemas.microsoft.com/office/drawing/2014/main" id="{03A71068-509C-4836-9622-5692B866D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260" y="2600328"/>
            <a:ext cx="846392" cy="162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Cover">
            <a:extLst>
              <a:ext uri="{FF2B5EF4-FFF2-40B4-BE49-F238E27FC236}">
                <a16:creationId xmlns="" xmlns:a16="http://schemas.microsoft.com/office/drawing/2014/main" id="{148A829A-781B-4946-BCFF-0DBBF45ED4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042"/>
          <a:stretch/>
        </p:blipFill>
        <p:spPr bwMode="auto">
          <a:xfrm>
            <a:off x="6557322" y="2277035"/>
            <a:ext cx="2414524" cy="117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Cover">
            <a:extLst>
              <a:ext uri="{FF2B5EF4-FFF2-40B4-BE49-F238E27FC236}">
                <a16:creationId xmlns="" xmlns:a16="http://schemas.microsoft.com/office/drawing/2014/main" id="{0229ED1F-75EE-4A47-A650-177F3AE5DF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0299" y="2238751"/>
            <a:ext cx="2328365" cy="63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Cover">
            <a:extLst>
              <a:ext uri="{FF2B5EF4-FFF2-40B4-BE49-F238E27FC236}">
                <a16:creationId xmlns="" xmlns:a16="http://schemas.microsoft.com/office/drawing/2014/main" id="{8F3DCD80-3C7E-4C63-9482-677EE957C1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6071" y="1693468"/>
            <a:ext cx="2098675" cy="68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over">
            <a:extLst>
              <a:ext uri="{FF2B5EF4-FFF2-40B4-BE49-F238E27FC236}">
                <a16:creationId xmlns="" xmlns:a16="http://schemas.microsoft.com/office/drawing/2014/main" id="{70195E63-8FDF-4F09-8341-49970110E1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8224" y="2102454"/>
            <a:ext cx="1706943" cy="73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Cover">
            <a:extLst>
              <a:ext uri="{FF2B5EF4-FFF2-40B4-BE49-F238E27FC236}">
                <a16:creationId xmlns="" xmlns:a16="http://schemas.microsoft.com/office/drawing/2014/main" id="{40A50E80-F406-4520-B62A-B92A1005A0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797" y="2582996"/>
            <a:ext cx="2328981" cy="10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over">
            <a:extLst>
              <a:ext uri="{FF2B5EF4-FFF2-40B4-BE49-F238E27FC236}">
                <a16:creationId xmlns="" xmlns:a16="http://schemas.microsoft.com/office/drawing/2014/main" id="{4912F6D9-76A6-4BA1-A11C-CBD3E79188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646" y="2540877"/>
            <a:ext cx="2591845" cy="48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Cover">
            <a:extLst>
              <a:ext uri="{FF2B5EF4-FFF2-40B4-BE49-F238E27FC236}">
                <a16:creationId xmlns="" xmlns:a16="http://schemas.microsoft.com/office/drawing/2014/main" id="{90B6D3DA-08CA-4F88-BEEF-F572C94821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214" y="1925766"/>
            <a:ext cx="2271224" cy="74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Cover">
            <a:extLst>
              <a:ext uri="{FF2B5EF4-FFF2-40B4-BE49-F238E27FC236}">
                <a16:creationId xmlns="" xmlns:a16="http://schemas.microsoft.com/office/drawing/2014/main" id="{A173886A-803B-4AFC-B66D-8EDB10AE0CD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43"/>
          <a:stretch/>
        </p:blipFill>
        <p:spPr bwMode="auto">
          <a:xfrm rot="21198448">
            <a:off x="1875391" y="1482971"/>
            <a:ext cx="1816934" cy="113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Cover">
            <a:extLst>
              <a:ext uri="{FF2B5EF4-FFF2-40B4-BE49-F238E27FC236}">
                <a16:creationId xmlns="" xmlns:a16="http://schemas.microsoft.com/office/drawing/2014/main" id="{7F7DD978-63E4-4367-A8F4-43A718EA34A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970" y="981976"/>
            <a:ext cx="2710656" cy="87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Cover">
            <a:extLst>
              <a:ext uri="{FF2B5EF4-FFF2-40B4-BE49-F238E27FC236}">
                <a16:creationId xmlns="" xmlns:a16="http://schemas.microsoft.com/office/drawing/2014/main" id="{8EDC0BE4-4AFF-4A5E-9C67-8956F1B5EC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797" y="402254"/>
            <a:ext cx="2751561" cy="69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Cover">
            <a:extLst>
              <a:ext uri="{FF2B5EF4-FFF2-40B4-BE49-F238E27FC236}">
                <a16:creationId xmlns="" xmlns:a16="http://schemas.microsoft.com/office/drawing/2014/main" id="{9C286B95-B3AD-4E83-A7D4-3EDB0FB429D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84914" y="772826"/>
            <a:ext cx="1376794" cy="135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Cover">
            <a:extLst>
              <a:ext uri="{FF2B5EF4-FFF2-40B4-BE49-F238E27FC236}">
                <a16:creationId xmlns="" xmlns:a16="http://schemas.microsoft.com/office/drawing/2014/main" id="{CBACFC5C-5A87-4059-9287-9C6735B7B4B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3466" y="3629872"/>
            <a:ext cx="2433248" cy="97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Cover">
            <a:extLst>
              <a:ext uri="{FF2B5EF4-FFF2-40B4-BE49-F238E27FC236}">
                <a16:creationId xmlns="" xmlns:a16="http://schemas.microsoft.com/office/drawing/2014/main" id="{0333397E-E5AA-4489-9472-0B751FB4A64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01346" y="2033167"/>
            <a:ext cx="742559" cy="167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Cover">
            <a:extLst>
              <a:ext uri="{FF2B5EF4-FFF2-40B4-BE49-F238E27FC236}">
                <a16:creationId xmlns="" xmlns:a16="http://schemas.microsoft.com/office/drawing/2014/main" id="{E9D445C7-2BF9-456D-BC11-C626AD5027F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4468" y="1912279"/>
            <a:ext cx="1526024" cy="107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Cover">
            <a:extLst>
              <a:ext uri="{FF2B5EF4-FFF2-40B4-BE49-F238E27FC236}">
                <a16:creationId xmlns="" xmlns:a16="http://schemas.microsoft.com/office/drawing/2014/main" id="{63C479D6-13E5-489C-B1C8-DAFAFF66F70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96442" y="869347"/>
            <a:ext cx="2485687" cy="6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Cover">
            <a:extLst>
              <a:ext uri="{FF2B5EF4-FFF2-40B4-BE49-F238E27FC236}">
                <a16:creationId xmlns="" xmlns:a16="http://schemas.microsoft.com/office/drawing/2014/main" id="{40C896F2-471B-4C6A-979F-0A1AB10B49B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58460" y="1183937"/>
            <a:ext cx="1336490" cy="197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Cover">
            <a:extLst>
              <a:ext uri="{FF2B5EF4-FFF2-40B4-BE49-F238E27FC236}">
                <a16:creationId xmlns="" xmlns:a16="http://schemas.microsoft.com/office/drawing/2014/main" id="{9FDCF418-E513-4D7D-BC02-F0C857A2355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10795" y="2444357"/>
            <a:ext cx="1157890" cy="59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833604"/>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ou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righ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righ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righ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righ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right)">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right)">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right)">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right)">
                                      <p:cBhvr>
                                        <p:cTn id="10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LUYỆN ĐỀ</a:t>
            </a:r>
            <a:endParaRPr lang="en-US" b="1" dirty="0">
              <a:solidFill>
                <a:srgbClr val="FFFF00"/>
              </a:solidFill>
            </a:endParaRPr>
          </a:p>
        </p:txBody>
      </p:sp>
      <p:sp>
        <p:nvSpPr>
          <p:cNvPr id="4" name="Rectangle 3"/>
          <p:cNvSpPr/>
          <p:nvPr/>
        </p:nvSpPr>
        <p:spPr>
          <a:xfrm>
            <a:off x="179512" y="1131590"/>
            <a:ext cx="8507288" cy="3416320"/>
          </a:xfrm>
          <a:prstGeom prst="rect">
            <a:avLst/>
          </a:prstGeom>
        </p:spPr>
        <p:txBody>
          <a:bodyPr wrap="square">
            <a:spAutoFit/>
          </a:bodyPr>
          <a:lstStyle/>
          <a:p>
            <a:pPr algn="ctr"/>
            <a:r>
              <a:rPr lang="vi-VN" b="1" dirty="0">
                <a:solidFill>
                  <a:schemeClr val="bg1"/>
                </a:solidFill>
              </a:rPr>
              <a:t>ĐỀ ĐỌC- HIỂU SỐ 1:</a:t>
            </a:r>
          </a:p>
          <a:p>
            <a:r>
              <a:rPr lang="vi-VN" dirty="0">
                <a:solidFill>
                  <a:schemeClr val="bg1"/>
                </a:solidFill>
              </a:rPr>
              <a:t>Cho hai câu thơ</a:t>
            </a:r>
          </a:p>
          <a:p>
            <a:pPr algn="ctr"/>
            <a:r>
              <a:rPr lang="vi-VN" b="1" dirty="0">
                <a:solidFill>
                  <a:srgbClr val="FFFF00"/>
                </a:solidFill>
              </a:rPr>
              <a:t>Chân phải bước tới cha</a:t>
            </a:r>
          </a:p>
          <a:p>
            <a:pPr algn="ctr"/>
            <a:r>
              <a:rPr lang="vi-VN" b="1" dirty="0">
                <a:solidFill>
                  <a:srgbClr val="FFFF00"/>
                </a:solidFill>
              </a:rPr>
              <a:t>Chân trái bước tới mẹ</a:t>
            </a:r>
          </a:p>
          <a:p>
            <a:r>
              <a:rPr lang="vi-VN" dirty="0">
                <a:solidFill>
                  <a:schemeClr val="bg1"/>
                </a:solidFill>
              </a:rPr>
              <a:t>Câu 1: Hãy chép chính xác 9 câu thơ tiếp theo và cho biết đoạn thơ em vừa chép nằm trong bài thơ nào? Tác giả là ai?</a:t>
            </a:r>
          </a:p>
          <a:p>
            <a:r>
              <a:rPr lang="vi-VN" dirty="0">
                <a:solidFill>
                  <a:schemeClr val="bg1"/>
                </a:solidFill>
              </a:rPr>
              <a:t>Câu 2:  Nêu hoàn cảnh ra đời của bài thơ?</a:t>
            </a:r>
          </a:p>
          <a:p>
            <a:r>
              <a:rPr lang="vi-VN" dirty="0">
                <a:solidFill>
                  <a:schemeClr val="bg1"/>
                </a:solidFill>
              </a:rPr>
              <a:t>Câu 3: Em hiểu “người đồng mình” là gì? Cách gọi “người đồng mình” của tác giả có gì sâu sắc?</a:t>
            </a:r>
          </a:p>
          <a:p>
            <a:r>
              <a:rPr lang="vi-VN" dirty="0">
                <a:solidFill>
                  <a:schemeClr val="bg1"/>
                </a:solidFill>
              </a:rPr>
              <a:t>Câu 4:  Em hiểu như thế nào về hai câu thơ:</a:t>
            </a:r>
          </a:p>
          <a:p>
            <a:r>
              <a:rPr lang="vi-VN" b="1" dirty="0">
                <a:solidFill>
                  <a:srgbClr val="FFFF00"/>
                </a:solidFill>
              </a:rPr>
              <a:t>Đan lờ cài nan hoa</a:t>
            </a:r>
          </a:p>
          <a:p>
            <a:r>
              <a:rPr lang="vi-VN" b="1" dirty="0">
                <a:solidFill>
                  <a:srgbClr val="FFFF00"/>
                </a:solidFill>
              </a:rPr>
              <a:t>Vách nhà ken câu hát</a:t>
            </a:r>
          </a:p>
        </p:txBody>
      </p:sp>
    </p:spTree>
    <p:extLst>
      <p:ext uri="{BB962C8B-B14F-4D97-AF65-F5344CB8AC3E}">
        <p14:creationId xmlns:p14="http://schemas.microsoft.com/office/powerpoint/2010/main" val="3115519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solidFill>
                  <a:schemeClr val="tx1"/>
                </a:solidFill>
              </a:rPr>
              <a:t>I. TÌM HIỂU CHUNG</a:t>
            </a:r>
            <a:endParaRPr lang="en-US" sz="2400" b="1">
              <a:solidFill>
                <a:schemeClr val="tx1"/>
              </a:solidFill>
            </a:endParaRPr>
          </a:p>
        </p:txBody>
      </p:sp>
      <p:sp>
        <p:nvSpPr>
          <p:cNvPr id="10" name="Rounded Rectangle 2">
            <a:extLst>
              <a:ext uri="{FF2B5EF4-FFF2-40B4-BE49-F238E27FC236}">
                <a16:creationId xmlns="" xmlns:a16="http://schemas.microsoft.com/office/drawing/2014/main" id="{49370C1E-1C2E-48D9-A69D-F717A6A252C4}"/>
              </a:ext>
            </a:extLst>
          </p:cNvPr>
          <p:cNvSpPr/>
          <p:nvPr/>
        </p:nvSpPr>
        <p:spPr>
          <a:xfrm>
            <a:off x="543000" y="715930"/>
            <a:ext cx="1584176"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 </a:t>
            </a:r>
            <a:r>
              <a:rPr lang="en-US" sz="2400" b="1" dirty="0" err="1">
                <a:solidFill>
                  <a:schemeClr val="tx1"/>
                </a:solidFill>
                <a:latin typeface="Times New Roman" pitchFamily="18" charset="0"/>
                <a:cs typeface="Times New Roman" pitchFamily="18" charset="0"/>
              </a:rPr>
              <a:t>Tác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giả</a:t>
            </a:r>
            <a:endParaRPr lang="en-US" sz="2400" b="1" dirty="0">
              <a:solidFill>
                <a:schemeClr val="tx1"/>
              </a:solidFill>
              <a:latin typeface="Times New Roman" pitchFamily="18" charset="0"/>
              <a:cs typeface="Times New Roman" pitchFamily="18" charset="0"/>
            </a:endParaRPr>
          </a:p>
        </p:txBody>
      </p:sp>
      <p:graphicFrame>
        <p:nvGraphicFramePr>
          <p:cNvPr id="12" name="Diagram 11"/>
          <p:cNvGraphicFramePr/>
          <p:nvPr>
            <p:extLst>
              <p:ext uri="{D42A27DB-BD31-4B8C-83A1-F6EECF244321}">
                <p14:modId xmlns:p14="http://schemas.microsoft.com/office/powerpoint/2010/main" val="3884443880"/>
              </p:ext>
            </p:extLst>
          </p:nvPr>
        </p:nvGraphicFramePr>
        <p:xfrm>
          <a:off x="2699792" y="1604094"/>
          <a:ext cx="63367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descr="Káº¿t quáº£ hÃ¬nh áº£nh cho tÃ¡c giáº£ y phÆ°Æ¡ng">
            <a:extLst>
              <a:ext uri="{FF2B5EF4-FFF2-40B4-BE49-F238E27FC236}">
                <a16:creationId xmlns="" xmlns:a16="http://schemas.microsoft.com/office/drawing/2014/main" id="{187CC1F2-04EC-4A7E-88B6-BB3AFEE05B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9" y="1972930"/>
            <a:ext cx="1944216" cy="27271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48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177477"/>
            <a:ext cx="8712968" cy="4770537"/>
          </a:xfrm>
          <a:prstGeom prst="rect">
            <a:avLst/>
          </a:prstGeom>
        </p:spPr>
        <p:txBody>
          <a:bodyPr wrap="square">
            <a:spAutoFit/>
          </a:bodyPr>
          <a:lstStyle/>
          <a:p>
            <a:pPr algn="just">
              <a:spcAft>
                <a:spcPts val="0"/>
              </a:spcAft>
            </a:pPr>
            <a:r>
              <a:rPr lang="vi-VN" sz="1600" b="1" dirty="0" smtClean="0">
                <a:solidFill>
                  <a:schemeClr val="bg1"/>
                </a:solidFill>
                <a:latin typeface="Times New Roman" panose="02020603050405020304" pitchFamily="18" charset="0"/>
                <a:ea typeface="Times New Roman" panose="02020603050405020304" pitchFamily="18" charset="0"/>
              </a:rPr>
              <a:t>Câu </a:t>
            </a:r>
            <a:r>
              <a:rPr lang="vi-VN" sz="1600" b="1" dirty="0">
                <a:solidFill>
                  <a:schemeClr val="bg1"/>
                </a:solidFill>
                <a:latin typeface="Times New Roman" panose="02020603050405020304" pitchFamily="18" charset="0"/>
                <a:ea typeface="Times New Roman" panose="02020603050405020304" pitchFamily="18" charset="0"/>
              </a:rPr>
              <a:t>1:</a:t>
            </a:r>
            <a:r>
              <a:rPr lang="vi-VN" sz="1600" dirty="0">
                <a:solidFill>
                  <a:schemeClr val="bg1"/>
                </a:solidFill>
                <a:latin typeface="Times New Roman" panose="02020603050405020304" pitchFamily="18" charset="0"/>
                <a:ea typeface="Times New Roman" panose="02020603050405020304" pitchFamily="18" charset="0"/>
              </a:rPr>
              <a:t> </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Chân phải bước tới cha</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Chân trái bước tới mẹ</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Một bước chạm tiếng nói</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Hai bước tới tiếng cười</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Người đồng mình thương lắm con ơi</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Đan lờ cài nan hoa</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Vách nhà ken câu hát</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Rừng cho hoa</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Con đường cho những tấm lòng</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Cha mẹ mãi nhớ về ngày cưới</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Ngày đầu tiên đẹp nhất trên đời</a:t>
            </a:r>
            <a:endParaRPr lang="en-US" sz="14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vi-VN" sz="1600" dirty="0">
                <a:solidFill>
                  <a:schemeClr val="bg1"/>
                </a:solidFill>
                <a:latin typeface="Times New Roman" panose="02020603050405020304" pitchFamily="18" charset="0"/>
                <a:ea typeface="Times New Roman" panose="02020603050405020304" pitchFamily="18" charset="0"/>
              </a:rPr>
              <a:t>Bài thơ "Nói với con" của Y Phương. </a:t>
            </a:r>
            <a:endParaRPr lang="en-US" sz="14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vi-VN" sz="1600" b="1" dirty="0">
                <a:solidFill>
                  <a:schemeClr val="bg1"/>
                </a:solidFill>
                <a:latin typeface="Times New Roman" panose="02020603050405020304" pitchFamily="18" charset="0"/>
                <a:ea typeface="Times New Roman" panose="02020603050405020304" pitchFamily="18" charset="0"/>
              </a:rPr>
              <a:t>Câu 2:</a:t>
            </a:r>
            <a:r>
              <a:rPr lang="vi-VN" sz="1600" dirty="0">
                <a:solidFill>
                  <a:schemeClr val="bg1"/>
                </a:solidFill>
                <a:latin typeface="Times New Roman" panose="02020603050405020304" pitchFamily="18" charset="0"/>
                <a:ea typeface="Times New Roman" panose="02020603050405020304" pitchFamily="18" charset="0"/>
              </a:rPr>
              <a:t> </a:t>
            </a:r>
            <a:endParaRPr lang="en-US" sz="14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vi-VN" sz="1600" dirty="0">
                <a:solidFill>
                  <a:schemeClr val="bg1"/>
                </a:solidFill>
                <a:latin typeface="Times New Roman" panose="02020603050405020304" pitchFamily="18" charset="0"/>
                <a:ea typeface="Times New Roman" panose="02020603050405020304" pitchFamily="18" charset="0"/>
              </a:rPr>
              <a:t>Hoàn cảnh ra đời của bài thơ: Bài thơ sáng tác năm 1980 khi đất nước gặp nhiều khó khăn do vừa thoát khỏi chiến tranh. Bài thơ như lời tâm sự với đứa con gái về những giá trị về tình người và văn hóa.</a:t>
            </a:r>
            <a:endParaRPr lang="en-US" sz="14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vi-VN" sz="1600" b="1" dirty="0">
                <a:solidFill>
                  <a:schemeClr val="bg1"/>
                </a:solidFill>
                <a:latin typeface="Times New Roman" panose="02020603050405020304" pitchFamily="18" charset="0"/>
                <a:ea typeface="Times New Roman" panose="02020603050405020304" pitchFamily="18" charset="0"/>
              </a:rPr>
              <a:t>Câu 3:</a:t>
            </a:r>
            <a:r>
              <a:rPr lang="vi-VN" sz="1600" dirty="0">
                <a:solidFill>
                  <a:schemeClr val="bg1"/>
                </a:solidFill>
                <a:latin typeface="Times New Roman" panose="02020603050405020304" pitchFamily="18" charset="0"/>
                <a:ea typeface="Times New Roman" panose="02020603050405020304" pitchFamily="18" charset="0"/>
              </a:rPr>
              <a:t> </a:t>
            </a:r>
            <a:endParaRPr lang="en-US" sz="14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vi-VN" sz="1600" i="1" dirty="0">
                <a:solidFill>
                  <a:schemeClr val="bg1"/>
                </a:solidFill>
                <a:latin typeface="Times New Roman" panose="02020603050405020304" pitchFamily="18" charset="0"/>
                <a:ea typeface="Times New Roman" panose="02020603050405020304" pitchFamily="18" charset="0"/>
              </a:rPr>
              <a:t>“Người đồng mình”</a:t>
            </a:r>
            <a:r>
              <a:rPr lang="vi-VN" sz="1600" dirty="0">
                <a:solidFill>
                  <a:schemeClr val="bg1"/>
                </a:solidFill>
                <a:latin typeface="Times New Roman" panose="02020603050405020304" pitchFamily="18" charset="0"/>
                <a:ea typeface="Times New Roman" panose="02020603050405020304" pitchFamily="18" charset="0"/>
              </a:rPr>
              <a:t> là cách gọi thân thương, chân thành và giản dị của tác giả về người cùng quê, cùng bản với mình.</a:t>
            </a:r>
            <a:endParaRPr lang="en-US" sz="1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8804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5486"/>
            <a:ext cx="8640960" cy="3785652"/>
          </a:xfrm>
          <a:prstGeom prst="rect">
            <a:avLst/>
          </a:prstGeom>
        </p:spPr>
        <p:txBody>
          <a:bodyPr wrap="square">
            <a:spAutoFit/>
          </a:bodyPr>
          <a:lstStyle/>
          <a:p>
            <a:r>
              <a:rPr lang="vi-VN" sz="2000" dirty="0">
                <a:solidFill>
                  <a:schemeClr val="bg1"/>
                </a:solidFill>
              </a:rPr>
              <a:t>Câu 4:  </a:t>
            </a:r>
          </a:p>
          <a:p>
            <a:r>
              <a:rPr lang="vi-VN" sz="2000" dirty="0">
                <a:solidFill>
                  <a:schemeClr val="bg1"/>
                </a:solidFill>
              </a:rPr>
              <a:t>Hai câu thơ gợi lên khung cảnh lao động của người dân miền núi.</a:t>
            </a:r>
          </a:p>
          <a:p>
            <a:r>
              <a:rPr lang="vi-VN" sz="2000" dirty="0">
                <a:solidFill>
                  <a:schemeClr val="bg1"/>
                </a:solidFill>
              </a:rPr>
              <a:t>- "Đan lờ cài nan hoa": tả thực công cụ lao động còn thô sơ được "người đồng mình" trang trí trở nên đẹp đẽ; gợi đôi bàn tay cần cù, khéo léo, tải hoa và giàu sáng tạo của "người đồng mình", đã khiến cho những nan nứa, nan tre đơn sơ, thô mộc trở thành "nan hoa".</a:t>
            </a:r>
          </a:p>
          <a:p>
            <a:r>
              <a:rPr lang="vi-VN" sz="2000" dirty="0">
                <a:solidFill>
                  <a:schemeClr val="bg1"/>
                </a:solidFill>
              </a:rPr>
              <a:t>- "Vách nhà ken câu hát": tả thực lối sinh hoạt văn hóa cộng đồng, gia đình của " người đồng mình", khiến cho những vách nhà như được ken dầy trong những câu hát si, hát lượn; gợi một thế giới tâm hồn tinh tế và tràn đầy lạc quan của người miền cao.</a:t>
            </a:r>
          </a:p>
          <a:p>
            <a:r>
              <a:rPr lang="vi-VN" sz="2000" dirty="0">
                <a:solidFill>
                  <a:schemeClr val="bg1"/>
                </a:solidFill>
              </a:rPr>
              <a:t>Hai câu thơ thi vị bởi trong lao động, người ta vẫn lạc quan, vui vẻ tận hưởng cuộc sống, và sống hạnh phúc bởi bàn tay lao động.</a:t>
            </a:r>
          </a:p>
        </p:txBody>
      </p:sp>
    </p:spTree>
    <p:extLst>
      <p:ext uri="{BB962C8B-B14F-4D97-AF65-F5344CB8AC3E}">
        <p14:creationId xmlns:p14="http://schemas.microsoft.com/office/powerpoint/2010/main" val="692107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5486"/>
            <a:ext cx="8712968" cy="3970318"/>
          </a:xfrm>
          <a:prstGeom prst="rect">
            <a:avLst/>
          </a:prstGeom>
        </p:spPr>
        <p:txBody>
          <a:bodyPr wrap="square">
            <a:spAutoFit/>
          </a:bodyPr>
          <a:lstStyle/>
          <a:p>
            <a:pPr algn="ctr"/>
            <a:r>
              <a:rPr lang="vi-VN" b="1" dirty="0">
                <a:solidFill>
                  <a:schemeClr val="bg1"/>
                </a:solidFill>
              </a:rPr>
              <a:t>ĐỀ ĐỌC- HIỂU SỐ 3:</a:t>
            </a:r>
          </a:p>
          <a:p>
            <a:r>
              <a:rPr lang="vi-VN" dirty="0">
                <a:solidFill>
                  <a:schemeClr val="bg1"/>
                </a:solidFill>
              </a:rPr>
              <a:t>Con ơi tuy thô sơ da thịt</a:t>
            </a:r>
          </a:p>
          <a:p>
            <a:r>
              <a:rPr lang="vi-VN" dirty="0">
                <a:solidFill>
                  <a:schemeClr val="bg1"/>
                </a:solidFill>
              </a:rPr>
              <a:t>Lên đường</a:t>
            </a:r>
          </a:p>
          <a:p>
            <a:r>
              <a:rPr lang="vi-VN" dirty="0">
                <a:solidFill>
                  <a:schemeClr val="bg1"/>
                </a:solidFill>
              </a:rPr>
              <a:t>Không bao giờ nhỏ bé được</a:t>
            </a:r>
          </a:p>
          <a:p>
            <a:r>
              <a:rPr lang="vi-VN" dirty="0">
                <a:solidFill>
                  <a:schemeClr val="bg1"/>
                </a:solidFill>
              </a:rPr>
              <a:t>Nghe con.</a:t>
            </a:r>
          </a:p>
          <a:p>
            <a:r>
              <a:rPr lang="vi-VN" dirty="0">
                <a:solidFill>
                  <a:schemeClr val="bg1"/>
                </a:solidFill>
              </a:rPr>
              <a:t>(Theo Ngữ văn 9, tập hai, trang 72, NXB Giáo dục, 2007</a:t>
            </a:r>
            <a:r>
              <a:rPr lang="vi-VN" dirty="0" smtClean="0">
                <a:solidFill>
                  <a:schemeClr val="bg1"/>
                </a:solidFill>
              </a:rPr>
              <a:t>)</a:t>
            </a:r>
            <a:endParaRPr lang="en-US" dirty="0" smtClean="0">
              <a:solidFill>
                <a:schemeClr val="bg1"/>
              </a:solidFill>
            </a:endParaRPr>
          </a:p>
          <a:p>
            <a:endParaRPr lang="vi-VN" dirty="0">
              <a:solidFill>
                <a:schemeClr val="bg1"/>
              </a:solidFill>
            </a:endParaRPr>
          </a:p>
          <a:p>
            <a:r>
              <a:rPr lang="vi-VN" dirty="0">
                <a:solidFill>
                  <a:schemeClr val="bg1"/>
                </a:solidFill>
              </a:rPr>
              <a:t>Câu 1:  Những dòng thơ trên có ở trong bài thơ nào? Tác giả là ai?</a:t>
            </a:r>
          </a:p>
          <a:p>
            <a:r>
              <a:rPr lang="vi-VN" dirty="0">
                <a:solidFill>
                  <a:schemeClr val="bg1"/>
                </a:solidFill>
              </a:rPr>
              <a:t>Câu 2:  Cụm từ in đậm ở dòng thơ đầu tiên là thành phần gì trong câu?</a:t>
            </a:r>
          </a:p>
          <a:p>
            <a:r>
              <a:rPr lang="vi-VN" dirty="0">
                <a:solidFill>
                  <a:schemeClr val="bg1"/>
                </a:solidFill>
              </a:rPr>
              <a:t>Câu 3:  Chỉ ra những từ ngữ mang ý nghĩa hàm ý trong đoạn thơ trên. Điều lớn lao nhất mà người cha muốn truyền cho con qua những lời thơ ấy là gì?</a:t>
            </a:r>
          </a:p>
          <a:p>
            <a:r>
              <a:rPr lang="vi-VN" dirty="0">
                <a:solidFill>
                  <a:schemeClr val="bg1"/>
                </a:solidFill>
              </a:rPr>
              <a:t>Câu 4:  Viết đoạn văn khoảng 10 câu theo mô hình tổng – phân – hợp, trong đoạn văn có sử dụng phép liên kết câu để thể hiện mong muốn của người cha với con: Hãy vững bước tự tin trên đường đời.</a:t>
            </a:r>
          </a:p>
        </p:txBody>
      </p:sp>
    </p:spTree>
    <p:extLst>
      <p:ext uri="{BB962C8B-B14F-4D97-AF65-F5344CB8AC3E}">
        <p14:creationId xmlns:p14="http://schemas.microsoft.com/office/powerpoint/2010/main" val="221952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5486"/>
            <a:ext cx="8712968" cy="4093428"/>
          </a:xfrm>
          <a:prstGeom prst="rect">
            <a:avLst/>
          </a:prstGeom>
        </p:spPr>
        <p:txBody>
          <a:bodyPr wrap="square">
            <a:spAutoFit/>
          </a:bodyPr>
          <a:lstStyle/>
          <a:p>
            <a:r>
              <a:rPr lang="vi-VN" sz="2000" dirty="0">
                <a:solidFill>
                  <a:schemeClr val="bg1"/>
                </a:solidFill>
              </a:rPr>
              <a:t>Hướng dẫn trả lời</a:t>
            </a:r>
          </a:p>
          <a:p>
            <a:r>
              <a:rPr lang="vi-VN" sz="2000" dirty="0">
                <a:solidFill>
                  <a:schemeClr val="bg1"/>
                </a:solidFill>
              </a:rPr>
              <a:t>Câu 1:  Đoạn thơ trên được trích từ tác phẩm Nói với con của tác giả Y Phương.</a:t>
            </a:r>
          </a:p>
          <a:p>
            <a:r>
              <a:rPr lang="vi-VN" sz="2000" dirty="0">
                <a:solidFill>
                  <a:schemeClr val="bg1"/>
                </a:solidFill>
              </a:rPr>
              <a:t>Câu 2:  Cụm từ in đậm ở dòng thơ đầu tiên là thành phần gọi đáp.</a:t>
            </a:r>
          </a:p>
          <a:p>
            <a:r>
              <a:rPr lang="vi-VN" sz="2000" dirty="0">
                <a:solidFill>
                  <a:schemeClr val="bg1"/>
                </a:solidFill>
              </a:rPr>
              <a:t>Câu 3:  . Điều lớn lao nhất mà người cha muốn truyền cho con qua những lời thơ ấy là gì?</a:t>
            </a:r>
          </a:p>
          <a:p>
            <a:r>
              <a:rPr lang="vi-VN" sz="2000" dirty="0">
                <a:solidFill>
                  <a:schemeClr val="bg1"/>
                </a:solidFill>
              </a:rPr>
              <a:t>-  Những từ ngữ mang ý nghĩa hàm ý trong đoạn thơ trên: thô sơ da thịt, nhỏ bé </a:t>
            </a:r>
          </a:p>
          <a:p>
            <a:r>
              <a:rPr lang="vi-VN" sz="2000" dirty="0">
                <a:solidFill>
                  <a:schemeClr val="bg1"/>
                </a:solidFill>
              </a:rPr>
              <a:t>+ Thô sơ da thịt: hình hài, vóc dáng nhỏ bé, mộc mạc.</a:t>
            </a:r>
          </a:p>
          <a:p>
            <a:r>
              <a:rPr lang="vi-VN" sz="2000" dirty="0">
                <a:solidFill>
                  <a:schemeClr val="bg1"/>
                </a:solidFill>
              </a:rPr>
              <a:t>+ Không nhỏ bé: không được tầm thường, mà phải có ý chí.</a:t>
            </a:r>
          </a:p>
          <a:p>
            <a:r>
              <a:rPr lang="vi-VN" sz="2000" dirty="0">
                <a:solidFill>
                  <a:schemeClr val="bg1"/>
                </a:solidFill>
              </a:rPr>
              <a:t>Câu 4:  Viết đoạn văn theo mô hình tổng – phân – hợp, trong đoạn văn có sử dụng phép thế và câu cảm thán để thể hiện mong muốn của người cha với con thể hiện qua 4 câu thơ cuối: Hãy vững bước tự tin trên đường đời.</a:t>
            </a:r>
          </a:p>
        </p:txBody>
      </p:sp>
    </p:spTree>
    <p:extLst>
      <p:ext uri="{BB962C8B-B14F-4D97-AF65-F5344CB8AC3E}">
        <p14:creationId xmlns:p14="http://schemas.microsoft.com/office/powerpoint/2010/main" val="390780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2" y="0"/>
            <a:ext cx="8928992" cy="5047536"/>
          </a:xfrm>
          <a:prstGeom prst="rect">
            <a:avLst/>
          </a:prstGeom>
        </p:spPr>
        <p:txBody>
          <a:bodyPr wrap="square">
            <a:spAutoFit/>
          </a:bodyPr>
          <a:lstStyle/>
          <a:p>
            <a:r>
              <a:rPr lang="vi-VN" sz="1400" b="1" dirty="0">
                <a:solidFill>
                  <a:schemeClr val="bg1"/>
                </a:solidFill>
              </a:rPr>
              <a:t>* Đoạn văn tham khảo:</a:t>
            </a:r>
          </a:p>
          <a:p>
            <a:r>
              <a:rPr lang="vi-VN" sz="1400" dirty="0">
                <a:solidFill>
                  <a:schemeClr val="bg1"/>
                </a:solidFill>
              </a:rPr>
              <a:t>(1) Kết thúc bài thơ về cha mong muốn con mình phải tự hào về truyền thống tốt đẹp của quê hương, lấy đó làm hành trang để vững bước vào đời.</a:t>
            </a:r>
          </a:p>
          <a:p>
            <a:r>
              <a:rPr lang="vi-VN" sz="1400" dirty="0">
                <a:solidFill>
                  <a:schemeClr val="bg1"/>
                </a:solidFill>
              </a:rPr>
              <a:t>(2) Lời nhắn nhủ và mong ước của người cha được thể hiện qua những câu thơ ngắn gọn và dứt khoát: </a:t>
            </a:r>
          </a:p>
          <a:p>
            <a:r>
              <a:rPr lang="vi-VN" sz="1400" dirty="0">
                <a:solidFill>
                  <a:schemeClr val="bg1"/>
                </a:solidFill>
              </a:rPr>
              <a:t>Con ơi tuy thô sơ da thịt</a:t>
            </a:r>
          </a:p>
          <a:p>
            <a:r>
              <a:rPr lang="vi-VN" sz="1400" dirty="0">
                <a:solidFill>
                  <a:schemeClr val="bg1"/>
                </a:solidFill>
              </a:rPr>
              <a:t>Lên đường</a:t>
            </a:r>
          </a:p>
          <a:p>
            <a:r>
              <a:rPr lang="vi-VN" sz="1400" dirty="0">
                <a:solidFill>
                  <a:schemeClr val="bg1"/>
                </a:solidFill>
              </a:rPr>
              <a:t>Không bao giờ nhỏ bé được</a:t>
            </a:r>
          </a:p>
          <a:p>
            <a:r>
              <a:rPr lang="vi-VN" sz="1400" dirty="0">
                <a:solidFill>
                  <a:schemeClr val="bg1"/>
                </a:solidFill>
              </a:rPr>
              <a:t>Nghe con.</a:t>
            </a:r>
          </a:p>
          <a:p>
            <a:r>
              <a:rPr lang="vi-VN" sz="1400" dirty="0">
                <a:solidFill>
                  <a:schemeClr val="bg1"/>
                </a:solidFill>
              </a:rPr>
              <a:t>(3) Lời cuối nói với con càng trở nên tha thiết.</a:t>
            </a:r>
          </a:p>
          <a:p>
            <a:r>
              <a:rPr lang="vi-VN" sz="1400" dirty="0">
                <a:solidFill>
                  <a:schemeClr val="bg1"/>
                </a:solidFill>
              </a:rPr>
              <a:t>(4) “Lên đường” là hình ảnh ẩn dụ để chỉ con đường đời, con đường đi tới tương lai, khi đó con phải thật mạnh mẽ, vững vàng, không được phép yếu mềm, buông xuôi trước cuộc đời. </a:t>
            </a:r>
          </a:p>
          <a:p>
            <a:r>
              <a:rPr lang="vi-VN" sz="1400" dirty="0">
                <a:solidFill>
                  <a:schemeClr val="bg1"/>
                </a:solidFill>
              </a:rPr>
              <a:t>(5) Hình ảnh thơ được lặp lại "thô sơ da thịt" như là lời khẳng định để khắc sâu trong tâm trí con, rằng : con cũng là người đồng mình, cũng mang hình hài, vóc dáng nhỏ bé.</a:t>
            </a:r>
          </a:p>
          <a:p>
            <a:r>
              <a:rPr lang="vi-VN" sz="1400" dirty="0">
                <a:solidFill>
                  <a:schemeClr val="bg1"/>
                </a:solidFill>
              </a:rPr>
              <a:t>(6) Người cha muốn con phải biết lắng nghe, biết giữ lấy cốt cách giản dị, mộc mạc của người lao động.</a:t>
            </a:r>
          </a:p>
          <a:p>
            <a:r>
              <a:rPr lang="vi-VN" sz="1400" dirty="0">
                <a:solidFill>
                  <a:schemeClr val="bg1"/>
                </a:solidFill>
              </a:rPr>
              <a:t>(7) Nhưng con "không bao giờ được nhỏ bé" mà phải kiên cường, bản lĩnh để đương đầu với những gập ghềnh, gian khó của cuộc đời.</a:t>
            </a:r>
          </a:p>
          <a:p>
            <a:r>
              <a:rPr lang="vi-VN" sz="1400" dirty="0">
                <a:solidFill>
                  <a:schemeClr val="bg1"/>
                </a:solidFill>
              </a:rPr>
              <a:t>(8) Hai tiếng "nghe con" nghe thật thiết tha, ân cần, xúc động, ẩn chứa biết bao mong muốn của người cha.</a:t>
            </a:r>
          </a:p>
          <a:p>
            <a:r>
              <a:rPr lang="vi-VN" sz="1400" dirty="0">
                <a:solidFill>
                  <a:schemeClr val="bg1"/>
                </a:solidFill>
              </a:rPr>
              <a:t>(9) Đó là cả một tấm lòng người cha bao la, đó cũng là niềm tin người cha dành cho con.</a:t>
            </a:r>
          </a:p>
          <a:p>
            <a:r>
              <a:rPr lang="vi-VN" sz="1400" dirty="0">
                <a:solidFill>
                  <a:schemeClr val="bg1"/>
                </a:solidFill>
              </a:rPr>
              <a:t>(10) Với giọng điệu thiết tha, tâm tình, trìu mến,người cha đã gửi gắm cho con những bài học quý giá, để trên suốt hành trình dài rộng của cuộc đời con mãi mãi khắc ghi.</a:t>
            </a:r>
          </a:p>
          <a:p>
            <a:r>
              <a:rPr lang="vi-VN" sz="1400" b="1" dirty="0">
                <a:solidFill>
                  <a:schemeClr val="bg1"/>
                </a:solidFill>
              </a:rPr>
              <a:t>- Phép liên kết: (7) Nhưng con "không bao giờ được nhỏ bé" mà phải kiên cường, bản lĩnh để đương đầu với những gập ghềnh, gian khó của cuộc đời.</a:t>
            </a:r>
          </a:p>
          <a:p>
            <a:r>
              <a:rPr lang="vi-VN" sz="1400" b="1" dirty="0">
                <a:solidFill>
                  <a:schemeClr val="bg1"/>
                </a:solidFill>
              </a:rPr>
              <a:t>( Nhưng: phép nối)</a:t>
            </a:r>
          </a:p>
        </p:txBody>
      </p:sp>
    </p:spTree>
    <p:extLst>
      <p:ext uri="{BB962C8B-B14F-4D97-AF65-F5344CB8AC3E}">
        <p14:creationId xmlns:p14="http://schemas.microsoft.com/office/powerpoint/2010/main" val="1623801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69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
            <a:extLst>
              <a:ext uri="{FF2B5EF4-FFF2-40B4-BE49-F238E27FC236}">
                <a16:creationId xmlns="" xmlns:a16="http://schemas.microsoft.com/office/drawing/2014/main" id="{DC29E2B1-D779-4412-A9A5-36950792B03B}"/>
              </a:ext>
            </a:extLst>
          </p:cNvPr>
          <p:cNvSpPr/>
          <p:nvPr/>
        </p:nvSpPr>
        <p:spPr>
          <a:xfrm>
            <a:off x="2982561" y="1564231"/>
            <a:ext cx="5909919" cy="2663703"/>
          </a:xfrm>
          <a:prstGeom prst="roundRect">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just">
              <a:lnSpc>
                <a:spcPct val="120000"/>
              </a:lnSpc>
              <a:buFontTx/>
              <a:buChar char="-"/>
            </a:pP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Bài</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thơ</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sáng</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tác</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năm</a:t>
            </a:r>
            <a:r>
              <a:rPr lang="en-US" sz="2700" dirty="0">
                <a:solidFill>
                  <a:schemeClr val="tx1"/>
                </a:solidFill>
                <a:latin typeface="Times New Roman" pitchFamily="18" charset="0"/>
                <a:cs typeface="Times New Roman" pitchFamily="18" charset="0"/>
              </a:rPr>
              <a:t> ……., </a:t>
            </a:r>
            <a:r>
              <a:rPr lang="en-US" sz="2700" dirty="0" err="1">
                <a:solidFill>
                  <a:schemeClr val="tx1"/>
                </a:solidFill>
                <a:latin typeface="Times New Roman" pitchFamily="18" charset="0"/>
                <a:cs typeface="Times New Roman" pitchFamily="18" charset="0"/>
              </a:rPr>
              <a:t>là</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lời</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tâm</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tình</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của</a:t>
            </a:r>
            <a:r>
              <a:rPr lang="en-US" sz="2700" dirty="0">
                <a:solidFill>
                  <a:schemeClr val="tx1"/>
                </a:solidFill>
                <a:latin typeface="Times New Roman" pitchFamily="18" charset="0"/>
                <a:cs typeface="Times New Roman" pitchFamily="18" charset="0"/>
              </a:rPr>
              <a:t> ………… </a:t>
            </a:r>
            <a:r>
              <a:rPr lang="en-US" sz="2700" dirty="0" err="1">
                <a:solidFill>
                  <a:schemeClr val="tx1"/>
                </a:solidFill>
                <a:latin typeface="Times New Roman" pitchFamily="18" charset="0"/>
                <a:cs typeface="Times New Roman" pitchFamily="18" charset="0"/>
              </a:rPr>
              <a:t>với</a:t>
            </a:r>
            <a:r>
              <a:rPr lang="en-US" sz="2700" dirty="0">
                <a:solidFill>
                  <a:schemeClr val="tx1"/>
                </a:solidFill>
                <a:latin typeface="Times New Roman" pitchFamily="18" charset="0"/>
                <a:cs typeface="Times New Roman" pitchFamily="18" charset="0"/>
              </a:rPr>
              <a:t> ….. </a:t>
            </a:r>
            <a:r>
              <a:rPr lang="en-US" sz="2700" dirty="0" err="1">
                <a:solidFill>
                  <a:schemeClr val="tx1"/>
                </a:solidFill>
                <a:latin typeface="Times New Roman" pitchFamily="18" charset="0"/>
                <a:cs typeface="Times New Roman" pitchFamily="18" charset="0"/>
              </a:rPr>
              <a:t>về</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cội</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nguồn</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sinh</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dưỡng</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nuôi</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lớn</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mỗi</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người</a:t>
            </a:r>
            <a:r>
              <a:rPr lang="en-US" sz="2700" dirty="0">
                <a:solidFill>
                  <a:schemeClr val="tx1"/>
                </a:solidFill>
                <a:latin typeface="Times New Roman" pitchFamily="18" charset="0"/>
                <a:cs typeface="Times New Roman" pitchFamily="18" charset="0"/>
              </a:rPr>
              <a:t>.</a:t>
            </a:r>
          </a:p>
          <a:p>
            <a:pPr algn="just">
              <a:lnSpc>
                <a:spcPct val="120000"/>
              </a:lnSpc>
              <a:buFontTx/>
              <a:buChar char="-"/>
            </a:pP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Thể</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thơ</a:t>
            </a:r>
            <a:r>
              <a:rPr lang="en-US" sz="2700" dirty="0">
                <a:solidFill>
                  <a:schemeClr val="tx1"/>
                </a:solidFill>
                <a:latin typeface="Times New Roman" pitchFamily="18" charset="0"/>
                <a:cs typeface="Times New Roman" pitchFamily="18" charset="0"/>
              </a:rPr>
              <a:t>: …….</a:t>
            </a:r>
          </a:p>
          <a:p>
            <a:pPr algn="just">
              <a:lnSpc>
                <a:spcPct val="120000"/>
              </a:lnSpc>
              <a:buFontTx/>
              <a:buChar char="-"/>
            </a:pPr>
            <a:r>
              <a:rPr lang="en-US" sz="2700" dirty="0">
                <a:solidFill>
                  <a:schemeClr val="tx1"/>
                </a:solidFill>
                <a:latin typeface="Times New Roman" pitchFamily="18" charset="0"/>
                <a:cs typeface="Times New Roman" pitchFamily="18" charset="0"/>
              </a:rPr>
              <a:t> PTBĐ: ………………………….....</a:t>
            </a:r>
          </a:p>
        </p:txBody>
      </p:sp>
      <p:sp>
        <p:nvSpPr>
          <p:cNvPr id="10" name="TextBox 9">
            <a:extLst>
              <a:ext uri="{FF2B5EF4-FFF2-40B4-BE49-F238E27FC236}">
                <a16:creationId xmlns="" xmlns:a16="http://schemas.microsoft.com/office/drawing/2014/main" id="{9D439AA4-9BDC-4F27-9EA9-81146544FC8A}"/>
              </a:ext>
            </a:extLst>
          </p:cNvPr>
          <p:cNvSpPr txBox="1"/>
          <p:nvPr/>
        </p:nvSpPr>
        <p:spPr>
          <a:xfrm>
            <a:off x="6366937" y="1589155"/>
            <a:ext cx="811761" cy="473207"/>
          </a:xfrm>
          <a:prstGeom prst="rect">
            <a:avLst/>
          </a:prstGeom>
          <a:noFill/>
        </p:spPr>
        <p:txBody>
          <a:bodyPr wrap="none" lIns="68580" tIns="34290" rIns="68580" bIns="34290" rtlCol="0">
            <a:spAutoFit/>
          </a:bodyPr>
          <a:lstStyle/>
          <a:p>
            <a:r>
              <a:rPr lang="en-US" sz="2600" dirty="0">
                <a:latin typeface="Times New Roman" pitchFamily="18" charset="0"/>
                <a:cs typeface="Times New Roman" pitchFamily="18" charset="0"/>
              </a:rPr>
              <a:t>1980</a:t>
            </a:r>
          </a:p>
        </p:txBody>
      </p:sp>
      <p:sp>
        <p:nvSpPr>
          <p:cNvPr id="11" name="TextBox 10">
            <a:extLst>
              <a:ext uri="{FF2B5EF4-FFF2-40B4-BE49-F238E27FC236}">
                <a16:creationId xmlns="" xmlns:a16="http://schemas.microsoft.com/office/drawing/2014/main" id="{0153FDED-C2E5-4846-8C2A-A53432CD2943}"/>
              </a:ext>
            </a:extLst>
          </p:cNvPr>
          <p:cNvSpPr txBox="1"/>
          <p:nvPr/>
        </p:nvSpPr>
        <p:spPr>
          <a:xfrm>
            <a:off x="4598692" y="2134370"/>
            <a:ext cx="1480213" cy="473207"/>
          </a:xfrm>
          <a:prstGeom prst="rect">
            <a:avLst/>
          </a:prstGeom>
          <a:noFill/>
        </p:spPr>
        <p:txBody>
          <a:bodyPr wrap="none" lIns="68580" tIns="34290" rIns="68580" bIns="34290" rtlCol="0">
            <a:spAutoFit/>
          </a:bodyPr>
          <a:lstStyle/>
          <a:p>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cha</a:t>
            </a:r>
          </a:p>
        </p:txBody>
      </p:sp>
      <p:sp>
        <p:nvSpPr>
          <p:cNvPr id="12" name="TextBox 11">
            <a:extLst>
              <a:ext uri="{FF2B5EF4-FFF2-40B4-BE49-F238E27FC236}">
                <a16:creationId xmlns="" xmlns:a16="http://schemas.microsoft.com/office/drawing/2014/main" id="{A8A269D8-4578-4A11-B464-DFF3A4F5CD37}"/>
              </a:ext>
            </a:extLst>
          </p:cNvPr>
          <p:cNvSpPr txBox="1"/>
          <p:nvPr/>
        </p:nvSpPr>
        <p:spPr>
          <a:xfrm>
            <a:off x="6894856" y="2134370"/>
            <a:ext cx="624209" cy="473207"/>
          </a:xfrm>
          <a:prstGeom prst="rect">
            <a:avLst/>
          </a:prstGeom>
          <a:noFill/>
        </p:spPr>
        <p:txBody>
          <a:bodyPr wrap="none" lIns="68580" tIns="34290" rIns="68580" bIns="34290" rtlCol="0">
            <a:spAutoFit/>
          </a:bodyPr>
          <a:lstStyle/>
          <a:p>
            <a:r>
              <a:rPr lang="en-US" sz="2600" dirty="0">
                <a:latin typeface="Times New Roman" pitchFamily="18" charset="0"/>
                <a:cs typeface="Times New Roman" pitchFamily="18" charset="0"/>
              </a:rPr>
              <a:t>con</a:t>
            </a:r>
          </a:p>
        </p:txBody>
      </p:sp>
      <p:sp>
        <p:nvSpPr>
          <p:cNvPr id="13" name="TextBox 12">
            <a:extLst>
              <a:ext uri="{FF2B5EF4-FFF2-40B4-BE49-F238E27FC236}">
                <a16:creationId xmlns="" xmlns:a16="http://schemas.microsoft.com/office/drawing/2014/main" id="{E3A08D3C-E6E3-43F4-8F1C-A0415960D780}"/>
              </a:ext>
            </a:extLst>
          </p:cNvPr>
          <p:cNvSpPr txBox="1"/>
          <p:nvPr/>
        </p:nvSpPr>
        <p:spPr>
          <a:xfrm>
            <a:off x="4566737" y="3101323"/>
            <a:ext cx="835806" cy="473207"/>
          </a:xfrm>
          <a:prstGeom prst="rect">
            <a:avLst/>
          </a:prstGeom>
          <a:noFill/>
        </p:spPr>
        <p:txBody>
          <a:bodyPr wrap="none" lIns="68580" tIns="34290" rIns="68580" bIns="34290" rtlCol="0">
            <a:spAutoFit/>
          </a:bodyPr>
          <a:lstStyle/>
          <a:p>
            <a:r>
              <a:rPr lang="en-US" sz="2600" dirty="0" err="1">
                <a:latin typeface="Times New Roman" pitchFamily="18" charset="0"/>
                <a:cs typeface="Times New Roman" pitchFamily="18" charset="0"/>
              </a:rPr>
              <a:t>tự</a:t>
            </a:r>
            <a:r>
              <a:rPr lang="en-US" sz="2600" dirty="0">
                <a:latin typeface="Times New Roman" pitchFamily="18" charset="0"/>
                <a:cs typeface="Times New Roman" pitchFamily="18" charset="0"/>
              </a:rPr>
              <a:t> do</a:t>
            </a:r>
          </a:p>
        </p:txBody>
      </p:sp>
      <p:sp>
        <p:nvSpPr>
          <p:cNvPr id="14" name="TextBox 13">
            <a:extLst>
              <a:ext uri="{FF2B5EF4-FFF2-40B4-BE49-F238E27FC236}">
                <a16:creationId xmlns="" xmlns:a16="http://schemas.microsoft.com/office/drawing/2014/main" id="{BF69EED9-23A4-42D5-89A0-411971EA8EFE}"/>
              </a:ext>
            </a:extLst>
          </p:cNvPr>
          <p:cNvSpPr txBox="1"/>
          <p:nvPr/>
        </p:nvSpPr>
        <p:spPr>
          <a:xfrm>
            <a:off x="5576312" y="3605379"/>
            <a:ext cx="1503056" cy="473207"/>
          </a:xfrm>
          <a:prstGeom prst="rect">
            <a:avLst/>
          </a:prstGeom>
          <a:noFill/>
        </p:spPr>
        <p:txBody>
          <a:bodyPr wrap="none" lIns="68580" tIns="34290" rIns="68580" bIns="34290" rtlCol="0">
            <a:spAutoFit/>
          </a:bodyPr>
          <a:lstStyle/>
          <a:p>
            <a:r>
              <a:rPr lang="en-US" sz="2600" dirty="0" err="1">
                <a:latin typeface="Times New Roman" pitchFamily="18" charset="0"/>
                <a:cs typeface="Times New Roman" pitchFamily="18" charset="0"/>
              </a:rPr>
              <a:t>Biểu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cảm</a:t>
            </a:r>
            <a:r>
              <a:rPr lang="en-US" sz="2600" dirty="0">
                <a:latin typeface="Times New Roman" pitchFamily="18" charset="0"/>
                <a:cs typeface="Times New Roman" pitchFamily="18"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203598"/>
            <a:ext cx="3091081" cy="3584012"/>
          </a:xfrm>
          <a:prstGeom prst="rect">
            <a:avLst/>
          </a:prstGeom>
          <a:ln>
            <a:noFill/>
          </a:ln>
          <a:effectLst>
            <a:softEdge rad="635000"/>
          </a:effectLst>
        </p:spPr>
      </p:pic>
      <p:sp>
        <p:nvSpPr>
          <p:cNvPr id="17" name="TextBox 16"/>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solidFill>
                  <a:schemeClr val="tx1"/>
                </a:solidFill>
              </a:rPr>
              <a:t>I. TÌM HIỂU CHUNG</a:t>
            </a:r>
            <a:endParaRPr lang="en-US" sz="2400" b="1">
              <a:solidFill>
                <a:schemeClr val="tx1"/>
              </a:solidFill>
            </a:endParaRPr>
          </a:p>
        </p:txBody>
      </p:sp>
      <p:sp>
        <p:nvSpPr>
          <p:cNvPr id="18" name="Rounded Rectangle 2">
            <a:extLst>
              <a:ext uri="{FF2B5EF4-FFF2-40B4-BE49-F238E27FC236}">
                <a16:creationId xmlns="" xmlns:a16="http://schemas.microsoft.com/office/drawing/2014/main" id="{49370C1E-1C2E-48D9-A69D-F717A6A252C4}"/>
              </a:ext>
            </a:extLst>
          </p:cNvPr>
          <p:cNvSpPr/>
          <p:nvPr/>
        </p:nvSpPr>
        <p:spPr>
          <a:xfrm>
            <a:off x="543000" y="715930"/>
            <a:ext cx="1940768"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smtClean="0">
                <a:solidFill>
                  <a:schemeClr val="tx1"/>
                </a:solidFill>
                <a:latin typeface="Times New Roman" pitchFamily="18" charset="0"/>
                <a:cs typeface="Times New Roman" pitchFamily="18" charset="0"/>
              </a:rPr>
              <a:t>2. Tác phẩm</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59181348"/>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110582041"/>
              </p:ext>
            </p:extLst>
          </p:nvPr>
        </p:nvGraphicFramePr>
        <p:xfrm>
          <a:off x="-324544" y="102803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73010" y="2182093"/>
            <a:ext cx="1080120" cy="461665"/>
          </a:xfrm>
          <a:prstGeom prst="rect">
            <a:avLst/>
          </a:prstGeom>
          <a:noFill/>
        </p:spPr>
        <p:txBody>
          <a:bodyPr wrap="square" rtlCol="0">
            <a:spAutoFit/>
          </a:bodyPr>
          <a:lstStyle/>
          <a:p>
            <a:r>
              <a:rPr lang="en-US" sz="2400" b="1" smtClean="0">
                <a:solidFill>
                  <a:srgbClr val="FFC000"/>
                </a:solidFill>
              </a:rPr>
              <a:t>Bố cục</a:t>
            </a:r>
            <a:endParaRPr lang="en-US" sz="2400" b="1">
              <a:solidFill>
                <a:srgbClr val="FFC000"/>
              </a:solidFill>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6136" y="0"/>
            <a:ext cx="3347864" cy="5143500"/>
          </a:xfrm>
          <a:prstGeom prst="rect">
            <a:avLst/>
          </a:prstGeom>
        </p:spPr>
      </p:pic>
      <p:sp>
        <p:nvSpPr>
          <p:cNvPr id="9" name="TextBox 8"/>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solidFill>
                  <a:schemeClr val="tx1"/>
                </a:solidFill>
              </a:rPr>
              <a:t>I. TÌM HIỂU CHUNG</a:t>
            </a:r>
            <a:endParaRPr lang="en-US" sz="2400" b="1">
              <a:solidFill>
                <a:schemeClr val="tx1"/>
              </a:solidFill>
            </a:endParaRPr>
          </a:p>
        </p:txBody>
      </p:sp>
      <p:sp>
        <p:nvSpPr>
          <p:cNvPr id="10" name="Rounded Rectangle 2">
            <a:extLst>
              <a:ext uri="{FF2B5EF4-FFF2-40B4-BE49-F238E27FC236}">
                <a16:creationId xmlns="" xmlns:a16="http://schemas.microsoft.com/office/drawing/2014/main" id="{49370C1E-1C2E-48D9-A69D-F717A6A252C4}"/>
              </a:ext>
            </a:extLst>
          </p:cNvPr>
          <p:cNvSpPr/>
          <p:nvPr/>
        </p:nvSpPr>
        <p:spPr>
          <a:xfrm>
            <a:off x="543000" y="715930"/>
            <a:ext cx="1940768"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smtClean="0">
                <a:solidFill>
                  <a:schemeClr val="tx1"/>
                </a:solidFill>
                <a:latin typeface="Times New Roman" pitchFamily="18" charset="0"/>
                <a:cs typeface="Times New Roman" pitchFamily="18" charset="0"/>
              </a:rPr>
              <a:t>2. Tác phẩm</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0055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áº¿t quáº£ hÃ¬nh áº£nh cho ngÆ°á»i dÃ¢n tá»c tÃ y">
            <a:extLst>
              <a:ext uri="{FF2B5EF4-FFF2-40B4-BE49-F238E27FC236}">
                <a16:creationId xmlns="" xmlns:a16="http://schemas.microsoft.com/office/drawing/2014/main" id="{E1AAE90A-D528-419E-BE42-F978DBC99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61661"/>
            <a:ext cx="6012160" cy="33818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
        <p:nvSpPr>
          <p:cNvPr id="6" name="Text Box 8">
            <a:extLst>
              <a:ext uri="{FF2B5EF4-FFF2-40B4-BE49-F238E27FC236}">
                <a16:creationId xmlns="" xmlns:a16="http://schemas.microsoft.com/office/drawing/2014/main" id="{0D0BCE3B-6E39-4ABB-9F03-D3043D476D1A}"/>
              </a:ext>
            </a:extLst>
          </p:cNvPr>
          <p:cNvSpPr txBox="1">
            <a:spLocks noChangeArrowheads="1"/>
          </p:cNvSpPr>
          <p:nvPr/>
        </p:nvSpPr>
        <p:spPr bwMode="auto">
          <a:xfrm>
            <a:off x="467544" y="207821"/>
            <a:ext cx="8149845" cy="1177245"/>
          </a:xfrm>
          <a:prstGeom prst="rect">
            <a:avLst/>
          </a:prstGeom>
          <a:ln/>
          <a:extLst/>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algn="just">
              <a:spcBef>
                <a:spcPct val="50000"/>
              </a:spcBef>
            </a:pP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miền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hiểu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cụ</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miền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quê</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tộc</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882820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áº¿t quáº£ hÃ¬nh áº£nh cho Äan lá»">
            <a:extLst>
              <a:ext uri="{FF2B5EF4-FFF2-40B4-BE49-F238E27FC236}">
                <a16:creationId xmlns="" xmlns:a16="http://schemas.microsoft.com/office/drawing/2014/main" id="{50B52973-A347-414F-B686-6B5B8BFFD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52" y="503672"/>
            <a:ext cx="3249758" cy="18263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4098" name="Picture 2" descr="Káº¿t quáº£ hÃ¬nh áº£nh cho cÃ¡i lá»">
            <a:extLst>
              <a:ext uri="{FF2B5EF4-FFF2-40B4-BE49-F238E27FC236}">
                <a16:creationId xmlns="" xmlns:a16="http://schemas.microsoft.com/office/drawing/2014/main" id="{252CA3A1-A925-4AA4-A6EC-7649218C8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52" y="2574348"/>
            <a:ext cx="3522445" cy="19796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4100" name="Picture 4" descr="Káº¿t quáº£ hÃ¬nh áº£nh cho cÃ¡i lá»">
            <a:extLst>
              <a:ext uri="{FF2B5EF4-FFF2-40B4-BE49-F238E27FC236}">
                <a16:creationId xmlns="" xmlns:a16="http://schemas.microsoft.com/office/drawing/2014/main" id="{C2D15883-4F37-492B-BA4A-12DA6B6279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2330036"/>
            <a:ext cx="4204169" cy="23589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10" name="Text Box 8">
            <a:extLst>
              <a:ext uri="{FF2B5EF4-FFF2-40B4-BE49-F238E27FC236}">
                <a16:creationId xmlns="" xmlns:a16="http://schemas.microsoft.com/office/drawing/2014/main" id="{94DF7F59-1024-4DA6-9FF6-B6FB40C9BE23}"/>
              </a:ext>
            </a:extLst>
          </p:cNvPr>
          <p:cNvSpPr txBox="1">
            <a:spLocks noChangeArrowheads="1"/>
          </p:cNvSpPr>
          <p:nvPr/>
        </p:nvSpPr>
        <p:spPr bwMode="auto">
          <a:xfrm>
            <a:off x="4427984" y="627534"/>
            <a:ext cx="3958937" cy="1315745"/>
          </a:xfrm>
          <a:prstGeom prst="rect">
            <a:avLst/>
          </a:prstGeom>
          <a:ln/>
          <a:extLst/>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algn="ctr">
              <a:spcBef>
                <a:spcPct val="50000"/>
              </a:spcBef>
            </a:pPr>
            <a:r>
              <a:rPr lang="en-US" altLang="en-US" sz="2700" b="1" dirty="0" err="1">
                <a:solidFill>
                  <a:schemeClr val="bg1"/>
                </a:solidFill>
                <a:latin typeface="Times New Roman" panose="02020603050405020304" pitchFamily="18" charset="0"/>
                <a:cs typeface="Times New Roman" panose="02020603050405020304" pitchFamily="18" charset="0"/>
              </a:rPr>
              <a:t>Lờ</a:t>
            </a:r>
            <a:r>
              <a:rPr lang="en-US" altLang="en-US" sz="2700" b="1" dirty="0">
                <a:solidFill>
                  <a:schemeClr val="bg1"/>
                </a:solidFill>
                <a:latin typeface="Times New Roman" panose="02020603050405020304" pitchFamily="18" charset="0"/>
                <a:cs typeface="Times New Roman" panose="02020603050405020304" pitchFamily="18" charset="0"/>
              </a:rPr>
              <a:t>: </a:t>
            </a:r>
            <a:r>
              <a:rPr lang="en-US" altLang="en-US" sz="2700" dirty="0">
                <a:solidFill>
                  <a:schemeClr val="bg1"/>
                </a:solidFill>
                <a:latin typeface="Times New Roman" panose="02020603050405020304" pitchFamily="18" charset="0"/>
                <a:cs typeface="Times New Roman" panose="02020603050405020304" pitchFamily="18" charset="0"/>
              </a:rPr>
              <a:t>1 </a:t>
            </a:r>
            <a:r>
              <a:rPr lang="en-US" altLang="en-US" sz="2700" dirty="0" err="1">
                <a:solidFill>
                  <a:schemeClr val="bg1"/>
                </a:solidFill>
                <a:latin typeface="Times New Roman" panose="02020603050405020304" pitchFamily="18" charset="0"/>
                <a:cs typeface="Times New Roman" panose="02020603050405020304" pitchFamily="18" charset="0"/>
              </a:rPr>
              <a:t>loại</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dụng</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cụ</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dùng</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để</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đặt</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bắt</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cá</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được</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đan</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bằng</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những</a:t>
            </a:r>
            <a:r>
              <a:rPr lang="en-US" altLang="en-US" sz="2700" dirty="0">
                <a:solidFill>
                  <a:schemeClr val="bg1"/>
                </a:solidFill>
                <a:latin typeface="Times New Roman" panose="02020603050405020304" pitchFamily="18" charset="0"/>
                <a:cs typeface="Times New Roman" panose="02020603050405020304" pitchFamily="18" charset="0"/>
              </a:rPr>
              <a:t> nan </a:t>
            </a:r>
            <a:r>
              <a:rPr lang="en-US" altLang="en-US" sz="2700" dirty="0" err="1">
                <a:solidFill>
                  <a:schemeClr val="bg1"/>
                </a:solidFill>
                <a:latin typeface="Times New Roman" panose="02020603050405020304" pitchFamily="18" charset="0"/>
                <a:cs typeface="Times New Roman" panose="02020603050405020304" pitchFamily="18" charset="0"/>
              </a:rPr>
              <a:t>tre</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vót</a:t>
            </a:r>
            <a:r>
              <a:rPr lang="en-US" altLang="en-US" sz="2700" dirty="0">
                <a:solidFill>
                  <a:schemeClr val="bg1"/>
                </a:solidFill>
                <a:latin typeface="Times New Roman" panose="02020603050405020304" pitchFamily="18" charset="0"/>
                <a:cs typeface="Times New Roman" panose="02020603050405020304" pitchFamily="18" charset="0"/>
              </a:rPr>
              <a:t> </a:t>
            </a:r>
            <a:r>
              <a:rPr lang="en-US" altLang="en-US" sz="2700" dirty="0" err="1">
                <a:solidFill>
                  <a:schemeClr val="bg1"/>
                </a:solidFill>
                <a:latin typeface="Times New Roman" panose="02020603050405020304" pitchFamily="18" charset="0"/>
                <a:cs typeface="Times New Roman" panose="02020603050405020304" pitchFamily="18" charset="0"/>
              </a:rPr>
              <a:t>tròn</a:t>
            </a:r>
            <a:endParaRPr lang="en-US" altLang="en-US" sz="2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81161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1000"/>
                                        <p:tgtEl>
                                          <p:spTgt spid="4100"/>
                                        </p:tgtEl>
                                      </p:cBhvr>
                                    </p:animEffect>
                                    <p:anim calcmode="lin" valueType="num">
                                      <p:cBhvr>
                                        <p:cTn id="27" dur="1000" fill="hold"/>
                                        <p:tgtEl>
                                          <p:spTgt spid="4100"/>
                                        </p:tgtEl>
                                        <p:attrNameLst>
                                          <p:attrName>ppt_x</p:attrName>
                                        </p:attrNameLst>
                                      </p:cBhvr>
                                      <p:tavLst>
                                        <p:tav tm="0">
                                          <p:val>
                                            <p:strVal val="#ppt_x"/>
                                          </p:val>
                                        </p:tav>
                                        <p:tav tm="100000">
                                          <p:val>
                                            <p:strVal val="#ppt_x"/>
                                          </p:val>
                                        </p:tav>
                                      </p:tavLst>
                                    </p:anim>
                                    <p:anim calcmode="lin" valueType="num">
                                      <p:cBhvr>
                                        <p:cTn id="28"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508164"/>
            <a:ext cx="2665158" cy="14381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t>II. TÌM HIỂU CHI TIẾT</a:t>
            </a:r>
            <a:endParaRPr lang="en-US" sz="2400" b="1"/>
          </a:p>
        </p:txBody>
      </p:sp>
      <p:sp>
        <p:nvSpPr>
          <p:cNvPr id="5" name="Rounded Rectangle 2">
            <a:extLst>
              <a:ext uri="{FF2B5EF4-FFF2-40B4-BE49-F238E27FC236}">
                <a16:creationId xmlns=""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smtClean="0">
                <a:solidFill>
                  <a:schemeClr val="tx1"/>
                </a:solidFill>
                <a:latin typeface="Times New Roman" pitchFamily="18" charset="0"/>
                <a:cs typeface="Times New Roman" pitchFamily="18" charset="0"/>
              </a:rPr>
              <a:t>. </a:t>
            </a:r>
            <a:r>
              <a:rPr lang="en-US" altLang="en-US" sz="2400" b="1" smtClean="0">
                <a:solidFill>
                  <a:schemeClr val="tx1"/>
                </a:solidFill>
                <a:latin typeface="Times New Roman" panose="02020603050405020304" pitchFamily="18" charset="0"/>
                <a:cs typeface="Times New Roman" panose="02020603050405020304" pitchFamily="18" charset="0"/>
              </a:rPr>
              <a:t>Nói v</a:t>
            </a:r>
            <a:r>
              <a:rPr lang="en-SG" altLang="en-US" sz="2400" b="1" smtClean="0">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smtClean="0">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6" name="Rectangle 1"/>
          <p:cNvSpPr>
            <a:spLocks noChangeArrowheads="1"/>
          </p:cNvSpPr>
          <p:nvPr/>
        </p:nvSpPr>
        <p:spPr bwMode="auto">
          <a:xfrm>
            <a:off x="261218" y="1251799"/>
            <a:ext cx="8208912" cy="377026"/>
          </a:xfrm>
          <a:prstGeom prst="rect">
            <a:avLst/>
          </a:prstGeom>
          <a:solidFill>
            <a:schemeClr val="tx1"/>
          </a:solidFill>
          <a:ln>
            <a:noFill/>
          </a:ln>
          <a:effec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sz="20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20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0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ội </a:t>
            </a:r>
            <a:r>
              <a:rPr lang="vi-VN" sz="20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nguồn sinh thành và nuôi dưỡng con trước hết là </a:t>
            </a:r>
            <a:r>
              <a:rPr lang="vi-VN" sz="2000" b="1" i="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gia </a:t>
            </a:r>
            <a:r>
              <a:rPr lang="vi-VN" sz="2000" b="1" i="1" u="sng">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vi-VN" sz="20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bg1"/>
              </a:solidFill>
              <a:ea typeface="Times New Roman" panose="02020603050405020304" pitchFamily="18" charset="0"/>
            </a:endParaRPr>
          </a:p>
        </p:txBody>
      </p:sp>
      <p:sp>
        <p:nvSpPr>
          <p:cNvPr id="7" name="Rectangle 6"/>
          <p:cNvSpPr/>
          <p:nvPr/>
        </p:nvSpPr>
        <p:spPr>
          <a:xfrm>
            <a:off x="290384" y="1862920"/>
            <a:ext cx="3561536" cy="1361911"/>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marL="285750" indent="-285750" defTabSz="685800">
              <a:buFont typeface="Wingdings" pitchFamily="2" charset="2"/>
              <a:buChar char="ü"/>
            </a:pPr>
            <a:r>
              <a:rPr lang="vi-VN" sz="2000" dirty="0">
                <a:solidFill>
                  <a:schemeClr val="tx1"/>
                </a:solidFill>
                <a:latin typeface="Times New Roman" panose="02020603050405020304" pitchFamily="18" charset="0"/>
                <a:ea typeface="Times New Roman" panose="02020603050405020304" pitchFamily="18" charset="0"/>
              </a:rPr>
              <a:t>Sử dụng hệ thống từ ngữ giàu giá trị tạo hình: "</a:t>
            </a:r>
            <a:r>
              <a:rPr lang="vi-VN" sz="2000" b="1" dirty="0">
                <a:solidFill>
                  <a:schemeClr val="tx1"/>
                </a:solidFill>
                <a:latin typeface="Times New Roman" panose="02020603050405020304" pitchFamily="18" charset="0"/>
                <a:ea typeface="Times New Roman" panose="02020603050405020304" pitchFamily="18" charset="0"/>
              </a:rPr>
              <a:t>chân phải</a:t>
            </a:r>
            <a:r>
              <a:rPr lang="vi-VN" sz="2000" dirty="0">
                <a:solidFill>
                  <a:schemeClr val="tx1"/>
                </a:solidFill>
                <a:latin typeface="Times New Roman" panose="02020603050405020304" pitchFamily="18" charset="0"/>
                <a:ea typeface="Times New Roman" panose="02020603050405020304" pitchFamily="18" charset="0"/>
              </a:rPr>
              <a:t>", "</a:t>
            </a:r>
            <a:r>
              <a:rPr lang="vi-VN" sz="2000" b="1" dirty="0">
                <a:solidFill>
                  <a:schemeClr val="tx1"/>
                </a:solidFill>
                <a:latin typeface="Times New Roman" panose="02020603050405020304" pitchFamily="18" charset="0"/>
                <a:ea typeface="Times New Roman" panose="02020603050405020304" pitchFamily="18" charset="0"/>
              </a:rPr>
              <a:t>chân trái</a:t>
            </a:r>
            <a:r>
              <a:rPr lang="vi-VN" sz="2000" dirty="0">
                <a:solidFill>
                  <a:schemeClr val="tx1"/>
                </a:solidFill>
                <a:latin typeface="Times New Roman" panose="02020603050405020304" pitchFamily="18" charset="0"/>
                <a:ea typeface="Times New Roman" panose="02020603050405020304" pitchFamily="18" charset="0"/>
              </a:rPr>
              <a:t>", "</a:t>
            </a:r>
            <a:r>
              <a:rPr lang="vi-VN" sz="2000" b="1" dirty="0">
                <a:solidFill>
                  <a:schemeClr val="tx1"/>
                </a:solidFill>
                <a:latin typeface="Times New Roman" panose="02020603050405020304" pitchFamily="18" charset="0"/>
                <a:ea typeface="Times New Roman" panose="02020603050405020304" pitchFamily="18" charset="0"/>
              </a:rPr>
              <a:t>một bước</a:t>
            </a:r>
            <a:r>
              <a:rPr lang="vi-VN" sz="2000" dirty="0">
                <a:solidFill>
                  <a:schemeClr val="tx1"/>
                </a:solidFill>
                <a:latin typeface="Times New Roman" panose="02020603050405020304" pitchFamily="18" charset="0"/>
                <a:ea typeface="Times New Roman" panose="02020603050405020304" pitchFamily="18" charset="0"/>
              </a:rPr>
              <a:t>", "</a:t>
            </a:r>
            <a:r>
              <a:rPr lang="vi-VN" sz="2000" b="1" dirty="0">
                <a:solidFill>
                  <a:schemeClr val="tx1"/>
                </a:solidFill>
                <a:latin typeface="Times New Roman" panose="02020603050405020304" pitchFamily="18" charset="0"/>
                <a:ea typeface="Times New Roman" panose="02020603050405020304" pitchFamily="18" charset="0"/>
              </a:rPr>
              <a:t>hai </a:t>
            </a:r>
            <a:r>
              <a:rPr lang="vi-VN" sz="2400" b="1" dirty="0">
                <a:solidFill>
                  <a:schemeClr val="tx1"/>
                </a:solidFill>
                <a:latin typeface="Times New Roman" panose="02020603050405020304" pitchFamily="18" charset="0"/>
                <a:ea typeface="Times New Roman" panose="02020603050405020304" pitchFamily="18" charset="0"/>
              </a:rPr>
              <a:t>bước</a:t>
            </a:r>
            <a:r>
              <a:rPr lang="vi-VN" sz="2000" dirty="0">
                <a:solidFill>
                  <a:schemeClr val="tx1"/>
                </a:solidFill>
                <a:latin typeface="Times New Roman" panose="02020603050405020304" pitchFamily="18" charset="0"/>
                <a:ea typeface="Times New Roman" panose="02020603050405020304" pitchFamily="18" charset="0"/>
              </a:rPr>
              <a:t>"</a:t>
            </a:r>
            <a:endParaRPr lang="en-US" sz="2000" dirty="0">
              <a:solidFill>
                <a:schemeClr val="tx1"/>
              </a:solidFill>
              <a:latin typeface="Times New Roman" panose="02020603050405020304" pitchFamily="18" charset="0"/>
              <a:ea typeface="Times New Roman" panose="02020603050405020304" pitchFamily="18" charset="0"/>
            </a:endParaRPr>
          </a:p>
        </p:txBody>
      </p:sp>
      <p:sp>
        <p:nvSpPr>
          <p:cNvPr id="8" name="Rectangle 7"/>
          <p:cNvSpPr/>
          <p:nvPr/>
        </p:nvSpPr>
        <p:spPr>
          <a:xfrm>
            <a:off x="323528" y="3503642"/>
            <a:ext cx="3408508" cy="1300356"/>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000" smtClean="0">
                <a:solidFill>
                  <a:schemeClr val="accent6">
                    <a:lumMod val="75000"/>
                  </a:schemeClr>
                </a:solidFill>
                <a:latin typeface="Times New Roman" panose="02020603050405020304" pitchFamily="18" charset="0"/>
                <a:ea typeface="Times New Roman" panose="02020603050405020304" pitchFamily="18" charset="0"/>
                <a:sym typeface="Wingdings" pitchFamily="2" charset="2"/>
              </a:rPr>
              <a:t> </a:t>
            </a:r>
            <a:r>
              <a:rPr lang="vi-VN" sz="2000" smtClean="0">
                <a:solidFill>
                  <a:schemeClr val="accent6">
                    <a:lumMod val="75000"/>
                  </a:schemeClr>
                </a:solidFill>
                <a:latin typeface="Times New Roman" panose="02020603050405020304" pitchFamily="18" charset="0"/>
                <a:ea typeface="Times New Roman" panose="02020603050405020304" pitchFamily="18" charset="0"/>
              </a:rPr>
              <a:t>gợi </a:t>
            </a:r>
            <a:r>
              <a:rPr lang="vi-VN" sz="2000" dirty="0">
                <a:solidFill>
                  <a:schemeClr val="accent6">
                    <a:lumMod val="75000"/>
                  </a:schemeClr>
                </a:solidFill>
                <a:latin typeface="Times New Roman" panose="02020603050405020304" pitchFamily="18" charset="0"/>
                <a:ea typeface="Times New Roman" panose="02020603050405020304" pitchFamily="18" charset="0"/>
              </a:rPr>
              <a:t>cho chúng ta liên tưởng đến những bước chân chập chững đầu tiên của một em bé trong sự vui mừng của cha mẹ.</a:t>
            </a:r>
            <a:endParaRPr lang="en-US" sz="2000" dirty="0">
              <a:solidFill>
                <a:schemeClr val="accent6">
                  <a:lumMod val="75000"/>
                </a:schemeClr>
              </a:solidFill>
              <a:latin typeface="Times New Roman" panose="02020603050405020304" pitchFamily="18" charset="0"/>
              <a:ea typeface="Times New Roman" panose="02020603050405020304" pitchFamily="18" charset="0"/>
            </a:endParaRPr>
          </a:p>
        </p:txBody>
      </p:sp>
      <p:sp>
        <p:nvSpPr>
          <p:cNvPr id="9" name="Rectangle 8"/>
          <p:cNvSpPr/>
          <p:nvPr/>
        </p:nvSpPr>
        <p:spPr>
          <a:xfrm>
            <a:off x="4860032" y="1896591"/>
            <a:ext cx="3960440" cy="684803"/>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marL="285750" indent="-285750" defTabSz="685800">
              <a:buFont typeface="Wingdings" pitchFamily="2" charset="2"/>
              <a:buChar char="ü"/>
            </a:pPr>
            <a:r>
              <a:rPr lang="vi-VN"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 pháp liệt kê thứ nhất qua hình ảnh "</a:t>
            </a:r>
            <a:r>
              <a:rPr lang="vi-VN"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tiếng nói</a:t>
            </a:r>
            <a:r>
              <a:rPr lang="vi-VN"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tiếng cười</a:t>
            </a:r>
            <a:r>
              <a:rPr lang="vi-VN"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4922341" y="2924487"/>
            <a:ext cx="3826123" cy="1915909"/>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00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 </a:t>
            </a:r>
            <a:r>
              <a:rPr lang="vi-VN" sz="200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Tải </a:t>
            </a:r>
            <a:r>
              <a:rPr lang="vi-VN" sz="20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hiện được hình ảnh của một em bé đang ở lứa tuổi bi bô tập nói.</a:t>
            </a:r>
            <a:endParaRPr lang="en-US" sz="2000" dirty="0">
              <a:solidFill>
                <a:schemeClr val="accent6">
                  <a:lumMod val="75000"/>
                </a:schemeClr>
              </a:solidFill>
              <a:latin typeface=".VnTime" panose="020B7200000000000000" pitchFamily="34" charset="0"/>
              <a:ea typeface="Times New Roman" panose="02020603050405020304" pitchFamily="18" charset="0"/>
              <a:cs typeface="Times New Roman" panose="02020603050405020304" pitchFamily="18" charset="0"/>
            </a:endParaRPr>
          </a:p>
          <a:p>
            <a:pPr defTabSz="685800"/>
            <a:r>
              <a:rPr lang="en-US" sz="2000" smtClean="0">
                <a:solidFill>
                  <a:schemeClr val="accent6">
                    <a:lumMod val="75000"/>
                  </a:schemeClr>
                </a:solidFill>
                <a:latin typeface="Times New Roman" panose="02020603050405020304" pitchFamily="18" charset="0"/>
                <a:ea typeface="Times New Roman" panose="02020603050405020304" pitchFamily="18" charset="0"/>
                <a:sym typeface="Wingdings" pitchFamily="2" charset="2"/>
              </a:rPr>
              <a:t> </a:t>
            </a:r>
            <a:r>
              <a:rPr lang="vi-VN" sz="2000" smtClean="0">
                <a:solidFill>
                  <a:schemeClr val="accent6">
                    <a:lumMod val="75000"/>
                  </a:schemeClr>
                </a:solidFill>
                <a:latin typeface="Times New Roman" panose="02020603050405020304" pitchFamily="18" charset="0"/>
                <a:ea typeface="Times New Roman" panose="02020603050405020304" pitchFamily="18" charset="0"/>
              </a:rPr>
              <a:t>Gợi </a:t>
            </a:r>
            <a:r>
              <a:rPr lang="vi-VN" sz="2000" dirty="0">
                <a:solidFill>
                  <a:schemeClr val="accent6">
                    <a:lumMod val="75000"/>
                  </a:schemeClr>
                </a:solidFill>
                <a:latin typeface="Times New Roman" panose="02020603050405020304" pitchFamily="18" charset="0"/>
                <a:ea typeface="Times New Roman" panose="02020603050405020304" pitchFamily="18" charset="0"/>
              </a:rPr>
              <a:t>đến khung cảnh của một gia đình đầm ấm, hòa thuận luôn tràn đầy niềm vui, hạnh phúc, tràn đầy tiếng nói, tiếng cười.</a:t>
            </a:r>
            <a:endParaRPr lang="en-US" sz="2000" dirty="0">
              <a:solidFill>
                <a:schemeClr val="accent6">
                  <a:lumMod val="75000"/>
                </a:schemeClr>
              </a:solidFill>
              <a:latin typeface="Times New Roman" panose="02020603050405020304" pitchFamily="18" charset="0"/>
              <a:ea typeface="Times New Roman" panose="02020603050405020304" pitchFamily="18" charset="0"/>
            </a:endParaRPr>
          </a:p>
        </p:txBody>
      </p:sp>
      <p:sp>
        <p:nvSpPr>
          <p:cNvPr id="2" name="Rectangle 1"/>
          <p:cNvSpPr/>
          <p:nvPr/>
        </p:nvSpPr>
        <p:spPr>
          <a:xfrm>
            <a:off x="6048672" y="51470"/>
            <a:ext cx="4572000" cy="1200329"/>
          </a:xfrm>
          <a:prstGeom prst="rect">
            <a:avLst/>
          </a:prstGeom>
        </p:spPr>
        <p:txBody>
          <a:bodyPr>
            <a:spAutoFit/>
          </a:bodyPr>
          <a:lstStyle/>
          <a:p>
            <a:pPr defTabSz="685800" eaLnBrk="0" fontAlgn="base" hangingPunct="0">
              <a:spcBef>
                <a:spcPct val="0"/>
              </a:spcBef>
              <a:spcAft>
                <a:spcPct val="0"/>
              </a:spcAft>
            </a:pPr>
            <a:r>
              <a:rPr lang="en-US"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Chân phải bước tới cha</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Chân trái bước tới mẹ</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Một bước chạm tiếng nói</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Hai bước tới tiếng cười</a:t>
            </a: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solidFill>
                <a:schemeClr val="bg1"/>
              </a:solidFill>
              <a:latin typeface="Arial" panose="020B0604020202020204" pitchFamily="34" charset="0"/>
            </a:endParaRPr>
          </a:p>
        </p:txBody>
      </p:sp>
      <p:sp>
        <p:nvSpPr>
          <p:cNvPr id="12" name="Down Arrow 11"/>
          <p:cNvSpPr/>
          <p:nvPr/>
        </p:nvSpPr>
        <p:spPr>
          <a:xfrm>
            <a:off x="1691680" y="3291793"/>
            <a:ext cx="336102" cy="21184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Down Arrow 12"/>
          <p:cNvSpPr/>
          <p:nvPr/>
        </p:nvSpPr>
        <p:spPr>
          <a:xfrm>
            <a:off x="6808813" y="2647933"/>
            <a:ext cx="336102" cy="21184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0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2000"/>
                                        <p:tgtEl>
                                          <p:spTgt spid="13"/>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smtClean="0"/>
              <a:t>II. TÌM HIỂU CHI TIẾT</a:t>
            </a:r>
            <a:endParaRPr lang="en-US" sz="2400" b="1"/>
          </a:p>
        </p:txBody>
      </p:sp>
      <p:sp>
        <p:nvSpPr>
          <p:cNvPr id="5" name="Rounded Rectangle 2">
            <a:extLst>
              <a:ext uri="{FF2B5EF4-FFF2-40B4-BE49-F238E27FC236}">
                <a16:creationId xmlns=""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smtClean="0">
                <a:solidFill>
                  <a:schemeClr val="tx1"/>
                </a:solidFill>
                <a:latin typeface="Times New Roman" pitchFamily="18" charset="0"/>
                <a:cs typeface="Times New Roman" pitchFamily="18" charset="0"/>
              </a:rPr>
              <a:t>. </a:t>
            </a:r>
            <a:r>
              <a:rPr lang="en-US" altLang="en-US" sz="2400" b="1" smtClean="0">
                <a:solidFill>
                  <a:schemeClr val="tx1"/>
                </a:solidFill>
                <a:latin typeface="Times New Roman" panose="02020603050405020304" pitchFamily="18" charset="0"/>
                <a:cs typeface="Times New Roman" panose="02020603050405020304" pitchFamily="18" charset="0"/>
              </a:rPr>
              <a:t>Nói v</a:t>
            </a:r>
            <a:r>
              <a:rPr lang="en-SG" altLang="en-US" sz="2400" b="1" smtClean="0">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smtClean="0">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6" name="Rectangle 1"/>
          <p:cNvSpPr>
            <a:spLocks noChangeArrowheads="1"/>
          </p:cNvSpPr>
          <p:nvPr/>
        </p:nvSpPr>
        <p:spPr bwMode="auto">
          <a:xfrm>
            <a:off x="261218" y="1251799"/>
            <a:ext cx="8208912" cy="377026"/>
          </a:xfrm>
          <a:prstGeom prst="rect">
            <a:avLst/>
          </a:prstGeom>
          <a:solidFill>
            <a:schemeClr val="tx1"/>
          </a:solidFill>
          <a:ln>
            <a:noFill/>
          </a:ln>
          <a:effec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sz="20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20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0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ội </a:t>
            </a:r>
            <a:r>
              <a:rPr lang="vi-VN" sz="20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nguồn sinh thành và nuôi dưỡng con trước hết là </a:t>
            </a:r>
            <a:r>
              <a:rPr lang="vi-VN" sz="2000" b="1" i="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gia </a:t>
            </a:r>
            <a:r>
              <a:rPr lang="vi-VN" sz="2000" b="1" i="1" u="sng">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vi-VN" sz="2000" b="1"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bg1"/>
              </a:solidFill>
              <a:ea typeface="Times New Roman" panose="02020603050405020304" pitchFamily="18" charset="0"/>
            </a:endParaRPr>
          </a:p>
        </p:txBody>
      </p:sp>
      <p:sp>
        <p:nvSpPr>
          <p:cNvPr id="7" name="Rectangle 6"/>
          <p:cNvSpPr/>
          <p:nvPr/>
        </p:nvSpPr>
        <p:spPr>
          <a:xfrm>
            <a:off x="6048672" y="51470"/>
            <a:ext cx="4572000" cy="1200329"/>
          </a:xfrm>
          <a:prstGeom prst="rect">
            <a:avLst/>
          </a:prstGeom>
        </p:spPr>
        <p:txBody>
          <a:bodyPr>
            <a:spAutoFit/>
          </a:bodyPr>
          <a:lstStyle/>
          <a:p>
            <a:pPr defTabSz="685800" eaLnBrk="0" fontAlgn="base" hangingPunct="0">
              <a:spcBef>
                <a:spcPct val="0"/>
              </a:spcBef>
              <a:spcAft>
                <a:spcPct val="0"/>
              </a:spcAft>
            </a:pPr>
            <a:r>
              <a:rPr lang="en-US"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Chân phải bước tới cha</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Chân trái bước tới mẹ</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Một bước chạm tiếng nói</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Hai bước tới tiếng cười</a:t>
            </a: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solidFill>
                <a:schemeClr val="bg1"/>
              </a:solidFill>
              <a:latin typeface="Arial" panose="020B0604020202020204" pitchFamily="34" charset="0"/>
            </a:endParaRPr>
          </a:p>
        </p:txBody>
      </p:sp>
      <p:sp>
        <p:nvSpPr>
          <p:cNvPr id="8" name="Rectangle 7"/>
          <p:cNvSpPr/>
          <p:nvPr/>
        </p:nvSpPr>
        <p:spPr>
          <a:xfrm>
            <a:off x="261218" y="1851670"/>
            <a:ext cx="2962814" cy="900246"/>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marL="285750" indent="-285750" defTabSz="685800">
              <a:buFont typeface="Wingdings" pitchFamily="2" charset="2"/>
              <a:buChar char="ü"/>
            </a:pP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Thủ pháp liệt kê thứ hai qua hình ảnh " </a:t>
            </a:r>
            <a:r>
              <a:rPr lang="vi-VN"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tới cha</a:t>
            </a: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tới mẹ</a:t>
            </a: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450817" y="1707654"/>
            <a:ext cx="5617736" cy="1177245"/>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vi-VN"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 Tái hiện hình ảnh em bé đang chập chững tập đi, lúc thì sà vào lòng mẹ, khi lại níu lấy tay cha.</a:t>
            </a:r>
            <a:endParaRPr lang="en-US" dirty="0">
              <a:solidFill>
                <a:schemeClr val="accent6"/>
              </a:solidFill>
              <a:latin typeface=".VnTime" panose="020B7200000000000000" pitchFamily="34" charset="0"/>
              <a:ea typeface="Times New Roman" panose="02020603050405020304" pitchFamily="18" charset="0"/>
              <a:cs typeface="Times New Roman" panose="02020603050405020304" pitchFamily="18" charset="0"/>
            </a:endParaRPr>
          </a:p>
          <a:p>
            <a:pPr defTabSz="685800"/>
            <a:r>
              <a:rPr lang="vi-VN" dirty="0">
                <a:solidFill>
                  <a:schemeClr val="accent6"/>
                </a:solidFill>
                <a:latin typeface="Times New Roman" panose="02020603050405020304" pitchFamily="18" charset="0"/>
                <a:ea typeface="Times New Roman" panose="02020603050405020304" pitchFamily="18" charset="0"/>
              </a:rPr>
              <a:t>- Gợi lên ánh mắt như đang dõi theo và vòng tay dang rộng đón đợi của cha mẹ.</a:t>
            </a:r>
            <a:endParaRPr lang="en-US" dirty="0">
              <a:solidFill>
                <a:schemeClr val="accent6"/>
              </a:solidFill>
              <a:latin typeface="Times New Roman" panose="02020603050405020304" pitchFamily="18" charset="0"/>
              <a:ea typeface="Times New Roman" panose="02020603050405020304" pitchFamily="18" charset="0"/>
            </a:endParaRPr>
          </a:p>
        </p:txBody>
      </p:sp>
      <p:sp>
        <p:nvSpPr>
          <p:cNvPr id="10" name="Rectangle 9"/>
          <p:cNvSpPr/>
          <p:nvPr/>
        </p:nvSpPr>
        <p:spPr>
          <a:xfrm>
            <a:off x="261218" y="3219822"/>
            <a:ext cx="2962814" cy="623248"/>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marL="285750" indent="-285750" defTabSz="685800">
              <a:buFont typeface="Wingdings" pitchFamily="2" charset="2"/>
              <a:buChar char="ü"/>
            </a:pPr>
            <a:r>
              <a:rPr lang="vi-VN" dirty="0">
                <a:solidFill>
                  <a:schemeClr val="bg1"/>
                </a:solidFill>
                <a:latin typeface="Times New Roman" panose="02020603050405020304" pitchFamily="18" charset="0"/>
                <a:ea typeface="Times New Roman" panose="02020603050405020304" pitchFamily="18" charset="0"/>
              </a:rPr>
              <a:t>Nhịp thơ 2/3 với cấu trúc đối xứng</a:t>
            </a:r>
            <a:endParaRPr lang="en-US" dirty="0">
              <a:solidFill>
                <a:schemeClr val="bg1"/>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3450817" y="3219822"/>
            <a:ext cx="5617735" cy="623248"/>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mtClean="0">
                <a:solidFill>
                  <a:schemeClr val="accent6"/>
                </a:solidFill>
                <a:latin typeface="Times New Roman" panose="02020603050405020304" pitchFamily="18" charset="0"/>
                <a:ea typeface="Times New Roman" panose="02020603050405020304" pitchFamily="18" charset="0"/>
                <a:sym typeface="Wingdings" pitchFamily="2" charset="2"/>
              </a:rPr>
              <a:t> </a:t>
            </a:r>
            <a:r>
              <a:rPr lang="vi-VN" smtClean="0">
                <a:solidFill>
                  <a:schemeClr val="accent6"/>
                </a:solidFill>
                <a:latin typeface="Times New Roman" panose="02020603050405020304" pitchFamily="18" charset="0"/>
                <a:ea typeface="Times New Roman" panose="02020603050405020304" pitchFamily="18" charset="0"/>
              </a:rPr>
              <a:t>đã </a:t>
            </a:r>
            <a:r>
              <a:rPr lang="vi-VN" dirty="0">
                <a:solidFill>
                  <a:schemeClr val="accent6"/>
                </a:solidFill>
                <a:latin typeface="Times New Roman" panose="02020603050405020304" pitchFamily="18" charset="0"/>
                <a:ea typeface="Times New Roman" panose="02020603050405020304" pitchFamily="18" charset="0"/>
              </a:rPr>
              <a:t>tạo nên một âm điệu, không khí tươi vui và gợi đến một mái ấm gia đình đề huề, hạnh phúc.</a:t>
            </a:r>
            <a:endParaRPr lang="en-US" dirty="0">
              <a:solidFill>
                <a:schemeClr val="accent6"/>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261218" y="4150409"/>
            <a:ext cx="2962814" cy="623248"/>
          </a:xfrm>
          <a:prstGeom prst="rect">
            <a:avLst/>
          </a:prstGeom>
          <a:ln/>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marL="285750" indent="-285750" defTabSz="685800">
              <a:buFont typeface="Wingdings" pitchFamily="2" charset="2"/>
              <a:buChar char="ü"/>
            </a:pPr>
            <a:r>
              <a:rPr lang="vi-VN" dirty="0">
                <a:solidFill>
                  <a:schemeClr val="bg1"/>
                </a:solidFill>
                <a:latin typeface="Times New Roman" panose="02020603050405020304" pitchFamily="18" charset="0"/>
                <a:ea typeface="Times New Roman" panose="02020603050405020304" pitchFamily="18" charset="0"/>
              </a:rPr>
              <a:t>Lời thơ giản dị như một lời tâm tình thủ thỉ</a:t>
            </a:r>
            <a:endParaRPr lang="en-US" dirty="0">
              <a:solidFill>
                <a:schemeClr val="bg1"/>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3450816" y="4011910"/>
            <a:ext cx="5617031" cy="900246"/>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mtClean="0">
                <a:solidFill>
                  <a:schemeClr val="accent6"/>
                </a:solidFill>
                <a:latin typeface="Times New Roman" panose="02020603050405020304" pitchFamily="18" charset="0"/>
                <a:ea typeface="Times New Roman" panose="02020603050405020304" pitchFamily="18" charset="0"/>
                <a:sym typeface="Wingdings" pitchFamily="2" charset="2"/>
              </a:rPr>
              <a:t> </a:t>
            </a:r>
            <a:r>
              <a:rPr lang="vi-VN" smtClean="0">
                <a:solidFill>
                  <a:schemeClr val="accent6"/>
                </a:solidFill>
                <a:latin typeface="Times New Roman" panose="02020603050405020304" pitchFamily="18" charset="0"/>
                <a:ea typeface="Times New Roman" panose="02020603050405020304" pitchFamily="18" charset="0"/>
              </a:rPr>
              <a:t>Y </a:t>
            </a:r>
            <a:r>
              <a:rPr lang="vi-VN" dirty="0">
                <a:solidFill>
                  <a:schemeClr val="accent6"/>
                </a:solidFill>
                <a:latin typeface="Times New Roman" panose="02020603050405020304" pitchFamily="18" charset="0"/>
                <a:ea typeface="Times New Roman" panose="02020603050405020304" pitchFamily="18" charset="0"/>
              </a:rPr>
              <a:t>Phương đã nói với con, gia đình chính là cội nguồn sinh thành và nuôi dưỡng con. Vì thế, trên hành trình vạn dặm của cuộc đời, con không được phép quên.</a:t>
            </a:r>
            <a:endParaRPr lang="en-US" dirty="0">
              <a:solidFill>
                <a:schemeClr val="accent6"/>
              </a:solidFill>
              <a:latin typeface="Times New Roman" panose="02020603050405020304" pitchFamily="18" charset="0"/>
              <a:ea typeface="Times New Roman" panose="02020603050405020304" pitchFamily="18" charset="0"/>
            </a:endParaRPr>
          </a:p>
        </p:txBody>
      </p:sp>
      <p:sp>
        <p:nvSpPr>
          <p:cNvPr id="14" name="Down Arrow 13"/>
          <p:cNvSpPr/>
          <p:nvPr/>
        </p:nvSpPr>
        <p:spPr>
          <a:xfrm rot="15922599">
            <a:off x="3153553" y="2218966"/>
            <a:ext cx="336102" cy="314482"/>
          </a:xfrm>
          <a:prstGeom prst="downArrow">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Down Arrow 14"/>
          <p:cNvSpPr/>
          <p:nvPr/>
        </p:nvSpPr>
        <p:spPr>
          <a:xfrm rot="15922599">
            <a:off x="3153555" y="4304791"/>
            <a:ext cx="336102" cy="314482"/>
          </a:xfrm>
          <a:prstGeom prst="downArrow">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Down Arrow 15"/>
          <p:cNvSpPr/>
          <p:nvPr/>
        </p:nvSpPr>
        <p:spPr>
          <a:xfrm rot="15922599">
            <a:off x="3153554" y="3374205"/>
            <a:ext cx="336102" cy="314482"/>
          </a:xfrm>
          <a:prstGeom prst="downArrow">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50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2000"/>
                                        <p:tgtEl>
                                          <p:spTgt spid="15"/>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4185</Words>
  <PresentationFormat>On-screen Show (16:9)</PresentationFormat>
  <Paragraphs>284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ĐỀ</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2021-08-09T02:27:28Z</dcterms:created>
  <dcterms:modified xsi:type="dcterms:W3CDTF">2021-08-09T13:36:00Z</dcterms:modified>
</cp:coreProperties>
</file>