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73" r:id="rId17"/>
    <p:sldId id="275" r:id="rId18"/>
    <p:sldId id="346" r:id="rId19"/>
    <p:sldId id="368" r:id="rId20"/>
    <p:sldId id="369" r:id="rId21"/>
    <p:sldId id="370" r:id="rId22"/>
    <p:sldId id="371" r:id="rId23"/>
    <p:sldId id="372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571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F035C-55C4-4FDE-A03D-DD40AD89C30A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751E1-768E-4F74-AEAA-A025D60F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513ADE-46FB-4F7B-A0A2-B21C7421F7D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E509E7-1921-4812-99B7-99BFA143D5DE}" type="slidenum">
              <a:rPr lang="en-US" altLang="en-US"/>
              <a:pPr algn="r" eaLnBrk="1" hangingPunct="1"/>
              <a:t>9</a:t>
            </a:fld>
            <a:endParaRPr lang="en-US" altLang="en-US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AD6946-CA18-4A24-844B-DA689B3C8D6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BC6A51D-30F4-4152-8BFA-5F2F2F8CF104}" type="slidenum">
              <a:rPr lang="en-US" altLang="en-US"/>
              <a:pPr algn="r" eaLnBrk="1" hangingPunct="1"/>
              <a:t>10</a:t>
            </a:fld>
            <a:endParaRPr lang="en-US" altLang="en-US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EA152-42B2-4EAE-BF6F-B5C02DD6EB6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110AAD-9C3D-4B6D-9C81-14F33D57F822}" type="slidenum">
              <a:rPr lang="en-US" altLang="en-US"/>
              <a:pPr algn="r"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2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8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3" y="6356354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2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8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93C9-6F33-400B-9632-09ADD0B826AD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2F6A-6169-4FC0-A20B-C4313A24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0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1.emf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1.emf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3.wmf"/><Relationship Id="rId17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71.png"/><Relationship Id="rId10" Type="http://schemas.openxmlformats.org/officeDocument/2006/relationships/image" Target="../media/image74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43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1.emf"/><Relationship Id="rId4" Type="http://schemas.openxmlformats.org/officeDocument/2006/relationships/image" Target="../media/image77.wmf"/><Relationship Id="rId9" Type="http://schemas.openxmlformats.org/officeDocument/2006/relationships/image" Target="../media/image80.png"/><Relationship Id="rId14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4.bin"/><Relationship Id="rId7" Type="http://schemas.openxmlformats.org/officeDocument/2006/relationships/image" Target="../media/image87.png"/><Relationship Id="rId12" Type="http://schemas.openxmlformats.org/officeDocument/2006/relationships/image" Target="../media/image89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98.png"/><Relationship Id="rId3" Type="http://schemas.openxmlformats.org/officeDocument/2006/relationships/image" Target="../media/image92.png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7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94.png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74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102.png"/><Relationship Id="rId12" Type="http://schemas.openxmlformats.org/officeDocument/2006/relationships/image" Target="../media/image104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10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Admin\Music\nh&#7841;c.mp3" TargetMode="External"/><Relationship Id="rId6" Type="http://schemas.openxmlformats.org/officeDocument/2006/relationships/image" Target="../media/image1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9.w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4.wmf"/><Relationship Id="rId32" Type="http://schemas.openxmlformats.org/officeDocument/2006/relationships/image" Target="../media/image38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4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6.wmf"/><Relationship Id="rId36" Type="http://schemas.openxmlformats.org/officeDocument/2006/relationships/image" Target="../media/image40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7.w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7525" y="1859674"/>
            <a:ext cx="1069783" cy="3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387" tIns="19194" rIns="38387" bIns="19194" rtlCol="0">
            <a:spAutoFit/>
          </a:bodyPr>
          <a:lstStyle/>
          <a:p>
            <a:pPr algn="ctr"/>
            <a:r>
              <a:rPr lang="vi-VN" sz="20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20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9875" y="2318397"/>
            <a:ext cx="6858000" cy="54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87" tIns="19194" rIns="38387" bIns="1919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25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vi-VN" sz="25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2</a:t>
            </a:r>
            <a:r>
              <a:rPr lang="en-US" sz="25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:</a:t>
            </a:r>
            <a:r>
              <a:rPr lang="vi-VN" sz="25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TỔ HỢP – XÁC SUẤT</a:t>
            </a:r>
            <a:endParaRPr lang="en-US" sz="25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65535" y="941887"/>
            <a:ext cx="823869" cy="860472"/>
            <a:chOff x="12784885" y="1066801"/>
            <a:chExt cx="1814128" cy="1721168"/>
          </a:xfrm>
        </p:grpSpPr>
        <p:sp>
          <p:nvSpPr>
            <p:cNvPr id="9" name="TextBox 8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020902" y="1556787"/>
              <a:ext cx="1330953" cy="1231182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3400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3400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endParaRPr lang="en-US" sz="3400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6922" y="983121"/>
            <a:ext cx="839282" cy="853403"/>
            <a:chOff x="11186391" y="149817"/>
            <a:chExt cx="2238375" cy="1707027"/>
          </a:xfrm>
        </p:grpSpPr>
        <p:pic>
          <p:nvPicPr>
            <p:cNvPr id="12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26"/>
          <p:cNvGrpSpPr/>
          <p:nvPr/>
        </p:nvGrpSpPr>
        <p:grpSpPr>
          <a:xfrm>
            <a:off x="3115468" y="4513281"/>
            <a:ext cx="6408170" cy="438206"/>
            <a:chOff x="7483861" y="7543801"/>
            <a:chExt cx="17012919" cy="876526"/>
          </a:xfrm>
        </p:grpSpPr>
        <p:sp>
          <p:nvSpPr>
            <p:cNvPr id="15" name="TextBox 14"/>
            <p:cNvSpPr txBox="1"/>
            <p:nvPr/>
          </p:nvSpPr>
          <p:spPr>
            <a:xfrm>
              <a:off x="8993187" y="7620003"/>
              <a:ext cx="15503593" cy="8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TAM GIÁC PAXCAN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27"/>
            <p:cNvGrpSpPr/>
            <p:nvPr/>
          </p:nvGrpSpPr>
          <p:grpSpPr>
            <a:xfrm>
              <a:off x="7483861" y="7543801"/>
              <a:ext cx="1288835" cy="872847"/>
              <a:chOff x="7483860" y="7543801"/>
              <a:chExt cx="1288835" cy="872847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29"/>
              <p:cNvGrpSpPr/>
              <p:nvPr/>
            </p:nvGrpSpPr>
            <p:grpSpPr>
              <a:xfrm>
                <a:off x="7493378" y="7646473"/>
                <a:ext cx="1279317" cy="770175"/>
                <a:chOff x="7493378" y="7646473"/>
                <a:chExt cx="1279317" cy="770175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686621" y="7646473"/>
                  <a:ext cx="1086074" cy="7387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1" name="Group 26"/>
          <p:cNvGrpSpPr/>
          <p:nvPr/>
        </p:nvGrpSpPr>
        <p:grpSpPr>
          <a:xfrm>
            <a:off x="3115469" y="3967878"/>
            <a:ext cx="5568427" cy="453596"/>
            <a:chOff x="7459670" y="7543799"/>
            <a:chExt cx="14851072" cy="907311"/>
          </a:xfrm>
        </p:grpSpPr>
        <p:sp>
          <p:nvSpPr>
            <p:cNvPr id="22" name="TextBox 21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NHỊ THỨC NIU-TƠN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767322" y="7640053"/>
                  <a:ext cx="791775" cy="73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8" name="TextBox 27"/>
          <p:cNvSpPr txBox="1"/>
          <p:nvPr/>
        </p:nvSpPr>
        <p:spPr>
          <a:xfrm>
            <a:off x="4118198" y="3200400"/>
            <a:ext cx="4153960" cy="469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38387" tIns="19194" rIns="38387" bIns="19194" rtlCol="0">
            <a:spAutoFit/>
          </a:bodyPr>
          <a:lstStyle/>
          <a:p>
            <a:pPr algn="ctr"/>
            <a:r>
              <a:rPr lang="vi-VN" sz="28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3:NHỊ THỨC NIU-TƠN</a:t>
            </a:r>
            <a:endParaRPr lang="en-US" sz="28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89079" y="3846015"/>
            <a:ext cx="7129906" cy="2132062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7" tIns="19194" rIns="38387" bIns="19194"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115468" y="5559212"/>
            <a:ext cx="3552032" cy="741762"/>
            <a:chOff x="739068" y="1515168"/>
            <a:chExt cx="9473319" cy="1483717"/>
          </a:xfrm>
        </p:grpSpPr>
        <p:sp>
          <p:nvSpPr>
            <p:cNvPr id="31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39068" y="1515168"/>
              <a:ext cx="8177919" cy="1483717"/>
              <a:chOff x="739068" y="1515168"/>
              <a:chExt cx="8177919" cy="1483717"/>
            </a:xfrm>
          </p:grpSpPr>
          <p:sp>
            <p:nvSpPr>
              <p:cNvPr id="3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32732" y="1706055"/>
                <a:ext cx="6784255" cy="12928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46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81" y="762001"/>
            <a:ext cx="1737789" cy="1838523"/>
          </a:xfrm>
          <a:prstGeom prst="rect">
            <a:avLst/>
          </a:prstGeom>
          <a:noFill/>
        </p:spPr>
      </p:pic>
      <p:pic>
        <p:nvPicPr>
          <p:cNvPr id="47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48" y="716221"/>
            <a:ext cx="1269053" cy="1692292"/>
          </a:xfrm>
          <a:prstGeom prst="rect">
            <a:avLst/>
          </a:prstGeom>
        </p:spPr>
      </p:pic>
      <p:grpSp>
        <p:nvGrpSpPr>
          <p:cNvPr id="48" name="Group 26">
            <a:extLst>
              <a:ext uri="{FF2B5EF4-FFF2-40B4-BE49-F238E27FC236}">
                <a16:creationId xmlns:a16="http://schemas.microsoft.com/office/drawing/2014/main" id="{F55A7E90-B476-4806-8603-6F796B9F6A74}"/>
              </a:ext>
            </a:extLst>
          </p:cNvPr>
          <p:cNvGrpSpPr/>
          <p:nvPr/>
        </p:nvGrpSpPr>
        <p:grpSpPr>
          <a:xfrm>
            <a:off x="3146255" y="5046244"/>
            <a:ext cx="6408170" cy="438206"/>
            <a:chOff x="7483861" y="7543801"/>
            <a:chExt cx="17012919" cy="87652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C72557-83FF-4CC1-8DE2-82BBBCF76C45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4946BCA1-1C9B-4976-8534-B2659235BA8C}"/>
                </a:ext>
              </a:extLst>
            </p:cNvPr>
            <p:cNvGrpSpPr/>
            <p:nvPr/>
          </p:nvGrpSpPr>
          <p:grpSpPr>
            <a:xfrm>
              <a:off x="7483861" y="7543801"/>
              <a:ext cx="1437789" cy="872847"/>
              <a:chOff x="7483860" y="7543801"/>
              <a:chExt cx="1437789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B015493F-E763-4C1B-A82C-2CBFD1B3684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29">
                <a:extLst>
                  <a:ext uri="{FF2B5EF4-FFF2-40B4-BE49-F238E27FC236}">
                    <a16:creationId xmlns:a16="http://schemas.microsoft.com/office/drawing/2014/main" id="{167A18F1-50A5-437B-9D62-45BADA88175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428271" cy="770175"/>
                <a:chOff x="7493378" y="7646473"/>
                <a:chExt cx="1428271" cy="770175"/>
              </a:xfrm>
            </p:grpSpPr>
            <p:sp>
              <p:nvSpPr>
                <p:cNvPr id="53" name="Round Same Side Corner Rectangle 18">
                  <a:extLst>
                    <a:ext uri="{FF2B5EF4-FFF2-40B4-BE49-F238E27FC236}">
                      <a16:creationId xmlns:a16="http://schemas.microsoft.com/office/drawing/2014/main" id="{787F019C-EA42-4A25-9E9B-E5CF968494C6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EDD2AEB-44FD-4A65-8F1E-2045D79B2D7B}"/>
                    </a:ext>
                  </a:extLst>
                </p:cNvPr>
                <p:cNvSpPr txBox="1"/>
                <p:nvPr/>
              </p:nvSpPr>
              <p:spPr>
                <a:xfrm>
                  <a:off x="7537669" y="7646473"/>
                  <a:ext cx="1383980" cy="7387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38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24001" y="1600201"/>
            <a:ext cx="2201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(a+b)</a:t>
            </a:r>
            <a:r>
              <a:rPr lang="en-US" altLang="en-US" sz="4000" b="1" baseline="3000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4000" b="1" baseline="30000">
                <a:latin typeface="Times New Roman" pitchFamily="18" charset="0"/>
              </a:rPr>
              <a:t> </a:t>
            </a:r>
            <a:r>
              <a:rPr lang="en-US" altLang="en-US" sz="4000" b="1">
                <a:latin typeface="Times New Roman" pitchFamily="18" charset="0"/>
              </a:rPr>
              <a:t>=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62400" y="1508126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1417639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1663" y="1566863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32325" y="1377951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91200" y="151765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19801" y="1417639"/>
            <a:ext cx="855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n-1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77000" y="1514476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b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84963" y="1403351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27588" y="1566863"/>
            <a:ext cx="595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+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0063" y="260985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+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577388" y="162718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…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13238" y="254635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18039" y="2446339"/>
            <a:ext cx="85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n-k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00650" y="2543176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b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95913" y="2446339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95964" y="2632076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+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019800" y="2514601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…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151938" y="1541463"/>
            <a:ext cx="461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+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77001" y="2654301"/>
            <a:ext cx="44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+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643813" y="260350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a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789864" y="2427289"/>
            <a:ext cx="85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n-n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48575" y="260985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b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864475" y="2466976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793164" y="2703514"/>
            <a:ext cx="769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B050"/>
                </a:solidFill>
                <a:latin typeface="Times New Roman" pitchFamily="18" charset="0"/>
              </a:rPr>
              <a:t>(1)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877050" y="1582738"/>
            <a:ext cx="285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+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48600" y="1465263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a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077201" y="1325564"/>
            <a:ext cx="855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n-2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610600" y="1508126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itchFamily="18" charset="0"/>
              </a:rPr>
              <a:t>b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1566863" y="368935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Công thức </a:t>
            </a:r>
            <a:r>
              <a:rPr lang="en-US" altLang="en-US" sz="2800" b="1">
                <a:solidFill>
                  <a:srgbClr val="00B050"/>
                </a:solidFill>
                <a:latin typeface="Times New Roman" pitchFamily="18" charset="0"/>
              </a:rPr>
              <a:t>(1)</a:t>
            </a:r>
            <a:r>
              <a:rPr lang="en-US" altLang="en-US" sz="2800" b="1">
                <a:latin typeface="Times New Roman" pitchFamily="18" charset="0"/>
              </a:rPr>
              <a:t> được gọi là công thức nhị thức Newton:</a:t>
            </a:r>
          </a:p>
        </p:txBody>
      </p:sp>
      <p:sp>
        <p:nvSpPr>
          <p:cNvPr id="57" name="Text Box 94"/>
          <p:cNvSpPr txBox="1">
            <a:spLocks noChangeArrowheads="1"/>
          </p:cNvSpPr>
          <p:nvPr/>
        </p:nvSpPr>
        <p:spPr bwMode="auto">
          <a:xfrm>
            <a:off x="1981200" y="4537076"/>
            <a:ext cx="32194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Số hạng tổng quát:</a:t>
            </a:r>
          </a:p>
        </p:txBody>
      </p:sp>
      <p:graphicFrame>
        <p:nvGraphicFramePr>
          <p:cNvPr id="64" name="Object 3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97464" y="4708526"/>
          <a:ext cx="526573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865" imgH="241195" progId="Equation.DSMT4">
                  <p:embed/>
                </p:oleObj>
              </mc:Choice>
              <mc:Fallback>
                <p:oleObj name="Equation" r:id="rId3" imgW="1002865" imgH="241195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4" y="4708526"/>
                        <a:ext cx="5265737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ounded Rectangle 64"/>
          <p:cNvSpPr/>
          <p:nvPr/>
        </p:nvSpPr>
        <p:spPr>
          <a:xfrm>
            <a:off x="5610306" y="4516130"/>
            <a:ext cx="4829095" cy="1588172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6" name="Text Box 93"/>
          <p:cNvSpPr txBox="1">
            <a:spLocks noChangeArrowheads="1"/>
          </p:cNvSpPr>
          <p:nvPr/>
        </p:nvSpPr>
        <p:spPr bwMode="auto">
          <a:xfrm>
            <a:off x="2057400" y="5807076"/>
            <a:ext cx="3182938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Số hạng thứ k+1 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3619501" y="2436814"/>
            <a:ext cx="2265363" cy="892175"/>
          </a:xfrm>
          <a:prstGeom prst="wedgeRectCallout">
            <a:avLst>
              <a:gd name="adj1" fmla="val -32688"/>
              <a:gd name="adj2" fmla="val 171409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4" name="Object 45"/>
          <p:cNvGraphicFramePr>
            <a:graphicFrameLocks noChangeAspect="1"/>
          </p:cNvGraphicFramePr>
          <p:nvPr/>
        </p:nvGraphicFramePr>
        <p:xfrm>
          <a:off x="3602039" y="2324101"/>
          <a:ext cx="8731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241195" progId="Equation.DSMT4">
                  <p:embed/>
                </p:oleObj>
              </mc:Choice>
              <mc:Fallback>
                <p:oleObj name="Equation" r:id="rId5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9" y="2324101"/>
                        <a:ext cx="87312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6"/>
          <p:cNvGraphicFramePr>
            <a:graphicFrameLocks noChangeAspect="1"/>
          </p:cNvGraphicFramePr>
          <p:nvPr/>
        </p:nvGraphicFramePr>
        <p:xfrm>
          <a:off x="5175251" y="1276351"/>
          <a:ext cx="8175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241195" progId="Equation.DSMT4">
                  <p:embed/>
                </p:oleObj>
              </mc:Choice>
              <mc:Fallback>
                <p:oleObj name="Equation" r:id="rId7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1" y="1276351"/>
                        <a:ext cx="8175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7"/>
          <p:cNvGraphicFramePr>
            <a:graphicFrameLocks noChangeAspect="1"/>
          </p:cNvGraphicFramePr>
          <p:nvPr/>
        </p:nvGraphicFramePr>
        <p:xfrm>
          <a:off x="7162801" y="1320800"/>
          <a:ext cx="87312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12" imgH="241195" progId="Equation.DSMT4">
                  <p:embed/>
                </p:oleObj>
              </mc:Choice>
              <mc:Fallback>
                <p:oleObj name="Equation" r:id="rId9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1320800"/>
                        <a:ext cx="873125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8"/>
          <p:cNvGraphicFramePr>
            <a:graphicFrameLocks noChangeAspect="1"/>
          </p:cNvGraphicFramePr>
          <p:nvPr/>
        </p:nvGraphicFramePr>
        <p:xfrm>
          <a:off x="3276601" y="1323975"/>
          <a:ext cx="87312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241195" progId="Equation.DSMT4">
                  <p:embed/>
                </p:oleObj>
              </mc:Choice>
              <mc:Fallback>
                <p:oleObj name="Equation" r:id="rId11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1323975"/>
                        <a:ext cx="873125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6" name="Object 49"/>
          <p:cNvGraphicFramePr>
            <a:graphicFrameLocks noChangeAspect="1"/>
          </p:cNvGraphicFramePr>
          <p:nvPr/>
        </p:nvGraphicFramePr>
        <p:xfrm>
          <a:off x="6823076" y="2314575"/>
          <a:ext cx="87312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6" y="2314575"/>
                        <a:ext cx="873125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93"/>
          <p:cNvSpPr txBox="1">
            <a:spLocks noChangeArrowheads="1"/>
          </p:cNvSpPr>
          <p:nvPr/>
        </p:nvSpPr>
        <p:spPr bwMode="auto">
          <a:xfrm>
            <a:off x="2743200" y="5165726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Hoặc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863013" y="1336676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Action Button: Help 9">
            <a:hlinkClick r:id="" action="ppaction://hlinkshowjump?jump=nextslide" highlightClick="1"/>
          </p:cNvPr>
          <p:cNvSpPr/>
          <p:nvPr/>
        </p:nvSpPr>
        <p:spPr>
          <a:xfrm>
            <a:off x="9839326" y="6435725"/>
            <a:ext cx="523875" cy="28575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BD52162-4C32-4965-B8E4-65AFC98C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8960C35-CE7E-4B95-A635-03929FD261BD}"/>
              </a:ext>
            </a:extLst>
          </p:cNvPr>
          <p:cNvGrpSpPr/>
          <p:nvPr/>
        </p:nvGrpSpPr>
        <p:grpSpPr>
          <a:xfrm>
            <a:off x="1720850" y="860754"/>
            <a:ext cx="7350126" cy="523220"/>
            <a:chOff x="196850" y="860754"/>
            <a:chExt cx="7350126" cy="523220"/>
          </a:xfrm>
        </p:grpSpPr>
        <p:sp>
          <p:nvSpPr>
            <p:cNvPr id="80898" name="Text Box 2"/>
            <p:cNvSpPr txBox="1">
              <a:spLocks noChangeArrowheads="1"/>
            </p:cNvSpPr>
            <p:nvPr/>
          </p:nvSpPr>
          <p:spPr bwMode="auto">
            <a:xfrm>
              <a:off x="196850" y="860754"/>
              <a:ext cx="7350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altLang="en-US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itchFamily="18" charset="0"/>
                </a:rPr>
                <a:t>         CÔNG THỨC NHỊ THỨC NIU-TƠN:</a:t>
              </a:r>
              <a:endParaRPr lang="en-US" alt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" name="Rectangle: Diagonal Corners Rounded 1">
              <a:extLst>
                <a:ext uri="{FF2B5EF4-FFF2-40B4-BE49-F238E27FC236}">
                  <a16:creationId xmlns:a16="http://schemas.microsoft.com/office/drawing/2014/main" id="{2300DE40-64CE-4A0D-B029-4784B415AA54}"/>
                </a:ext>
              </a:extLst>
            </p:cNvPr>
            <p:cNvSpPr/>
            <p:nvPr/>
          </p:nvSpPr>
          <p:spPr>
            <a:xfrm>
              <a:off x="587365" y="912813"/>
              <a:ext cx="388938" cy="363537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+mj-lt"/>
                </a:rPr>
                <a:t>I</a:t>
              </a:r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09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0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4" grpId="1"/>
      <p:bldP spid="15" grpId="0"/>
      <p:bldP spid="15" grpId="1"/>
      <p:bldP spid="19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8" grpId="0"/>
      <p:bldP spid="59" grpId="0"/>
      <p:bldP spid="61" grpId="0"/>
      <p:bldP spid="62" grpId="0"/>
      <p:bldP spid="57" grpId="0" animBg="1"/>
      <p:bldP spid="66" grpId="0" animBg="1"/>
      <p:bldP spid="3" grpId="0" animBg="1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1881188" y="2463800"/>
            <a:ext cx="5562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00" b="1" dirty="0">
                <a:latin typeface=".VnTime" pitchFamily="34" charset="0"/>
              </a:rPr>
              <a:t>a) </a:t>
            </a:r>
            <a:r>
              <a:rPr lang="en-US" altLang="en-US" sz="2700" dirty="0" err="1">
                <a:latin typeface="Times New Roman" pitchFamily="18" charset="0"/>
              </a:rPr>
              <a:t>Số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các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số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hạng</a:t>
            </a:r>
            <a:r>
              <a:rPr lang="en-US" altLang="en-US" sz="2700" dirty="0">
                <a:latin typeface="Times New Roman" pitchFamily="18" charset="0"/>
              </a:rPr>
              <a:t>  </a:t>
            </a:r>
            <a:r>
              <a:rPr lang="en-US" altLang="en-US" sz="2700" dirty="0" err="1">
                <a:latin typeface="Times New Roman" pitchFamily="18" charset="0"/>
              </a:rPr>
              <a:t>là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b="1" u="sng" dirty="0">
                <a:latin typeface="Times New Roman" pitchFamily="18" charset="0"/>
              </a:rPr>
              <a:t>n+1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1828800" y="3124200"/>
            <a:ext cx="8612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7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27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1789113" y="5095876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00" b="1" dirty="0">
                <a:latin typeface=".VnTime" pitchFamily="34" charset="0"/>
              </a:rPr>
              <a:t>d)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</a:rPr>
              <a:t>hệ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của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mỗi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cặp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số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hạng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cách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đều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hai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số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hạng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đầu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và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cuối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thì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b="1" dirty="0" err="1">
                <a:latin typeface="Times New Roman" pitchFamily="18" charset="0"/>
              </a:rPr>
              <a:t>bằng</a:t>
            </a:r>
            <a:r>
              <a:rPr lang="en-US" altLang="en-US" sz="2700" b="1" dirty="0">
                <a:latin typeface="Times New Roman" pitchFamily="18" charset="0"/>
              </a:rPr>
              <a:t> </a:t>
            </a:r>
            <a:r>
              <a:rPr lang="en-US" altLang="en-US" sz="2700" b="1" dirty="0" err="1">
                <a:latin typeface="Times New Roman" pitchFamily="18" charset="0"/>
              </a:rPr>
              <a:t>nhau</a:t>
            </a:r>
            <a:r>
              <a:rPr lang="en-US" altLang="en-US" sz="2700" dirty="0">
                <a:latin typeface="Times New Roman" pitchFamily="18" charset="0"/>
              </a:rPr>
              <a:t>. 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3336926" y="1854200"/>
            <a:ext cx="5045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(1):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97088" y="1244600"/>
            <a:ext cx="1447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7415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0" y="3819525"/>
          <a:ext cx="114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9525"/>
                        <a:ext cx="1143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4" name="Text Box 98"/>
          <p:cNvSpPr txBox="1">
            <a:spLocks noChangeArrowheads="1"/>
          </p:cNvSpPr>
          <p:nvPr/>
        </p:nvSpPr>
        <p:spPr bwMode="auto">
          <a:xfrm>
            <a:off x="4419600" y="3683000"/>
            <a:ext cx="510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CC"/>
                </a:solidFill>
                <a:latin typeface="Times New Roman" pitchFamily="18" charset="0"/>
              </a:rPr>
              <a:t>          số mũ của</a:t>
            </a:r>
            <a:r>
              <a:rPr lang="en-US" altLang="en-US" sz="2700" b="1" i="1">
                <a:solidFill>
                  <a:srgbClr val="0000CC"/>
                </a:solidFill>
                <a:latin typeface="Times New Roman" pitchFamily="18" charset="0"/>
              </a:rPr>
              <a:t> b</a:t>
            </a:r>
            <a:r>
              <a:rPr lang="en-US" altLang="en-US" sz="27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b="1">
                <a:latin typeface="Times New Roman" pitchFamily="18" charset="0"/>
              </a:rPr>
              <a:t>tăng dần .</a:t>
            </a:r>
            <a:r>
              <a:rPr lang="en-US" altLang="en-US" sz="2700">
                <a:latin typeface="Times New Roman" pitchFamily="18" charset="0"/>
              </a:rPr>
              <a:t> </a:t>
            </a:r>
          </a:p>
        </p:txBody>
      </p:sp>
      <p:sp>
        <p:nvSpPr>
          <p:cNvPr id="29795" name="Text Box 99"/>
          <p:cNvSpPr txBox="1">
            <a:spLocks noChangeArrowheads="1"/>
          </p:cNvSpPr>
          <p:nvPr/>
        </p:nvSpPr>
        <p:spPr bwMode="auto">
          <a:xfrm>
            <a:off x="1770063" y="4445000"/>
            <a:ext cx="8907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00" b="1" dirty="0">
                <a:latin typeface="Times New Roman" pitchFamily="18" charset="0"/>
              </a:rPr>
              <a:t>c)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itchFamily="18" charset="0"/>
              </a:rPr>
              <a:t>mũ</a:t>
            </a:r>
            <a:r>
              <a:rPr lang="en-US" altLang="en-US" sz="2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của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i="1" dirty="0">
                <a:latin typeface="Times New Roman" pitchFamily="18" charset="0"/>
              </a:rPr>
              <a:t>a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và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i="1" dirty="0">
                <a:latin typeface="Times New Roman" pitchFamily="18" charset="0"/>
              </a:rPr>
              <a:t>b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trong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mỗi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số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hạng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luôn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b="1" dirty="0" err="1">
                <a:latin typeface="Times New Roman" pitchFamily="18" charset="0"/>
              </a:rPr>
              <a:t>bằng</a:t>
            </a:r>
            <a:r>
              <a:rPr lang="en-US" altLang="en-US" sz="2700" b="1" dirty="0">
                <a:latin typeface="Times New Roman" pitchFamily="18" charset="0"/>
              </a:rPr>
              <a:t> n</a:t>
            </a:r>
            <a:endParaRPr lang="en-US" altLang="en-US" sz="2700" dirty="0">
              <a:latin typeface="Times New Roman" pitchFamily="18" charset="0"/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3336926" y="1244600"/>
            <a:ext cx="3603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00" b="1" dirty="0">
                <a:latin typeface="Times New Roman" pitchFamily="18" charset="0"/>
              </a:rPr>
              <a:t>*</a:t>
            </a:r>
            <a:r>
              <a:rPr lang="en-US" altLang="en-US" sz="2700" b="1" dirty="0" err="1">
                <a:latin typeface="Times New Roman" pitchFamily="18" charset="0"/>
              </a:rPr>
              <a:t>Quy</a:t>
            </a:r>
            <a:r>
              <a:rPr lang="en-US" altLang="en-US" sz="2700" b="1" dirty="0">
                <a:latin typeface="Times New Roman" pitchFamily="18" charset="0"/>
              </a:rPr>
              <a:t> </a:t>
            </a:r>
            <a:r>
              <a:rPr lang="en-US" altLang="en-US" sz="2700" b="1" dirty="0" err="1">
                <a:latin typeface="Times New Roman" pitchFamily="18" charset="0"/>
              </a:rPr>
              <a:t>ước</a:t>
            </a:r>
            <a:r>
              <a:rPr lang="en-US" altLang="en-US" sz="2700" b="1" dirty="0">
                <a:latin typeface="Times New Roman" pitchFamily="18" charset="0"/>
              </a:rPr>
              <a:t> : a</a:t>
            </a:r>
            <a:r>
              <a:rPr lang="en-US" altLang="en-US" sz="2700" b="1" baseline="30000" dirty="0">
                <a:latin typeface="Times New Roman" pitchFamily="18" charset="0"/>
              </a:rPr>
              <a:t>0 </a:t>
            </a:r>
            <a:r>
              <a:rPr lang="en-US" altLang="en-US" sz="2700" b="1" dirty="0">
                <a:latin typeface="Times New Roman" pitchFamily="18" charset="0"/>
              </a:rPr>
              <a:t>= b</a:t>
            </a:r>
            <a:r>
              <a:rPr lang="en-US" altLang="en-US" sz="2700" b="1" baseline="30000" dirty="0">
                <a:latin typeface="Times New Roman" pitchFamily="18" charset="0"/>
              </a:rPr>
              <a:t>0 </a:t>
            </a:r>
            <a:r>
              <a:rPr lang="en-US" altLang="en-US" sz="2700" b="1" dirty="0">
                <a:latin typeface="Times New Roman" pitchFamily="18" charset="0"/>
              </a:rPr>
              <a:t>= 1</a:t>
            </a:r>
            <a:endParaRPr lang="en-US" altLang="en-US" sz="2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14" descr="AG0021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234">
            <a:off x="1541463" y="715964"/>
            <a:ext cx="6905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AF9474-05C8-4CF2-852A-E79A7E51B162}"/>
              </a:ext>
            </a:extLst>
          </p:cNvPr>
          <p:cNvGrpSpPr/>
          <p:nvPr/>
        </p:nvGrpSpPr>
        <p:grpSpPr>
          <a:xfrm>
            <a:off x="1524000" y="695980"/>
            <a:ext cx="7350126" cy="523220"/>
            <a:chOff x="269282" y="873453"/>
            <a:chExt cx="7350126" cy="523220"/>
          </a:xfrm>
        </p:grpSpPr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475CDBC4-C232-404D-83CF-75A61DB83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82" y="873453"/>
              <a:ext cx="7350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altLang="en-US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itchFamily="18" charset="0"/>
                </a:rPr>
                <a:t>         CÔNG THỨC NHỊ THỨC NIU-TƠN:</a:t>
              </a:r>
              <a:endParaRPr lang="en-US" alt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C7F36770-ED7C-488C-91E3-F97A4E721B13}"/>
                </a:ext>
              </a:extLst>
            </p:cNvPr>
            <p:cNvSpPr/>
            <p:nvPr/>
          </p:nvSpPr>
          <p:spPr>
            <a:xfrm>
              <a:off x="587365" y="912813"/>
              <a:ext cx="388938" cy="363537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+mj-lt"/>
                </a:rPr>
                <a:t>I</a:t>
              </a:r>
              <a:endParaRPr lang="en-US" sz="2400" b="1" dirty="0">
                <a:latin typeface="+mj-lt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65BCAF26-59BE-461D-B8D6-52948D76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8" grpId="0"/>
      <p:bldP spid="29729" grpId="0"/>
      <p:bldP spid="29730" grpId="0"/>
      <p:bldP spid="29732" grpId="0"/>
      <p:bldP spid="29741" grpId="0"/>
      <p:bldP spid="29794" grpId="0"/>
      <p:bldP spid="29795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2286001"/>
            <a:ext cx="4073038" cy="131016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77941" y="3657600"/>
            <a:ext cx="6324600" cy="104278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77941" y="4800602"/>
            <a:ext cx="6372194" cy="5393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DE9F-87B6-43EB-AF3E-4C432197FAA9}"/>
              </a:ext>
            </a:extLst>
          </p:cNvPr>
          <p:cNvSpPr txBox="1"/>
          <p:nvPr/>
        </p:nvSpPr>
        <p:spPr>
          <a:xfrm>
            <a:off x="1981200" y="2049215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atin typeface="+mj-lt"/>
              </a:rPr>
              <a:t>Lời giải: </a:t>
            </a:r>
            <a:endParaRPr lang="en-US" sz="3600" dirty="0">
              <a:latin typeface="+mj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36F88F-AD8C-40A7-A457-AA78C003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5B9FEBA-B6B5-4512-859A-9DCEBC20CEEE}"/>
                  </a:ext>
                </a:extLst>
              </p:cNvPr>
              <p:cNvSpPr/>
              <p:nvPr/>
            </p:nvSpPr>
            <p:spPr>
              <a:xfrm>
                <a:off x="0" y="842824"/>
                <a:ext cx="9432009" cy="1042786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dirty="0">
                    <a:latin typeface="+mj-lt"/>
                  </a:rPr>
                  <a:t>Ví dụ 1: Khai triển nhị thức Niu-tơn sau: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5B9FEBA-B6B5-4512-859A-9DCEBC20C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2824"/>
                <a:ext cx="9432009" cy="10427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8139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400" y="2337291"/>
            <a:ext cx="4700646" cy="130221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5412" y="3733800"/>
            <a:ext cx="7924800" cy="10334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4876800"/>
            <a:ext cx="5458802" cy="52322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BD2E02-EAE6-4986-AAFD-AB9EDE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069018"/>
            <a:ext cx="3126188" cy="737091"/>
          </a:xfrm>
        </p:spPr>
        <p:txBody>
          <a:bodyPr>
            <a:normAutofit fontScale="90000"/>
          </a:bodyPr>
          <a:lstStyle/>
          <a:p>
            <a:pPr algn="l"/>
            <a:r>
              <a:rPr lang="vi-VN"/>
              <a:t>Lời </a:t>
            </a:r>
            <a:r>
              <a:rPr lang="vi-VN" dirty="0"/>
              <a:t>giải: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5B2D256-02DD-4F86-8FB8-F4FCB8FA2B14}"/>
                  </a:ext>
                </a:extLst>
              </p:cNvPr>
              <p:cNvSpPr/>
              <p:nvPr/>
            </p:nvSpPr>
            <p:spPr>
              <a:xfrm>
                <a:off x="4119" y="993842"/>
                <a:ext cx="9681971" cy="1033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/>
                  <a:t>Ví dụ 2: Khai triển nhị thức Niu-ton sau: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5B2D256-02DD-4F86-8FB8-F4FCB8FA2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" y="993842"/>
                <a:ext cx="9681971" cy="103348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0E213ABE-A1D4-4EDF-99AE-5C605AE1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8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2942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81200" y="1900238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</a:rPr>
              <a:t>Ví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</a:t>
            </a:r>
            <a:r>
              <a:rPr lang="en-US" altLang="en-US" sz="2400" b="1" dirty="0">
                <a:latin typeface="Times New Roman" pitchFamily="18" charset="0"/>
              </a:rPr>
              <a:t> 3.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hệ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        </a:t>
            </a:r>
            <a:r>
              <a:rPr lang="en-US" altLang="en-US" sz="2400" dirty="0" err="1">
                <a:latin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khai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triển</a:t>
            </a:r>
            <a:r>
              <a:rPr lang="en-US" altLang="en-US" sz="2400" dirty="0">
                <a:latin typeface="Arial" charset="0"/>
              </a:rPr>
              <a:t>: </a:t>
            </a:r>
            <a:r>
              <a:rPr lang="en-US" altLang="en-US" sz="2400" dirty="0">
                <a:solidFill>
                  <a:srgbClr val="0000FF"/>
                </a:solidFill>
                <a:latin typeface="Arial" charset="0"/>
              </a:rPr>
              <a:t>(1-3x)</a:t>
            </a:r>
            <a:r>
              <a:rPr lang="en-US" altLang="en-US" sz="2400" baseline="30000" dirty="0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graphicFrame>
        <p:nvGraphicFramePr>
          <p:cNvPr id="204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209415"/>
              </p:ext>
            </p:extLst>
          </p:nvPr>
        </p:nvGraphicFramePr>
        <p:xfrm>
          <a:off x="2438401" y="1295400"/>
          <a:ext cx="7172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24300" imgH="241300" progId="Equation.DSMT4">
                  <p:embed/>
                </p:oleObj>
              </mc:Choice>
              <mc:Fallback>
                <p:oleObj name="Equation" r:id="rId3" imgW="392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1295400"/>
                        <a:ext cx="717232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9906000" y="12954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9900CC"/>
                </a:solidFill>
                <a:latin typeface="Arial" charset="0"/>
              </a:rPr>
              <a:t>(1)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590800" y="2454276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Times New Roman" pitchFamily="18" charset="0"/>
              </a:rPr>
              <a:t>Lời giải</a:t>
            </a:r>
            <a:r>
              <a:rPr lang="en-US" altLang="en-US" sz="2400" u="sng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3265488" y="3429001"/>
          <a:ext cx="30591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900" imgH="241300" progId="Equation.DSMT4">
                  <p:embed/>
                </p:oleObj>
              </mc:Choice>
              <mc:Fallback>
                <p:oleObj name="Equation" r:id="rId5" imgW="161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3429001"/>
                        <a:ext cx="3059112" cy="474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7543800" y="4648201"/>
          <a:ext cx="19891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200" imgH="241300" progId="Equation.DSMT4">
                  <p:embed/>
                </p:oleObj>
              </mc:Choice>
              <mc:Fallback>
                <p:oleObj name="Equation" r:id="rId7" imgW="838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648201"/>
                        <a:ext cx="1989138" cy="59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819400" y="29718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Số hạng tổng quát trong khai triển</a:t>
            </a:r>
            <a:r>
              <a:rPr lang="en-US" altLang="en-US" sz="1800">
                <a:latin typeface="Arial" charset="0"/>
              </a:rPr>
              <a:t> </a:t>
            </a:r>
            <a:r>
              <a:rPr lang="en-US" altLang="en-US" sz="2400">
                <a:solidFill>
                  <a:srgbClr val="FF3300"/>
                </a:solidFill>
                <a:latin typeface="Arial" charset="0"/>
              </a:rPr>
              <a:t>(1-3x)</a:t>
            </a:r>
            <a:r>
              <a:rPr lang="en-US" altLang="en-US" sz="2400" baseline="30000">
                <a:solidFill>
                  <a:srgbClr val="FF3300"/>
                </a:solidFill>
                <a:latin typeface="Arial" charset="0"/>
              </a:rPr>
              <a:t>5</a:t>
            </a:r>
            <a:r>
              <a:rPr lang="en-US" altLang="en-US" sz="18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là:</a:t>
            </a:r>
            <a:r>
              <a:rPr lang="en-US" altLang="en-US" sz="1800">
                <a:latin typeface="Arial" charset="0"/>
              </a:rPr>
              <a:t> 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438400" y="47244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Vậy hệ số của      trong khai triển là: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048000" y="381000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Số hạng của </a:t>
            </a:r>
          </a:p>
        </p:txBody>
      </p:sp>
      <p:graphicFrame>
        <p:nvGraphicFramePr>
          <p:cNvPr id="5157" name="Object 37"/>
          <p:cNvGraphicFramePr>
            <a:graphicFrameLocks noChangeAspect="1"/>
          </p:cNvGraphicFramePr>
          <p:nvPr/>
        </p:nvGraphicFramePr>
        <p:xfrm>
          <a:off x="6705600" y="3810000"/>
          <a:ext cx="774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138" imgH="177569" progId="Equation.DSMT4">
                  <p:embed/>
                </p:oleObj>
              </mc:Choice>
              <mc:Fallback>
                <p:oleObj name="Equation" r:id="rId9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10000"/>
                        <a:ext cx="774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4800600" y="3733800"/>
          <a:ext cx="4572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569" imgH="202936" progId="Equation.DSMT4">
                  <p:embed/>
                </p:oleObj>
              </mc:Choice>
              <mc:Fallback>
                <p:oleObj name="Equation" r:id="rId11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4572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334000" y="3810001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ứng với</a:t>
            </a:r>
          </a:p>
        </p:txBody>
      </p:sp>
      <p:graphicFrame>
        <p:nvGraphicFramePr>
          <p:cNvPr id="1188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92313"/>
              </p:ext>
            </p:extLst>
          </p:nvPr>
        </p:nvGraphicFramePr>
        <p:xfrm>
          <a:off x="5088732" y="1905000"/>
          <a:ext cx="3667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569" imgH="202936" progId="Equation.DSMT4">
                  <p:embed/>
                </p:oleObj>
              </mc:Choice>
              <mc:Fallback>
                <p:oleObj name="Equation" r:id="rId13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732" y="1905000"/>
                        <a:ext cx="3667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02" name="Object 18"/>
          <p:cNvGraphicFramePr>
            <a:graphicFrameLocks noChangeAspect="1"/>
          </p:cNvGraphicFramePr>
          <p:nvPr/>
        </p:nvGraphicFramePr>
        <p:xfrm>
          <a:off x="4343401" y="4724400"/>
          <a:ext cx="377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569" imgH="202936" progId="Equation.DSMT4">
                  <p:embed/>
                </p:oleObj>
              </mc:Choice>
              <mc:Fallback>
                <p:oleObj name="Equation" r:id="rId15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4724400"/>
                        <a:ext cx="377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E3525D8A-3A53-4F5A-91C7-A690AF67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BC10BD-FD1B-426C-A565-A9FB2EB8747A}"/>
              </a:ext>
            </a:extLst>
          </p:cNvPr>
          <p:cNvGrpSpPr/>
          <p:nvPr/>
        </p:nvGrpSpPr>
        <p:grpSpPr>
          <a:xfrm>
            <a:off x="1524000" y="695980"/>
            <a:ext cx="7350126" cy="523220"/>
            <a:chOff x="269282" y="873453"/>
            <a:chExt cx="7350126" cy="523220"/>
          </a:xfrm>
        </p:grpSpPr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B8250519-309A-4950-9C79-50CB27A3C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82" y="873453"/>
              <a:ext cx="7350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altLang="en-US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itchFamily="18" charset="0"/>
                </a:rPr>
                <a:t>         CÔNG THỨC NHỊ THỨC NIU-TƠN:</a:t>
              </a:r>
              <a:endParaRPr lang="en-US" alt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EEF77D56-E6B2-449D-B77C-E332E8656811}"/>
                </a:ext>
              </a:extLst>
            </p:cNvPr>
            <p:cNvSpPr/>
            <p:nvPr/>
          </p:nvSpPr>
          <p:spPr>
            <a:xfrm>
              <a:off x="587365" y="912813"/>
              <a:ext cx="388938" cy="363537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+mj-lt"/>
                </a:rPr>
                <a:t>I</a:t>
              </a:r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7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6" grpId="0"/>
      <p:bldP spid="5148" grpId="0"/>
      <p:bldP spid="5149" grpId="0"/>
      <p:bldP spid="515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0" y="9144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.VnTime" pitchFamily="34" charset="0"/>
              </a:rPr>
              <a:t> </a:t>
            </a:r>
            <a:endParaRPr lang="en-US" altLang="en-US" sz="3200" baseline="3000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676400" y="990601"/>
            <a:ext cx="91440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</a:rPr>
              <a:t> ý :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giải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toán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tìm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hệ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hạng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biết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mũ</a:t>
            </a:r>
            <a:r>
              <a:rPr lang="en-US" sz="2400" b="1" i="1" dirty="0">
                <a:latin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hạng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khai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triển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nhị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thức</a:t>
            </a:r>
            <a:r>
              <a:rPr lang="en-US" sz="2400" b="1" i="1" dirty="0">
                <a:latin typeface="Times New Roman" pitchFamily="18" charset="0"/>
              </a:rPr>
              <a:t> Newton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:</a:t>
            </a:r>
            <a:r>
              <a:rPr lang="en-US" sz="2400" i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i="1" dirty="0">
                <a:latin typeface=".VnTime" pitchFamily="34" charset="0"/>
              </a:rPr>
              <a:t> 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Bước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048000" y="4267201"/>
            <a:ext cx="7620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Thay giá trị k vào số hạng tổng quát ở bước 1 và kết luận.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971800" y="1981201"/>
            <a:ext cx="7696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Viết số hạng tổng quát trong khai triển của nhị thức 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524000" y="2819401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  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Bước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971800" y="2895601"/>
            <a:ext cx="792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Arial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Buộc số mũ của mỗi chữ trong số hạng tổng quát </a:t>
            </a:r>
          </a:p>
          <a:p>
            <a:pPr eaLnBrk="1" hangingPunct="1"/>
            <a:r>
              <a:rPr lang="en-US" altLang="en-US" sz="2400">
                <a:latin typeface="Times New Roman" pitchFamily="18" charset="0"/>
              </a:rPr>
              <a:t>phải bằng số mũ tương ứng cho trước và giải để tìm k 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1524000" y="4205289"/>
            <a:ext cx="3124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.VnTime" pitchFamily="34" charset="0"/>
              </a:rPr>
              <a:t>   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Bước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DEFDCB8-CF1C-4FC8-8577-9DE85CF1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  <p:bldP spid="120837" grpId="0"/>
      <p:bldP spid="120838" grpId="0"/>
      <p:bldP spid="120839" grpId="0"/>
      <p:bldP spid="1208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D614299-4F6D-4E34-B1F9-6F8F35FF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6">
            <a:extLst>
              <a:ext uri="{FF2B5EF4-FFF2-40B4-BE49-F238E27FC236}">
                <a16:creationId xmlns:a16="http://schemas.microsoft.com/office/drawing/2014/main" id="{8755C448-214D-40AF-8E68-92634ACEF498}"/>
              </a:ext>
            </a:extLst>
          </p:cNvPr>
          <p:cNvGrpSpPr/>
          <p:nvPr/>
        </p:nvGrpSpPr>
        <p:grpSpPr>
          <a:xfrm>
            <a:off x="1676400" y="838083"/>
            <a:ext cx="6408170" cy="438206"/>
            <a:chOff x="7483861" y="7543801"/>
            <a:chExt cx="17012919" cy="8765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259858-7658-4A3F-9A78-DCC7BF87B8C8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TAM GIÁC PAXCAN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7">
              <a:extLst>
                <a:ext uri="{FF2B5EF4-FFF2-40B4-BE49-F238E27FC236}">
                  <a16:creationId xmlns:a16="http://schemas.microsoft.com/office/drawing/2014/main" id="{34008A30-2B5B-49ED-8D49-65D77E687F71}"/>
                </a:ext>
              </a:extLst>
            </p:cNvPr>
            <p:cNvGrpSpPr/>
            <p:nvPr/>
          </p:nvGrpSpPr>
          <p:grpSpPr>
            <a:xfrm>
              <a:off x="7483861" y="7543801"/>
              <a:ext cx="1288835" cy="872847"/>
              <a:chOff x="7483860" y="7543801"/>
              <a:chExt cx="1288835" cy="872847"/>
            </a:xfrm>
          </p:grpSpPr>
          <p:sp>
            <p:nvSpPr>
              <p:cNvPr id="9" name="Isosceles Triangle 44">
                <a:extLst>
                  <a:ext uri="{FF2B5EF4-FFF2-40B4-BE49-F238E27FC236}">
                    <a16:creationId xmlns:a16="http://schemas.microsoft.com/office/drawing/2014/main" id="{E4424440-5C84-40D0-97AA-B46DA225966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9">
                <a:extLst>
                  <a:ext uri="{FF2B5EF4-FFF2-40B4-BE49-F238E27FC236}">
                    <a16:creationId xmlns:a16="http://schemas.microsoft.com/office/drawing/2014/main" id="{ABCD0BAD-8D28-49D3-AC02-39C4DC281B9C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79317" cy="770175"/>
                <a:chOff x="7493378" y="7646473"/>
                <a:chExt cx="1279317" cy="770175"/>
              </a:xfrm>
            </p:grpSpPr>
            <p:sp>
              <p:nvSpPr>
                <p:cNvPr id="11" name="Round Same Side Corner Rectangle 18">
                  <a:extLst>
                    <a:ext uri="{FF2B5EF4-FFF2-40B4-BE49-F238E27FC236}">
                      <a16:creationId xmlns:a16="http://schemas.microsoft.com/office/drawing/2014/main" id="{DE20F32B-6271-4591-A01E-5F727AD9064F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8BC12E8-0B62-4BFE-9D7E-AD99F54C775F}"/>
                    </a:ext>
                  </a:extLst>
                </p:cNvPr>
                <p:cNvSpPr txBox="1"/>
                <p:nvPr/>
              </p:nvSpPr>
              <p:spPr>
                <a:xfrm>
                  <a:off x="7686621" y="7646473"/>
                  <a:ext cx="1086074" cy="7387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AE14621-F8C6-4286-9CBE-C610BD29B3C4}"/>
              </a:ext>
            </a:extLst>
          </p:cNvPr>
          <p:cNvSpPr txBox="1"/>
          <p:nvPr/>
        </p:nvSpPr>
        <p:spPr>
          <a:xfrm>
            <a:off x="1734673" y="1178642"/>
            <a:ext cx="877734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+Trong công thức Nhị thức Niu-tơn, cho n = 0,1,... và xếp các hệ số thành dòng, ta nhận được một tam giác, gọi  là Tam giác Pa-xcan      </a:t>
            </a:r>
            <a:endParaRPr lang="vi-VN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A63A0A-CE05-4546-B913-15206C385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1" y="2111305"/>
            <a:ext cx="5867399" cy="26632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138992-66E8-4A08-8226-9BB15CCA5AEE}"/>
                  </a:ext>
                </a:extLst>
              </p:cNvPr>
              <p:cNvSpPr txBox="1"/>
              <p:nvPr/>
            </p:nvSpPr>
            <p:spPr>
              <a:xfrm>
                <a:off x="1752774" y="4953000"/>
                <a:ext cx="8777343" cy="1473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+Nhận xét: Từ công thức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vi-VN" sz="24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cách tính các số ở mỗi dòng dựa vào các số ở dòng trước nó.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138992-66E8-4A08-8226-9BB15CCA5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74" y="4953000"/>
                <a:ext cx="8777343" cy="1473352"/>
              </a:xfrm>
              <a:prstGeom prst="rect">
                <a:avLst/>
              </a:prstGeom>
              <a:blipFill>
                <a:blip r:embed="rId4"/>
                <a:stretch>
                  <a:fillRect l="-1112" t="-3320" b="-9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06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81312"/>
            <a:ext cx="9144000" cy="447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67000" y="1371600"/>
            <a:ext cx="6858000" cy="91440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614299-4F6D-4E34-B1F9-6F8F35FF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" y="0"/>
            <a:ext cx="1213014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6">
            <a:extLst>
              <a:ext uri="{FF2B5EF4-FFF2-40B4-BE49-F238E27FC236}">
                <a16:creationId xmlns:a16="http://schemas.microsoft.com/office/drawing/2014/main" id="{8755C448-214D-40AF-8E68-92634ACEF498}"/>
              </a:ext>
            </a:extLst>
          </p:cNvPr>
          <p:cNvGrpSpPr/>
          <p:nvPr/>
        </p:nvGrpSpPr>
        <p:grpSpPr>
          <a:xfrm>
            <a:off x="1676400" y="838083"/>
            <a:ext cx="6408170" cy="438206"/>
            <a:chOff x="7483861" y="7543801"/>
            <a:chExt cx="17012919" cy="8765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259858-7658-4A3F-9A78-DCC7BF87B8C8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8" name="Group 27">
              <a:extLst>
                <a:ext uri="{FF2B5EF4-FFF2-40B4-BE49-F238E27FC236}">
                  <a16:creationId xmlns:a16="http://schemas.microsoft.com/office/drawing/2014/main" id="{34008A30-2B5B-49ED-8D49-65D77E687F71}"/>
                </a:ext>
              </a:extLst>
            </p:cNvPr>
            <p:cNvGrpSpPr/>
            <p:nvPr/>
          </p:nvGrpSpPr>
          <p:grpSpPr>
            <a:xfrm>
              <a:off x="7483861" y="7543801"/>
              <a:ext cx="1437789" cy="872847"/>
              <a:chOff x="7483860" y="7543801"/>
              <a:chExt cx="1437789" cy="872847"/>
            </a:xfrm>
          </p:grpSpPr>
          <p:sp>
            <p:nvSpPr>
              <p:cNvPr id="9" name="Isosceles Triangle 44">
                <a:extLst>
                  <a:ext uri="{FF2B5EF4-FFF2-40B4-BE49-F238E27FC236}">
                    <a16:creationId xmlns:a16="http://schemas.microsoft.com/office/drawing/2014/main" id="{E4424440-5C84-40D0-97AA-B46DA225966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9">
                <a:extLst>
                  <a:ext uri="{FF2B5EF4-FFF2-40B4-BE49-F238E27FC236}">
                    <a16:creationId xmlns:a16="http://schemas.microsoft.com/office/drawing/2014/main" id="{ABCD0BAD-8D28-49D3-AC02-39C4DC281B9C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428271" cy="770175"/>
                <a:chOff x="7493378" y="7646473"/>
                <a:chExt cx="1428271" cy="770175"/>
              </a:xfrm>
            </p:grpSpPr>
            <p:sp>
              <p:nvSpPr>
                <p:cNvPr id="11" name="Round Same Side Corner Rectangle 18">
                  <a:extLst>
                    <a:ext uri="{FF2B5EF4-FFF2-40B4-BE49-F238E27FC236}">
                      <a16:creationId xmlns:a16="http://schemas.microsoft.com/office/drawing/2014/main" id="{DE20F32B-6271-4591-A01E-5F727AD9064F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8BC12E8-0B62-4BFE-9D7E-AD99F54C775F}"/>
                    </a:ext>
                  </a:extLst>
                </p:cNvPr>
                <p:cNvSpPr txBox="1"/>
                <p:nvPr/>
              </p:nvSpPr>
              <p:spPr>
                <a:xfrm>
                  <a:off x="7537669" y="7646473"/>
                  <a:ext cx="1383980" cy="7387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270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66875" y="1738248"/>
            <a:ext cx="8771978" cy="153283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398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5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976647" y="2000250"/>
            <a:ext cx="8462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Trong khai triển             có bao nhiêu số hạng ?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81201" y="2686050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686050"/>
                <a:ext cx="20571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4034278" y="2717059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7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78" y="2717059"/>
                <a:ext cx="20571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7355" y="2706723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355" y="2706723"/>
                <a:ext cx="205713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140432" y="2696386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32" y="2696386"/>
                <a:ext cx="20571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864878" y="762000"/>
            <a:ext cx="3552032" cy="671736"/>
            <a:chOff x="739068" y="1515168"/>
            <a:chExt cx="9473319" cy="1791531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91531"/>
              <a:chOff x="739068" y="1515168"/>
              <a:chExt cx="8177919" cy="1791531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4"/>
                <a:ext cx="6784255" cy="160064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648200" y="2632336"/>
            <a:ext cx="432888" cy="54171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AA885-0078-497B-A407-D727A2728ABB}"/>
              </a:ext>
            </a:extLst>
          </p:cNvPr>
          <p:cNvGrpSpPr/>
          <p:nvPr/>
        </p:nvGrpSpPr>
        <p:grpSpPr>
          <a:xfrm>
            <a:off x="1987860" y="1957402"/>
            <a:ext cx="8462206" cy="570185"/>
            <a:chOff x="-1059786" y="2964883"/>
            <a:chExt cx="8462206" cy="57018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0C3D47-A1F3-4BDA-8F49-7020DC886AFD}"/>
                </a:ext>
              </a:extLst>
            </p:cNvPr>
            <p:cNvSpPr/>
            <p:nvPr/>
          </p:nvSpPr>
          <p:spPr>
            <a:xfrm>
              <a:off x="-1059786" y="3011848"/>
              <a:ext cx="84622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latin typeface="+mj-lt"/>
                </a:rPr>
                <a:t>Trong khai triển             có bao nhiêu số hạng ?  </a:t>
              </a:r>
            </a:p>
          </p:txBody>
        </p:sp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35D58E9A-44AD-49D2-A31F-0BFA12A986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680189"/>
                </p:ext>
              </p:extLst>
            </p:nvPr>
          </p:nvGraphicFramePr>
          <p:xfrm>
            <a:off x="1485879" y="2964883"/>
            <a:ext cx="937465" cy="55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69800" imgH="279360" progId="Equation.DSMT4">
                    <p:embed/>
                  </p:oleObj>
                </mc:Choice>
                <mc:Fallback>
                  <p:oleObj name="Equation" r:id="rId7" imgW="469800" imgH="27936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31E8044-DE9E-4F98-82C1-118BA8253F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85879" y="2964883"/>
                          <a:ext cx="937465" cy="557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9D39C2-1BB5-4AB6-8588-967B99F1A70D}"/>
              </a:ext>
            </a:extLst>
          </p:cNvPr>
          <p:cNvGrpSpPr/>
          <p:nvPr/>
        </p:nvGrpSpPr>
        <p:grpSpPr>
          <a:xfrm>
            <a:off x="1800183" y="3520382"/>
            <a:ext cx="8299804" cy="2482018"/>
            <a:chOff x="452002" y="3407392"/>
            <a:chExt cx="8299804" cy="2482018"/>
          </a:xfrm>
        </p:grpSpPr>
        <p:grpSp>
          <p:nvGrpSpPr>
            <p:cNvPr id="152" name="Group 151"/>
            <p:cNvGrpSpPr/>
            <p:nvPr/>
          </p:nvGrpSpPr>
          <p:grpSpPr>
            <a:xfrm>
              <a:off x="452002" y="3407392"/>
              <a:ext cx="8299804" cy="2482018"/>
              <a:chOff x="1205494" y="6800371"/>
              <a:chExt cx="22135692" cy="6619576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1205494" y="7112006"/>
                <a:ext cx="22135692" cy="6307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Vì số các số hạng bằng 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Nên khai triển           có 7 số hạng </a:t>
                </a:r>
                <a:endParaRPr lang="en-US" sz="3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205494" y="6800371"/>
                <a:ext cx="3765523" cy="985016"/>
                <a:chOff x="1205494" y="6800371"/>
                <a:chExt cx="3765523" cy="985016"/>
              </a:xfrm>
            </p:grpSpPr>
            <p:sp>
              <p:nvSpPr>
                <p:cNvPr id="12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608156" y="5810396"/>
                  <a:ext cx="782727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1839270" y="6800371"/>
                  <a:ext cx="3131747" cy="985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Round Diagonal Corner Rectangle 128"/>
                <p:cNvSpPr/>
                <p:nvPr/>
              </p:nvSpPr>
              <p:spPr>
                <a:xfrm flipV="1">
                  <a:off x="1205494" y="6951957"/>
                  <a:ext cx="774046" cy="775029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" name="Freeform 15"/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64061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34281" tIns="17141" rIns="34281" bIns="171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/>
                </a:p>
              </p:txBody>
            </p:sp>
          </p:grpSp>
        </p:grp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4626A0D7-4B21-4EB9-9D13-921A1E79D2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057578"/>
                </p:ext>
              </p:extLst>
            </p:nvPr>
          </p:nvGraphicFramePr>
          <p:xfrm>
            <a:off x="4468504" y="4247716"/>
            <a:ext cx="770379" cy="44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4560" imgH="177480" progId="Equation.DSMT4">
                    <p:embed/>
                  </p:oleObj>
                </mc:Choice>
                <mc:Fallback>
                  <p:oleObj name="Equation" r:id="rId9" imgW="3045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68504" y="4247716"/>
                          <a:ext cx="770379" cy="449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641180F-AB86-4E81-AE1E-EA65681A50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79847"/>
                </p:ext>
              </p:extLst>
            </p:nvPr>
          </p:nvGraphicFramePr>
          <p:xfrm>
            <a:off x="3048000" y="4699000"/>
            <a:ext cx="938213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37510" imgH="558020" progId="Equation.DSMT4">
                    <p:embed/>
                  </p:oleObj>
                </mc:Choice>
                <mc:Fallback>
                  <p:oleObj name="Equation" r:id="rId11" imgW="937510" imgH="5580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48000" y="4699000"/>
                          <a:ext cx="938213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/>
              <p:nvPr/>
            </p:nvSpPr>
            <p:spPr>
              <a:xfrm>
                <a:off x="7789589" y="5109180"/>
                <a:ext cx="16813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 spc="-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589" y="5109180"/>
                <a:ext cx="16813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>
            <a:extLst>
              <a:ext uri="{FF2B5EF4-FFF2-40B4-BE49-F238E27FC236}">
                <a16:creationId xmlns:a16="http://schemas.microsoft.com/office/drawing/2014/main" id="{6004E629-38C9-4AE4-843B-8739CAD1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-46495"/>
            <a:ext cx="1206586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49" grpId="0" animBg="1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66875" y="1734398"/>
            <a:ext cx="8771978" cy="153283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398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5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976647" y="2000250"/>
            <a:ext cx="8462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Trong khai triển nhị thức           tìm số hạng thứ hai.  </a:t>
            </a:r>
          </a:p>
        </p:txBody>
      </p:sp>
      <p:grpSp>
        <p:nvGrpSpPr>
          <p:cNvPr id="59" name="Group 47"/>
          <p:cNvGrpSpPr/>
          <p:nvPr/>
        </p:nvGrpSpPr>
        <p:grpSpPr>
          <a:xfrm>
            <a:off x="1864878" y="762000"/>
            <a:ext cx="3552032" cy="671736"/>
            <a:chOff x="739068" y="1515168"/>
            <a:chExt cx="9473319" cy="1791531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91531"/>
              <a:chOff x="739068" y="1515168"/>
              <a:chExt cx="8177919" cy="1791531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4"/>
                <a:ext cx="6784255" cy="160064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AA885-0078-497B-A407-D727A2728ABB}"/>
              </a:ext>
            </a:extLst>
          </p:cNvPr>
          <p:cNvGrpSpPr/>
          <p:nvPr/>
        </p:nvGrpSpPr>
        <p:grpSpPr>
          <a:xfrm>
            <a:off x="1986810" y="1981219"/>
            <a:ext cx="8462206" cy="557412"/>
            <a:chOff x="-1059786" y="2988682"/>
            <a:chExt cx="8462206" cy="55741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0C3D47-A1F3-4BDA-8F49-7020DC886AFD}"/>
                </a:ext>
              </a:extLst>
            </p:cNvPr>
            <p:cNvSpPr/>
            <p:nvPr/>
          </p:nvSpPr>
          <p:spPr>
            <a:xfrm>
              <a:off x="-1059786" y="3011848"/>
              <a:ext cx="84622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latin typeface="+mj-lt"/>
                </a:rPr>
                <a:t>  </a:t>
              </a:r>
            </a:p>
          </p:txBody>
        </p:sp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35D58E9A-44AD-49D2-A31F-0BFA12A986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1017814"/>
                </p:ext>
              </p:extLst>
            </p:nvPr>
          </p:nvGraphicFramePr>
          <p:xfrm>
            <a:off x="2644289" y="2988682"/>
            <a:ext cx="937465" cy="55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69800" imgH="279360" progId="Equation.DSMT4">
                    <p:embed/>
                  </p:oleObj>
                </mc:Choice>
                <mc:Fallback>
                  <p:oleObj name="Equation" r:id="rId3" imgW="469800" imgH="27936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35D58E9A-44AD-49D2-A31F-0BFA12A986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44289" y="2988682"/>
                          <a:ext cx="937465" cy="557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9D39C2-1BB5-4AB6-8588-967B99F1A70D}"/>
              </a:ext>
            </a:extLst>
          </p:cNvPr>
          <p:cNvGrpSpPr/>
          <p:nvPr/>
        </p:nvGrpSpPr>
        <p:grpSpPr>
          <a:xfrm>
            <a:off x="1800183" y="3520382"/>
            <a:ext cx="8299804" cy="2482018"/>
            <a:chOff x="452002" y="3407392"/>
            <a:chExt cx="8299804" cy="2482018"/>
          </a:xfrm>
        </p:grpSpPr>
        <p:grpSp>
          <p:nvGrpSpPr>
            <p:cNvPr id="152" name="Group 151"/>
            <p:cNvGrpSpPr/>
            <p:nvPr/>
          </p:nvGrpSpPr>
          <p:grpSpPr>
            <a:xfrm>
              <a:off x="452002" y="3407392"/>
              <a:ext cx="8299804" cy="2482018"/>
              <a:chOff x="1205494" y="6800371"/>
              <a:chExt cx="22135692" cy="6619576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1205494" y="7112006"/>
                <a:ext cx="22135692" cy="6307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Ta có: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Vì ta cần tìm số hạng thứ hai nên k = 1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=&gt; </a:t>
                </a:r>
                <a:endParaRPr lang="en-US" sz="3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205494" y="6800371"/>
                <a:ext cx="3765523" cy="985016"/>
                <a:chOff x="1205494" y="6800371"/>
                <a:chExt cx="3765523" cy="985016"/>
              </a:xfrm>
            </p:grpSpPr>
            <p:sp>
              <p:nvSpPr>
                <p:cNvPr id="12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608156" y="5810396"/>
                  <a:ext cx="782727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1839270" y="6800371"/>
                  <a:ext cx="3131747" cy="985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Round Diagonal Corner Rectangle 128"/>
                <p:cNvSpPr/>
                <p:nvPr/>
              </p:nvSpPr>
              <p:spPr>
                <a:xfrm flipV="1">
                  <a:off x="1205494" y="6951957"/>
                  <a:ext cx="774046" cy="775029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" name="Freeform 15"/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64061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34281" tIns="17141" rIns="34281" bIns="171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/>
                </a:p>
              </p:txBody>
            </p:sp>
          </p:grpSp>
        </p:grp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4626A0D7-4B21-4EB9-9D13-921A1E79D2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186655"/>
                </p:ext>
              </p:extLst>
            </p:nvPr>
          </p:nvGraphicFramePr>
          <p:xfrm>
            <a:off x="1916288" y="3864908"/>
            <a:ext cx="4593399" cy="701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743200" imgH="419040" progId="Equation.DSMT4">
                    <p:embed/>
                  </p:oleObj>
                </mc:Choice>
                <mc:Fallback>
                  <p:oleObj name="Equation" r:id="rId5" imgW="2743200" imgH="4190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4626A0D7-4B21-4EB9-9D13-921A1E79D2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16288" y="3864908"/>
                          <a:ext cx="4593399" cy="7019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641180F-AB86-4E81-AE1E-EA65681A50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53150"/>
                </p:ext>
              </p:extLst>
            </p:nvPr>
          </p:nvGraphicFramePr>
          <p:xfrm>
            <a:off x="2004619" y="4927046"/>
            <a:ext cx="1943081" cy="674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06360" imgH="419040" progId="Equation.DSMT4">
                    <p:embed/>
                  </p:oleObj>
                </mc:Choice>
                <mc:Fallback>
                  <p:oleObj name="Equation" r:id="rId7" imgW="1206360" imgH="41904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641180F-AB86-4E81-AE1E-EA65681A50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04619" y="4927046"/>
                          <a:ext cx="1943081" cy="6749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/>
              <p:nvPr/>
            </p:nvSpPr>
            <p:spPr>
              <a:xfrm>
                <a:off x="7789589" y="5109180"/>
                <a:ext cx="16813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 spc="-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589" y="5109180"/>
                <a:ext cx="168131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>
            <a:extLst>
              <a:ext uri="{FF2B5EF4-FFF2-40B4-BE49-F238E27FC236}">
                <a16:creationId xmlns:a16="http://schemas.microsoft.com/office/drawing/2014/main" id="{6004E629-38C9-4AE4-843B-8739CAD1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" y="-46495"/>
            <a:ext cx="1206586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7134C66-F23B-412A-ACBE-C4AC872CE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58953"/>
              </p:ext>
            </p:extLst>
          </p:nvPr>
        </p:nvGraphicFramePr>
        <p:xfrm>
          <a:off x="2539655" y="2743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420870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530347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223841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1916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A.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B.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C.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D.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70497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50899-091B-4F34-800E-190D0CDF668E}"/>
              </a:ext>
            </a:extLst>
          </p:cNvPr>
          <p:cNvGrpSpPr/>
          <p:nvPr/>
        </p:nvGrpSpPr>
        <p:grpSpPr>
          <a:xfrm>
            <a:off x="2939467" y="2529562"/>
            <a:ext cx="5217879" cy="633963"/>
            <a:chOff x="1415466" y="2529561"/>
            <a:chExt cx="5217879" cy="633963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0FFA38CE-3B62-4438-94D6-D5152D0954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371981"/>
                </p:ext>
              </p:extLst>
            </p:nvPr>
          </p:nvGraphicFramePr>
          <p:xfrm>
            <a:off x="1415466" y="2529561"/>
            <a:ext cx="545208" cy="633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77480" imgH="203040" progId="Equation.DSMT4">
                    <p:embed/>
                  </p:oleObj>
                </mc:Choice>
                <mc:Fallback>
                  <p:oleObj name="Equation" r:id="rId11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15466" y="2529561"/>
                          <a:ext cx="545208" cy="633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34C396F8-E4E6-4309-B93D-6C24045A79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9574301"/>
                </p:ext>
              </p:extLst>
            </p:nvPr>
          </p:nvGraphicFramePr>
          <p:xfrm>
            <a:off x="2939184" y="2541414"/>
            <a:ext cx="581306" cy="598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480" imgH="203040" progId="Equation.DSMT4">
                    <p:embed/>
                  </p:oleObj>
                </mc:Choice>
                <mc:Fallback>
                  <p:oleObj name="Equation" r:id="rId13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39184" y="2541414"/>
                          <a:ext cx="581306" cy="598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14F536D-DD78-4709-B844-F074EBB782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7138875"/>
                </p:ext>
              </p:extLst>
            </p:nvPr>
          </p:nvGraphicFramePr>
          <p:xfrm>
            <a:off x="4509658" y="2708050"/>
            <a:ext cx="471639" cy="370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55320" imgH="279360" progId="Equation.DSMT4">
                    <p:embed/>
                  </p:oleObj>
                </mc:Choice>
                <mc:Fallback>
                  <p:oleObj name="Equation" r:id="rId15" imgW="3553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509658" y="2708050"/>
                          <a:ext cx="471639" cy="3708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919F34CA-D8DF-440D-9326-D4E8F10CC3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022249"/>
                </p:ext>
              </p:extLst>
            </p:nvPr>
          </p:nvGraphicFramePr>
          <p:xfrm>
            <a:off x="6049145" y="2717106"/>
            <a:ext cx="584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83920" imgH="342720" progId="Equation.DSMT4">
                    <p:embed/>
                  </p:oleObj>
                </mc:Choice>
                <mc:Fallback>
                  <p:oleObj name="Equation" r:id="rId17" imgW="5839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049145" y="2717106"/>
                          <a:ext cx="584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A11D6779-9418-4D71-8FF6-7D4E707BBB5F}"/>
              </a:ext>
            </a:extLst>
          </p:cNvPr>
          <p:cNvSpPr/>
          <p:nvPr/>
        </p:nvSpPr>
        <p:spPr>
          <a:xfrm>
            <a:off x="5562600" y="2667001"/>
            <a:ext cx="432888" cy="54171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8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6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300663"/>
            <a:ext cx="7620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11"/>
          <p:cNvSpPr>
            <a:spLocks noChangeShapeType="1"/>
          </p:cNvSpPr>
          <p:nvPr/>
        </p:nvSpPr>
        <p:spPr bwMode="auto">
          <a:xfrm>
            <a:off x="4151313" y="5805488"/>
            <a:ext cx="4191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13" descr="49564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41576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3124200" y="1295644"/>
            <a:ext cx="4953000" cy="4072298"/>
            <a:chOff x="144" y="1200"/>
            <a:chExt cx="1872" cy="2587"/>
          </a:xfrm>
        </p:grpSpPr>
        <p:pic>
          <p:nvPicPr>
            <p:cNvPr id="6151" name="Picture 16" descr="niu t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187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17"/>
            <p:cNvSpPr txBox="1">
              <a:spLocks noChangeArrowheads="1"/>
            </p:cNvSpPr>
            <p:nvPr/>
          </p:nvSpPr>
          <p:spPr bwMode="auto">
            <a:xfrm>
              <a:off x="432" y="3552"/>
              <a:ext cx="110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6915150" y="4237039"/>
            <a:ext cx="1752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600" b="1"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077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66875" y="1734398"/>
            <a:ext cx="8771978" cy="153283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398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5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976647" y="2000250"/>
            <a:ext cx="8462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Tổng của                                                                    là:   </a:t>
            </a:r>
          </a:p>
        </p:txBody>
      </p:sp>
      <p:grpSp>
        <p:nvGrpSpPr>
          <p:cNvPr id="59" name="Group 47"/>
          <p:cNvGrpSpPr/>
          <p:nvPr/>
        </p:nvGrpSpPr>
        <p:grpSpPr>
          <a:xfrm>
            <a:off x="1864878" y="762000"/>
            <a:ext cx="3552032" cy="671736"/>
            <a:chOff x="739068" y="1515168"/>
            <a:chExt cx="9473319" cy="1791531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91531"/>
              <a:chOff x="739068" y="1515168"/>
              <a:chExt cx="8177919" cy="1791531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4"/>
                <a:ext cx="6784255" cy="160064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AA885-0078-497B-A407-D727A2728ABB}"/>
              </a:ext>
            </a:extLst>
          </p:cNvPr>
          <p:cNvGrpSpPr/>
          <p:nvPr/>
        </p:nvGrpSpPr>
        <p:grpSpPr>
          <a:xfrm>
            <a:off x="1986810" y="1925730"/>
            <a:ext cx="8462206" cy="613164"/>
            <a:chOff x="-1059786" y="2933193"/>
            <a:chExt cx="8462206" cy="61316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0C3D47-A1F3-4BDA-8F49-7020DC886AFD}"/>
                </a:ext>
              </a:extLst>
            </p:cNvPr>
            <p:cNvSpPr/>
            <p:nvPr/>
          </p:nvSpPr>
          <p:spPr>
            <a:xfrm>
              <a:off x="-1059786" y="3011848"/>
              <a:ext cx="84622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latin typeface="+mj-lt"/>
                </a:rPr>
                <a:t>  </a:t>
              </a:r>
            </a:p>
          </p:txBody>
        </p:sp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35D58E9A-44AD-49D2-A31F-0BFA12A986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1599853"/>
                </p:ext>
              </p:extLst>
            </p:nvPr>
          </p:nvGraphicFramePr>
          <p:xfrm>
            <a:off x="455617" y="2933193"/>
            <a:ext cx="5884595" cy="613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762440" imgH="495000" progId="Equation.DSMT4">
                    <p:embed/>
                  </p:oleObj>
                </mc:Choice>
                <mc:Fallback>
                  <p:oleObj name="Equation" r:id="rId3" imgW="4762440" imgH="49500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35D58E9A-44AD-49D2-A31F-0BFA12A986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5617" y="2933193"/>
                          <a:ext cx="5884595" cy="6131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9D39C2-1BB5-4AB6-8588-967B99F1A70D}"/>
              </a:ext>
            </a:extLst>
          </p:cNvPr>
          <p:cNvGrpSpPr/>
          <p:nvPr/>
        </p:nvGrpSpPr>
        <p:grpSpPr>
          <a:xfrm>
            <a:off x="1800183" y="3521149"/>
            <a:ext cx="8299804" cy="2482018"/>
            <a:chOff x="452002" y="3407392"/>
            <a:chExt cx="8299804" cy="2482018"/>
          </a:xfrm>
        </p:grpSpPr>
        <p:grpSp>
          <p:nvGrpSpPr>
            <p:cNvPr id="152" name="Group 151"/>
            <p:cNvGrpSpPr/>
            <p:nvPr/>
          </p:nvGrpSpPr>
          <p:grpSpPr>
            <a:xfrm>
              <a:off x="452002" y="3407392"/>
              <a:ext cx="8299804" cy="2482018"/>
              <a:chOff x="1205494" y="6800371"/>
              <a:chExt cx="22135692" cy="6619576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1205494" y="7112006"/>
                <a:ext cx="22135692" cy="6307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Ta có:</a:t>
                </a: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205494" y="6800371"/>
                <a:ext cx="3765523" cy="985016"/>
                <a:chOff x="1205494" y="6800371"/>
                <a:chExt cx="3765523" cy="985016"/>
              </a:xfrm>
            </p:grpSpPr>
            <p:sp>
              <p:nvSpPr>
                <p:cNvPr id="12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608156" y="5810396"/>
                  <a:ext cx="782727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1839270" y="6800371"/>
                  <a:ext cx="3131747" cy="985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Round Diagonal Corner Rectangle 128"/>
                <p:cNvSpPr/>
                <p:nvPr/>
              </p:nvSpPr>
              <p:spPr>
                <a:xfrm flipV="1">
                  <a:off x="1205494" y="6951957"/>
                  <a:ext cx="774046" cy="775029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" name="Freeform 15"/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64061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34281" tIns="17141" rIns="34281" bIns="171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/>
                </a:p>
              </p:txBody>
            </p:sp>
          </p:grpSp>
        </p:grp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4626A0D7-4B21-4EB9-9D13-921A1E79D2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5687581"/>
                </p:ext>
              </p:extLst>
            </p:nvPr>
          </p:nvGraphicFramePr>
          <p:xfrm>
            <a:off x="1759840" y="4443120"/>
            <a:ext cx="6027178" cy="1430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762440" imgH="1130040" progId="Equation.DSMT4">
                    <p:embed/>
                  </p:oleObj>
                </mc:Choice>
                <mc:Fallback>
                  <p:oleObj name="Equation" r:id="rId5" imgW="4762440" imgH="11300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4626A0D7-4B21-4EB9-9D13-921A1E79D2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59840" y="4443120"/>
                          <a:ext cx="6027178" cy="1430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/>
              <p:nvPr/>
            </p:nvSpPr>
            <p:spPr>
              <a:xfrm>
                <a:off x="7614033" y="6145575"/>
                <a:ext cx="16813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 spc="-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33" y="6145575"/>
                <a:ext cx="1681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>
            <a:extLst>
              <a:ext uri="{FF2B5EF4-FFF2-40B4-BE49-F238E27FC236}">
                <a16:creationId xmlns:a16="http://schemas.microsoft.com/office/drawing/2014/main" id="{6004E629-38C9-4AE4-843B-8739CAD1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95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7134C66-F23B-412A-ACBE-C4AC872CE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90310"/>
              </p:ext>
            </p:extLst>
          </p:nvPr>
        </p:nvGraphicFramePr>
        <p:xfrm>
          <a:off x="2539655" y="2743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420870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530347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223841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1916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A.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B.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C.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D.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70497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50899-091B-4F34-800E-190D0CDF668E}"/>
              </a:ext>
            </a:extLst>
          </p:cNvPr>
          <p:cNvGrpSpPr/>
          <p:nvPr/>
        </p:nvGrpSpPr>
        <p:grpSpPr>
          <a:xfrm>
            <a:off x="2895600" y="2541589"/>
            <a:ext cx="5105400" cy="598487"/>
            <a:chOff x="1371600" y="2541588"/>
            <a:chExt cx="5105400" cy="598487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0FFA38CE-3B62-4438-94D6-D5152D0954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235592"/>
                </p:ext>
              </p:extLst>
            </p:nvPr>
          </p:nvGraphicFramePr>
          <p:xfrm>
            <a:off x="1371600" y="2544043"/>
            <a:ext cx="424842" cy="479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55320" imgH="393480" progId="Equation.DSMT4">
                    <p:embed/>
                  </p:oleObj>
                </mc:Choice>
                <mc:Fallback>
                  <p:oleObj name="Equation" r:id="rId9" imgW="355320" imgH="393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0FFA38CE-3B62-4438-94D6-D5152D09545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71600" y="2544043"/>
                          <a:ext cx="424842" cy="4799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34C396F8-E4E6-4309-B93D-6C24045A79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362404"/>
                </p:ext>
              </p:extLst>
            </p:nvPr>
          </p:nvGraphicFramePr>
          <p:xfrm>
            <a:off x="2959100" y="2541588"/>
            <a:ext cx="541338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203040" progId="Equation.DSMT4">
                    <p:embed/>
                  </p:oleObj>
                </mc:Choice>
                <mc:Fallback>
                  <p:oleObj name="Equation" r:id="rId11" imgW="164880" imgH="20304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34C396F8-E4E6-4309-B93D-6C24045A79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59100" y="2541588"/>
                          <a:ext cx="541338" cy="598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14F536D-DD78-4709-B844-F074EBB782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8189992"/>
                </p:ext>
              </p:extLst>
            </p:nvPr>
          </p:nvGraphicFramePr>
          <p:xfrm>
            <a:off x="4500563" y="2590800"/>
            <a:ext cx="909637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85800" imgH="330120" progId="Equation.DSMT4">
                    <p:embed/>
                  </p:oleObj>
                </mc:Choice>
                <mc:Fallback>
                  <p:oleObj name="Equation" r:id="rId13" imgW="685800" imgH="33012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E14F536D-DD78-4709-B844-F074EBB782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500563" y="2590800"/>
                          <a:ext cx="909637" cy="438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919F34CA-D8DF-440D-9326-D4E8F10CC3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0218042"/>
                </p:ext>
              </p:extLst>
            </p:nvPr>
          </p:nvGraphicFramePr>
          <p:xfrm>
            <a:off x="6049336" y="2564554"/>
            <a:ext cx="427664" cy="483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91960" imgH="330120" progId="Equation.DSMT4">
                    <p:embed/>
                  </p:oleObj>
                </mc:Choice>
                <mc:Fallback>
                  <p:oleObj name="Equation" r:id="rId15" imgW="291960" imgH="33012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919F34CA-D8DF-440D-9326-D4E8F10CC3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049336" y="2564554"/>
                          <a:ext cx="427664" cy="4834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A11D6779-9418-4D71-8FF6-7D4E707BBB5F}"/>
              </a:ext>
            </a:extLst>
          </p:cNvPr>
          <p:cNvSpPr/>
          <p:nvPr/>
        </p:nvSpPr>
        <p:spPr>
          <a:xfrm>
            <a:off x="7082313" y="2633736"/>
            <a:ext cx="432888" cy="54171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D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9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6" grpId="0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66875" y="1738248"/>
            <a:ext cx="8771978" cy="153283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398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5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976647" y="2000251"/>
            <a:ext cx="8462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Trong khai triển nhị thức             có tất cả </a:t>
            </a:r>
            <a:r>
              <a:rPr lang="vi-VN" sz="2800" dirty="0">
                <a:solidFill>
                  <a:srgbClr val="FFC000"/>
                </a:solidFill>
                <a:latin typeface="+mj-lt"/>
              </a:rPr>
              <a:t>17</a:t>
            </a:r>
            <a:r>
              <a:rPr lang="vi-VN" sz="2800" dirty="0">
                <a:latin typeface="+mj-lt"/>
              </a:rPr>
              <a:t> số hạng, vậy giá trị của</a:t>
            </a:r>
            <a:r>
              <a:rPr lang="vi-VN" sz="2800" dirty="0">
                <a:solidFill>
                  <a:srgbClr val="FFC000"/>
                </a:solidFill>
                <a:latin typeface="+mj-lt"/>
              </a:rPr>
              <a:t> m </a:t>
            </a:r>
            <a:r>
              <a:rPr lang="vi-VN" sz="2800" dirty="0">
                <a:latin typeface="+mj-lt"/>
              </a:rPr>
              <a:t>là bao nhiêu?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81201" y="2907268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907268"/>
                <a:ext cx="20571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4034278" y="2907268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78" y="2907268"/>
                <a:ext cx="20571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6087355" y="2907268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11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355" y="2907268"/>
                <a:ext cx="205713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8140432" y="2907268"/>
                <a:ext cx="2057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b="1" spc="-56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i="1" spc="-5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17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32" y="2907268"/>
                <a:ext cx="20571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864878" y="762000"/>
            <a:ext cx="3552032" cy="671736"/>
            <a:chOff x="739068" y="1515168"/>
            <a:chExt cx="9473319" cy="1791531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91531"/>
              <a:chOff x="739068" y="1515168"/>
              <a:chExt cx="8177919" cy="1791531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4"/>
                <a:ext cx="6784255" cy="160064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564134" y="2821076"/>
            <a:ext cx="432888" cy="54171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A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AA885-0078-497B-A407-D727A2728ABB}"/>
              </a:ext>
            </a:extLst>
          </p:cNvPr>
          <p:cNvGrpSpPr/>
          <p:nvPr/>
        </p:nvGrpSpPr>
        <p:grpSpPr>
          <a:xfrm>
            <a:off x="1987860" y="1958976"/>
            <a:ext cx="8462206" cy="568611"/>
            <a:chOff x="-1059786" y="2966457"/>
            <a:chExt cx="8462206" cy="56861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0C3D47-A1F3-4BDA-8F49-7020DC886AFD}"/>
                </a:ext>
              </a:extLst>
            </p:cNvPr>
            <p:cNvSpPr/>
            <p:nvPr/>
          </p:nvSpPr>
          <p:spPr>
            <a:xfrm>
              <a:off x="-1059786" y="3011848"/>
              <a:ext cx="84622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vi-VN" sz="2800" dirty="0">
                <a:latin typeface="+mj-lt"/>
              </a:endParaRPr>
            </a:p>
          </p:txBody>
        </p:sp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35D58E9A-44AD-49D2-A31F-0BFA12A986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855348"/>
                </p:ext>
              </p:extLst>
            </p:nvPr>
          </p:nvGraphicFramePr>
          <p:xfrm>
            <a:off x="2581629" y="2966457"/>
            <a:ext cx="1239838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22080" imgH="279360" progId="Equation.DSMT4">
                    <p:embed/>
                  </p:oleObj>
                </mc:Choice>
                <mc:Fallback>
                  <p:oleObj name="Equation" r:id="rId7" imgW="622080" imgH="27936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35D58E9A-44AD-49D2-A31F-0BFA12A986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81629" y="2966457"/>
                          <a:ext cx="1239838" cy="557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9D39C2-1BB5-4AB6-8588-967B99F1A70D}"/>
              </a:ext>
            </a:extLst>
          </p:cNvPr>
          <p:cNvGrpSpPr/>
          <p:nvPr/>
        </p:nvGrpSpPr>
        <p:grpSpPr>
          <a:xfrm>
            <a:off x="1800182" y="3520382"/>
            <a:ext cx="8711923" cy="3337618"/>
            <a:chOff x="452000" y="3407392"/>
            <a:chExt cx="8711923" cy="3337618"/>
          </a:xfrm>
        </p:grpSpPr>
        <p:grpSp>
          <p:nvGrpSpPr>
            <p:cNvPr id="152" name="Group 151"/>
            <p:cNvGrpSpPr/>
            <p:nvPr/>
          </p:nvGrpSpPr>
          <p:grpSpPr>
            <a:xfrm>
              <a:off x="452000" y="3407392"/>
              <a:ext cx="8711923" cy="3337618"/>
              <a:chOff x="1205488" y="6800371"/>
              <a:chExt cx="23234820" cy="8901471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1205488" y="7112006"/>
                <a:ext cx="23234820" cy="858983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Vì số các số hạng bằng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Nên khai triển                   có 17 số hạng nên </a:t>
                </a:r>
              </a:p>
              <a:p>
                <a:endParaRPr lang="vi-VN" sz="32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205494" y="6800371"/>
                <a:ext cx="3765523" cy="985016"/>
                <a:chOff x="1205494" y="6800371"/>
                <a:chExt cx="3765523" cy="985016"/>
              </a:xfrm>
            </p:grpSpPr>
            <p:sp>
              <p:nvSpPr>
                <p:cNvPr id="12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608156" y="5810396"/>
                  <a:ext cx="782727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1839270" y="6800371"/>
                  <a:ext cx="3131747" cy="985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Round Diagonal Corner Rectangle 128"/>
                <p:cNvSpPr/>
                <p:nvPr/>
              </p:nvSpPr>
              <p:spPr>
                <a:xfrm flipV="1">
                  <a:off x="1205494" y="6951957"/>
                  <a:ext cx="774046" cy="775029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" name="Freeform 15"/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64061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34281" tIns="17141" rIns="34281" bIns="171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/>
                </a:p>
              </p:txBody>
            </p:sp>
          </p:grpSp>
        </p:grp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4626A0D7-4B21-4EB9-9D13-921A1E79D2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9753450"/>
                </p:ext>
              </p:extLst>
            </p:nvPr>
          </p:nvGraphicFramePr>
          <p:xfrm>
            <a:off x="4451357" y="3888482"/>
            <a:ext cx="847418" cy="494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4560" imgH="177480" progId="Equation.DSMT4">
                    <p:embed/>
                  </p:oleObj>
                </mc:Choice>
                <mc:Fallback>
                  <p:oleObj name="Equation" r:id="rId9" imgW="304560" imgH="17748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4626A0D7-4B21-4EB9-9D13-921A1E79D2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51357" y="3888482"/>
                          <a:ext cx="847418" cy="4943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641180F-AB86-4E81-AE1E-EA65681A50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077739"/>
                </p:ext>
              </p:extLst>
            </p:nvPr>
          </p:nvGraphicFramePr>
          <p:xfrm>
            <a:off x="3087294" y="4786035"/>
            <a:ext cx="166052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22080" imgH="279360" progId="Equation.DSMT4">
                    <p:embed/>
                  </p:oleObj>
                </mc:Choice>
                <mc:Fallback>
                  <p:oleObj name="Equation" r:id="rId11" imgW="622080" imgH="27936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641180F-AB86-4E81-AE1E-EA65681A50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87294" y="4786035"/>
                          <a:ext cx="1660525" cy="746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/>
              <p:nvPr/>
            </p:nvSpPr>
            <p:spPr>
              <a:xfrm>
                <a:off x="8328339" y="6194358"/>
                <a:ext cx="16813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 spc="-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39" y="6194358"/>
                <a:ext cx="16813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>
            <a:extLst>
              <a:ext uri="{FF2B5EF4-FFF2-40B4-BE49-F238E27FC236}">
                <a16:creationId xmlns:a16="http://schemas.microsoft.com/office/drawing/2014/main" id="{6004E629-38C9-4AE4-843B-8739CAD1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95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4D97B7-2A07-4C1F-B6CA-3B9490D37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85025"/>
              </p:ext>
            </p:extLst>
          </p:nvPr>
        </p:nvGraphicFramePr>
        <p:xfrm>
          <a:off x="3810000" y="5801047"/>
          <a:ext cx="2032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1840" imgH="901440" progId="Equation.DSMT4">
                  <p:embed/>
                </p:oleObj>
              </mc:Choice>
              <mc:Fallback>
                <p:oleObj name="Equation" r:id="rId15" imgW="20318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0000" y="5801047"/>
                        <a:ext cx="20320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0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66875" y="1734398"/>
            <a:ext cx="8771978" cy="153283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98"/>
                <a:endParaRPr 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816398">
                    <a:defRPr/>
                  </a:pPr>
                  <a:endParaRPr lang="en-US" sz="1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398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5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976647" y="2000250"/>
            <a:ext cx="8462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Giá trị của                                                          là:  </a:t>
            </a:r>
          </a:p>
        </p:txBody>
      </p:sp>
      <p:grpSp>
        <p:nvGrpSpPr>
          <p:cNvPr id="59" name="Group 47"/>
          <p:cNvGrpSpPr/>
          <p:nvPr/>
        </p:nvGrpSpPr>
        <p:grpSpPr>
          <a:xfrm>
            <a:off x="1864878" y="762000"/>
            <a:ext cx="3552032" cy="671736"/>
            <a:chOff x="739068" y="1515168"/>
            <a:chExt cx="9473319" cy="1791531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34281" tIns="17141" rIns="34281" bIns="17141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791531"/>
              <a:chOff x="739068" y="1515168"/>
              <a:chExt cx="8177919" cy="1791531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34281" tIns="17141" rIns="34281" bIns="171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4"/>
                <a:ext cx="6784255" cy="160064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AA885-0078-497B-A407-D727A2728ABB}"/>
              </a:ext>
            </a:extLst>
          </p:cNvPr>
          <p:cNvGrpSpPr/>
          <p:nvPr/>
        </p:nvGrpSpPr>
        <p:grpSpPr>
          <a:xfrm>
            <a:off x="1986810" y="1922053"/>
            <a:ext cx="8462206" cy="675509"/>
            <a:chOff x="-1059786" y="2929515"/>
            <a:chExt cx="8462206" cy="67550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0C3D47-A1F3-4BDA-8F49-7020DC886AFD}"/>
                </a:ext>
              </a:extLst>
            </p:cNvPr>
            <p:cNvSpPr/>
            <p:nvPr/>
          </p:nvSpPr>
          <p:spPr>
            <a:xfrm>
              <a:off x="-1059786" y="3011848"/>
              <a:ext cx="84622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latin typeface="+mj-lt"/>
                </a:rPr>
                <a:t>  </a:t>
              </a:r>
            </a:p>
          </p:txBody>
        </p:sp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35D58E9A-44AD-49D2-A31F-0BFA12A986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360324"/>
                </p:ext>
              </p:extLst>
            </p:nvPr>
          </p:nvGraphicFramePr>
          <p:xfrm>
            <a:off x="967967" y="2929515"/>
            <a:ext cx="4304607" cy="675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62240" imgH="495000" progId="Equation.DSMT4">
                    <p:embed/>
                  </p:oleObj>
                </mc:Choice>
                <mc:Fallback>
                  <p:oleObj name="Equation" r:id="rId3" imgW="3162240" imgH="49500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35D58E9A-44AD-49D2-A31F-0BFA12A986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7967" y="2929515"/>
                          <a:ext cx="4304607" cy="6755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9D39C2-1BB5-4AB6-8588-967B99F1A70D}"/>
              </a:ext>
            </a:extLst>
          </p:cNvPr>
          <p:cNvGrpSpPr/>
          <p:nvPr/>
        </p:nvGrpSpPr>
        <p:grpSpPr>
          <a:xfrm>
            <a:off x="1800183" y="3520380"/>
            <a:ext cx="8299804" cy="2861770"/>
            <a:chOff x="452002" y="3407392"/>
            <a:chExt cx="8299804" cy="2482018"/>
          </a:xfrm>
        </p:grpSpPr>
        <p:grpSp>
          <p:nvGrpSpPr>
            <p:cNvPr id="152" name="Group 151"/>
            <p:cNvGrpSpPr/>
            <p:nvPr/>
          </p:nvGrpSpPr>
          <p:grpSpPr>
            <a:xfrm>
              <a:off x="452002" y="3407392"/>
              <a:ext cx="8299804" cy="2482018"/>
              <a:chOff x="1205494" y="6800371"/>
              <a:chExt cx="22135692" cy="6619576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1205494" y="7112006"/>
                <a:ext cx="22135692" cy="6307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Ta có:</a:t>
                </a: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205494" y="6800371"/>
                <a:ext cx="3765523" cy="929828"/>
                <a:chOff x="1205494" y="6800371"/>
                <a:chExt cx="3765523" cy="929828"/>
              </a:xfrm>
            </p:grpSpPr>
            <p:sp>
              <p:nvSpPr>
                <p:cNvPr id="12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608156" y="5810396"/>
                  <a:ext cx="782727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1839270" y="6800371"/>
                  <a:ext cx="3131747" cy="854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Round Diagonal Corner Rectangle 128"/>
                <p:cNvSpPr/>
                <p:nvPr/>
              </p:nvSpPr>
              <p:spPr>
                <a:xfrm flipV="1">
                  <a:off x="1205494" y="6951957"/>
                  <a:ext cx="774046" cy="775029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" name="Freeform 15"/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64061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34281" tIns="17141" rIns="34281" bIns="171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/>
                </a:p>
              </p:txBody>
            </p:sp>
          </p:grpSp>
        </p:grp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4626A0D7-4B21-4EB9-9D13-921A1E79D2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9517063"/>
                </p:ext>
              </p:extLst>
            </p:nvPr>
          </p:nvGraphicFramePr>
          <p:xfrm>
            <a:off x="1728762" y="3922933"/>
            <a:ext cx="5297487" cy="189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162240" imgH="1130040" progId="Equation.DSMT4">
                    <p:embed/>
                  </p:oleObj>
                </mc:Choice>
                <mc:Fallback>
                  <p:oleObj name="Equation" r:id="rId5" imgW="3162240" imgH="11300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4626A0D7-4B21-4EB9-9D13-921A1E79D2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28762" y="3922933"/>
                          <a:ext cx="5297487" cy="189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/>
              <p:nvPr/>
            </p:nvSpPr>
            <p:spPr>
              <a:xfrm>
                <a:off x="7919884" y="5801380"/>
                <a:ext cx="16813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1" spc="-5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 spc="-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7B9F65-EFFA-4285-B52D-A1AACCA4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84" y="5801380"/>
                <a:ext cx="1681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>
            <a:extLst>
              <a:ext uri="{FF2B5EF4-FFF2-40B4-BE49-F238E27FC236}">
                <a16:creationId xmlns:a16="http://schemas.microsoft.com/office/drawing/2014/main" id="{6004E629-38C9-4AE4-843B-8739CAD1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95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7134C66-F23B-412A-ACBE-C4AC872CE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17750"/>
              </p:ext>
            </p:extLst>
          </p:nvPr>
        </p:nvGraphicFramePr>
        <p:xfrm>
          <a:off x="2539655" y="2743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420870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530347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223841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1916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A.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B.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C.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D.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70497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50899-091B-4F34-800E-190D0CDF668E}"/>
              </a:ext>
            </a:extLst>
          </p:cNvPr>
          <p:cNvGrpSpPr/>
          <p:nvPr/>
        </p:nvGrpSpPr>
        <p:grpSpPr>
          <a:xfrm>
            <a:off x="2863016" y="2612867"/>
            <a:ext cx="5058364" cy="496293"/>
            <a:chOff x="1339016" y="2612866"/>
            <a:chExt cx="5058364" cy="496293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0FFA38CE-3B62-4438-94D6-D5152D0954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56598"/>
                </p:ext>
              </p:extLst>
            </p:nvPr>
          </p:nvGraphicFramePr>
          <p:xfrm>
            <a:off x="1339016" y="2612866"/>
            <a:ext cx="763588" cy="495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9360" imgH="177480" progId="Equation.DSMT4">
                    <p:embed/>
                  </p:oleObj>
                </mc:Choice>
                <mc:Fallback>
                  <p:oleObj name="Equation" r:id="rId9" imgW="279360" imgH="177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0FFA38CE-3B62-4438-94D6-D5152D09545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39016" y="2612866"/>
                          <a:ext cx="763588" cy="495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34C396F8-E4E6-4309-B93D-6C24045A79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820159"/>
                </p:ext>
              </p:extLst>
            </p:nvPr>
          </p:nvGraphicFramePr>
          <p:xfrm>
            <a:off x="2868694" y="2632908"/>
            <a:ext cx="567171" cy="476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90440" imgH="177480" progId="Equation.DSMT4">
                    <p:embed/>
                  </p:oleObj>
                </mc:Choice>
                <mc:Fallback>
                  <p:oleObj name="Equation" r:id="rId11" imgW="190440" imgH="1774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34C396F8-E4E6-4309-B93D-6C24045A79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68694" y="2632908"/>
                          <a:ext cx="567171" cy="4762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14F536D-DD78-4709-B844-F074EBB782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720042"/>
                </p:ext>
              </p:extLst>
            </p:nvPr>
          </p:nvGraphicFramePr>
          <p:xfrm>
            <a:off x="4443413" y="2708275"/>
            <a:ext cx="60642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" imgH="279360" progId="Equation.DSMT4">
                    <p:embed/>
                  </p:oleObj>
                </mc:Choice>
                <mc:Fallback>
                  <p:oleObj name="Equation" r:id="rId13" imgW="457200" imgH="27936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E14F536D-DD78-4709-B844-F074EBB782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43413" y="2708275"/>
                          <a:ext cx="606425" cy="369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919F34CA-D8DF-440D-9326-D4E8F10CC3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0562021"/>
                </p:ext>
              </p:extLst>
            </p:nvPr>
          </p:nvGraphicFramePr>
          <p:xfrm>
            <a:off x="5943600" y="2667000"/>
            <a:ext cx="453780" cy="415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04560" imgH="279360" progId="Equation.DSMT4">
                    <p:embed/>
                  </p:oleObj>
                </mc:Choice>
                <mc:Fallback>
                  <p:oleObj name="Equation" r:id="rId15" imgW="304560" imgH="2793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919F34CA-D8DF-440D-9326-D4E8F10CC3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3600" y="2667000"/>
                          <a:ext cx="453780" cy="4159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A11D6779-9418-4D71-8FF6-7D4E707BBB5F}"/>
              </a:ext>
            </a:extLst>
          </p:cNvPr>
          <p:cNvSpPr/>
          <p:nvPr/>
        </p:nvSpPr>
        <p:spPr>
          <a:xfrm>
            <a:off x="5562600" y="2667001"/>
            <a:ext cx="432888" cy="54171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78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6" grpId="0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D614299-4F6D-4E34-B1F9-6F8F35FF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F26AC-CAB0-4454-B8C5-700DE937535E}"/>
              </a:ext>
            </a:extLst>
          </p:cNvPr>
          <p:cNvSpPr txBox="1"/>
          <p:nvPr/>
        </p:nvSpPr>
        <p:spPr>
          <a:xfrm>
            <a:off x="1828800" y="533401"/>
            <a:ext cx="7010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endParaRPr lang="en-US" altLang="en-US" sz="3200" b="1" u="sng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3200" b="1" u="sng" dirty="0">
                <a:latin typeface="Times New Roman" pitchFamily="18" charset="0"/>
              </a:rPr>
              <a:t>TÓM LẠI:</a:t>
            </a:r>
            <a:endParaRPr lang="vi-VN" altLang="en-US" sz="3200" b="1" u="sng" dirty="0">
              <a:latin typeface="Times New Roman" pitchFamily="18" charset="0"/>
            </a:endParaRPr>
          </a:p>
          <a:p>
            <a:pPr eaLnBrk="1" hangingPunct="1"/>
            <a:r>
              <a:rPr lang="en-US" altLang="en-US" sz="3200" b="1" i="1" dirty="0">
                <a:latin typeface="Times New Roman" pitchFamily="18" charset="0"/>
              </a:rPr>
              <a:t>Qua </a:t>
            </a:r>
            <a:r>
              <a:rPr lang="en-US" altLang="en-US" sz="3200" b="1" i="1" dirty="0" err="1">
                <a:latin typeface="Times New Roman" pitchFamily="18" charset="0"/>
              </a:rPr>
              <a:t>bài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học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này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em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cần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nắm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vững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nội</a:t>
            </a:r>
            <a:r>
              <a:rPr lang="en-US" altLang="en-US" sz="3200" b="1" i="1" dirty="0">
                <a:latin typeface="Times New Roman" pitchFamily="18" charset="0"/>
              </a:rPr>
              <a:t> dung </a:t>
            </a:r>
            <a:r>
              <a:rPr lang="en-US" altLang="en-US" sz="3200" b="1" i="1" dirty="0" err="1">
                <a:latin typeface="Times New Roman" pitchFamily="18" charset="0"/>
              </a:rPr>
              <a:t>sau</a:t>
            </a:r>
            <a:r>
              <a:rPr lang="en-US" altLang="en-US" sz="3200" b="1" i="1" dirty="0">
                <a:latin typeface="Times New Roman" pitchFamily="18" charset="0"/>
              </a:rPr>
              <a:t> :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55E008-815E-4C41-A34E-E9CE1C63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146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Newton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4048811-73D9-4CF7-BE71-7CFAB0D89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Newton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4A57EDC-6DAE-4F97-BB1B-F681750F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910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khai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triển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hạng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chất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06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752601"/>
            <a:ext cx="6173184" cy="3525838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15929FF-C973-482B-8641-8D292F3D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10960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saac-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06" y="773112"/>
            <a:ext cx="6477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498725" y="3846514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641725" y="3976689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1905000" y="5346700"/>
            <a:ext cx="87630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charset="0"/>
              </a:rPr>
              <a:t>                                             Newton ( 1642-1727) </a:t>
            </a:r>
          </a:p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Isaac Newton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vật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lý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thiên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văn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triết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toán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thần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Anh</a:t>
            </a:r>
            <a:r>
              <a:rPr lang="en-US" altLang="en-US" sz="2400" dirty="0"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altLang="en-US" sz="2400" b="1" i="1" dirty="0">
                <a:latin typeface="Times New Roman" pitchFamily="18" charset="0"/>
              </a:rPr>
              <a:t>  </a:t>
            </a:r>
            <a:r>
              <a:rPr lang="en-US" altLang="en-US" sz="2400" b="1" i="1" dirty="0" err="1">
                <a:latin typeface="Times New Roman" pitchFamily="18" charset="0"/>
              </a:rPr>
              <a:t>Nhà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bác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học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vĩ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đại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trong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các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nhà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bác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học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vĩ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đại</a:t>
            </a:r>
            <a:r>
              <a:rPr lang="en-US" altLang="en-US" sz="2400" dirty="0">
                <a:latin typeface="Times New Roman" pitchFamily="18" charset="0"/>
              </a:rPr>
              <a:t> 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Times New Roman" pitchFamily="18" charset="0"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/>
            <a:endParaRPr lang="en-US" altLang="en-US" sz="18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55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0038"/>
            <a:ext cx="8229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chập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tử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ước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1!=1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0!=1</a:t>
            </a:r>
          </a:p>
        </p:txBody>
      </p:sp>
      <p:sp>
        <p:nvSpPr>
          <p:cNvPr id="5" name="Rounded 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2362200"/>
            <a:ext cx="4876800" cy="129540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EF54D-2997-4B73-A92A-E758CBAAD53D}"/>
              </a:ext>
            </a:extLst>
          </p:cNvPr>
          <p:cNvSpPr/>
          <p:nvPr/>
        </p:nvSpPr>
        <p:spPr>
          <a:xfrm>
            <a:off x="2514600" y="381000"/>
            <a:ext cx="6400800" cy="9144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4" y="1219200"/>
            <a:ext cx="7696197" cy="685800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5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4"/>
          </p:nvPr>
        </p:nvSpPr>
        <p:spPr>
          <a:blipFill rotWithShape="1">
            <a:blip r:embed="rId3"/>
            <a:stretch>
              <a:fillRect l="-3318"/>
            </a:stretch>
          </a:blip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38800" y="2286000"/>
            <a:ext cx="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blipFill rotWithShape="1">
            <a:blip r:embed="rId4"/>
            <a:stretch>
              <a:fillRect l="-2564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2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8753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620125" y="5507038"/>
            <a:ext cx="1143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ACE0A6FC-1609-4AEC-A3AC-CFCDF63A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048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40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218" grpId="0" animBg="1"/>
      <p:bldP spid="9" grpId="0" build="p" animBg="1"/>
      <p:bldP spid="10" grpId="0" build="p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12192000" cy="6858000"/>
          </a:xfrm>
        </p:spPr>
      </p:pic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0" y="1752601"/>
            <a:ext cx="4175630" cy="9782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3847" y="2936579"/>
            <a:ext cx="4167936" cy="9782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33191" y="4120557"/>
            <a:ext cx="4175630" cy="97821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9093BF-8D18-40B1-9694-8B56D715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5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2093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7200" y="0"/>
            <a:ext cx="13106400" cy="6858000"/>
          </a:xfrm>
        </p:spPr>
      </p:pic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1429928"/>
            <a:ext cx="3569952" cy="7684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1" y="3304503"/>
            <a:ext cx="3422091" cy="8158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6247" y="2359841"/>
            <a:ext cx="3414396" cy="76848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4239331"/>
            <a:ext cx="3303084" cy="768480"/>
          </a:xfrm>
          <a:prstGeom prst="rect">
            <a:avLst/>
          </a:prstGeom>
          <a:blipFill>
            <a:blip r:embed="rId6"/>
            <a:stretch>
              <a:fillRect r="-2583" b="-158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2AAED5-D9BC-4335-9E78-222CF4DE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10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201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686" y="824149"/>
            <a:ext cx="1203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2103438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     (a + b)</a:t>
            </a:r>
            <a:r>
              <a:rPr lang="en-US" altLang="en-US" sz="3600" b="1" baseline="30000" dirty="0">
                <a:solidFill>
                  <a:srgbClr val="0000FF"/>
                </a:solidFill>
                <a:latin typeface="VNI-Helve-Condense" pitchFamily="2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VNI-Helve-Condense" pitchFamily="2" charset="0"/>
            </a:endParaRPr>
          </a:p>
          <a:p>
            <a:pPr marL="0" indent="0"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     (a + b)</a:t>
            </a:r>
            <a:r>
              <a:rPr lang="en-US" altLang="en-US" sz="3600" b="1" baseline="30000" dirty="0">
                <a:solidFill>
                  <a:srgbClr val="0000FF"/>
                </a:solidFill>
                <a:latin typeface="VNI-Helve-Condense" pitchFamily="2" charset="0"/>
              </a:rPr>
              <a:t>3</a:t>
            </a:r>
            <a:endParaRPr lang="en-US" altLang="en-US" sz="36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454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8DB5591-C534-489A-93EB-54C9D27C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8410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03" name="Text Box 159"/>
          <p:cNvSpPr txBox="1">
            <a:spLocks noChangeArrowheads="1"/>
          </p:cNvSpPr>
          <p:nvPr/>
        </p:nvSpPr>
        <p:spPr bwMode="auto">
          <a:xfrm>
            <a:off x="1660123" y="1327219"/>
            <a:ext cx="6831415" cy="70788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VNI-Helve-Condense" pitchFamily="2" charset="0"/>
              </a:rPr>
              <a:t>(a + b)</a:t>
            </a:r>
            <a:r>
              <a:rPr lang="en-US" sz="4000" b="1" baseline="30000" dirty="0">
                <a:solidFill>
                  <a:srgbClr val="0000FF"/>
                </a:solidFill>
                <a:latin typeface="VNI-Helve-Condense" pitchFamily="2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VNI-Helve-Condense" pitchFamily="2" charset="0"/>
              </a:rPr>
              <a:t> =   </a:t>
            </a:r>
            <a:r>
              <a:rPr lang="en-US" sz="4000" b="1" dirty="0">
                <a:solidFill>
                  <a:srgbClr val="FF0000"/>
                </a:solidFill>
                <a:latin typeface="VNI-Helve-Condense" pitchFamily="2" charset="0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VNI-Helve-Condense" pitchFamily="2" charset="0"/>
              </a:rPr>
              <a:t>a</a:t>
            </a:r>
            <a:r>
              <a:rPr lang="en-US" sz="4000" b="1" baseline="30000" dirty="0">
                <a:solidFill>
                  <a:srgbClr val="0000FF"/>
                </a:solidFill>
                <a:latin typeface="VNI-Helve-Condense" pitchFamily="2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VNI-Helve-Condense" pitchFamily="2" charset="0"/>
              </a:rPr>
              <a:t> +   </a:t>
            </a:r>
            <a:r>
              <a:rPr lang="en-US" sz="4000" b="1" dirty="0">
                <a:solidFill>
                  <a:srgbClr val="FF0000"/>
                </a:solidFill>
                <a:latin typeface="VNI-Helve-Condense" pitchFamily="2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VNI-Helve-Condense" pitchFamily="2" charset="0"/>
              </a:rPr>
              <a:t>ab +   </a:t>
            </a:r>
            <a:r>
              <a:rPr lang="en-US" sz="4000" b="1" dirty="0">
                <a:solidFill>
                  <a:srgbClr val="FF0000"/>
                </a:solidFill>
                <a:latin typeface="VNI-Helve-Condense" pitchFamily="2" charset="0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VNI-Helve-Condense" pitchFamily="2" charset="0"/>
              </a:rPr>
              <a:t>b</a:t>
            </a:r>
            <a:r>
              <a:rPr lang="en-US" sz="4000" b="1" baseline="30000" dirty="0">
                <a:solidFill>
                  <a:srgbClr val="0000FF"/>
                </a:solidFill>
                <a:latin typeface="VNI-Helve-Condense" pitchFamily="2" charset="0"/>
              </a:rPr>
              <a:t>2</a:t>
            </a:r>
          </a:p>
        </p:txBody>
      </p:sp>
      <p:sp>
        <p:nvSpPr>
          <p:cNvPr id="83104" name="Text Box 160"/>
          <p:cNvSpPr txBox="1">
            <a:spLocks noChangeArrowheads="1"/>
          </p:cNvSpPr>
          <p:nvPr/>
        </p:nvSpPr>
        <p:spPr bwMode="auto">
          <a:xfrm>
            <a:off x="1497012" y="3688437"/>
            <a:ext cx="779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(a + b)</a:t>
            </a:r>
            <a:r>
              <a:rPr lang="en-US" altLang="en-US" sz="3600" b="1" baseline="30000" dirty="0">
                <a:solidFill>
                  <a:srgbClr val="0000FF"/>
                </a:solidFill>
                <a:latin typeface="VNI-Helve-Condense" pitchFamily="2" charset="0"/>
              </a:rPr>
              <a:t>3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 =  </a:t>
            </a:r>
            <a:r>
              <a:rPr lang="en-US" altLang="en-US" sz="3600" b="1" dirty="0">
                <a:solidFill>
                  <a:srgbClr val="FF0000"/>
                </a:solidFill>
                <a:latin typeface="VNI-Helve-Condense" pitchFamily="2" charset="0"/>
              </a:rPr>
              <a:t>1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 a</a:t>
            </a:r>
            <a:r>
              <a:rPr lang="en-US" altLang="en-US" sz="3600" b="1" baseline="30000" dirty="0">
                <a:solidFill>
                  <a:srgbClr val="0000FF"/>
                </a:solidFill>
                <a:latin typeface="VNI-Helve-Condense" pitchFamily="2" charset="0"/>
              </a:rPr>
              <a:t>3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+ </a:t>
            </a:r>
            <a:r>
              <a:rPr lang="en-US" altLang="en-US" sz="3600" b="1" dirty="0">
                <a:solidFill>
                  <a:srgbClr val="FF0000"/>
                </a:solidFill>
                <a:latin typeface="VNI-Helve-Condense" pitchFamily="2" charset="0"/>
              </a:rPr>
              <a:t>3 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a</a:t>
            </a:r>
            <a:r>
              <a:rPr lang="en-US" altLang="en-US" sz="3600" b="1" baseline="30000" dirty="0">
                <a:solidFill>
                  <a:srgbClr val="0000FF"/>
                </a:solidFill>
                <a:latin typeface="VNI-Helve-Condense" pitchFamily="2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b + </a:t>
            </a:r>
            <a:r>
              <a:rPr lang="en-US" altLang="en-US" sz="3600" b="1" dirty="0">
                <a:solidFill>
                  <a:srgbClr val="FF0000"/>
                </a:solidFill>
                <a:latin typeface="VNI-Helve-Condense" pitchFamily="2" charset="0"/>
              </a:rPr>
              <a:t>3 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ab</a:t>
            </a:r>
            <a:r>
              <a:rPr lang="en-US" altLang="en-US" sz="3600" b="1" baseline="30000" dirty="0">
                <a:solidFill>
                  <a:srgbClr val="0000FF"/>
                </a:solidFill>
                <a:latin typeface="VNI-Helve-Condense" pitchFamily="2" charset="0"/>
              </a:rPr>
              <a:t>2 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+  </a:t>
            </a:r>
            <a:r>
              <a:rPr lang="en-US" altLang="en-US" sz="3600" b="1" dirty="0">
                <a:solidFill>
                  <a:srgbClr val="FF0000"/>
                </a:solidFill>
                <a:latin typeface="VNI-Helve-Condense" pitchFamily="2" charset="0"/>
              </a:rPr>
              <a:t>1</a:t>
            </a:r>
            <a:r>
              <a:rPr lang="en-US" altLang="en-US" sz="3600" b="1" dirty="0">
                <a:solidFill>
                  <a:srgbClr val="0000FF"/>
                </a:solidFill>
                <a:latin typeface="VNI-Helve-Condense" pitchFamily="2" charset="0"/>
              </a:rPr>
              <a:t>b</a:t>
            </a:r>
            <a:r>
              <a:rPr lang="en-US" altLang="en-US" sz="3600" b="1" baseline="30000" dirty="0">
                <a:solidFill>
                  <a:srgbClr val="0000FF"/>
                </a:solidFill>
                <a:latin typeface="VNI-Helve-Condense" pitchFamily="2" charset="0"/>
              </a:rPr>
              <a:t>3</a:t>
            </a:r>
          </a:p>
        </p:txBody>
      </p:sp>
      <p:sp>
        <p:nvSpPr>
          <p:cNvPr id="13316" name="Rectangle 161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0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22252"/>
              </p:ext>
            </p:extLst>
          </p:nvPr>
        </p:nvGraphicFramePr>
        <p:xfrm>
          <a:off x="9417050" y="1295400"/>
          <a:ext cx="525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646" imgH="228402" progId="Equation.3">
                  <p:embed/>
                </p:oleObj>
              </mc:Choice>
              <mc:Fallback>
                <p:oleObj name="Equation" r:id="rId3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050" y="1295400"/>
                        <a:ext cx="525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163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0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60597"/>
              </p:ext>
            </p:extLst>
          </p:nvPr>
        </p:nvGraphicFramePr>
        <p:xfrm>
          <a:off x="9420226" y="2057400"/>
          <a:ext cx="522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646" imgH="228402" progId="Equation.3">
                  <p:embed/>
                </p:oleObj>
              </mc:Choice>
              <mc:Fallback>
                <p:oleObj name="Equation" r:id="rId5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0226" y="2057400"/>
                        <a:ext cx="5222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65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260984"/>
              </p:ext>
            </p:extLst>
          </p:nvPr>
        </p:nvGraphicFramePr>
        <p:xfrm>
          <a:off x="9420226" y="2895600"/>
          <a:ext cx="522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646" imgH="228402" progId="Equation.3">
                  <p:embed/>
                </p:oleObj>
              </mc:Choice>
              <mc:Fallback>
                <p:oleObj name="Equation" r:id="rId7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0226" y="2895600"/>
                        <a:ext cx="5222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167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78420"/>
              </p:ext>
            </p:extLst>
          </p:nvPr>
        </p:nvGraphicFramePr>
        <p:xfrm>
          <a:off x="9409112" y="3733800"/>
          <a:ext cx="490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646" imgH="241091" progId="Equation.3">
                  <p:embed/>
                </p:oleObj>
              </mc:Choice>
              <mc:Fallback>
                <p:oleObj name="Equation" r:id="rId9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2" y="3733800"/>
                        <a:ext cx="4905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69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1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895279"/>
              </p:ext>
            </p:extLst>
          </p:nvPr>
        </p:nvGraphicFramePr>
        <p:xfrm>
          <a:off x="9451976" y="4495800"/>
          <a:ext cx="4905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646" imgH="241091" progId="Equation.3">
                  <p:embed/>
                </p:oleObj>
              </mc:Choice>
              <mc:Fallback>
                <p:oleObj name="Equation" r:id="rId11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976" y="4495800"/>
                        <a:ext cx="4905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71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372480"/>
              </p:ext>
            </p:extLst>
          </p:nvPr>
        </p:nvGraphicFramePr>
        <p:xfrm>
          <a:off x="9451976" y="5181600"/>
          <a:ext cx="4905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646" imgH="241091" progId="Equation.3">
                  <p:embed/>
                </p:oleObj>
              </mc:Choice>
              <mc:Fallback>
                <p:oleObj name="Equation" r:id="rId13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976" y="5181600"/>
                        <a:ext cx="4905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73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1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145682"/>
              </p:ext>
            </p:extLst>
          </p:nvPr>
        </p:nvGraphicFramePr>
        <p:xfrm>
          <a:off x="9451976" y="5867400"/>
          <a:ext cx="4905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646" imgH="241091" progId="Equation.3">
                  <p:embed/>
                </p:oleObj>
              </mc:Choice>
              <mc:Fallback>
                <p:oleObj name="Equation" r:id="rId15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976" y="5867400"/>
                        <a:ext cx="4905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19" name="Text Box 175"/>
          <p:cNvSpPr txBox="1">
            <a:spLocks noChangeArrowheads="1"/>
          </p:cNvSpPr>
          <p:nvPr/>
        </p:nvSpPr>
        <p:spPr bwMode="auto">
          <a:xfrm>
            <a:off x="9942512" y="1371600"/>
            <a:ext cx="95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VNI-Helve-Condense" pitchFamily="2" charset="0"/>
              </a:rPr>
              <a:t>=1</a:t>
            </a:r>
            <a:endParaRPr lang="en-US" altLang="en-US" b="1">
              <a:solidFill>
                <a:srgbClr val="FF0000"/>
              </a:solidFill>
              <a:latin typeface="VNI-Helve-Condense" pitchFamily="2" charset="0"/>
            </a:endParaRPr>
          </a:p>
        </p:txBody>
      </p:sp>
      <p:sp>
        <p:nvSpPr>
          <p:cNvPr id="83120" name="Text Box 176"/>
          <p:cNvSpPr txBox="1">
            <a:spLocks noChangeArrowheads="1"/>
          </p:cNvSpPr>
          <p:nvPr/>
        </p:nvSpPr>
        <p:spPr bwMode="auto">
          <a:xfrm>
            <a:off x="9942512" y="2133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VNI-Helve-Condense" pitchFamily="2" charset="0"/>
              </a:rPr>
              <a:t>=2</a:t>
            </a:r>
          </a:p>
        </p:txBody>
      </p:sp>
      <p:sp>
        <p:nvSpPr>
          <p:cNvPr id="83121" name="Text Box 177"/>
          <p:cNvSpPr txBox="1">
            <a:spLocks noChangeArrowheads="1"/>
          </p:cNvSpPr>
          <p:nvPr/>
        </p:nvSpPr>
        <p:spPr bwMode="auto">
          <a:xfrm>
            <a:off x="9942512" y="29718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VNI-Helve-Condense" pitchFamily="2" charset="0"/>
              </a:rPr>
              <a:t>=1</a:t>
            </a:r>
          </a:p>
        </p:txBody>
      </p:sp>
      <p:sp>
        <p:nvSpPr>
          <p:cNvPr id="83122" name="Text Box 178"/>
          <p:cNvSpPr txBox="1">
            <a:spLocks noChangeArrowheads="1"/>
          </p:cNvSpPr>
          <p:nvPr/>
        </p:nvSpPr>
        <p:spPr bwMode="auto">
          <a:xfrm>
            <a:off x="10018712" y="38100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VNI-Helve-Condense" pitchFamily="2" charset="0"/>
              </a:rPr>
              <a:t>=1</a:t>
            </a:r>
          </a:p>
        </p:txBody>
      </p:sp>
      <p:sp>
        <p:nvSpPr>
          <p:cNvPr id="83123" name="Text Box 179"/>
          <p:cNvSpPr txBox="1">
            <a:spLocks noChangeArrowheads="1"/>
          </p:cNvSpPr>
          <p:nvPr/>
        </p:nvSpPr>
        <p:spPr bwMode="auto">
          <a:xfrm>
            <a:off x="10018712" y="44958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VNI-Helve-Condense" pitchFamily="2" charset="0"/>
              </a:rPr>
              <a:t>=3</a:t>
            </a:r>
          </a:p>
        </p:txBody>
      </p:sp>
      <p:sp>
        <p:nvSpPr>
          <p:cNvPr id="83124" name="Text Box 180"/>
          <p:cNvSpPr txBox="1">
            <a:spLocks noChangeArrowheads="1"/>
          </p:cNvSpPr>
          <p:nvPr/>
        </p:nvSpPr>
        <p:spPr bwMode="auto">
          <a:xfrm>
            <a:off x="10039350" y="5294313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VNI-Helve-Condense" pitchFamily="2" charset="0"/>
              </a:rPr>
              <a:t>=3</a:t>
            </a:r>
          </a:p>
        </p:txBody>
      </p:sp>
      <p:sp>
        <p:nvSpPr>
          <p:cNvPr id="83125" name="Text Box 181"/>
          <p:cNvSpPr txBox="1">
            <a:spLocks noChangeArrowheads="1"/>
          </p:cNvSpPr>
          <p:nvPr/>
        </p:nvSpPr>
        <p:spPr bwMode="auto">
          <a:xfrm>
            <a:off x="10018712" y="58674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VNI-Helve-Condense" pitchFamily="2" charset="0"/>
              </a:rPr>
              <a:t>=1</a:t>
            </a:r>
          </a:p>
        </p:txBody>
      </p:sp>
      <p:sp>
        <p:nvSpPr>
          <p:cNvPr id="13337" name="Rectangle 182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2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185142"/>
              </p:ext>
            </p:extLst>
          </p:nvPr>
        </p:nvGraphicFramePr>
        <p:xfrm>
          <a:off x="9372601" y="1352550"/>
          <a:ext cx="5984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112" imgH="241195" progId="Equation.DSMT4">
                  <p:embed/>
                </p:oleObj>
              </mc:Choice>
              <mc:Fallback>
                <p:oleObj name="Equation" r:id="rId17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1" y="1352550"/>
                        <a:ext cx="598487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Rectangle 184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2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5949"/>
              </p:ext>
            </p:extLst>
          </p:nvPr>
        </p:nvGraphicFramePr>
        <p:xfrm>
          <a:off x="9390063" y="2114550"/>
          <a:ext cx="56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17" imgH="241195" progId="Equation.DSMT4">
                  <p:embed/>
                </p:oleObj>
              </mc:Choice>
              <mc:Fallback>
                <p:oleObj name="Equation" r:id="rId19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0063" y="2114550"/>
                        <a:ext cx="561975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1" name="Rectangle 186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3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05745"/>
              </p:ext>
            </p:extLst>
          </p:nvPr>
        </p:nvGraphicFramePr>
        <p:xfrm>
          <a:off x="9372601" y="2876550"/>
          <a:ext cx="5984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3112" imgH="241195" progId="Equation.DSMT4">
                  <p:embed/>
                </p:oleObj>
              </mc:Choice>
              <mc:Fallback>
                <p:oleObj name="Equation" r:id="rId21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1" y="2876550"/>
                        <a:ext cx="598487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3" name="Rectangle 188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3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01883"/>
              </p:ext>
            </p:extLst>
          </p:nvPr>
        </p:nvGraphicFramePr>
        <p:xfrm>
          <a:off x="9409112" y="3733800"/>
          <a:ext cx="560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112" imgH="241195" progId="Equation.DSMT4">
                  <p:embed/>
                </p:oleObj>
              </mc:Choice>
              <mc:Fallback>
                <p:oleObj name="Equation" r:id="rId2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2" y="3733800"/>
                        <a:ext cx="560388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5" name="Rectangle 190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3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46991"/>
              </p:ext>
            </p:extLst>
          </p:nvPr>
        </p:nvGraphicFramePr>
        <p:xfrm>
          <a:off x="9464675" y="4587875"/>
          <a:ext cx="539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17" imgH="241195" progId="Equation.DSMT4">
                  <p:embed/>
                </p:oleObj>
              </mc:Choice>
              <mc:Fallback>
                <p:oleObj name="Equation" r:id="rId25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675" y="4587875"/>
                        <a:ext cx="53975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7" name="Rectangle 192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3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765803"/>
              </p:ext>
            </p:extLst>
          </p:nvPr>
        </p:nvGraphicFramePr>
        <p:xfrm>
          <a:off x="9472612" y="5257800"/>
          <a:ext cx="5349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112" imgH="241195" progId="Equation.DSMT4">
                  <p:embed/>
                </p:oleObj>
              </mc:Choice>
              <mc:Fallback>
                <p:oleObj name="Equation" r:id="rId27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612" y="5257800"/>
                        <a:ext cx="534988" cy="655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9" name="Rectangle 194"/>
          <p:cNvSpPr>
            <a:spLocks noChangeArrowheads="1"/>
          </p:cNvSpPr>
          <p:nvPr/>
        </p:nvSpPr>
        <p:spPr bwMode="auto">
          <a:xfrm>
            <a:off x="1524000" y="3122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graphicFrame>
        <p:nvGraphicFramePr>
          <p:cNvPr id="8313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450129"/>
              </p:ext>
            </p:extLst>
          </p:nvPr>
        </p:nvGraphicFramePr>
        <p:xfrm>
          <a:off x="9459912" y="5865813"/>
          <a:ext cx="55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3112" imgH="241195" progId="Equation.DSMT4">
                  <p:embed/>
                </p:oleObj>
              </mc:Choice>
              <mc:Fallback>
                <p:oleObj name="Equation" r:id="rId29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912" y="5865813"/>
                        <a:ext cx="558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Rectangle 198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13352" name="Rectangle 200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13354" name="Rectangle 202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13356" name="Rectangle 204"/>
          <p:cNvSpPr>
            <a:spLocks noChangeArrowheads="1"/>
          </p:cNvSpPr>
          <p:nvPr/>
        </p:nvSpPr>
        <p:spPr bwMode="auto">
          <a:xfrm>
            <a:off x="1524000" y="3130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83157" name="Oval 213"/>
          <p:cNvSpPr>
            <a:spLocks noChangeArrowheads="1"/>
          </p:cNvSpPr>
          <p:nvPr/>
        </p:nvSpPr>
        <p:spPr bwMode="auto">
          <a:xfrm>
            <a:off x="3124201" y="1428444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83158" name="Oval 214"/>
          <p:cNvSpPr>
            <a:spLocks noChangeArrowheads="1"/>
          </p:cNvSpPr>
          <p:nvPr/>
        </p:nvSpPr>
        <p:spPr bwMode="auto">
          <a:xfrm>
            <a:off x="2704992" y="3720345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372600" y="762000"/>
            <a:ext cx="0" cy="5608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905000" y="3527425"/>
            <a:ext cx="8229600" cy="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1C13D1C-C426-48EC-BFE1-52E2F24066D1}"/>
              </a:ext>
            </a:extLst>
          </p:cNvPr>
          <p:cNvGrpSpPr/>
          <p:nvPr/>
        </p:nvGrpSpPr>
        <p:grpSpPr>
          <a:xfrm>
            <a:off x="762000" y="4511675"/>
            <a:ext cx="8763000" cy="1200692"/>
            <a:chOff x="762000" y="4511675"/>
            <a:chExt cx="8763000" cy="1200692"/>
          </a:xfrm>
        </p:grpSpPr>
        <p:sp>
          <p:nvSpPr>
            <p:cNvPr id="60" name="Text Box 160"/>
            <p:cNvSpPr txBox="1">
              <a:spLocks noChangeArrowheads="1"/>
            </p:cNvSpPr>
            <p:nvPr/>
          </p:nvSpPr>
          <p:spPr bwMode="auto">
            <a:xfrm>
              <a:off x="3170662" y="4521608"/>
              <a:ext cx="6858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  <a:latin typeface="VNI-Helve-Condense" pitchFamily="2" charset="0"/>
                </a:rPr>
                <a:t>  a</a:t>
              </a:r>
              <a:r>
                <a:rPr lang="en-US" altLang="en-US" b="1" baseline="30000">
                  <a:solidFill>
                    <a:srgbClr val="0000FF"/>
                  </a:solidFill>
                  <a:latin typeface="VNI-Helve-Condense" pitchFamily="2" charset="0"/>
                </a:rPr>
                <a:t>4</a:t>
              </a:r>
            </a:p>
          </p:txBody>
        </p:sp>
        <p:sp>
          <p:nvSpPr>
            <p:cNvPr id="63" name="Text Box 160"/>
            <p:cNvSpPr txBox="1">
              <a:spLocks noChangeArrowheads="1"/>
            </p:cNvSpPr>
            <p:nvPr/>
          </p:nvSpPr>
          <p:spPr bwMode="auto">
            <a:xfrm>
              <a:off x="4395861" y="4524473"/>
              <a:ext cx="93345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  <a:latin typeface="VNI-Helve-Condense" pitchFamily="2" charset="0"/>
                </a:rPr>
                <a:t>  a</a:t>
              </a:r>
              <a:r>
                <a:rPr lang="en-US" altLang="en-US" b="1" baseline="30000">
                  <a:solidFill>
                    <a:srgbClr val="0000FF"/>
                  </a:solidFill>
                  <a:latin typeface="VNI-Helve-Condense" pitchFamily="2" charset="0"/>
                </a:rPr>
                <a:t>3</a:t>
              </a:r>
              <a:r>
                <a:rPr lang="en-US" altLang="en-US" b="1">
                  <a:solidFill>
                    <a:srgbClr val="0000FF"/>
                  </a:solidFill>
                  <a:latin typeface="VNI-Helve-Condense" pitchFamily="2" charset="0"/>
                </a:rPr>
                <a:t>b</a:t>
              </a:r>
              <a:endParaRPr lang="en-US" altLang="en-US" b="1" baseline="30000">
                <a:solidFill>
                  <a:srgbClr val="0000FF"/>
                </a:solidFill>
                <a:latin typeface="VNI-Helve-Condense" pitchFamily="2" charset="0"/>
              </a:endParaRPr>
            </a:p>
          </p:txBody>
        </p:sp>
        <p:sp>
          <p:nvSpPr>
            <p:cNvPr id="65" name="Text Box 160"/>
            <p:cNvSpPr txBox="1">
              <a:spLocks noChangeArrowheads="1"/>
            </p:cNvSpPr>
            <p:nvPr/>
          </p:nvSpPr>
          <p:spPr bwMode="auto">
            <a:xfrm>
              <a:off x="5861866" y="4522708"/>
              <a:ext cx="1093787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b="1" dirty="0">
                  <a:solidFill>
                    <a:srgbClr val="0000FF"/>
                  </a:solidFill>
                  <a:latin typeface="VNI-Helve-Condense" pitchFamily="2" charset="0"/>
                </a:rPr>
                <a:t>  a</a:t>
              </a:r>
              <a:r>
                <a:rPr lang="en-US" altLang="en-US" b="1" baseline="30000" dirty="0">
                  <a:solidFill>
                    <a:srgbClr val="0000FF"/>
                  </a:solidFill>
                  <a:latin typeface="VNI-Helve-Condense" pitchFamily="2" charset="0"/>
                </a:rPr>
                <a:t>2</a:t>
              </a:r>
              <a:r>
                <a:rPr lang="en-US" altLang="en-US" b="1" dirty="0">
                  <a:solidFill>
                    <a:srgbClr val="0000FF"/>
                  </a:solidFill>
                  <a:latin typeface="VNI-Helve-Condense" pitchFamily="2" charset="0"/>
                </a:rPr>
                <a:t>b</a:t>
              </a:r>
              <a:r>
                <a:rPr lang="en-US" altLang="en-US" b="1" baseline="30000" dirty="0">
                  <a:solidFill>
                    <a:srgbClr val="0000FF"/>
                  </a:solidFill>
                  <a:latin typeface="VNI-Helve-Condense" pitchFamily="2" charset="0"/>
                </a:rPr>
                <a:t>2</a:t>
              </a:r>
            </a:p>
          </p:txBody>
        </p:sp>
        <p:sp>
          <p:nvSpPr>
            <p:cNvPr id="67" name="Text Box 160"/>
            <p:cNvSpPr txBox="1">
              <a:spLocks noChangeArrowheads="1"/>
            </p:cNvSpPr>
            <p:nvPr/>
          </p:nvSpPr>
          <p:spPr bwMode="auto">
            <a:xfrm>
              <a:off x="7420124" y="4511675"/>
              <a:ext cx="9334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  <a:latin typeface="VNI-Helve-Condense" pitchFamily="2" charset="0"/>
                </a:rPr>
                <a:t>  </a:t>
              </a:r>
            </a:p>
            <a:p>
              <a:r>
                <a:rPr lang="en-US" altLang="en-US" b="1">
                  <a:solidFill>
                    <a:srgbClr val="0000FF"/>
                  </a:solidFill>
                  <a:latin typeface="VNI-Helve-Condense" pitchFamily="2" charset="0"/>
                </a:rPr>
                <a:t>ab</a:t>
              </a:r>
              <a:r>
                <a:rPr lang="en-US" altLang="en-US" b="1" baseline="30000">
                  <a:solidFill>
                    <a:srgbClr val="0000FF"/>
                  </a:solidFill>
                  <a:latin typeface="VNI-Helve-Condense" pitchFamily="2" charset="0"/>
                </a:rPr>
                <a:t>3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B49768-596F-48B5-B4C5-476A2C0DDE5E}"/>
                </a:ext>
              </a:extLst>
            </p:cNvPr>
            <p:cNvGrpSpPr/>
            <p:nvPr/>
          </p:nvGrpSpPr>
          <p:grpSpPr>
            <a:xfrm>
              <a:off x="762000" y="4846638"/>
              <a:ext cx="8763000" cy="865729"/>
              <a:chOff x="762000" y="4846638"/>
              <a:chExt cx="8763000" cy="865729"/>
            </a:xfrm>
          </p:grpSpPr>
          <p:graphicFrame>
            <p:nvGraphicFramePr>
              <p:cNvPr id="83145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6740357"/>
                  </p:ext>
                </p:extLst>
              </p:nvPr>
            </p:nvGraphicFramePr>
            <p:xfrm>
              <a:off x="2668663" y="5067842"/>
              <a:ext cx="530225" cy="644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203112" imgH="241195" progId="Equation.DSMT4">
                      <p:embed/>
                    </p:oleObj>
                  </mc:Choice>
                  <mc:Fallback>
                    <p:oleObj name="Equation" r:id="rId31" imgW="203112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8663" y="5067842"/>
                            <a:ext cx="530225" cy="6445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147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6328200"/>
                  </p:ext>
                </p:extLst>
              </p:nvPr>
            </p:nvGraphicFramePr>
            <p:xfrm>
              <a:off x="3943350" y="5029201"/>
              <a:ext cx="487362" cy="625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90417" imgH="241195" progId="Equation.DSMT4">
                      <p:embed/>
                    </p:oleObj>
                  </mc:Choice>
                  <mc:Fallback>
                    <p:oleObj name="Equation" r:id="rId33" imgW="190417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3350" y="5029201"/>
                            <a:ext cx="487362" cy="6254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149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8876596"/>
                  </p:ext>
                </p:extLst>
              </p:nvPr>
            </p:nvGraphicFramePr>
            <p:xfrm>
              <a:off x="5344819" y="5032374"/>
              <a:ext cx="530225" cy="639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203112" imgH="241195" progId="Equation.DSMT4">
                      <p:embed/>
                    </p:oleObj>
                  </mc:Choice>
                  <mc:Fallback>
                    <p:oleObj name="Equation" r:id="rId35" imgW="203112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4819" y="5032374"/>
                            <a:ext cx="530225" cy="63976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150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7390570"/>
                  </p:ext>
                </p:extLst>
              </p:nvPr>
            </p:nvGraphicFramePr>
            <p:xfrm>
              <a:off x="6901805" y="5006081"/>
              <a:ext cx="6858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203112" imgH="241195" progId="Equation.DSMT4">
                      <p:embed/>
                    </p:oleObj>
                  </mc:Choice>
                  <mc:Fallback>
                    <p:oleObj name="Equation" r:id="rId37" imgW="203112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1805" y="5006081"/>
                            <a:ext cx="685800" cy="603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151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9734410"/>
                  </p:ext>
                </p:extLst>
              </p:nvPr>
            </p:nvGraphicFramePr>
            <p:xfrm>
              <a:off x="8399464" y="4987926"/>
              <a:ext cx="515937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9" imgW="203112" imgH="241195" progId="Equation.DSMT4">
                      <p:embed/>
                    </p:oleObj>
                  </mc:Choice>
                  <mc:Fallback>
                    <p:oleObj name="Equation" r:id="rId39" imgW="203112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99464" y="4987926"/>
                            <a:ext cx="515937" cy="62071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Text Box 160"/>
              <p:cNvSpPr txBox="1">
                <a:spLocks noChangeArrowheads="1"/>
              </p:cNvSpPr>
              <p:nvPr/>
            </p:nvSpPr>
            <p:spPr bwMode="auto">
              <a:xfrm>
                <a:off x="762000" y="5045075"/>
                <a:ext cx="2020888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b="1" dirty="0">
                    <a:solidFill>
                      <a:srgbClr val="0000FF"/>
                    </a:solidFill>
                    <a:latin typeface="VNI-Helve-Condense" pitchFamily="2" charset="0"/>
                  </a:rPr>
                  <a:t>(a + b)</a:t>
                </a:r>
                <a:r>
                  <a:rPr lang="en-US" altLang="en-US" b="1" baseline="30000" dirty="0">
                    <a:solidFill>
                      <a:srgbClr val="0000FF"/>
                    </a:solidFill>
                    <a:latin typeface="VNI-Helve-Condense" pitchFamily="2" charset="0"/>
                  </a:rPr>
                  <a:t>4</a:t>
                </a:r>
                <a:r>
                  <a:rPr lang="en-US" altLang="en-US" b="1" dirty="0">
                    <a:solidFill>
                      <a:srgbClr val="0000FF"/>
                    </a:solidFill>
                    <a:latin typeface="VNI-Helve-Condense" pitchFamily="2" charset="0"/>
                  </a:rPr>
                  <a:t> = </a:t>
                </a:r>
                <a:endParaRPr lang="en-US" altLang="en-US" b="1" baseline="30000" dirty="0">
                  <a:solidFill>
                    <a:srgbClr val="0000FF"/>
                  </a:solidFill>
                  <a:latin typeface="VNI-Helve-Condense" pitchFamily="2" charset="0"/>
                </a:endParaRPr>
              </a:p>
            </p:txBody>
          </p:sp>
          <p:sp>
            <p:nvSpPr>
              <p:cNvPr id="62" name="Text Box 160"/>
              <p:cNvSpPr txBox="1">
                <a:spLocks noChangeArrowheads="1"/>
              </p:cNvSpPr>
              <p:nvPr/>
            </p:nvSpPr>
            <p:spPr bwMode="auto">
              <a:xfrm>
                <a:off x="3518713" y="5045075"/>
                <a:ext cx="6858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00FF"/>
                    </a:solidFill>
                    <a:latin typeface="VNI-Helve-Condense" pitchFamily="2" charset="0"/>
                  </a:rPr>
                  <a:t> +    </a:t>
                </a:r>
                <a:endParaRPr lang="en-US" altLang="en-US" b="1" baseline="30000">
                  <a:solidFill>
                    <a:srgbClr val="0000FF"/>
                  </a:solidFill>
                  <a:latin typeface="VNI-Helve-Condense" pitchFamily="2" charset="0"/>
                </a:endParaRPr>
              </a:p>
            </p:txBody>
          </p:sp>
          <p:sp>
            <p:nvSpPr>
              <p:cNvPr id="64" name="Text Box 160"/>
              <p:cNvSpPr txBox="1">
                <a:spLocks noChangeArrowheads="1"/>
              </p:cNvSpPr>
              <p:nvPr/>
            </p:nvSpPr>
            <p:spPr bwMode="auto">
              <a:xfrm>
                <a:off x="4883223" y="4991101"/>
                <a:ext cx="6858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00FF"/>
                    </a:solidFill>
                    <a:latin typeface="VNI-Helve-Condense" pitchFamily="2" charset="0"/>
                  </a:rPr>
                  <a:t> +</a:t>
                </a:r>
                <a:endParaRPr lang="en-US" altLang="en-US" b="1" baseline="30000">
                  <a:solidFill>
                    <a:srgbClr val="0000FF"/>
                  </a:solidFill>
                  <a:latin typeface="VNI-Helve-Condense" pitchFamily="2" charset="0"/>
                </a:endParaRPr>
              </a:p>
            </p:txBody>
          </p:sp>
          <p:sp>
            <p:nvSpPr>
              <p:cNvPr id="68" name="Text Box 160"/>
              <p:cNvSpPr txBox="1">
                <a:spLocks noChangeArrowheads="1"/>
              </p:cNvSpPr>
              <p:nvPr/>
            </p:nvSpPr>
            <p:spPr bwMode="auto">
              <a:xfrm>
                <a:off x="6515394" y="4985738"/>
                <a:ext cx="6858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00FF"/>
                    </a:solidFill>
                    <a:latin typeface="VNI-Helve-Condense" pitchFamily="2" charset="0"/>
                  </a:rPr>
                  <a:t> +</a:t>
                </a:r>
                <a:endParaRPr lang="en-US" altLang="en-US" b="1" baseline="30000">
                  <a:solidFill>
                    <a:srgbClr val="0000FF"/>
                  </a:solidFill>
                  <a:latin typeface="VNI-Helve-Condense" pitchFamily="2" charset="0"/>
                </a:endParaRPr>
              </a:p>
            </p:txBody>
          </p:sp>
          <p:sp>
            <p:nvSpPr>
              <p:cNvPr id="69" name="Text Box 160"/>
              <p:cNvSpPr txBox="1">
                <a:spLocks noChangeArrowheads="1"/>
              </p:cNvSpPr>
              <p:nvPr/>
            </p:nvSpPr>
            <p:spPr bwMode="auto">
              <a:xfrm>
                <a:off x="7900988" y="5000625"/>
                <a:ext cx="6858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00FF"/>
                    </a:solidFill>
                    <a:latin typeface="VNI-Helve-Condense" pitchFamily="2" charset="0"/>
                  </a:rPr>
                  <a:t> +</a:t>
                </a:r>
                <a:endParaRPr lang="en-US" altLang="en-US" b="1" baseline="30000">
                  <a:solidFill>
                    <a:srgbClr val="0000FF"/>
                  </a:solidFill>
                  <a:latin typeface="VNI-Helve-Condense" pitchFamily="2" charset="0"/>
                </a:endParaRPr>
              </a:p>
            </p:txBody>
          </p:sp>
          <p:sp>
            <p:nvSpPr>
              <p:cNvPr id="70" name="Text Box 160"/>
              <p:cNvSpPr txBox="1">
                <a:spLocks noChangeArrowheads="1"/>
              </p:cNvSpPr>
              <p:nvPr/>
            </p:nvSpPr>
            <p:spPr bwMode="auto">
              <a:xfrm>
                <a:off x="8891588" y="4953000"/>
                <a:ext cx="633412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00FF"/>
                    </a:solidFill>
                    <a:latin typeface="VNI-Helve-Condense" pitchFamily="2" charset="0"/>
                  </a:rPr>
                  <a:t>b</a:t>
                </a:r>
                <a:r>
                  <a:rPr lang="en-US" altLang="en-US" b="1" baseline="30000">
                    <a:solidFill>
                      <a:srgbClr val="0000FF"/>
                    </a:solidFill>
                    <a:latin typeface="VNI-Helve-Condense" pitchFamily="2" charset="0"/>
                  </a:rPr>
                  <a:t>4</a:t>
                </a:r>
              </a:p>
            </p:txBody>
          </p: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1905000" y="4846638"/>
                <a:ext cx="746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2">
            <a:extLst>
              <a:ext uri="{FF2B5EF4-FFF2-40B4-BE49-F238E27FC236}">
                <a16:creationId xmlns:a16="http://schemas.microsoft.com/office/drawing/2014/main" id="{9C5AC0AB-21F7-4029-B8A5-A0EBFC75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45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00278 C -0.09336 0.02037 -0.29779 0.03796 -0.38867 0.0375 C -0.47917 0.03588 -0.42539 0.00278 -0.43294 -0.0037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83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01 0.0037 C -0.07083 0.08704 -0.2319 0.16968 -0.29805 0.15093 C -0.36406 0.13125 -0.30482 -0.06829 -0.30651 -0.11134 " pathEditMode="relative" rAng="0" ptsTypes="AAA">
                                      <p:cBhvr>
                                        <p:cTn id="47" dur="1000" fill="hold"/>
                                        <p:tgtEl>
                                          <p:spTgt spid="8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9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57 -0.00139 C -0.03711 0.02894 -0.14414 0.05996 -0.18346 0.02176 C -0.22266 -0.01528 -0.19414 -0.12106 -0.16537 -0.22569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8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58 0.00672 C -0.10781 0.12385 -0.32969 0.24075 -0.42864 0.23912 C -0.52721 0.23658 -0.50299 0.11482 -0.47864 -0.0057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8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55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65 -0.00996 C -0.14284 0.10763 -0.38268 0.22546 -0.46276 0.20601 C -0.54297 0.1868 -0.46367 0.02986 -0.38451 -0.12616 " pathEditMode="relative" rAng="0" ptsTypes="AAA">
                                      <p:cBhvr>
                                        <p:cTn id="107" dur="1000" fill="hold"/>
                                        <p:tgtEl>
                                          <p:spTgt spid="83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1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0.00695 C -0.1138 0.07454 -0.29453 0.14236 -0.34922 0.10278 C -0.40404 0.06343 -0.33334 -0.08356 -0.26276 -0.23009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83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-0.00556 C -0.06992 0.01805 -0.18737 0.04213 -0.21797 -0.00996 C -0.24753 -0.0625 -0.18985 -0.19074 -0.13138 -0.31806 " pathEditMode="relative" rAng="0" ptsTypes="AAA">
                                      <p:cBhvr>
                                        <p:cTn id="121" dur="1000" fill="hold"/>
                                        <p:tgtEl>
                                          <p:spTgt spid="83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8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03" grpId="0" animBg="1"/>
      <p:bldP spid="83104" grpId="0"/>
      <p:bldP spid="83119" grpId="0"/>
      <p:bldP spid="83120" grpId="0"/>
      <p:bldP spid="83121" grpId="0"/>
      <p:bldP spid="83122" grpId="0"/>
      <p:bldP spid="83123" grpId="0"/>
      <p:bldP spid="83124" grpId="0"/>
      <p:bldP spid="83125" grpId="0"/>
      <p:bldP spid="83157" grpId="0" animBg="1"/>
      <p:bldP spid="831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1197</Words>
  <Application>Microsoft Office PowerPoint</Application>
  <PresentationFormat>Widescreen</PresentationFormat>
  <Paragraphs>300</Paragraphs>
  <Slides>24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.VnTime</vt:lpstr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VNI-Helve-Condense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Hãy tính các biểu thức sau</vt:lpstr>
      <vt:lpstr>PowerPoint Presentation</vt:lpstr>
      <vt:lpstr>PowerPoint Presentation</vt:lpstr>
      <vt:lpstr>Câu hỏi nhỏ: Hãy khai triển hằng đẳng thức sau:</vt:lpstr>
      <vt:lpstr>PowerPoint Presentation</vt:lpstr>
      <vt:lpstr>PowerPoint Presentation</vt:lpstr>
      <vt:lpstr>PowerPoint Presentation</vt:lpstr>
      <vt:lpstr>PowerPoint Presentation</vt:lpstr>
      <vt:lpstr>Lời giải: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Ngụy Phan Tiến</cp:lastModifiedBy>
  <cp:revision>27</cp:revision>
  <dcterms:created xsi:type="dcterms:W3CDTF">2020-09-24T14:14:49Z</dcterms:created>
  <dcterms:modified xsi:type="dcterms:W3CDTF">2021-09-02T14:20:43Z</dcterms:modified>
</cp:coreProperties>
</file>