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6"/>
  </p:notesMasterIdLst>
  <p:sldIdLst>
    <p:sldId id="256" r:id="rId3"/>
    <p:sldId id="257" r:id="rId4"/>
    <p:sldId id="261" r:id="rId5"/>
    <p:sldId id="258" r:id="rId6"/>
    <p:sldId id="260" r:id="rId7"/>
    <p:sldId id="259" r:id="rId8"/>
    <p:sldId id="262"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8" r:id="rId23"/>
    <p:sldId id="277" r:id="rId24"/>
    <p:sldId id="280" r:id="rId25"/>
    <p:sldId id="266" r:id="rId26"/>
    <p:sldId id="283" r:id="rId27"/>
    <p:sldId id="284" r:id="rId28"/>
    <p:sldId id="285" r:id="rId29"/>
    <p:sldId id="286" r:id="rId30"/>
    <p:sldId id="287" r:id="rId31"/>
    <p:sldId id="288" r:id="rId32"/>
    <p:sldId id="281" r:id="rId33"/>
    <p:sldId id="282" r:id="rId34"/>
    <p:sldId id="279" r:id="rId35"/>
  </p:sldIdLst>
  <p:sldSz cx="18288000" cy="10287000"/>
  <p:notesSz cx="6858000" cy="9144000"/>
  <p:embeddedFontLst>
    <p:embeddedFont>
      <p:font typeface="Jua" panose="020B0604020202020204" charset="-127"/>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Cambria Math" panose="02040503050406030204" pitchFamily="18" charset="0"/>
      <p:regular r:id="rId44"/>
    </p:embeddedFont>
    <p:embeddedFont>
      <p:font typeface="Poppins Medium" panose="00000600000000000000" pitchFamily="2" charset="0"/>
      <p:regular r:id="rId45"/>
      <p: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39"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4E63-F656-444F-8389-48C1C60A7889}" type="datetimeFigureOut">
              <a:rPr lang="en-US" smtClean="0"/>
              <a:t>8/25/2022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7C3661-9A77-4087-9ADB-74C2370773BA}" type="slidenum">
              <a:rPr lang="en-US" smtClean="0"/>
              <a:t>‹#›</a:t>
            </a:fld>
            <a:endParaRPr lang="en-US"/>
          </a:p>
        </p:txBody>
      </p:sp>
    </p:spTree>
    <p:extLst>
      <p:ext uri="{BB962C8B-B14F-4D97-AF65-F5344CB8AC3E}">
        <p14:creationId xmlns:p14="http://schemas.microsoft.com/office/powerpoint/2010/main" val="3733069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C47C3661-9A77-4087-9ADB-74C2370773BA}" type="slidenum">
              <a:rPr lang="en-US" smtClean="0"/>
              <a:t>2</a:t>
            </a:fld>
            <a:endParaRPr lang="en-US"/>
          </a:p>
        </p:txBody>
      </p:sp>
    </p:spTree>
    <p:extLst>
      <p:ext uri="{BB962C8B-B14F-4D97-AF65-F5344CB8AC3E}">
        <p14:creationId xmlns:p14="http://schemas.microsoft.com/office/powerpoint/2010/main" val="3023507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C47C3661-9A77-4087-9ADB-74C2370773BA}" type="slidenum">
              <a:rPr lang="en-US" smtClean="0"/>
              <a:t>3</a:t>
            </a:fld>
            <a:endParaRPr lang="en-US"/>
          </a:p>
        </p:txBody>
      </p:sp>
    </p:spTree>
    <p:extLst>
      <p:ext uri="{BB962C8B-B14F-4D97-AF65-F5344CB8AC3E}">
        <p14:creationId xmlns:p14="http://schemas.microsoft.com/office/powerpoint/2010/main" val="190013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664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501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501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08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085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24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A391-F87F-42B0-BDBE-23E55708818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821DCE-B2E9-4009-8A29-6C857878E95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D2F5C78-6F87-46FF-9592-8E79397DA0B3}"/>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5" name="Footer Placeholder 4">
            <a:extLst>
              <a:ext uri="{FF2B5EF4-FFF2-40B4-BE49-F238E27FC236}">
                <a16:creationId xmlns:a16="http://schemas.microsoft.com/office/drawing/2014/main" id="{2D65CD40-6160-4DFE-A259-BE57E950D3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628CD-B3EE-44B2-8222-40B106B26E31}"/>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833589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C1440-BD4D-4F64-8781-E646C521D5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475A1-B64F-4E84-8716-720D3D577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7846E-021A-4E8C-BEB2-67BB20E594BD}"/>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5" name="Footer Placeholder 4">
            <a:extLst>
              <a:ext uri="{FF2B5EF4-FFF2-40B4-BE49-F238E27FC236}">
                <a16:creationId xmlns:a16="http://schemas.microsoft.com/office/drawing/2014/main" id="{211F0774-2590-45F2-B3F0-126FCC9EF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C2175-1E2B-48F5-8A29-19502DE0E558}"/>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2090297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DA8E-4070-4B41-A03A-8FDCC2DB35D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16EF8894-10C9-46B6-BBF4-38735201F5A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BA8A28-A8F0-4DAF-8A9C-D6E5649F47A4}"/>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5" name="Footer Placeholder 4">
            <a:extLst>
              <a:ext uri="{FF2B5EF4-FFF2-40B4-BE49-F238E27FC236}">
                <a16:creationId xmlns:a16="http://schemas.microsoft.com/office/drawing/2014/main" id="{C4D8F86C-F90D-46B8-9FC0-DD5A38E17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0C75E-3209-4A7C-9592-DDA040C44860}"/>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480634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F8C3A-D653-4AB6-A172-35685D2319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2CDF6E-255D-42D7-A4D4-3897B6E34A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4138C6-1DFA-4746-93B8-6CCA5C09831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6976-7E5C-42BF-9A8F-8F5F73C6C1A8}"/>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6" name="Footer Placeholder 5">
            <a:extLst>
              <a:ext uri="{FF2B5EF4-FFF2-40B4-BE49-F238E27FC236}">
                <a16:creationId xmlns:a16="http://schemas.microsoft.com/office/drawing/2014/main" id="{93B175F0-BE1E-4B55-B72B-3F7842ADA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B9EE2-21EE-441F-9093-7C6F112F06DF}"/>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4013217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533C-B84E-44F0-9F01-21AEE2BB2F7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A22A91-884D-4A82-953B-7EAAD2A2DEAD}"/>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F8BFC76-0F20-4395-A4E8-D15695A5BF0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7768FC-5307-4F2C-8EC8-38CACE3D359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3737B665-6124-426C-9981-968CC7DAF08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017CAC-206C-4B6E-B600-E598DFE2583B}"/>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8" name="Footer Placeholder 7">
            <a:extLst>
              <a:ext uri="{FF2B5EF4-FFF2-40B4-BE49-F238E27FC236}">
                <a16:creationId xmlns:a16="http://schemas.microsoft.com/office/drawing/2014/main" id="{9FD1D9A6-C3B4-418A-8C19-0490CCDC84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E9253F-59CC-47A3-8875-834987E6BA83}"/>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4048028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5C7C-1DCE-4141-BDBD-5741CD9D6E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90F3E9-AD85-41D7-9A22-C698528725DA}"/>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4" name="Footer Placeholder 3">
            <a:extLst>
              <a:ext uri="{FF2B5EF4-FFF2-40B4-BE49-F238E27FC236}">
                <a16:creationId xmlns:a16="http://schemas.microsoft.com/office/drawing/2014/main" id="{2D110EFD-2A82-452B-B00A-8739485827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7E678D-5B1D-4490-B714-42E1693C9F85}"/>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3908070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822125-7474-4FF3-9636-F03719683243}"/>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3" name="Footer Placeholder 2">
            <a:extLst>
              <a:ext uri="{FF2B5EF4-FFF2-40B4-BE49-F238E27FC236}">
                <a16:creationId xmlns:a16="http://schemas.microsoft.com/office/drawing/2014/main" id="{7C323CF4-09EE-468A-9614-A22B781674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583282-1FE4-48EF-8163-A994BCA45DAE}"/>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357439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2CC30-E1B0-4B02-B46E-BA49A832A7D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77FFA47-40C2-4BB5-BA75-1B0E7145B66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5ECA6-2502-49E8-83C0-98B831CD297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88546A2-25D0-49AD-9D20-9C6EAB763F38}"/>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6" name="Footer Placeholder 5">
            <a:extLst>
              <a:ext uri="{FF2B5EF4-FFF2-40B4-BE49-F238E27FC236}">
                <a16:creationId xmlns:a16="http://schemas.microsoft.com/office/drawing/2014/main" id="{5B81ED6B-712D-4B30-AB26-E994BAB386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CEED7D-A630-41BD-8631-487BD55C56E4}"/>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3975445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5D17E-1EF8-4545-B6DB-4A227BF8A63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B686617-1F78-4595-93AF-08F0ABBCDC4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F91CAAC-C207-4027-AFCC-17892AE715C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A7BAC57-95E5-4B03-97E2-3F90DB942DA8}"/>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6" name="Footer Placeholder 5">
            <a:extLst>
              <a:ext uri="{FF2B5EF4-FFF2-40B4-BE49-F238E27FC236}">
                <a16:creationId xmlns:a16="http://schemas.microsoft.com/office/drawing/2014/main" id="{FE2044DF-AFA9-4659-BB39-A348E7112A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6EC06B-BE8C-41F5-9F26-0DD075B5AC8B}"/>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1151629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50EA8-C4E3-43AA-BE29-7B5FFE0D90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11799-9BDB-4D5A-830F-77DD0780A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83F3B9-62A2-4FA9-8171-EC735AA694EB}"/>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5" name="Footer Placeholder 4">
            <a:extLst>
              <a:ext uri="{FF2B5EF4-FFF2-40B4-BE49-F238E27FC236}">
                <a16:creationId xmlns:a16="http://schemas.microsoft.com/office/drawing/2014/main" id="{1AF695EB-3111-45F5-A012-A5F5B2FBE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D8DF2-ADC9-4887-9EDB-BC15155835B1}"/>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3567582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710DD0-913B-4808-92E1-C9E2F9B556A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30E739-0DFE-4E99-9326-5C694DAB7A8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FEDFB-A5FA-475E-AF3F-C34910066DE1}"/>
              </a:ext>
            </a:extLst>
          </p:cNvPr>
          <p:cNvSpPr>
            <a:spLocks noGrp="1"/>
          </p:cNvSpPr>
          <p:nvPr>
            <p:ph type="dt" sz="half" idx="10"/>
          </p:nvPr>
        </p:nvSpPr>
        <p:spPr/>
        <p:txBody>
          <a:bodyPr/>
          <a:lstStyle/>
          <a:p>
            <a:fld id="{C62CC340-7A04-47BC-8C5D-F3EDB73A65A2}" type="datetimeFigureOut">
              <a:rPr lang="en-US" smtClean="0"/>
              <a:t>8/25/2022</a:t>
            </a:fld>
            <a:endParaRPr lang="en-US"/>
          </a:p>
        </p:txBody>
      </p:sp>
      <p:sp>
        <p:nvSpPr>
          <p:cNvPr id="5" name="Footer Placeholder 4">
            <a:extLst>
              <a:ext uri="{FF2B5EF4-FFF2-40B4-BE49-F238E27FC236}">
                <a16:creationId xmlns:a16="http://schemas.microsoft.com/office/drawing/2014/main" id="{8ADF5126-1AE8-4CF3-AE83-C60B12E5E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296CC-4BB9-4154-A639-C11F3D486686}"/>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3299623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5D4B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F7B045-8964-4D43-80DC-C2445D3FCE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6D655-27B8-46F1-A114-1ED82AF22CF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0E6DD-0782-433A-87A9-4842C86FB23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62CC340-7A04-47BC-8C5D-F3EDB73A65A2}" type="datetimeFigureOut">
              <a:rPr lang="en-US" smtClean="0"/>
              <a:t>8/25/2022</a:t>
            </a:fld>
            <a:endParaRPr lang="en-US"/>
          </a:p>
        </p:txBody>
      </p:sp>
      <p:sp>
        <p:nvSpPr>
          <p:cNvPr id="5" name="Footer Placeholder 4">
            <a:extLst>
              <a:ext uri="{FF2B5EF4-FFF2-40B4-BE49-F238E27FC236}">
                <a16:creationId xmlns:a16="http://schemas.microsoft.com/office/drawing/2014/main" id="{7688789F-D8FD-4DE5-8651-BFEE23E5BBE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534108-3EAD-44E0-BD36-6C8D225867F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8D3FC3F-1E74-4A10-A9D6-2160F7355639}" type="slidenum">
              <a:rPr lang="en-US" smtClean="0"/>
              <a:t>‹#›</a:t>
            </a:fld>
            <a:endParaRPr lang="en-US"/>
          </a:p>
        </p:txBody>
      </p:sp>
    </p:spTree>
    <p:extLst>
      <p:ext uri="{BB962C8B-B14F-4D97-AF65-F5344CB8AC3E}">
        <p14:creationId xmlns:p14="http://schemas.microsoft.com/office/powerpoint/2010/main" val="3410088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17.png"/><Relationship Id="rId5" Type="http://schemas.openxmlformats.org/officeDocument/2006/relationships/image" Target="../media/image53.png"/><Relationship Id="rId15" Type="http://schemas.openxmlformats.org/officeDocument/2006/relationships/image" Target="../media/image57.jpeg"/><Relationship Id="rId10" Type="http://schemas.openxmlformats.org/officeDocument/2006/relationships/image" Target="../media/image16.svg"/><Relationship Id="rId4" Type="http://schemas.openxmlformats.org/officeDocument/2006/relationships/image" Target="../media/image46.svg"/><Relationship Id="rId9" Type="http://schemas.openxmlformats.org/officeDocument/2006/relationships/image" Target="../media/image15.png"/><Relationship Id="rId14" Type="http://schemas.openxmlformats.org/officeDocument/2006/relationships/image" Target="../media/image56.sv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59.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58.jpeg"/><Relationship Id="rId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26.sv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30.svg"/><Relationship Id="rId7"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61.jpeg"/></Relationships>
</file>

<file path=ppt/slides/_rels/slide1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6.png"/><Relationship Id="rId7" Type="http://schemas.openxmlformats.org/officeDocument/2006/relationships/image" Target="../media/image10.png"/><Relationship Id="rId12" Type="http://schemas.openxmlformats.org/officeDocument/2006/relationships/image" Target="../media/image6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62.jpeg"/><Relationship Id="rId5" Type="http://schemas.openxmlformats.org/officeDocument/2006/relationships/image" Target="../media/image6.png"/><Relationship Id="rId10" Type="http://schemas.openxmlformats.org/officeDocument/2006/relationships/image" Target="../media/image40.svg"/><Relationship Id="rId4" Type="http://schemas.openxmlformats.org/officeDocument/2006/relationships/image" Target="../media/image37.sv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1.png"/><Relationship Id="rId7" Type="http://schemas.openxmlformats.org/officeDocument/2006/relationships/image" Target="../media/image17.png"/><Relationship Id="rId12" Type="http://schemas.openxmlformats.org/officeDocument/2006/relationships/image" Target="../media/image6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66.svg"/><Relationship Id="rId5" Type="http://schemas.openxmlformats.org/officeDocument/2006/relationships/image" Target="../media/image15.png"/><Relationship Id="rId10" Type="http://schemas.openxmlformats.org/officeDocument/2006/relationships/image" Target="../media/image65.png"/><Relationship Id="rId4" Type="http://schemas.openxmlformats.org/officeDocument/2006/relationships/image" Target="../media/image42.sv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5.png"/><Relationship Id="rId7"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6.sv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9.jpeg"/><Relationship Id="rId5" Type="http://schemas.openxmlformats.org/officeDocument/2006/relationships/image" Target="../media/image2.png"/><Relationship Id="rId10" Type="http://schemas.openxmlformats.org/officeDocument/2006/relationships/image" Target="../media/image16.svg"/><Relationship Id="rId4" Type="http://schemas.openxmlformats.org/officeDocument/2006/relationships/image" Target="../media/image49.sv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2.jpe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17.png"/><Relationship Id="rId5" Type="http://schemas.openxmlformats.org/officeDocument/2006/relationships/image" Target="../media/image53.png"/><Relationship Id="rId15" Type="http://schemas.openxmlformats.org/officeDocument/2006/relationships/image" Target="../media/image70.jpeg"/><Relationship Id="rId10" Type="http://schemas.openxmlformats.org/officeDocument/2006/relationships/image" Target="../media/image16.svg"/><Relationship Id="rId4" Type="http://schemas.openxmlformats.org/officeDocument/2006/relationships/image" Target="../media/image46.svg"/><Relationship Id="rId9" Type="http://schemas.openxmlformats.org/officeDocument/2006/relationships/image" Target="../media/image15.png"/><Relationship Id="rId14" Type="http://schemas.openxmlformats.org/officeDocument/2006/relationships/image" Target="../media/image56.svg"/></Relationships>
</file>

<file path=ppt/slides/_rels/slide1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72.png"/><Relationship Id="rId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26.sv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svg"/><Relationship Id="rId12"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6.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73.png"/><Relationship Id="rId5" Type="http://schemas.openxmlformats.org/officeDocument/2006/relationships/image" Target="../media/image6.png"/><Relationship Id="rId10" Type="http://schemas.openxmlformats.org/officeDocument/2006/relationships/image" Target="../media/image40.svg"/><Relationship Id="rId4" Type="http://schemas.openxmlformats.org/officeDocument/2006/relationships/image" Target="../media/image37.sv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5.png"/><Relationship Id="rId7"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6.svg"/><Relationship Id="rId9" Type="http://schemas.openxmlformats.org/officeDocument/2006/relationships/image" Target="../media/image74.jpeg"/></Relationships>
</file>

<file path=ppt/slides/_rels/slide2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1.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17.png"/><Relationship Id="rId5" Type="http://schemas.openxmlformats.org/officeDocument/2006/relationships/image" Target="../media/image53.png"/><Relationship Id="rId10" Type="http://schemas.openxmlformats.org/officeDocument/2006/relationships/image" Target="../media/image16.svg"/><Relationship Id="rId4" Type="http://schemas.openxmlformats.org/officeDocument/2006/relationships/image" Target="../media/image46.svg"/><Relationship Id="rId9" Type="http://schemas.openxmlformats.org/officeDocument/2006/relationships/image" Target="../media/image15.png"/><Relationship Id="rId14" Type="http://schemas.openxmlformats.org/officeDocument/2006/relationships/image" Target="../media/image56.svg"/></Relationships>
</file>

<file path=ppt/slides/_rels/slide2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6.png"/><Relationship Id="rId7"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76.svg"/><Relationship Id="rId4" Type="http://schemas.openxmlformats.org/officeDocument/2006/relationships/image" Target="../media/image7.svg"/><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79.png"/><Relationship Id="rId5" Type="http://schemas.openxmlformats.org/officeDocument/2006/relationships/image" Target="../media/image78.gif"/><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notesSlide" Target="../notesSlides/notesSlide4.xml"/><Relationship Id="rId7" Type="http://schemas.openxmlformats.org/officeDocument/2006/relationships/image" Target="../media/image78.gif"/><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slide" Target="slide9.xml"/><Relationship Id="rId5" Type="http://schemas.openxmlformats.org/officeDocument/2006/relationships/audio" Target="../media/audio2.wav"/><Relationship Id="rId10" Type="http://schemas.openxmlformats.org/officeDocument/2006/relationships/image" Target="../media/image79.png"/><Relationship Id="rId4" Type="http://schemas.openxmlformats.org/officeDocument/2006/relationships/audio" Target="../media/audio1.wav"/><Relationship Id="rId9" Type="http://schemas.openxmlformats.org/officeDocument/2006/relationships/image" Target="../media/image81.gif"/></Relationships>
</file>

<file path=ppt/slides/_rels/slide27.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notesSlide" Target="../notesSlides/notesSlide5.xml"/><Relationship Id="rId7" Type="http://schemas.openxmlformats.org/officeDocument/2006/relationships/image" Target="../media/image78.gif"/><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slide" Target="slide9.xml"/><Relationship Id="rId5" Type="http://schemas.openxmlformats.org/officeDocument/2006/relationships/audio" Target="../media/audio2.wav"/><Relationship Id="rId10" Type="http://schemas.openxmlformats.org/officeDocument/2006/relationships/image" Target="../media/image79.png"/><Relationship Id="rId4" Type="http://schemas.openxmlformats.org/officeDocument/2006/relationships/audio" Target="../media/audio1.wav"/><Relationship Id="rId9" Type="http://schemas.openxmlformats.org/officeDocument/2006/relationships/image" Target="../media/image81.gif"/></Relationships>
</file>

<file path=ppt/slides/_rels/slide28.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notesSlide" Target="../notesSlides/notesSlide6.xml"/><Relationship Id="rId7" Type="http://schemas.openxmlformats.org/officeDocument/2006/relationships/slide" Target="slide24.xm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78.gif"/><Relationship Id="rId5" Type="http://schemas.openxmlformats.org/officeDocument/2006/relationships/audio" Target="../media/audio2.wav"/><Relationship Id="rId10" Type="http://schemas.openxmlformats.org/officeDocument/2006/relationships/image" Target="../media/image79.png"/><Relationship Id="rId4" Type="http://schemas.openxmlformats.org/officeDocument/2006/relationships/audio" Target="../media/audio1.wav"/><Relationship Id="rId9" Type="http://schemas.openxmlformats.org/officeDocument/2006/relationships/image" Target="../media/image81.gif"/></Relationships>
</file>

<file path=ppt/slides/_rels/slide29.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notesSlide" Target="../notesSlides/notesSlide7.xml"/><Relationship Id="rId7" Type="http://schemas.openxmlformats.org/officeDocument/2006/relationships/slide" Target="slide24.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78.gif"/><Relationship Id="rId5" Type="http://schemas.openxmlformats.org/officeDocument/2006/relationships/audio" Target="../media/audio2.wav"/><Relationship Id="rId10" Type="http://schemas.openxmlformats.org/officeDocument/2006/relationships/image" Target="../media/image79.png"/><Relationship Id="rId4" Type="http://schemas.openxmlformats.org/officeDocument/2006/relationships/audio" Target="../media/audio1.wav"/><Relationship Id="rId9" Type="http://schemas.openxmlformats.org/officeDocument/2006/relationships/image" Target="../media/image81.gif"/></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jpe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7.svg"/></Relationships>
</file>

<file path=ppt/slides/_rels/slide30.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notesSlide" Target="../notesSlides/notesSlide8.xml"/><Relationship Id="rId7" Type="http://schemas.openxmlformats.org/officeDocument/2006/relationships/image" Target="../media/image78.gif"/><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slide" Target="slide10.xml"/><Relationship Id="rId5" Type="http://schemas.openxmlformats.org/officeDocument/2006/relationships/audio" Target="../media/audio2.wav"/><Relationship Id="rId10" Type="http://schemas.openxmlformats.org/officeDocument/2006/relationships/image" Target="../media/image79.png"/><Relationship Id="rId4" Type="http://schemas.openxmlformats.org/officeDocument/2006/relationships/audio" Target="../media/audio1.wav"/><Relationship Id="rId9" Type="http://schemas.openxmlformats.org/officeDocument/2006/relationships/image" Target="../media/image81.gif"/></Relationships>
</file>

<file path=ppt/slides/_rels/slide3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6.png"/><Relationship Id="rId7"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76.svg"/><Relationship Id="rId4" Type="http://schemas.openxmlformats.org/officeDocument/2006/relationships/image" Target="../media/image7.svg"/><Relationship Id="rId9"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53.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png"/><Relationship Id="rId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26.svg"/><Relationship Id="rId9" Type="http://schemas.openxmlformats.org/officeDocument/2006/relationships/image" Target="../media/image17.png"/><Relationship Id="rId14" Type="http://schemas.openxmlformats.org/officeDocument/2006/relationships/image" Target="../media/image54.svg"/></Relationships>
</file>

<file path=ppt/slides/_rels/slide3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16.svg"/><Relationship Id="rId4" Type="http://schemas.openxmlformats.org/officeDocument/2006/relationships/image" Target="../media/image49.sv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26.sv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svg"/><Relationship Id="rId7"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8.svg"/><Relationship Id="rId10" Type="http://schemas.openxmlformats.org/officeDocument/2006/relationships/image" Target="../media/image35.jpeg"/><Relationship Id="rId4" Type="http://schemas.openxmlformats.org/officeDocument/2006/relationships/image" Target="../media/image17.png"/><Relationship Id="rId9" Type="http://schemas.openxmlformats.org/officeDocument/2006/relationships/image" Target="../media/image34.jpe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6.png"/><Relationship Id="rId7" Type="http://schemas.openxmlformats.org/officeDocument/2006/relationships/image" Target="../media/image10.png"/><Relationship Id="rId12"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40.svg"/><Relationship Id="rId5" Type="http://schemas.openxmlformats.org/officeDocument/2006/relationships/image" Target="../media/image6.png"/><Relationship Id="rId10" Type="http://schemas.openxmlformats.org/officeDocument/2006/relationships/image" Target="../media/image39.png"/><Relationship Id="rId4" Type="http://schemas.openxmlformats.org/officeDocument/2006/relationships/image" Target="../media/image37.svg"/><Relationship Id="rId9" Type="http://schemas.openxmlformats.org/officeDocument/2006/relationships/image" Target="../media/image38.jpe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1.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2.sv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5.png"/><Relationship Id="rId7"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6.svg"/><Relationship Id="rId9" Type="http://schemas.openxmlformats.org/officeDocument/2006/relationships/image" Target="../media/image47.jpeg"/></Relationships>
</file>

<file path=ppt/slides/_rels/slide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2.png"/><Relationship Id="rId5" Type="http://schemas.openxmlformats.org/officeDocument/2006/relationships/image" Target="../media/image2.png"/><Relationship Id="rId10" Type="http://schemas.openxmlformats.org/officeDocument/2006/relationships/image" Target="../media/image16.svg"/><Relationship Id="rId4" Type="http://schemas.openxmlformats.org/officeDocument/2006/relationships/image" Target="../media/image49.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00" t="9879" r="1570" b="9045"/>
          <a:stretch>
            <a:fillRect/>
          </a:stretch>
        </p:blipFill>
        <p:spPr>
          <a:xfrm>
            <a:off x="0" y="0"/>
            <a:ext cx="18288000" cy="10287000"/>
          </a:xfrm>
          <a:prstGeom prst="rect">
            <a:avLst/>
          </a:prstGeom>
        </p:spPr>
      </p:pic>
      <p:grpSp>
        <p:nvGrpSpPr>
          <p:cNvPr id="3" name="Group 3"/>
          <p:cNvGrpSpPr/>
          <p:nvPr/>
        </p:nvGrpSpPr>
        <p:grpSpPr>
          <a:xfrm>
            <a:off x="1948492" y="1428093"/>
            <a:ext cx="14335607" cy="7430813"/>
            <a:chOff x="0" y="0"/>
            <a:chExt cx="3497301" cy="1706568"/>
          </a:xfrm>
        </p:grpSpPr>
        <p:sp>
          <p:nvSpPr>
            <p:cNvPr id="4" name="Freeform 4"/>
            <p:cNvSpPr/>
            <p:nvPr/>
          </p:nvSpPr>
          <p:spPr>
            <a:xfrm>
              <a:off x="0" y="0"/>
              <a:ext cx="3497301" cy="1706568"/>
            </a:xfrm>
            <a:custGeom>
              <a:avLst/>
              <a:gdLst/>
              <a:ahLst/>
              <a:cxnLst/>
              <a:rect l="l" t="t" r="r" b="b"/>
              <a:pathLst>
                <a:path w="3497301" h="1706568">
                  <a:moveTo>
                    <a:pt x="29734" y="0"/>
                  </a:moveTo>
                  <a:lnTo>
                    <a:pt x="3467567" y="0"/>
                  </a:lnTo>
                  <a:cubicBezTo>
                    <a:pt x="3483989" y="0"/>
                    <a:pt x="3497301" y="13313"/>
                    <a:pt x="3497301" y="29734"/>
                  </a:cubicBezTo>
                  <a:lnTo>
                    <a:pt x="3497301" y="1676834"/>
                  </a:lnTo>
                  <a:cubicBezTo>
                    <a:pt x="3497301" y="1693256"/>
                    <a:pt x="3483989" y="1706568"/>
                    <a:pt x="3467567" y="1706568"/>
                  </a:cubicBezTo>
                  <a:lnTo>
                    <a:pt x="29734" y="1706568"/>
                  </a:lnTo>
                  <a:cubicBezTo>
                    <a:pt x="13313" y="1706568"/>
                    <a:pt x="0" y="1693256"/>
                    <a:pt x="0" y="1676834"/>
                  </a:cubicBezTo>
                  <a:lnTo>
                    <a:pt x="0" y="29734"/>
                  </a:lnTo>
                  <a:cubicBezTo>
                    <a:pt x="0" y="13313"/>
                    <a:pt x="13313" y="0"/>
                    <a:pt x="29734" y="0"/>
                  </a:cubicBezTo>
                  <a:close/>
                </a:path>
              </a:pathLst>
            </a:custGeom>
            <a:solidFill>
              <a:srgbClr val="FFF9F5"/>
            </a:solidFill>
          </p:spPr>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574">
            <a:off x="228698" y="5337101"/>
            <a:ext cx="3238457" cy="449785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9633">
            <a:off x="15284845" y="93648"/>
            <a:ext cx="2973709" cy="36919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52550" y="3379614"/>
            <a:ext cx="751650" cy="751650"/>
          </a:xfrm>
          <a:prstGeom prst="rect">
            <a:avLst/>
          </a:prstGeom>
        </p:spPr>
      </p:pic>
      <p:grpSp>
        <p:nvGrpSpPr>
          <p:cNvPr id="11" name="Group 11"/>
          <p:cNvGrpSpPr/>
          <p:nvPr/>
        </p:nvGrpSpPr>
        <p:grpSpPr>
          <a:xfrm>
            <a:off x="3171155" y="2403820"/>
            <a:ext cx="190500" cy="190500"/>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7F78"/>
            </a:solidFill>
          </p:spPr>
        </p:sp>
        <p:sp>
          <p:nvSpPr>
            <p:cNvPr id="13" name="TextBox 13"/>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14" name="Group 14"/>
          <p:cNvGrpSpPr/>
          <p:nvPr/>
        </p:nvGrpSpPr>
        <p:grpSpPr>
          <a:xfrm>
            <a:off x="3407641" y="2403820"/>
            <a:ext cx="190500" cy="19050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D4D2"/>
            </a:solidFill>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17" name="Group 17"/>
          <p:cNvGrpSpPr/>
          <p:nvPr/>
        </p:nvGrpSpPr>
        <p:grpSpPr>
          <a:xfrm>
            <a:off x="3642482" y="2403820"/>
            <a:ext cx="190500" cy="190500"/>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E4677"/>
            </a:solidFill>
          </p:spPr>
        </p:sp>
        <p:sp>
          <p:nvSpPr>
            <p:cNvPr id="19" name="TextBox 19"/>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sp>
        <p:nvSpPr>
          <p:cNvPr id="20" name="AutoShape 20"/>
          <p:cNvSpPr/>
          <p:nvPr/>
        </p:nvSpPr>
        <p:spPr>
          <a:xfrm>
            <a:off x="4699835" y="2513357"/>
            <a:ext cx="8391738" cy="0"/>
          </a:xfrm>
          <a:prstGeom prst="line">
            <a:avLst/>
          </a:prstGeom>
          <a:ln w="19050" cap="flat">
            <a:solidFill>
              <a:srgbClr val="000000"/>
            </a:solidFill>
            <a:prstDash val="solid"/>
            <a:headEnd type="none" w="sm" len="sm"/>
            <a:tailEnd type="none" w="sm" len="sm"/>
          </a:ln>
        </p:spPr>
      </p:sp>
      <p:sp>
        <p:nvSpPr>
          <p:cNvPr id="21" name="AutoShape 21"/>
          <p:cNvSpPr/>
          <p:nvPr/>
        </p:nvSpPr>
        <p:spPr>
          <a:xfrm>
            <a:off x="6071409" y="7665116"/>
            <a:ext cx="7020164" cy="0"/>
          </a:xfrm>
          <a:prstGeom prst="line">
            <a:avLst/>
          </a:prstGeom>
          <a:ln w="19050" cap="flat">
            <a:solidFill>
              <a:srgbClr val="000000"/>
            </a:solidFill>
            <a:prstDash val="solid"/>
            <a:headEnd type="none" w="sm" len="sm"/>
            <a:tailEnd type="none" w="sm" len="sm"/>
          </a:ln>
        </p:spPr>
      </p:sp>
      <p:pic>
        <p:nvPicPr>
          <p:cNvPr id="22" name="Picture 2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96182" flipH="1">
            <a:off x="14736947" y="6377968"/>
            <a:ext cx="3077492" cy="2993561"/>
          </a:xfrm>
          <a:prstGeom prst="rect">
            <a:avLst/>
          </a:prstGeom>
        </p:spPr>
      </p:pic>
      <p:pic>
        <p:nvPicPr>
          <p:cNvPr id="23" name="Picture 2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974078">
            <a:off x="-1880916" y="-1787425"/>
            <a:ext cx="4172167" cy="4114800"/>
          </a:xfrm>
          <a:prstGeom prst="rect">
            <a:avLst/>
          </a:prstGeom>
        </p:spPr>
      </p:pic>
      <p:pic>
        <p:nvPicPr>
          <p:cNvPr id="24" name="Picture 2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974078">
            <a:off x="16201916" y="8937725"/>
            <a:ext cx="4172167" cy="4114800"/>
          </a:xfrm>
          <a:prstGeom prst="rect">
            <a:avLst/>
          </a:prstGeom>
        </p:spPr>
      </p:pic>
      <p:sp>
        <p:nvSpPr>
          <p:cNvPr id="25" name="Hộp Văn bản 24">
            <a:extLst>
              <a:ext uri="{FF2B5EF4-FFF2-40B4-BE49-F238E27FC236}">
                <a16:creationId xmlns:a16="http://schemas.microsoft.com/office/drawing/2014/main" id="{9E819445-6514-4F44-7B1F-A12B2A8E006F}"/>
              </a:ext>
            </a:extLst>
          </p:cNvPr>
          <p:cNvSpPr txBox="1"/>
          <p:nvPr/>
        </p:nvSpPr>
        <p:spPr>
          <a:xfrm>
            <a:off x="4172223" y="3322407"/>
            <a:ext cx="10169081" cy="3211007"/>
          </a:xfrm>
          <a:prstGeom prst="rect">
            <a:avLst/>
          </a:prstGeom>
          <a:noFill/>
        </p:spPr>
        <p:txBody>
          <a:bodyPr wrap="square" rtlCol="0">
            <a:spAutoFit/>
          </a:bodyPr>
          <a:lstStyle/>
          <a:p>
            <a:pPr algn="ctr">
              <a:lnSpc>
                <a:spcPct val="150000"/>
              </a:lnSpc>
            </a:pPr>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ĐẾN VỚI BUỔI HỌC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05" t="13096" r="4114" b="840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202726" y="6635826"/>
            <a:ext cx="4172167" cy="41148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2787">
            <a:off x="-878093" y="6726474"/>
            <a:ext cx="3085585" cy="3746296"/>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38815" flipH="1">
            <a:off x="15172386" y="-19152"/>
            <a:ext cx="3496059" cy="3587374"/>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01600" y="419100"/>
            <a:ext cx="751650" cy="751650"/>
          </a:xfrm>
          <a:prstGeom prst="rect">
            <a:avLst/>
          </a:prstGeom>
        </p:spPr>
      </p:pic>
      <p:pic>
        <p:nvPicPr>
          <p:cNvPr id="24" name="Picture 2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281225">
            <a:off x="16760167" y="9106367"/>
            <a:ext cx="2347290" cy="943184"/>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7152747" y="3539546"/>
            <a:ext cx="637200" cy="625615"/>
          </a:xfrm>
          <a:prstGeom prst="rect">
            <a:avLst/>
          </a:prstGeom>
        </p:spPr>
      </p:pic>
      <p:sp>
        <p:nvSpPr>
          <p:cNvPr id="29" name="Hộp Văn bản 28">
            <a:extLst>
              <a:ext uri="{FF2B5EF4-FFF2-40B4-BE49-F238E27FC236}">
                <a16:creationId xmlns:a16="http://schemas.microsoft.com/office/drawing/2014/main" id="{46126C0D-C278-D8D4-71BF-02CF08101BDF}"/>
              </a:ext>
            </a:extLst>
          </p:cNvPr>
          <p:cNvSpPr txBox="1"/>
          <p:nvPr/>
        </p:nvSpPr>
        <p:spPr>
          <a:xfrm>
            <a:off x="990600" y="218662"/>
            <a:ext cx="10244136" cy="1651671"/>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3600" b="1" dirty="0">
                <a:effectLst/>
                <a:latin typeface="Arial" panose="020B0604020202020204" pitchFamily="34" charset="0"/>
                <a:ea typeface="Calibri" panose="020F0502020204030204" pitchFamily="34" charset="0"/>
                <a:cs typeface="Arial" panose="020B0604020202020204" pitchFamily="34" charset="0"/>
              </a:rPr>
              <a:t>III. VAI TRÒ CỦA VẬT LÍ ĐỐI VỚI KHOA HỌC VÀ CÔNG NGHỆ</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2" name="Hộp Văn bản 31">
            <a:extLst>
              <a:ext uri="{FF2B5EF4-FFF2-40B4-BE49-F238E27FC236}">
                <a16:creationId xmlns:a16="http://schemas.microsoft.com/office/drawing/2014/main" id="{8F3682A9-386E-3B19-EC2F-A9E7F63B7CC1}"/>
              </a:ext>
            </a:extLst>
          </p:cNvPr>
          <p:cNvSpPr txBox="1"/>
          <p:nvPr/>
        </p:nvSpPr>
        <p:spPr>
          <a:xfrm>
            <a:off x="990600" y="2258657"/>
            <a:ext cx="10479882" cy="780214"/>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3400" b="1" dirty="0">
                <a:effectLst/>
                <a:latin typeface="Arial" panose="020B0604020202020204" pitchFamily="34" charset="0"/>
                <a:ea typeface="Calibri" panose="020F0502020204030204" pitchFamily="34" charset="0"/>
                <a:cs typeface="Arial" panose="020B0604020202020204" pitchFamily="34" charset="0"/>
              </a:rPr>
              <a:t>a) Vật lí được coi là cơ sở của khoa học tự nhiên.</a:t>
            </a:r>
            <a:endParaRPr lang="en-US" sz="3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5" name="Hộp Văn bản 34">
            <a:extLst>
              <a:ext uri="{FF2B5EF4-FFF2-40B4-BE49-F238E27FC236}">
                <a16:creationId xmlns:a16="http://schemas.microsoft.com/office/drawing/2014/main" id="{CC74FE33-304D-1DF0-2255-0DCC9208A535}"/>
              </a:ext>
            </a:extLst>
          </p:cNvPr>
          <p:cNvSpPr txBox="1"/>
          <p:nvPr/>
        </p:nvSpPr>
        <p:spPr>
          <a:xfrm>
            <a:off x="990600" y="3539546"/>
            <a:ext cx="7279481" cy="739754"/>
          </a:xfrm>
          <a:prstGeom prst="rect">
            <a:avLst/>
          </a:prstGeom>
          <a:noFill/>
        </p:spPr>
        <p:txBody>
          <a:bodyPr wrap="square">
            <a:spAutoFit/>
          </a:bodyPr>
          <a:lstStyle/>
          <a:p>
            <a:pPr marL="0" marR="0">
              <a:lnSpc>
                <a:spcPct val="150000"/>
              </a:lnSpc>
              <a:spcBef>
                <a:spcPts val="600"/>
              </a:spcBef>
              <a:spcAft>
                <a:spcPts val="800"/>
              </a:spcAft>
              <a:tabLst>
                <a:tab pos="360045" algn="l"/>
                <a:tab pos="720090" algn="l"/>
              </a:tabLst>
            </a:pPr>
            <a:r>
              <a:rPr lang="nl-NL" sz="3200" b="1" dirty="0">
                <a:effectLst/>
                <a:latin typeface="Arial" panose="020B0604020202020204" pitchFamily="34" charset="0"/>
                <a:ea typeface="Calibri" panose="020F0502020204030204" pitchFamily="34" charset="0"/>
                <a:cs typeface="Arial" panose="020B0604020202020204" pitchFamily="34" charset="0"/>
              </a:rPr>
              <a:t>Ví dụ:</a:t>
            </a:r>
            <a:r>
              <a:rPr lang="nl-NL" sz="3200" dirty="0">
                <a:effectLst/>
                <a:latin typeface="Arial" panose="020B0604020202020204" pitchFamily="34" charset="0"/>
                <a:ea typeface="Calibri" panose="020F0502020204030204" pitchFamily="34" charset="0"/>
                <a:cs typeface="Arial" panose="020B0604020202020204" pitchFamily="34" charset="0"/>
              </a:rPr>
              <a:t> Giải thích hiện tượng sấm chớp.</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078" name="Picture 6" descr="Một Số Kiến Thức Điện Tử Cơ Bản — Điện Tử Ứng Dụng">
            <a:extLst>
              <a:ext uri="{FF2B5EF4-FFF2-40B4-BE49-F238E27FC236}">
                <a16:creationId xmlns:a16="http://schemas.microsoft.com/office/drawing/2014/main" id="{213A6E33-9A2D-2881-22C6-30E21BB04C3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6364" y="4618017"/>
            <a:ext cx="7765546" cy="4648690"/>
          </a:xfrm>
          <a:prstGeom prst="rect">
            <a:avLst/>
          </a:prstGeom>
          <a:noFill/>
          <a:extLst>
            <a:ext uri="{909E8E84-426E-40DD-AFC4-6F175D3DCCD1}">
              <a14:hiddenFill xmlns:a14="http://schemas.microsoft.com/office/drawing/2010/main">
                <a:solidFill>
                  <a:srgbClr val="FFFFFF"/>
                </a:solidFill>
              </a14:hiddenFill>
            </a:ext>
          </a:extLst>
        </p:spPr>
      </p:pic>
      <p:sp>
        <p:nvSpPr>
          <p:cNvPr id="41" name="Hộp Văn bản 40">
            <a:extLst>
              <a:ext uri="{FF2B5EF4-FFF2-40B4-BE49-F238E27FC236}">
                <a16:creationId xmlns:a16="http://schemas.microsoft.com/office/drawing/2014/main" id="{D00B9602-EE5B-4F35-828E-662E196E7633}"/>
              </a:ext>
            </a:extLst>
          </p:cNvPr>
          <p:cNvSpPr txBox="1"/>
          <p:nvPr/>
        </p:nvSpPr>
        <p:spPr>
          <a:xfrm>
            <a:off x="9407948" y="4356494"/>
            <a:ext cx="8382000" cy="5171737"/>
          </a:xfrm>
          <a:prstGeom prst="rect">
            <a:avLst/>
          </a:prstGeom>
          <a:noFill/>
        </p:spPr>
        <p:txBody>
          <a:bodyPr wrap="square">
            <a:spAutoFit/>
          </a:bodyPr>
          <a:lstStyle/>
          <a:p>
            <a:pPr algn="just">
              <a:lnSpc>
                <a:spcPct val="150000"/>
              </a:lnSpc>
            </a:pPr>
            <a:r>
              <a:rPr lang="nl-NL" sz="3200" dirty="0">
                <a:effectLst/>
                <a:latin typeface="Arial" panose="020B0604020202020204" pitchFamily="34" charset="0"/>
                <a:ea typeface="Calibri" panose="020F0502020204030204" pitchFamily="34" charset="0"/>
                <a:cs typeface="Arial" panose="020B0604020202020204" pitchFamily="34" charset="0"/>
              </a:rPr>
              <a:t>Vật lí có quan hệ với mọi ngành khoa học. Các khái niệm, định luật, nguyên lí của Vật lí được sử dụng rộng rãi trong mọi lĩnh vực của khoa học tự nhiên, như việc giải thích cơ chế của hiện tượng tự nhiên, hiện tượng trong thế giới sinh học, phản ứng hóa học, hiện tượng trong vũ trụ,...</a:t>
            </a:r>
            <a:endParaRPr lang="en-US" sz="32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randombar(horizontal)">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78"/>
                                        </p:tgtEl>
                                        <p:attrNameLst>
                                          <p:attrName>style.visibility</p:attrName>
                                        </p:attrNameLst>
                                      </p:cBhvr>
                                      <p:to>
                                        <p:strVal val="visible"/>
                                      </p:to>
                                    </p:set>
                                    <p:anim calcmode="lin" valueType="num">
                                      <p:cBhvr>
                                        <p:cTn id="21" dur="500" fill="hold"/>
                                        <p:tgtEl>
                                          <p:spTgt spid="3078"/>
                                        </p:tgtEl>
                                        <p:attrNameLst>
                                          <p:attrName>ppt_w</p:attrName>
                                        </p:attrNameLst>
                                      </p:cBhvr>
                                      <p:tavLst>
                                        <p:tav tm="0">
                                          <p:val>
                                            <p:fltVal val="0"/>
                                          </p:val>
                                        </p:tav>
                                        <p:tav tm="100000">
                                          <p:val>
                                            <p:strVal val="#ppt_w"/>
                                          </p:val>
                                        </p:tav>
                                      </p:tavLst>
                                    </p:anim>
                                    <p:anim calcmode="lin" valueType="num">
                                      <p:cBhvr>
                                        <p:cTn id="22" dur="500" fill="hold"/>
                                        <p:tgtEl>
                                          <p:spTgt spid="3078"/>
                                        </p:tgtEl>
                                        <p:attrNameLst>
                                          <p:attrName>ppt_h</p:attrName>
                                        </p:attrNameLst>
                                      </p:cBhvr>
                                      <p:tavLst>
                                        <p:tav tm="0">
                                          <p:val>
                                            <p:fltVal val="0"/>
                                          </p:val>
                                        </p:tav>
                                        <p:tav tm="100000">
                                          <p:val>
                                            <p:strVal val="#ppt_h"/>
                                          </p:val>
                                        </p:tav>
                                      </p:tavLst>
                                    </p:anim>
                                    <p:animEffect transition="in" filter="fade">
                                      <p:cBhvr>
                                        <p:cTn id="23" dur="500"/>
                                        <p:tgtEl>
                                          <p:spTgt spid="307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1">
                                            <p:txEl>
                                              <p:pRg st="0" end="0"/>
                                            </p:txEl>
                                          </p:spTgt>
                                        </p:tgtEl>
                                        <p:attrNameLst>
                                          <p:attrName>style.visibility</p:attrName>
                                        </p:attrNameLst>
                                      </p:cBhvr>
                                      <p:to>
                                        <p:strVal val="visible"/>
                                      </p:to>
                                    </p:set>
                                    <p:animEffect transition="in" filter="wipe(down)">
                                      <p:cBhvr>
                                        <p:cTn id="28"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65" t="13329" r="3003" b="6776"/>
          <a:stretch>
            <a:fillRect/>
          </a:stretch>
        </p:blipFill>
        <p:spPr>
          <a:xfrm>
            <a:off x="14287" y="22232"/>
            <a:ext cx="18288000" cy="10287000"/>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8404">
            <a:off x="16637802" y="555766"/>
            <a:ext cx="2125988" cy="2639488"/>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0" y="802260"/>
            <a:ext cx="543096" cy="543096"/>
          </a:xfrm>
          <a:prstGeom prst="rect">
            <a:avLst/>
          </a:prstGeom>
        </p:spPr>
      </p:pic>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053807" y="2921692"/>
            <a:ext cx="418275" cy="418275"/>
          </a:xfrm>
          <a:prstGeom prst="rect">
            <a:avLst/>
          </a:prstGeom>
        </p:spPr>
      </p:pic>
      <p:pic>
        <p:nvPicPr>
          <p:cNvPr id="29"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524572">
            <a:off x="16228523" y="8923013"/>
            <a:ext cx="2707649" cy="2670419"/>
          </a:xfrm>
          <a:prstGeom prst="rect">
            <a:avLst/>
          </a:prstGeom>
        </p:spPr>
      </p:pic>
      <p:pic>
        <p:nvPicPr>
          <p:cNvPr id="30" name="Picture 3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2239">
            <a:off x="16400326" y="8805393"/>
            <a:ext cx="1798735" cy="722765"/>
          </a:xfrm>
          <a:prstGeom prst="rect">
            <a:avLst/>
          </a:prstGeom>
        </p:spPr>
      </p:pic>
      <p:sp>
        <p:nvSpPr>
          <p:cNvPr id="11" name="Hộp Văn bản 10">
            <a:extLst>
              <a:ext uri="{FF2B5EF4-FFF2-40B4-BE49-F238E27FC236}">
                <a16:creationId xmlns:a16="http://schemas.microsoft.com/office/drawing/2014/main" id="{EDADFB8C-0E4F-7411-C66E-963F411346B6}"/>
              </a:ext>
            </a:extLst>
          </p:cNvPr>
          <p:cNvSpPr txBox="1"/>
          <p:nvPr/>
        </p:nvSpPr>
        <p:spPr>
          <a:xfrm>
            <a:off x="1690687" y="333949"/>
            <a:ext cx="6781800" cy="780214"/>
          </a:xfrm>
          <a:prstGeom prst="rect">
            <a:avLst/>
          </a:prstGeom>
          <a:noFill/>
        </p:spPr>
        <p:txBody>
          <a:bodyPr wrap="square">
            <a:spAutoFit/>
          </a:bodyPr>
          <a:lstStyle/>
          <a:p>
            <a:pPr marL="0" marR="0">
              <a:lnSpc>
                <a:spcPct val="150000"/>
              </a:lnSpc>
              <a:spcBef>
                <a:spcPts val="600"/>
              </a:spcBef>
              <a:spcAft>
                <a:spcPts val="800"/>
              </a:spcAft>
              <a:tabLst>
                <a:tab pos="360045" algn="l"/>
                <a:tab pos="720090" algn="l"/>
              </a:tabLst>
            </a:pPr>
            <a:r>
              <a:rPr lang="nl-NL" sz="3400" b="1" dirty="0">
                <a:effectLst/>
                <a:latin typeface="Arial" panose="020B0604020202020204" pitchFamily="34" charset="0"/>
                <a:ea typeface="Calibri" panose="020F0502020204030204" pitchFamily="34" charset="0"/>
                <a:cs typeface="Arial" panose="020B0604020202020204" pitchFamily="34" charset="0"/>
              </a:rPr>
              <a:t>b) Vật lí là cơ sở của công nghệ</a:t>
            </a:r>
            <a:endParaRPr lang="en-US" sz="3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77DBFC01-CAA0-C1DC-1189-5B1C8F74D4BE}"/>
              </a:ext>
            </a:extLst>
          </p:cNvPr>
          <p:cNvSpPr txBox="1"/>
          <p:nvPr/>
        </p:nvSpPr>
        <p:spPr>
          <a:xfrm>
            <a:off x="1690687" y="1425880"/>
            <a:ext cx="14935200" cy="739754"/>
          </a:xfrm>
          <a:prstGeom prst="rect">
            <a:avLst/>
          </a:prstGeom>
          <a:noFill/>
        </p:spPr>
        <p:txBody>
          <a:bodyPr wrap="square">
            <a:spAutoFit/>
          </a:bodyPr>
          <a:lstStyle/>
          <a:p>
            <a:pPr marL="0" marR="0">
              <a:lnSpc>
                <a:spcPct val="150000"/>
              </a:lnSpc>
              <a:spcBef>
                <a:spcPts val="600"/>
              </a:spcBef>
              <a:spcAft>
                <a:spcPts val="800"/>
              </a:spcAft>
              <a:tabLst>
                <a:tab pos="360045" algn="l"/>
                <a:tab pos="720090" algn="l"/>
              </a:tabLst>
            </a:pPr>
            <a:r>
              <a:rPr lang="nl-NL" sz="3200" b="1" dirty="0">
                <a:effectLst/>
                <a:latin typeface="Arial" panose="020B0604020202020204" pitchFamily="34" charset="0"/>
                <a:ea typeface="Calibri" panose="020F0502020204030204" pitchFamily="34" charset="0"/>
                <a:cs typeface="Arial" panose="020B0604020202020204" pitchFamily="34" charset="0"/>
              </a:rPr>
              <a:t>Ví dụ 1:</a:t>
            </a:r>
            <a:r>
              <a:rPr lang="nl-NL" sz="3200" dirty="0">
                <a:effectLst/>
                <a:latin typeface="Arial" panose="020B0604020202020204" pitchFamily="34" charset="0"/>
                <a:ea typeface="Calibri" panose="020F0502020204030204" pitchFamily="34" charset="0"/>
                <a:cs typeface="Arial" panose="020B0604020202020204" pitchFamily="34" charset="0"/>
              </a:rPr>
              <a:t> Máy hơi nước của James Watt là kết quả nghiên cứu về Nhiệt của Vật lí.</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100" name="Picture 4" descr="James Watt Cha Đẻ Của Máy Hơi Nước Của Giêm Oát, Động Cơ Hơi Nước Của Watt  (Thế Kỷ 18) - Kiến Thức Cho Người lao Động Việt Nam">
            <a:extLst>
              <a:ext uri="{FF2B5EF4-FFF2-40B4-BE49-F238E27FC236}">
                <a16:creationId xmlns:a16="http://schemas.microsoft.com/office/drawing/2014/main" id="{C029E3A2-119B-F2C8-EA28-6BD5E4B818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9266" y="2841479"/>
            <a:ext cx="6651880" cy="4426524"/>
          </a:xfrm>
          <a:prstGeom prst="rect">
            <a:avLst/>
          </a:prstGeom>
          <a:noFill/>
          <a:extLst>
            <a:ext uri="{909E8E84-426E-40DD-AFC4-6F175D3DCCD1}">
              <a14:hiddenFill xmlns:a14="http://schemas.microsoft.com/office/drawing/2010/main">
                <a:solidFill>
                  <a:srgbClr val="FFFFFF"/>
                </a:solidFill>
              </a14:hiddenFill>
            </a:ext>
          </a:extLst>
        </p:spPr>
      </p:pic>
      <p:sp>
        <p:nvSpPr>
          <p:cNvPr id="38" name="Hộp Văn bản 37">
            <a:extLst>
              <a:ext uri="{FF2B5EF4-FFF2-40B4-BE49-F238E27FC236}">
                <a16:creationId xmlns:a16="http://schemas.microsoft.com/office/drawing/2014/main" id="{DB14F343-0F4A-A2D3-430B-9675CFE79A4C}"/>
              </a:ext>
            </a:extLst>
          </p:cNvPr>
          <p:cNvSpPr txBox="1"/>
          <p:nvPr/>
        </p:nvSpPr>
        <p:spPr>
          <a:xfrm>
            <a:off x="1944670" y="7886698"/>
            <a:ext cx="14398660" cy="1478418"/>
          </a:xfrm>
          <a:prstGeom prst="rect">
            <a:avLst/>
          </a:prstGeom>
          <a:noFill/>
        </p:spPr>
        <p:txBody>
          <a:bodyPr wrap="square">
            <a:spAutoFit/>
          </a:bodyPr>
          <a:lstStyle/>
          <a:p>
            <a:pPr algn="just">
              <a:lnSpc>
                <a:spcPct val="150000"/>
              </a:lnSpc>
            </a:pPr>
            <a:r>
              <a:rPr lang="nl-NL" sz="3200" dirty="0">
                <a:effectLst/>
                <a:latin typeface="Arial" panose="020B0604020202020204" pitchFamily="34" charset="0"/>
                <a:ea typeface="Calibri" panose="020F0502020204030204" pitchFamily="34" charset="0"/>
                <a:cs typeface="Arial" panose="020B0604020202020204" pitchFamily="34" charset="0"/>
              </a:rPr>
              <a:t>Máy hơi nước tạo nên bước khởi đầu cho cuộc cách mạng công nghiệp lần thứ nhất.</a:t>
            </a:r>
            <a:endParaRPr lang="en-US" sz="3200" dirty="0">
              <a:latin typeface="Arial" panose="020B0604020202020204" pitchFamily="34" charset="0"/>
              <a:cs typeface="Arial" panose="020B0604020202020204" pitchFamily="34" charset="0"/>
            </a:endParaRPr>
          </a:p>
        </p:txBody>
      </p:sp>
      <p:pic>
        <p:nvPicPr>
          <p:cNvPr id="4102" name="Picture 6">
            <a:extLst>
              <a:ext uri="{FF2B5EF4-FFF2-40B4-BE49-F238E27FC236}">
                <a16:creationId xmlns:a16="http://schemas.microsoft.com/office/drawing/2014/main" id="{B145CD51-3710-76ED-B5B8-AD044F19B7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96600" y="2477351"/>
            <a:ext cx="4575526" cy="5045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49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4100"/>
                                        </p:tgtEl>
                                        <p:attrNameLst>
                                          <p:attrName>style.visibility</p:attrName>
                                        </p:attrNameLst>
                                      </p:cBhvr>
                                      <p:to>
                                        <p:strVal val="visible"/>
                                      </p:to>
                                    </p:set>
                                    <p:anim calcmode="lin" valueType="num">
                                      <p:cBhvr>
                                        <p:cTn id="16" dur="500" fill="hold"/>
                                        <p:tgtEl>
                                          <p:spTgt spid="4100"/>
                                        </p:tgtEl>
                                        <p:attrNameLst>
                                          <p:attrName>ppt_w</p:attrName>
                                        </p:attrNameLst>
                                      </p:cBhvr>
                                      <p:tavLst>
                                        <p:tav tm="0">
                                          <p:val>
                                            <p:fltVal val="0"/>
                                          </p:val>
                                        </p:tav>
                                        <p:tav tm="100000">
                                          <p:val>
                                            <p:strVal val="#ppt_w"/>
                                          </p:val>
                                        </p:tav>
                                      </p:tavLst>
                                    </p:anim>
                                    <p:anim calcmode="lin" valueType="num">
                                      <p:cBhvr>
                                        <p:cTn id="17" dur="500" fill="hold"/>
                                        <p:tgtEl>
                                          <p:spTgt spid="4100"/>
                                        </p:tgtEl>
                                        <p:attrNameLst>
                                          <p:attrName>ppt_h</p:attrName>
                                        </p:attrNameLst>
                                      </p:cBhvr>
                                      <p:tavLst>
                                        <p:tav tm="0">
                                          <p:val>
                                            <p:strVal val="#ppt_h"/>
                                          </p:val>
                                        </p:tav>
                                        <p:tav tm="100000">
                                          <p:val>
                                            <p:strVal val="#ppt_h"/>
                                          </p:val>
                                        </p:tav>
                                      </p:tavLst>
                                    </p:anim>
                                  </p:childTnLst>
                                </p:cTn>
                              </p:par>
                              <p:par>
                                <p:cTn id="18" presetID="17" presetClass="entr" presetSubtype="10" fill="hold" nodeType="withEffect">
                                  <p:stCondLst>
                                    <p:cond delay="0"/>
                                  </p:stCondLst>
                                  <p:childTnLst>
                                    <p:set>
                                      <p:cBhvr>
                                        <p:cTn id="19" dur="1" fill="hold">
                                          <p:stCondLst>
                                            <p:cond delay="0"/>
                                          </p:stCondLst>
                                        </p:cTn>
                                        <p:tgtEl>
                                          <p:spTgt spid="4102"/>
                                        </p:tgtEl>
                                        <p:attrNameLst>
                                          <p:attrName>style.visibility</p:attrName>
                                        </p:attrNameLst>
                                      </p:cBhvr>
                                      <p:to>
                                        <p:strVal val="visible"/>
                                      </p:to>
                                    </p:set>
                                    <p:anim calcmode="lin" valueType="num">
                                      <p:cBhvr>
                                        <p:cTn id="20" dur="500" fill="hold"/>
                                        <p:tgtEl>
                                          <p:spTgt spid="4102"/>
                                        </p:tgtEl>
                                        <p:attrNameLst>
                                          <p:attrName>ppt_w</p:attrName>
                                        </p:attrNameLst>
                                      </p:cBhvr>
                                      <p:tavLst>
                                        <p:tav tm="0">
                                          <p:val>
                                            <p:fltVal val="0"/>
                                          </p:val>
                                        </p:tav>
                                        <p:tav tm="100000">
                                          <p:val>
                                            <p:strVal val="#ppt_w"/>
                                          </p:val>
                                        </p:tav>
                                      </p:tavLst>
                                    </p:anim>
                                    <p:anim calcmode="lin" valueType="num">
                                      <p:cBhvr>
                                        <p:cTn id="21" dur="500" fill="hold"/>
                                        <p:tgtEl>
                                          <p:spTgt spid="4102"/>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500" fill="hold"/>
                                        <p:tgtEl>
                                          <p:spTgt spid="38"/>
                                        </p:tgtEl>
                                        <p:attrNameLst>
                                          <p:attrName>ppt_x</p:attrName>
                                        </p:attrNameLst>
                                      </p:cBhvr>
                                      <p:tavLst>
                                        <p:tav tm="0">
                                          <p:val>
                                            <p:strVal val="#ppt_x"/>
                                          </p:val>
                                        </p:tav>
                                        <p:tav tm="100000">
                                          <p:val>
                                            <p:strVal val="#ppt_x"/>
                                          </p:val>
                                        </p:tav>
                                      </p:tavLst>
                                    </p:anim>
                                    <p:anim calcmode="lin" valueType="num">
                                      <p:cBhvr additive="base">
                                        <p:cTn id="2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86" name="Picture 8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7587" y="1436907"/>
            <a:ext cx="751650" cy="751650"/>
          </a:xfrm>
          <a:prstGeom prst="rect">
            <a:avLst/>
          </a:prstGeom>
        </p:spPr>
      </p:pic>
      <p:pic>
        <p:nvPicPr>
          <p:cNvPr id="87" name="Picture 8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81225">
            <a:off x="17172495" y="9464965"/>
            <a:ext cx="1547018" cy="621620"/>
          </a:xfrm>
          <a:prstGeom prst="rect">
            <a:avLst/>
          </a:prstGeom>
        </p:spPr>
      </p:pic>
      <p:pic>
        <p:nvPicPr>
          <p:cNvPr id="88" name="Picture 8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87328">
            <a:off x="17726961" y="305407"/>
            <a:ext cx="360079" cy="747334"/>
          </a:xfrm>
          <a:prstGeom prst="rect">
            <a:avLst/>
          </a:prstGeom>
        </p:spPr>
      </p:pic>
      <p:sp>
        <p:nvSpPr>
          <p:cNvPr id="4" name="Hộp Văn bản 3">
            <a:extLst>
              <a:ext uri="{FF2B5EF4-FFF2-40B4-BE49-F238E27FC236}">
                <a16:creationId xmlns:a16="http://schemas.microsoft.com/office/drawing/2014/main" id="{DBD5268E-5AAC-DCFE-5EE8-178EAAE70FD3}"/>
              </a:ext>
            </a:extLst>
          </p:cNvPr>
          <p:cNvSpPr txBox="1"/>
          <p:nvPr/>
        </p:nvSpPr>
        <p:spPr>
          <a:xfrm>
            <a:off x="2010595" y="273965"/>
            <a:ext cx="5711428" cy="739754"/>
          </a:xfrm>
          <a:prstGeom prst="rect">
            <a:avLst/>
          </a:prstGeom>
          <a:noFill/>
        </p:spPr>
        <p:txBody>
          <a:bodyPr wrap="square">
            <a:spAutoFit/>
          </a:bodyPr>
          <a:lstStyle/>
          <a:p>
            <a:pPr marL="0" marR="0">
              <a:lnSpc>
                <a:spcPct val="150000"/>
              </a:lnSpc>
              <a:spcBef>
                <a:spcPts val="600"/>
              </a:spcBef>
              <a:spcAft>
                <a:spcPts val="800"/>
              </a:spcAft>
              <a:tabLst>
                <a:tab pos="360045" algn="l"/>
                <a:tab pos="720090" algn="l"/>
              </a:tabLst>
            </a:pPr>
            <a:r>
              <a:rPr lang="nl-NL" sz="3200" b="1" dirty="0">
                <a:effectLst/>
                <a:latin typeface="Arial" panose="020B0604020202020204" pitchFamily="34" charset="0"/>
                <a:ea typeface="Calibri" panose="020F0502020204030204" pitchFamily="34" charset="0"/>
                <a:cs typeface="Arial" panose="020B0604020202020204" pitchFamily="34" charset="0"/>
              </a:rPr>
              <a:t>Ví dụ 2:</a:t>
            </a:r>
            <a:r>
              <a:rPr lang="nl-NL" sz="3200" dirty="0">
                <a:effectLst/>
                <a:latin typeface="Arial" panose="020B0604020202020204" pitchFamily="34" charset="0"/>
                <a:ea typeface="Calibri" panose="020F0502020204030204" pitchFamily="34" charset="0"/>
                <a:cs typeface="Arial" panose="020B0604020202020204" pitchFamily="34" charset="0"/>
              </a:rPr>
              <a:t> Máy phát điện ra đời</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Hộp Văn bản 6">
            <a:extLst>
              <a:ext uri="{FF2B5EF4-FFF2-40B4-BE49-F238E27FC236}">
                <a16:creationId xmlns:a16="http://schemas.microsoft.com/office/drawing/2014/main" id="{EBB7ECE8-CF9D-F88C-17D9-D76DCDF0CF5D}"/>
              </a:ext>
            </a:extLst>
          </p:cNvPr>
          <p:cNvSpPr txBox="1"/>
          <p:nvPr/>
        </p:nvSpPr>
        <p:spPr>
          <a:xfrm>
            <a:off x="1208709" y="6515100"/>
            <a:ext cx="7315200" cy="2955746"/>
          </a:xfrm>
          <a:prstGeom prst="rect">
            <a:avLst/>
          </a:prstGeom>
          <a:noFill/>
        </p:spPr>
        <p:txBody>
          <a:bodyPr wrap="square">
            <a:spAutoFit/>
          </a:bodyPr>
          <a:lstStyle/>
          <a:p>
            <a:pPr algn="just">
              <a:lnSpc>
                <a:spcPct val="150000"/>
              </a:lnSpc>
            </a:pPr>
            <a:r>
              <a:rPr lang="nl-NL" sz="3200" dirty="0">
                <a:effectLst/>
                <a:latin typeface="Arial" panose="020B0604020202020204" pitchFamily="34" charset="0"/>
                <a:ea typeface="Calibri" panose="020F0502020204030204" pitchFamily="34" charset="0"/>
                <a:cs typeface="Arial" panose="020B0604020202020204" pitchFamily="34" charset="0"/>
              </a:rPr>
              <a:t>Hiện tượng cảm ứng điện từ, các máy phát điện ra đời là một trong những cơ sở cho sự ra đời của cách mạng công nghiệp lần thư hai vào cuối thế kì XIX.</a:t>
            </a:r>
            <a:endParaRPr lang="en-US" sz="3200" dirty="0">
              <a:latin typeface="Arial" panose="020B0604020202020204" pitchFamily="34" charset="0"/>
              <a:cs typeface="Arial" panose="020B0604020202020204" pitchFamily="34" charset="0"/>
            </a:endParaRPr>
          </a:p>
        </p:txBody>
      </p:sp>
      <p:cxnSp>
        <p:nvCxnSpPr>
          <p:cNvPr id="9" name="Đường nối Thẳng 8">
            <a:extLst>
              <a:ext uri="{FF2B5EF4-FFF2-40B4-BE49-F238E27FC236}">
                <a16:creationId xmlns:a16="http://schemas.microsoft.com/office/drawing/2014/main" id="{A9ACC60B-AE53-8DE8-4790-549D67DC9D71}"/>
              </a:ext>
            </a:extLst>
          </p:cNvPr>
          <p:cNvCxnSpPr/>
          <p:nvPr/>
        </p:nvCxnSpPr>
        <p:spPr>
          <a:xfrm>
            <a:off x="9525000" y="0"/>
            <a:ext cx="0" cy="10287000"/>
          </a:xfrm>
          <a:prstGeom prst="line">
            <a:avLst/>
          </a:prstGeom>
        </p:spPr>
        <p:style>
          <a:lnRef idx="1">
            <a:schemeClr val="accent1"/>
          </a:lnRef>
          <a:fillRef idx="0">
            <a:schemeClr val="accent1"/>
          </a:fillRef>
          <a:effectRef idx="0">
            <a:schemeClr val="accent1"/>
          </a:effectRef>
          <a:fontRef idx="minor">
            <a:schemeClr val="tx1"/>
          </a:fontRef>
        </p:style>
      </p:cxnSp>
      <p:pic>
        <p:nvPicPr>
          <p:cNvPr id="10242" name="Picture 2" descr="Báo Sài Gòn Đầu Tư Tài Chính">
            <a:extLst>
              <a:ext uri="{FF2B5EF4-FFF2-40B4-BE49-F238E27FC236}">
                <a16:creationId xmlns:a16="http://schemas.microsoft.com/office/drawing/2014/main" id="{13EB401A-0977-3185-9426-0F0A833CB3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8331" y="1455957"/>
            <a:ext cx="5692001" cy="4465510"/>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1">
            <a:extLst>
              <a:ext uri="{FF2B5EF4-FFF2-40B4-BE49-F238E27FC236}">
                <a16:creationId xmlns:a16="http://schemas.microsoft.com/office/drawing/2014/main" id="{2A71EAD2-18E3-E7E6-9D9B-DD465275425D}"/>
              </a:ext>
            </a:extLst>
          </p:cNvPr>
          <p:cNvSpPr txBox="1"/>
          <p:nvPr/>
        </p:nvSpPr>
        <p:spPr>
          <a:xfrm>
            <a:off x="10652482" y="429272"/>
            <a:ext cx="6705597" cy="739754"/>
          </a:xfrm>
          <a:prstGeom prst="rect">
            <a:avLst/>
          </a:prstGeom>
          <a:noFill/>
        </p:spPr>
        <p:txBody>
          <a:bodyPr wrap="square">
            <a:spAutoFit/>
          </a:bodyPr>
          <a:lstStyle/>
          <a:p>
            <a:pPr marL="0" marR="0">
              <a:lnSpc>
                <a:spcPct val="150000"/>
              </a:lnSpc>
              <a:spcBef>
                <a:spcPts val="600"/>
              </a:spcBef>
              <a:spcAft>
                <a:spcPts val="800"/>
              </a:spcAft>
              <a:tabLst>
                <a:tab pos="360045" algn="l"/>
                <a:tab pos="720090" algn="l"/>
              </a:tabLst>
            </a:pPr>
            <a:r>
              <a:rPr lang="nl-NL" sz="3200" b="1" dirty="0">
                <a:effectLst/>
                <a:latin typeface="Arial" panose="020B0604020202020204" pitchFamily="34" charset="0"/>
                <a:ea typeface="Calibri" panose="020F0502020204030204" pitchFamily="34" charset="0"/>
                <a:cs typeface="Arial" panose="020B0604020202020204" pitchFamily="34" charset="0"/>
              </a:rPr>
              <a:t>Ví dụ 3:</a:t>
            </a:r>
            <a:r>
              <a:rPr lang="vi-VN" sz="3200" b="1" dirty="0">
                <a:effectLst/>
                <a:latin typeface="Arial" panose="020B0604020202020204" pitchFamily="34" charset="0"/>
                <a:ea typeface="Calibri" panose="020F0502020204030204" pitchFamily="34" charset="0"/>
                <a:cs typeface="Arial" panose="020B0604020202020204" pitchFamily="34" charset="0"/>
              </a:rPr>
              <a:t> </a:t>
            </a:r>
            <a:r>
              <a:rPr lang="vi-VN" sz="3200" dirty="0">
                <a:effectLst/>
                <a:latin typeface="Arial" panose="020B0604020202020204" pitchFamily="34" charset="0"/>
                <a:ea typeface="Calibri" panose="020F0502020204030204" pitchFamily="34" charset="0"/>
                <a:cs typeface="Arial" panose="020B0604020202020204" pitchFamily="34" charset="0"/>
              </a:rPr>
              <a:t>Dây </a:t>
            </a:r>
            <a:r>
              <a:rPr lang="vi-VN" sz="3200" dirty="0" err="1">
                <a:effectLst/>
                <a:latin typeface="Arial" panose="020B0604020202020204" pitchFamily="34" charset="0"/>
                <a:ea typeface="Calibri" panose="020F0502020204030204" pitchFamily="34" charset="0"/>
                <a:cs typeface="Arial" panose="020B0604020202020204" pitchFamily="34" charset="0"/>
              </a:rPr>
              <a:t>chuyền</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sản</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xuất</a:t>
            </a:r>
            <a:r>
              <a:rPr lang="vi-VN" sz="3200" dirty="0">
                <a:effectLst/>
                <a:latin typeface="Arial" panose="020B0604020202020204" pitchFamily="34" charset="0"/>
                <a:ea typeface="Calibri" panose="020F0502020204030204" pitchFamily="34" charset="0"/>
                <a:cs typeface="Arial" panose="020B0604020202020204" pitchFamily="34" charset="0"/>
              </a:rPr>
              <a:t> ô tô</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244" name="Picture 4" descr="Dây chuyền sản xuất lắp ráp ô tô hoạt động thế nào?">
            <a:extLst>
              <a:ext uri="{FF2B5EF4-FFF2-40B4-BE49-F238E27FC236}">
                <a16:creationId xmlns:a16="http://schemas.microsoft.com/office/drawing/2014/main" id="{0C75C015-6361-7124-1226-EE11578372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9568" y="1717757"/>
            <a:ext cx="7251424" cy="4078926"/>
          </a:xfrm>
          <a:prstGeom prst="rect">
            <a:avLst/>
          </a:prstGeom>
          <a:noFill/>
          <a:extLst>
            <a:ext uri="{909E8E84-426E-40DD-AFC4-6F175D3DCCD1}">
              <a14:hiddenFill xmlns:a14="http://schemas.microsoft.com/office/drawing/2010/main">
                <a:solidFill>
                  <a:srgbClr val="FFFFFF"/>
                </a:solidFill>
              </a14:hiddenFill>
            </a:ext>
          </a:extLst>
        </p:spPr>
      </p:pic>
      <p:sp>
        <p:nvSpPr>
          <p:cNvPr id="15" name="Hộp Văn bản 14">
            <a:extLst>
              <a:ext uri="{FF2B5EF4-FFF2-40B4-BE49-F238E27FC236}">
                <a16:creationId xmlns:a16="http://schemas.microsoft.com/office/drawing/2014/main" id="{6EC87D4E-30F8-744B-A223-787524B8B677}"/>
              </a:ext>
            </a:extLst>
          </p:cNvPr>
          <p:cNvSpPr txBox="1"/>
          <p:nvPr/>
        </p:nvSpPr>
        <p:spPr>
          <a:xfrm>
            <a:off x="10298577" y="6515100"/>
            <a:ext cx="7760819" cy="2955746"/>
          </a:xfrm>
          <a:prstGeom prst="rect">
            <a:avLst/>
          </a:prstGeom>
          <a:noFill/>
        </p:spPr>
        <p:txBody>
          <a:bodyPr wrap="square">
            <a:spAutoFit/>
          </a:bodyPr>
          <a:lstStyle/>
          <a:p>
            <a:pPr algn="just">
              <a:lnSpc>
                <a:spcPct val="150000"/>
              </a:lnSpc>
            </a:pPr>
            <a:r>
              <a:rPr lang="nl-NL" sz="3200" dirty="0">
                <a:effectLst/>
                <a:latin typeface="Arial" panose="020B0604020202020204" pitchFamily="34" charset="0"/>
                <a:ea typeface="Calibri" panose="020F0502020204030204" pitchFamily="34" charset="0"/>
                <a:cs typeface="Arial" panose="020B0604020202020204" pitchFamily="34" charset="0"/>
              </a:rPr>
              <a:t>Từ những năm 70 của thế kỉ XX, các quy trình sản xuất tự động hóa đã được phát triển. Đó là thành tựu nghiên cứu về điện tử, chất bán dẫn, vi mạch của vật lý.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626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 calcmode="lin" valueType="num">
                                      <p:cBhvr>
                                        <p:cTn id="13" dur="1000" fill="hold"/>
                                        <p:tgtEl>
                                          <p:spTgt spid="10242"/>
                                        </p:tgtEl>
                                        <p:attrNameLst>
                                          <p:attrName>ppt_w</p:attrName>
                                        </p:attrNameLst>
                                      </p:cBhvr>
                                      <p:tavLst>
                                        <p:tav tm="0">
                                          <p:val>
                                            <p:strVal val="#ppt_w+.3"/>
                                          </p:val>
                                        </p:tav>
                                        <p:tav tm="100000">
                                          <p:val>
                                            <p:strVal val="#ppt_w"/>
                                          </p:val>
                                        </p:tav>
                                      </p:tavLst>
                                    </p:anim>
                                    <p:anim calcmode="lin" valueType="num">
                                      <p:cBhvr>
                                        <p:cTn id="14" dur="1000" fill="hold"/>
                                        <p:tgtEl>
                                          <p:spTgt spid="10242"/>
                                        </p:tgtEl>
                                        <p:attrNameLst>
                                          <p:attrName>ppt_h</p:attrName>
                                        </p:attrNameLst>
                                      </p:cBhvr>
                                      <p:tavLst>
                                        <p:tav tm="0">
                                          <p:val>
                                            <p:strVal val="#ppt_h"/>
                                          </p:val>
                                        </p:tav>
                                        <p:tav tm="100000">
                                          <p:val>
                                            <p:strVal val="#ppt_h"/>
                                          </p:val>
                                        </p:tav>
                                      </p:tavLst>
                                    </p:anim>
                                    <p:animEffect transition="in" filter="fade">
                                      <p:cBhvr>
                                        <p:cTn id="15" dur="1000"/>
                                        <p:tgtEl>
                                          <p:spTgt spid="102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10244"/>
                                        </p:tgtEl>
                                        <p:attrNameLst>
                                          <p:attrName>style.visibility</p:attrName>
                                        </p:attrNameLst>
                                      </p:cBhvr>
                                      <p:to>
                                        <p:strVal val="visible"/>
                                      </p:to>
                                    </p:set>
                                    <p:anim calcmode="lin" valueType="num">
                                      <p:cBhvr>
                                        <p:cTn id="35" dur="500" fill="hold"/>
                                        <p:tgtEl>
                                          <p:spTgt spid="10244"/>
                                        </p:tgtEl>
                                        <p:attrNameLst>
                                          <p:attrName>ppt_w</p:attrName>
                                        </p:attrNameLst>
                                      </p:cBhvr>
                                      <p:tavLst>
                                        <p:tav tm="0">
                                          <p:val>
                                            <p:fltVal val="0"/>
                                          </p:val>
                                        </p:tav>
                                        <p:tav tm="100000">
                                          <p:val>
                                            <p:strVal val="#ppt_w"/>
                                          </p:val>
                                        </p:tav>
                                      </p:tavLst>
                                    </p:anim>
                                    <p:anim calcmode="lin" valueType="num">
                                      <p:cBhvr>
                                        <p:cTn id="36" dur="500" fill="hold"/>
                                        <p:tgtEl>
                                          <p:spTgt spid="10244"/>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55" t="13964" r="3983" b="8057"/>
          <a:stretch>
            <a:fillRect/>
          </a:stretch>
        </p:blipFill>
        <p:spPr>
          <a:xfrm>
            <a:off x="0" y="0"/>
            <a:ext cx="18288000" cy="10287000"/>
          </a:xfrm>
          <a:prstGeom prst="rect">
            <a:avLst/>
          </a:prstGeom>
        </p:spPr>
      </p:pic>
      <p:pic>
        <p:nvPicPr>
          <p:cNvPr id="35" name="Picture 3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28528">
            <a:off x="744194" y="8442009"/>
            <a:ext cx="1798735" cy="722765"/>
          </a:xfrm>
          <a:prstGeom prst="rect">
            <a:avLst/>
          </a:prstGeom>
        </p:spPr>
      </p:pic>
      <p:pic>
        <p:nvPicPr>
          <p:cNvPr id="36" name="Picture 3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22215" y="2333332"/>
            <a:ext cx="751650" cy="751650"/>
          </a:xfrm>
          <a:prstGeom prst="rect">
            <a:avLst/>
          </a:prstGeom>
        </p:spPr>
      </p:pic>
      <p:pic>
        <p:nvPicPr>
          <p:cNvPr id="37" name="Picture 3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974078">
            <a:off x="-1222766" y="-1590571"/>
            <a:ext cx="4172167" cy="4114800"/>
          </a:xfrm>
          <a:prstGeom prst="rect">
            <a:avLst/>
          </a:prstGeom>
        </p:spPr>
      </p:pic>
      <p:pic>
        <p:nvPicPr>
          <p:cNvPr id="34" name="Picture 3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6323487" y="-248831"/>
            <a:ext cx="1629832" cy="1440179"/>
          </a:xfrm>
          <a:prstGeom prst="rect">
            <a:avLst/>
          </a:prstGeom>
        </p:spPr>
      </p:pic>
      <p:sp>
        <p:nvSpPr>
          <p:cNvPr id="8" name="Hộp Văn bản 7">
            <a:extLst>
              <a:ext uri="{FF2B5EF4-FFF2-40B4-BE49-F238E27FC236}">
                <a16:creationId xmlns:a16="http://schemas.microsoft.com/office/drawing/2014/main" id="{0887214B-5BFA-0D5A-CB6F-581A05770EED}"/>
              </a:ext>
            </a:extLst>
          </p:cNvPr>
          <p:cNvSpPr txBox="1"/>
          <p:nvPr/>
        </p:nvSpPr>
        <p:spPr>
          <a:xfrm>
            <a:off x="6136703" y="411134"/>
            <a:ext cx="6014594" cy="780214"/>
          </a:xfrm>
          <a:prstGeom prst="rect">
            <a:avLst/>
          </a:prstGeom>
          <a:noFill/>
        </p:spPr>
        <p:txBody>
          <a:bodyPr wrap="square">
            <a:spAutoFit/>
          </a:bodyPr>
          <a:lstStyle/>
          <a:p>
            <a:pPr marL="0" marR="0">
              <a:lnSpc>
                <a:spcPct val="150000"/>
              </a:lnSpc>
              <a:spcBef>
                <a:spcPts val="600"/>
              </a:spcBef>
              <a:spcAft>
                <a:spcPts val="800"/>
              </a:spcAft>
              <a:tabLst>
                <a:tab pos="360045" algn="l"/>
                <a:tab pos="720090" algn="l"/>
              </a:tabLst>
            </a:pPr>
            <a:r>
              <a:rPr lang="nl-NL" sz="3400" b="1" dirty="0">
                <a:effectLst/>
                <a:latin typeface="Arial" panose="020B0604020202020204" pitchFamily="34" charset="0"/>
                <a:ea typeface="Calibri" panose="020F0502020204030204" pitchFamily="34" charset="0"/>
                <a:cs typeface="Arial" panose="020B0604020202020204" pitchFamily="34" charset="0"/>
              </a:rPr>
              <a:t>Ví dụ 4:</a:t>
            </a:r>
            <a:r>
              <a:rPr lang="nl-NL" sz="3400" dirty="0">
                <a:effectLst/>
                <a:latin typeface="Arial" panose="020B0604020202020204" pitchFamily="34" charset="0"/>
                <a:ea typeface="Calibri" panose="020F0502020204030204" pitchFamily="34" charset="0"/>
                <a:cs typeface="Arial" panose="020B0604020202020204" pitchFamily="34" charset="0"/>
              </a:rPr>
              <a:t> Robot và máy vi tính</a:t>
            </a:r>
            <a:endParaRPr lang="en-US" sz="3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280EA7F6-63C0-4695-E7AB-BAE80A578124}"/>
              </a:ext>
            </a:extLst>
          </p:cNvPr>
          <p:cNvSpPr txBox="1"/>
          <p:nvPr/>
        </p:nvSpPr>
        <p:spPr>
          <a:xfrm>
            <a:off x="1993759" y="6837329"/>
            <a:ext cx="14300482" cy="2217082"/>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3200" dirty="0">
                <a:effectLst/>
                <a:latin typeface="Arial" panose="020B0604020202020204" pitchFamily="34" charset="0"/>
                <a:ea typeface="Calibri" panose="020F0502020204030204" pitchFamily="34" charset="0"/>
                <a:cs typeface="Arial" panose="020B0604020202020204" pitchFamily="34" charset="0"/>
              </a:rPr>
              <a:t>Từ</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đầu</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thế</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kỉ</a:t>
            </a:r>
            <a:r>
              <a:rPr lang="vi-VN" sz="3200" dirty="0">
                <a:effectLst/>
                <a:latin typeface="Arial" panose="020B0604020202020204" pitchFamily="34" charset="0"/>
                <a:ea typeface="Calibri" panose="020F0502020204030204" pitchFamily="34" charset="0"/>
                <a:cs typeface="Arial" panose="020B0604020202020204" pitchFamily="34" charset="0"/>
              </a:rPr>
              <a:t> XXI, </a:t>
            </a:r>
            <a:r>
              <a:rPr lang="vi-VN" sz="3200" dirty="0" err="1">
                <a:effectLst/>
                <a:latin typeface="Arial" panose="020B0604020202020204" pitchFamily="34" charset="0"/>
                <a:ea typeface="Calibri" panose="020F0502020204030204" pitchFamily="34" charset="0"/>
                <a:cs typeface="Arial" panose="020B0604020202020204" pitchFamily="34" charset="0"/>
              </a:rPr>
              <a:t>các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thiết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bị</a:t>
            </a:r>
            <a:r>
              <a:rPr lang="vi-VN" sz="3200" dirty="0">
                <a:effectLst/>
                <a:latin typeface="Arial" panose="020B0604020202020204" pitchFamily="34" charset="0"/>
                <a:ea typeface="Calibri" panose="020F0502020204030204" pitchFamily="34" charset="0"/>
                <a:cs typeface="Arial" panose="020B0604020202020204" pitchFamily="34" charset="0"/>
              </a:rPr>
              <a:t> như </a:t>
            </a:r>
            <a:r>
              <a:rPr lang="vi-VN" sz="3200" dirty="0" err="1">
                <a:effectLst/>
                <a:latin typeface="Arial" panose="020B0604020202020204" pitchFamily="34" charset="0"/>
                <a:ea typeface="Calibri" panose="020F0502020204030204" pitchFamily="34" charset="0"/>
                <a:cs typeface="Arial" panose="020B0604020202020204" pitchFamily="34" charset="0"/>
              </a:rPr>
              <a:t>máy</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tính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đã</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xuất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hiện</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Nó</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được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sử</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dụng</a:t>
            </a:r>
            <a:r>
              <a:rPr lang="vi-VN" sz="3200" dirty="0">
                <a:effectLst/>
                <a:latin typeface="Arial" panose="020B0604020202020204" pitchFamily="34" charset="0"/>
                <a:ea typeface="Calibri" panose="020F0502020204030204" pitchFamily="34" charset="0"/>
                <a:cs typeface="Arial" panose="020B0604020202020204" pitchFamily="34" charset="0"/>
              </a:rPr>
              <a:t> công </a:t>
            </a:r>
            <a:r>
              <a:rPr lang="vi-VN" sz="3200" dirty="0" err="1">
                <a:effectLst/>
                <a:latin typeface="Arial" panose="020B0604020202020204" pitchFamily="34" charset="0"/>
                <a:ea typeface="Calibri" panose="020F0502020204030204" pitchFamily="34" charset="0"/>
                <a:cs typeface="Arial" panose="020B0604020202020204" pitchFamily="34" charset="0"/>
              </a:rPr>
              <a:t>nghệ</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hiện</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đại</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với</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vật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liệu</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nano</a:t>
            </a:r>
            <a:r>
              <a:rPr lang="vi-VN" sz="3200" dirty="0">
                <a:effectLst/>
                <a:latin typeface="Arial" panose="020B0604020202020204" pitchFamily="34" charset="0"/>
                <a:ea typeface="Calibri" panose="020F0502020204030204" pitchFamily="34" charset="0"/>
                <a:cs typeface="Arial" panose="020B0604020202020204" pitchFamily="34" charset="0"/>
              </a:rPr>
              <a:t> siêu </a:t>
            </a:r>
            <a:r>
              <a:rPr lang="vi-VN" sz="3200" dirty="0" err="1">
                <a:effectLst/>
                <a:latin typeface="Arial" panose="020B0604020202020204" pitchFamily="34" charset="0"/>
                <a:ea typeface="Calibri" panose="020F0502020204030204" pitchFamily="34" charset="0"/>
                <a:cs typeface="Arial" panose="020B0604020202020204" pitchFamily="34" charset="0"/>
              </a:rPr>
              <a:t>nhỏ</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Chúng</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dựa</a:t>
            </a:r>
            <a:r>
              <a:rPr lang="vi-VN" sz="3200" dirty="0">
                <a:effectLst/>
                <a:latin typeface="Arial" panose="020B0604020202020204" pitchFamily="34" charset="0"/>
                <a:ea typeface="Calibri" panose="020F0502020204030204" pitchFamily="34" charset="0"/>
                <a:cs typeface="Arial" panose="020B0604020202020204" pitchFamily="34" charset="0"/>
              </a:rPr>
              <a:t> trên </a:t>
            </a:r>
            <a:r>
              <a:rPr lang="vi-VN" sz="3200" dirty="0" err="1">
                <a:effectLst/>
                <a:latin typeface="Arial" panose="020B0604020202020204" pitchFamily="34" charset="0"/>
                <a:ea typeface="Calibri" panose="020F0502020204030204" pitchFamily="34" charset="0"/>
                <a:cs typeface="Arial" panose="020B0604020202020204" pitchFamily="34" charset="0"/>
              </a:rPr>
              <a:t>những</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thành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tựu</a:t>
            </a:r>
            <a:r>
              <a:rPr lang="vi-VN" sz="3200" dirty="0">
                <a:effectLst/>
                <a:latin typeface="Arial" panose="020B0604020202020204" pitchFamily="34" charset="0"/>
                <a:ea typeface="Calibri" panose="020F0502020204030204" pitchFamily="34" charset="0"/>
                <a:cs typeface="Arial" panose="020B0604020202020204" pitchFamily="34" charset="0"/>
              </a:rPr>
              <a:t> nghiên </a:t>
            </a:r>
            <a:r>
              <a:rPr lang="vi-VN" sz="3200" dirty="0" err="1">
                <a:effectLst/>
                <a:latin typeface="Arial" panose="020B0604020202020204" pitchFamily="34" charset="0"/>
                <a:ea typeface="Calibri" panose="020F0502020204030204" pitchFamily="34" charset="0"/>
                <a:cs typeface="Arial" panose="020B0604020202020204" pitchFamily="34" charset="0"/>
              </a:rPr>
              <a:t>cứu</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các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lĩnh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vực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khác</a:t>
            </a:r>
            <a:r>
              <a:rPr lang="vi-VN" sz="3200" dirty="0">
                <a:effectLst/>
                <a:latin typeface="Arial" panose="020B0604020202020204" pitchFamily="34" charset="0"/>
                <a:ea typeface="Calibri" panose="020F0502020204030204" pitchFamily="34" charset="0"/>
                <a:cs typeface="Arial" panose="020B0604020202020204" pitchFamily="34" charset="0"/>
              </a:rPr>
              <a:t> nhau </a:t>
            </a:r>
            <a:r>
              <a:rPr lang="vi-VN" sz="3200" dirty="0" err="1">
                <a:effectLst/>
                <a:latin typeface="Arial" panose="020B0604020202020204" pitchFamily="34" charset="0"/>
                <a:ea typeface="Calibri" panose="020F0502020204030204" pitchFamily="34" charset="0"/>
                <a:cs typeface="Arial" panose="020B0604020202020204" pitchFamily="34" charset="0"/>
              </a:rPr>
              <a:t>của</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vật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lý</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hiện</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đại</a:t>
            </a:r>
            <a:r>
              <a:rPr lang="vi-VN" sz="32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218" name="Picture 2" descr="Lợi Ích Của Robot Trong Công Việc Và Cuộc Sống Hằng Ngày">
            <a:extLst>
              <a:ext uri="{FF2B5EF4-FFF2-40B4-BE49-F238E27FC236}">
                <a16:creationId xmlns:a16="http://schemas.microsoft.com/office/drawing/2014/main" id="{FB3B2A43-431F-E4C9-9ED4-02335A4609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42221" y="2019300"/>
            <a:ext cx="6729620" cy="436849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họn máy vi tính để bàn hay xách tay? - BuaXua.vn">
            <a:extLst>
              <a:ext uri="{FF2B5EF4-FFF2-40B4-BE49-F238E27FC236}">
                <a16:creationId xmlns:a16="http://schemas.microsoft.com/office/drawing/2014/main" id="{018C78A1-C550-4C3D-AB01-6DB3D826A9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14062" y="2019300"/>
            <a:ext cx="7141953" cy="436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81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Scale>
                                      <p:cBhvr>
                                        <p:cTn id="13" dur="1000" decel="50000" fill="hold">
                                          <p:stCondLst>
                                            <p:cond delay="0"/>
                                          </p:stCondLst>
                                        </p:cTn>
                                        <p:tgtEl>
                                          <p:spTgt spid="92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9218"/>
                                        </p:tgtEl>
                                        <p:attrNameLst>
                                          <p:attrName>ppt_x</p:attrName>
                                          <p:attrName>ppt_y</p:attrName>
                                        </p:attrNameLst>
                                      </p:cBhvr>
                                    </p:animMotion>
                                    <p:animEffect transition="in" filter="fade">
                                      <p:cBhvr>
                                        <p:cTn id="15" dur="1000"/>
                                        <p:tgtEl>
                                          <p:spTgt spid="9218"/>
                                        </p:tgtEl>
                                      </p:cBhvr>
                                    </p:animEffect>
                                  </p:childTnLst>
                                </p:cTn>
                              </p:par>
                              <p:par>
                                <p:cTn id="16" presetID="52" presetClass="entr" presetSubtype="0" fill="hold" nodeType="withEffect">
                                  <p:stCondLst>
                                    <p:cond delay="0"/>
                                  </p:stCondLst>
                                  <p:childTnLst>
                                    <p:set>
                                      <p:cBhvr>
                                        <p:cTn id="17" dur="1" fill="hold">
                                          <p:stCondLst>
                                            <p:cond delay="0"/>
                                          </p:stCondLst>
                                        </p:cTn>
                                        <p:tgtEl>
                                          <p:spTgt spid="9220"/>
                                        </p:tgtEl>
                                        <p:attrNameLst>
                                          <p:attrName>style.visibility</p:attrName>
                                        </p:attrNameLst>
                                      </p:cBhvr>
                                      <p:to>
                                        <p:strVal val="visible"/>
                                      </p:to>
                                    </p:set>
                                    <p:animScale>
                                      <p:cBhvr>
                                        <p:cTn id="18" dur="1000" decel="50000" fill="hold">
                                          <p:stCondLst>
                                            <p:cond delay="0"/>
                                          </p:stCondLst>
                                        </p:cTn>
                                        <p:tgtEl>
                                          <p:spTgt spid="92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9220"/>
                                        </p:tgtEl>
                                        <p:attrNameLst>
                                          <p:attrName>ppt_x</p:attrName>
                                          <p:attrName>ppt_y</p:attrName>
                                        </p:attrNameLst>
                                      </p:cBhvr>
                                    </p:animMotion>
                                    <p:animEffect transition="in" filter="fade">
                                      <p:cBhvr>
                                        <p:cTn id="20" dur="1000"/>
                                        <p:tgtEl>
                                          <p:spTgt spid="92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down)">
                                      <p:cBhvr>
                                        <p:cTn id="2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304" t="11033" r="3381" b="10183"/>
          <a:stretch>
            <a:fillRect/>
          </a:stretch>
        </p:blipFill>
        <p:spPr>
          <a:xfrm>
            <a:off x="0" y="0"/>
            <a:ext cx="18288000" cy="10287000"/>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337" y="77443"/>
            <a:ext cx="2224355" cy="216369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69134" y="280046"/>
            <a:ext cx="751650" cy="751650"/>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444070" y="9255304"/>
            <a:ext cx="751650" cy="751650"/>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41586">
            <a:off x="85508" y="9269747"/>
            <a:ext cx="1798735" cy="722765"/>
          </a:xfrm>
          <a:prstGeom prst="rect">
            <a:avLst/>
          </a:prstGeom>
        </p:spPr>
      </p:pic>
      <p:grpSp>
        <p:nvGrpSpPr>
          <p:cNvPr id="5" name="Group 19">
            <a:extLst>
              <a:ext uri="{FF2B5EF4-FFF2-40B4-BE49-F238E27FC236}">
                <a16:creationId xmlns:a16="http://schemas.microsoft.com/office/drawing/2014/main" id="{2F632CED-F059-D979-81CB-D62FE283F509}"/>
              </a:ext>
            </a:extLst>
          </p:cNvPr>
          <p:cNvGrpSpPr/>
          <p:nvPr/>
        </p:nvGrpSpPr>
        <p:grpSpPr>
          <a:xfrm>
            <a:off x="3810000" y="347797"/>
            <a:ext cx="11268075" cy="4350704"/>
            <a:chOff x="0" y="0"/>
            <a:chExt cx="9622775" cy="6503962"/>
          </a:xfrm>
        </p:grpSpPr>
        <p:sp>
          <p:nvSpPr>
            <p:cNvPr id="6" name="Freeform 20">
              <a:extLst>
                <a:ext uri="{FF2B5EF4-FFF2-40B4-BE49-F238E27FC236}">
                  <a16:creationId xmlns:a16="http://schemas.microsoft.com/office/drawing/2014/main" id="{B0083744-6914-21F3-5CD5-FC8B83471BC9}"/>
                </a:ext>
              </a:extLst>
            </p:cNvPr>
            <p:cNvSpPr/>
            <p:nvPr/>
          </p:nvSpPr>
          <p:spPr>
            <a:xfrm>
              <a:off x="-1" y="0"/>
              <a:ext cx="9630434" cy="6503962"/>
            </a:xfrm>
            <a:custGeom>
              <a:avLst/>
              <a:gdLst/>
              <a:ahLst/>
              <a:cxnLst/>
              <a:rect l="l" t="t" r="r" b="b"/>
              <a:pathLst>
                <a:path w="9630434" h="6503962">
                  <a:moveTo>
                    <a:pt x="9123995" y="6487043"/>
                  </a:moveTo>
                  <a:cubicBezTo>
                    <a:pt x="9123995" y="6487043"/>
                    <a:pt x="8887000" y="6477074"/>
                    <a:pt x="8524860" y="6490518"/>
                  </a:cubicBezTo>
                  <a:cubicBezTo>
                    <a:pt x="8162722" y="6503962"/>
                    <a:pt x="490924" y="6503962"/>
                    <a:pt x="490924" y="6503962"/>
                  </a:cubicBezTo>
                  <a:cubicBezTo>
                    <a:pt x="245502" y="6503962"/>
                    <a:pt x="32509" y="6406694"/>
                    <a:pt x="31032" y="6246580"/>
                  </a:cubicBezTo>
                  <a:cubicBezTo>
                    <a:pt x="31032" y="6246580"/>
                    <a:pt x="0" y="4269281"/>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077447" y="0"/>
                    <a:pt x="9077447" y="0"/>
                  </a:cubicBezTo>
                  <a:cubicBezTo>
                    <a:pt x="9389347" y="0"/>
                    <a:pt x="9622776" y="101069"/>
                    <a:pt x="9614919" y="303616"/>
                  </a:cubicBezTo>
                  <a:cubicBezTo>
                    <a:pt x="9614919" y="303616"/>
                    <a:pt x="9612924" y="3943448"/>
                    <a:pt x="9621679" y="5546993"/>
                  </a:cubicBezTo>
                  <a:cubicBezTo>
                    <a:pt x="9630434" y="5840294"/>
                    <a:pt x="9583886" y="6173366"/>
                    <a:pt x="9583886" y="6173366"/>
                  </a:cubicBezTo>
                  <a:cubicBezTo>
                    <a:pt x="9580921" y="6353391"/>
                    <a:pt x="9369417" y="6487043"/>
                    <a:pt x="9123995" y="6487043"/>
                  </a:cubicBezTo>
                  <a:close/>
                </a:path>
              </a:pathLst>
            </a:custGeom>
            <a:solidFill>
              <a:srgbClr val="FDD4D2">
                <a:alpha val="40000"/>
              </a:srgbClr>
            </a:solidFill>
          </p:spPr>
        </p:sp>
      </p:gr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478562D7-5B9C-2F3A-6B3B-23C9DC5CFEB7}"/>
                  </a:ext>
                </a:extLst>
              </p:cNvPr>
              <p:cNvSpPr txBox="1"/>
              <p:nvPr/>
            </p:nvSpPr>
            <p:spPr>
              <a:xfrm>
                <a:off x="4795838" y="1275211"/>
                <a:ext cx="9144000" cy="2495876"/>
              </a:xfrm>
              <a:prstGeom prst="rect">
                <a:avLst/>
              </a:prstGeom>
              <a:noFill/>
            </p:spPr>
            <p:txBody>
              <a:bodyPr wrap="square">
                <a:spAutoFit/>
              </a:bodyPr>
              <a:lstStyle/>
              <a:p>
                <a:pPr marL="8255" marR="0" algn="just">
                  <a:lnSpc>
                    <a:spcPct val="150000"/>
                  </a:lnSpc>
                  <a:spcBef>
                    <a:spcPts val="600"/>
                  </a:spcBef>
                  <a:spcAft>
                    <a:spcPts val="800"/>
                  </a:spcAft>
                  <a:tabLst>
                    <a:tab pos="360045" algn="l"/>
                    <a:tab pos="720090" algn="l"/>
                  </a:tabLst>
                </a:pPr>
                <a14:m>
                  <m:oMath xmlns:m="http://schemas.openxmlformats.org/officeDocument/2006/math">
                    <m:r>
                      <a:rPr lang="vi-VN" sz="3600" i="1"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Cuộc</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Cách</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mạng</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lần</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thứ</a:t>
                </a:r>
                <a:r>
                  <a:rPr lang="vi-VN" sz="3600" dirty="0">
                    <a:effectLst/>
                    <a:ea typeface="Calibri" panose="020F0502020204030204" pitchFamily="34" charset="0"/>
                    <a:cs typeface="Times New Roman" panose="02020603050405020304" pitchFamily="18" charset="0"/>
                  </a:rPr>
                  <a:t> tư </a:t>
                </a:r>
                <a:r>
                  <a:rPr lang="vi-VN" sz="3600" dirty="0" err="1">
                    <a:effectLst/>
                    <a:ea typeface="Calibri" panose="020F0502020204030204" pitchFamily="34" charset="0"/>
                    <a:cs typeface="Times New Roman" panose="02020603050405020304" pitchFamily="18" charset="0"/>
                  </a:rPr>
                  <a:t>này</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có</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tốc</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độ</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và</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tầm</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ảnh</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hưởng</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vượt</a:t>
                </a:r>
                <a:r>
                  <a:rPr lang="vi-VN" sz="3600" dirty="0">
                    <a:effectLst/>
                    <a:ea typeface="Calibri" panose="020F0502020204030204" pitchFamily="34" charset="0"/>
                    <a:cs typeface="Times New Roman" panose="02020603050405020304" pitchFamily="18" charset="0"/>
                  </a:rPr>
                  <a:t> xa </a:t>
                </a:r>
                <a:r>
                  <a:rPr lang="vi-VN" sz="3600" dirty="0" err="1">
                    <a:effectLst/>
                    <a:ea typeface="Calibri" panose="020F0502020204030204" pitchFamily="34" charset="0"/>
                    <a:cs typeface="Times New Roman" panose="02020603050405020304" pitchFamily="18" charset="0"/>
                  </a:rPr>
                  <a:t>các</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cuộc</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cách</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mạng</a:t>
                </a:r>
                <a:r>
                  <a:rPr lang="vi-VN" sz="3600" dirty="0">
                    <a:effectLst/>
                    <a:ea typeface="Calibri" panose="020F0502020204030204" pitchFamily="34" charset="0"/>
                    <a:cs typeface="Times New Roman" panose="02020603050405020304" pitchFamily="18" charset="0"/>
                  </a:rPr>
                  <a:t> công </a:t>
                </a:r>
                <a:r>
                  <a:rPr lang="vi-VN" sz="3600" dirty="0" err="1">
                    <a:effectLst/>
                    <a:ea typeface="Calibri" panose="020F0502020204030204" pitchFamily="34" charset="0"/>
                    <a:cs typeface="Times New Roman" panose="02020603050405020304" pitchFamily="18" charset="0"/>
                  </a:rPr>
                  <a:t>nghiệp</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trước</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đó</a:t>
                </a:r>
                <a:r>
                  <a:rPr lang="vi-VN" sz="3600" dirty="0">
                    <a:effectLst/>
                    <a:ea typeface="Calibri" panose="020F0502020204030204" pitchFamily="34" charset="0"/>
                    <a:cs typeface="Times New Roman" panose="02020603050405020304" pitchFamily="18" charset="0"/>
                  </a:rPr>
                  <a:t>.</a:t>
                </a:r>
                <a:endParaRPr lang="en-US" sz="3600" dirty="0">
                  <a:effectLst/>
                  <a:ea typeface="Calibri" panose="020F0502020204030204" pitchFamily="34" charset="0"/>
                  <a:cs typeface="Times New Roman" panose="02020603050405020304" pitchFamily="18" charset="0"/>
                </a:endParaRPr>
              </a:p>
            </p:txBody>
          </p:sp>
        </mc:Choice>
        <mc:Fallback xmlns="">
          <p:sp>
            <p:nvSpPr>
              <p:cNvPr id="4" name="Hộp Văn bản 3">
                <a:extLst>
                  <a:ext uri="{FF2B5EF4-FFF2-40B4-BE49-F238E27FC236}">
                    <a16:creationId xmlns:a16="http://schemas.microsoft.com/office/drawing/2014/main" id="{478562D7-5B9C-2F3A-6B3B-23C9DC5CFEB7}"/>
                  </a:ext>
                </a:extLst>
              </p:cNvPr>
              <p:cNvSpPr txBox="1">
                <a:spLocks noRot="1" noChangeAspect="1" noMove="1" noResize="1" noEditPoints="1" noAdjustHandles="1" noChangeArrowheads="1" noChangeShapeType="1" noTextEdit="1"/>
              </p:cNvSpPr>
              <p:nvPr/>
            </p:nvSpPr>
            <p:spPr>
              <a:xfrm>
                <a:off x="4795838" y="1275211"/>
                <a:ext cx="9144000" cy="2495876"/>
              </a:xfrm>
              <a:prstGeom prst="rect">
                <a:avLst/>
              </a:prstGeom>
              <a:blipFill>
                <a:blip r:embed="rId9"/>
                <a:stretch>
                  <a:fillRect l="-2000" r="-2000" b="-7561"/>
                </a:stretch>
              </a:blipFill>
            </p:spPr>
            <p:txBody>
              <a:bodyPr/>
              <a:lstStyle/>
              <a:p>
                <a:r>
                  <a:rPr lang="en-US">
                    <a:noFill/>
                  </a:rPr>
                  <a:t> </a:t>
                </a:r>
              </a:p>
            </p:txBody>
          </p:sp>
        </mc:Fallback>
      </mc:AlternateContent>
      <p:pic>
        <p:nvPicPr>
          <p:cNvPr id="7" name="Picture 9">
            <a:extLst>
              <a:ext uri="{FF2B5EF4-FFF2-40B4-BE49-F238E27FC236}">
                <a16:creationId xmlns:a16="http://schemas.microsoft.com/office/drawing/2014/main" id="{36A77C18-60AE-C7E6-0C1F-6E1C2D1B09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739834" y="6425943"/>
            <a:ext cx="4010816" cy="3544103"/>
          </a:xfrm>
          <a:prstGeom prst="rect">
            <a:avLst/>
          </a:prstGeom>
        </p:spPr>
      </p:pic>
      <p:pic>
        <p:nvPicPr>
          <p:cNvPr id="3074" name="Picture 2" descr="Cách mạng công nghiệp 4.0: Cơ hội và thách thức">
            <a:extLst>
              <a:ext uri="{FF2B5EF4-FFF2-40B4-BE49-F238E27FC236}">
                <a16:creationId xmlns:a16="http://schemas.microsoft.com/office/drawing/2014/main" id="{EAF746C3-E1DF-75E6-5326-AB1D80C98E4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10419" y="4152900"/>
            <a:ext cx="9967582" cy="558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53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038" t="15998" r="5386" b="8374"/>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494582" y="-369489"/>
            <a:ext cx="4172167" cy="4114800"/>
          </a:xfrm>
          <a:prstGeom prst="rect">
            <a:avLst/>
          </a:prstGeom>
        </p:spPr>
      </p:pic>
      <p:grpSp>
        <p:nvGrpSpPr>
          <p:cNvPr id="5" name="Group 5"/>
          <p:cNvGrpSpPr>
            <a:grpSpLocks noGrp="1" noUngrp="1" noRot="1" noMove="1" noResize="1"/>
          </p:cNvGrpSpPr>
          <p:nvPr/>
        </p:nvGrpSpPr>
        <p:grpSpPr>
          <a:xfrm>
            <a:off x="735386" y="994950"/>
            <a:ext cx="16817228" cy="8991599"/>
            <a:chOff x="0" y="0"/>
            <a:chExt cx="1863822" cy="1151967"/>
          </a:xfrm>
        </p:grpSpPr>
        <p:sp>
          <p:nvSpPr>
            <p:cNvPr id="6" name="Freeform 6"/>
            <p:cNvSpPr>
              <a:spLocks noGrp="1" noRot="1" noMove="1" noResize="1" noEditPoints="1" noAdjustHandles="1" noChangeArrowheads="1" noChangeShapeType="1"/>
            </p:cNvSpPr>
            <p:nvPr/>
          </p:nvSpPr>
          <p:spPr>
            <a:xfrm>
              <a:off x="0" y="0"/>
              <a:ext cx="1863822" cy="1151967"/>
            </a:xfrm>
            <a:custGeom>
              <a:avLst/>
              <a:gdLst/>
              <a:ahLst/>
              <a:cxnLst/>
              <a:rect l="l" t="t" r="r" b="b"/>
              <a:pathLst>
                <a:path w="1863822" h="1151967">
                  <a:moveTo>
                    <a:pt x="55794" y="0"/>
                  </a:moveTo>
                  <a:lnTo>
                    <a:pt x="1808027" y="0"/>
                  </a:lnTo>
                  <a:cubicBezTo>
                    <a:pt x="1822825" y="0"/>
                    <a:pt x="1837016" y="5878"/>
                    <a:pt x="1847480" y="16342"/>
                  </a:cubicBezTo>
                  <a:cubicBezTo>
                    <a:pt x="1857943" y="26805"/>
                    <a:pt x="1863822" y="40997"/>
                    <a:pt x="1863822" y="55794"/>
                  </a:cubicBezTo>
                  <a:lnTo>
                    <a:pt x="1863822" y="1096173"/>
                  </a:lnTo>
                  <a:cubicBezTo>
                    <a:pt x="1863822" y="1126987"/>
                    <a:pt x="1838842" y="1151967"/>
                    <a:pt x="1808027" y="1151967"/>
                  </a:cubicBezTo>
                  <a:lnTo>
                    <a:pt x="55794" y="1151967"/>
                  </a:lnTo>
                  <a:cubicBezTo>
                    <a:pt x="24980" y="1151967"/>
                    <a:pt x="0" y="1126987"/>
                    <a:pt x="0" y="1096173"/>
                  </a:cubicBezTo>
                  <a:lnTo>
                    <a:pt x="0" y="55794"/>
                  </a:lnTo>
                  <a:cubicBezTo>
                    <a:pt x="0" y="24980"/>
                    <a:pt x="24980" y="0"/>
                    <a:pt x="55794" y="0"/>
                  </a:cubicBezTo>
                  <a:close/>
                </a:path>
              </a:pathLst>
            </a:custGeom>
            <a:solidFill>
              <a:srgbClr val="FFF9F5"/>
            </a:solidFill>
          </p:spPr>
        </p:sp>
        <p:sp>
          <p:nvSpPr>
            <p:cNvPr id="7" name="TextBox 7"/>
            <p:cNvSpPr txBox="1">
              <a:spLocks noGrp="1" noRot="1" noMove="1" noResize="1" noEditPoints="1" noAdjustHandles="1" noChangeArrowheads="1" noChangeShapeType="1"/>
            </p:cNvSpPr>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pic>
        <p:nvPicPr>
          <p:cNvPr id="96" name="Picture 9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459200" y="619125"/>
            <a:ext cx="751650" cy="75165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29574">
            <a:off x="-139375" y="75759"/>
            <a:ext cx="2208115" cy="3066827"/>
          </a:xfrm>
          <a:prstGeom prst="rect">
            <a:avLst/>
          </a:prstGeom>
        </p:spPr>
      </p:pic>
      <p:sp>
        <p:nvSpPr>
          <p:cNvPr id="10" name="Hộp Văn bản 9">
            <a:extLst>
              <a:ext uri="{FF2B5EF4-FFF2-40B4-BE49-F238E27FC236}">
                <a16:creationId xmlns:a16="http://schemas.microsoft.com/office/drawing/2014/main" id="{E46A29F5-1F84-EAC6-B475-BD9720ADA2D4}"/>
              </a:ext>
            </a:extLst>
          </p:cNvPr>
          <p:cNvSpPr txBox="1"/>
          <p:nvPr/>
        </p:nvSpPr>
        <p:spPr>
          <a:xfrm>
            <a:off x="2366961" y="1449200"/>
            <a:ext cx="7458075" cy="780214"/>
          </a:xfrm>
          <a:prstGeom prst="rect">
            <a:avLst/>
          </a:prstGeom>
          <a:noFill/>
        </p:spPr>
        <p:txBody>
          <a:bodyPr wrap="square">
            <a:spAutoFit/>
          </a:bodyPr>
          <a:lstStyle/>
          <a:p>
            <a:pPr marL="0" marR="0">
              <a:lnSpc>
                <a:spcPct val="150000"/>
              </a:lnSpc>
              <a:spcBef>
                <a:spcPts val="600"/>
              </a:spcBef>
              <a:spcAft>
                <a:spcPts val="800"/>
              </a:spcAft>
              <a:tabLst>
                <a:tab pos="360045" algn="l"/>
                <a:tab pos="720090" algn="l"/>
              </a:tabLst>
            </a:pPr>
            <a:r>
              <a:rPr lang="nl-NL" sz="3400" b="1" dirty="0">
                <a:effectLst/>
                <a:latin typeface="Arial" panose="020B0604020202020204" pitchFamily="34" charset="0"/>
                <a:ea typeface="Calibri" panose="020F0502020204030204" pitchFamily="34" charset="0"/>
                <a:cs typeface="Arial" panose="020B0604020202020204" pitchFamily="34" charset="0"/>
              </a:rPr>
              <a:t>c) Vai trò của vật lí trong đời sống.</a:t>
            </a:r>
            <a:endParaRPr lang="en-US" sz="3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Hộp Văn bản 12">
            <a:extLst>
              <a:ext uri="{FF2B5EF4-FFF2-40B4-BE49-F238E27FC236}">
                <a16:creationId xmlns:a16="http://schemas.microsoft.com/office/drawing/2014/main" id="{23CE08D5-8C89-41F8-DE99-26FEE073EA6E}"/>
              </a:ext>
            </a:extLst>
          </p:cNvPr>
          <p:cNvSpPr txBox="1"/>
          <p:nvPr/>
        </p:nvSpPr>
        <p:spPr>
          <a:xfrm>
            <a:off x="2362198" y="2324977"/>
            <a:ext cx="13554075" cy="1490152"/>
          </a:xfrm>
          <a:prstGeom prst="rect">
            <a:avLst/>
          </a:prstGeom>
          <a:noFill/>
        </p:spPr>
        <p:txBody>
          <a:bodyPr wrap="square">
            <a:spAutoFit/>
          </a:bodyPr>
          <a:lstStyle/>
          <a:p>
            <a:pPr algn="just">
              <a:lnSpc>
                <a:spcPct val="150000"/>
              </a:lnSpc>
            </a:pPr>
            <a:r>
              <a:rPr lang="en-US" sz="3200" b="1" dirty="0">
                <a:effectLst/>
                <a:latin typeface="Arial" panose="020B0604020202020204" pitchFamily="34" charset="0"/>
                <a:ea typeface="Yu Mincho" panose="02020400000000000000" pitchFamily="18" charset="-128"/>
                <a:cs typeface="Arial" panose="020B0604020202020204" pitchFamily="34" charset="0"/>
              </a:rPr>
              <a:t>?</a:t>
            </a:r>
            <a:r>
              <a:rPr lang="vi-VN" sz="3200" b="1" dirty="0">
                <a:effectLst/>
                <a:ea typeface="Yu Mincho" panose="02020400000000000000" pitchFamily="18" charset="-128"/>
              </a:rPr>
              <a:t>1</a:t>
            </a:r>
            <a:r>
              <a:rPr lang="vi-VN" sz="3200" dirty="0">
                <a:effectLst/>
                <a:ea typeface="Yu Mincho" panose="02020400000000000000" pitchFamily="18" charset="-128"/>
              </a:rPr>
              <a:t>. Theo em, </a:t>
            </a:r>
            <a:r>
              <a:rPr lang="vi-VN" sz="3200" dirty="0" err="1">
                <a:effectLst/>
                <a:ea typeface="Yu Mincho" panose="02020400000000000000" pitchFamily="18" charset="-128"/>
              </a:rPr>
              <a:t>mọi</a:t>
            </a:r>
            <a:r>
              <a:rPr lang="vi-VN" sz="3200" dirty="0">
                <a:effectLst/>
                <a:ea typeface="Yu Mincho" panose="02020400000000000000" pitchFamily="18" charset="-128"/>
              </a:rPr>
              <a:t> </a:t>
            </a:r>
            <a:r>
              <a:rPr lang="vi-VN" sz="3200" dirty="0" err="1">
                <a:effectLst/>
                <a:ea typeface="Yu Mincho" panose="02020400000000000000" pitchFamily="18" charset="-128"/>
              </a:rPr>
              <a:t>thiết</a:t>
            </a:r>
            <a:r>
              <a:rPr lang="vi-VN" sz="3200" dirty="0">
                <a:effectLst/>
                <a:ea typeface="Yu Mincho" panose="02020400000000000000" pitchFamily="18" charset="-128"/>
              </a:rPr>
              <a:t> </a:t>
            </a:r>
            <a:r>
              <a:rPr lang="vi-VN" sz="3200" dirty="0" err="1">
                <a:effectLst/>
                <a:ea typeface="Yu Mincho" panose="02020400000000000000" pitchFamily="18" charset="-128"/>
              </a:rPr>
              <a:t>bị</a:t>
            </a:r>
            <a:r>
              <a:rPr lang="vi-VN" sz="3200" dirty="0">
                <a:effectLst/>
                <a:ea typeface="Yu Mincho" panose="02020400000000000000" pitchFamily="18" charset="-128"/>
              </a:rPr>
              <a:t> </a:t>
            </a:r>
            <a:r>
              <a:rPr lang="vi-VN" sz="3200" dirty="0" err="1">
                <a:effectLst/>
                <a:ea typeface="Yu Mincho" panose="02020400000000000000" pitchFamily="18" charset="-128"/>
              </a:rPr>
              <a:t>chúng</a:t>
            </a:r>
            <a:r>
              <a:rPr lang="vi-VN" sz="3200" dirty="0">
                <a:effectLst/>
                <a:ea typeface="Yu Mincho" panose="02020400000000000000" pitchFamily="18" charset="-128"/>
              </a:rPr>
              <a:t> ta </a:t>
            </a:r>
            <a:r>
              <a:rPr lang="vi-VN" sz="3200" dirty="0" err="1">
                <a:effectLst/>
                <a:ea typeface="Yu Mincho" panose="02020400000000000000" pitchFamily="18" charset="-128"/>
              </a:rPr>
              <a:t>sử</a:t>
            </a:r>
            <a:r>
              <a:rPr lang="vi-VN" sz="3200" dirty="0">
                <a:effectLst/>
                <a:ea typeface="Yu Mincho" panose="02020400000000000000" pitchFamily="18" charset="-128"/>
              </a:rPr>
              <a:t> </a:t>
            </a:r>
            <a:r>
              <a:rPr lang="vi-VN" sz="3200" dirty="0" err="1">
                <a:effectLst/>
                <a:ea typeface="Yu Mincho" panose="02020400000000000000" pitchFamily="18" charset="-128"/>
              </a:rPr>
              <a:t>dụng</a:t>
            </a:r>
            <a:r>
              <a:rPr lang="vi-VN" sz="3200" dirty="0">
                <a:effectLst/>
                <a:ea typeface="Yu Mincho" panose="02020400000000000000" pitchFamily="18" charset="-128"/>
              </a:rPr>
              <a:t>, </a:t>
            </a:r>
            <a:r>
              <a:rPr lang="vi-VN" sz="3200" dirty="0" err="1">
                <a:effectLst/>
                <a:ea typeface="Yu Mincho" panose="02020400000000000000" pitchFamily="18" charset="-128"/>
              </a:rPr>
              <a:t>có</a:t>
            </a:r>
            <a:r>
              <a:rPr lang="vi-VN" sz="3200" dirty="0">
                <a:effectLst/>
                <a:ea typeface="Yu Mincho" panose="02020400000000000000" pitchFamily="18" charset="-128"/>
              </a:rPr>
              <a:t> </a:t>
            </a:r>
            <a:r>
              <a:rPr lang="vi-VN" sz="3200" dirty="0" err="1">
                <a:effectLst/>
                <a:ea typeface="Yu Mincho" panose="02020400000000000000" pitchFamily="18" charset="-128"/>
              </a:rPr>
              <a:t>cái</a:t>
            </a:r>
            <a:r>
              <a:rPr lang="vi-VN" sz="3200" dirty="0">
                <a:effectLst/>
                <a:ea typeface="Yu Mincho" panose="02020400000000000000" pitchFamily="18" charset="-128"/>
              </a:rPr>
              <a:t> </a:t>
            </a:r>
            <a:r>
              <a:rPr lang="vi-VN" sz="3200" dirty="0" err="1">
                <a:effectLst/>
                <a:ea typeface="Yu Mincho" panose="02020400000000000000" pitchFamily="18" charset="-128"/>
              </a:rPr>
              <a:t>nào</a:t>
            </a:r>
            <a:r>
              <a:rPr lang="vi-VN" sz="3200" dirty="0">
                <a:effectLst/>
                <a:ea typeface="Yu Mincho" panose="02020400000000000000" pitchFamily="18" charset="-128"/>
              </a:rPr>
              <a:t> </a:t>
            </a:r>
            <a:r>
              <a:rPr lang="vi-VN" sz="3200" dirty="0" err="1">
                <a:effectLst/>
                <a:ea typeface="Yu Mincho" panose="02020400000000000000" pitchFamily="18" charset="-128"/>
              </a:rPr>
              <a:t>là</a:t>
            </a:r>
            <a:r>
              <a:rPr lang="vi-VN" sz="3200" dirty="0">
                <a:effectLst/>
                <a:ea typeface="Yu Mincho" panose="02020400000000000000" pitchFamily="18" charset="-128"/>
              </a:rPr>
              <a:t> không </a:t>
            </a:r>
            <a:r>
              <a:rPr lang="vi-VN" sz="3200" dirty="0" err="1">
                <a:effectLst/>
                <a:ea typeface="Yu Mincho" panose="02020400000000000000" pitchFamily="18" charset="-128"/>
              </a:rPr>
              <a:t>ứng</a:t>
            </a:r>
            <a:r>
              <a:rPr lang="vi-VN" sz="3200" dirty="0">
                <a:effectLst/>
                <a:ea typeface="Yu Mincho" panose="02020400000000000000" pitchFamily="18" charset="-128"/>
              </a:rPr>
              <a:t> </a:t>
            </a:r>
            <a:r>
              <a:rPr lang="vi-VN" sz="3200" dirty="0" err="1">
                <a:effectLst/>
                <a:ea typeface="Yu Mincho" panose="02020400000000000000" pitchFamily="18" charset="-128"/>
              </a:rPr>
              <a:t>dụng</a:t>
            </a:r>
            <a:r>
              <a:rPr lang="vi-VN" sz="3200" dirty="0">
                <a:effectLst/>
                <a:ea typeface="Yu Mincho" panose="02020400000000000000" pitchFamily="18" charset="-128"/>
              </a:rPr>
              <a:t> </a:t>
            </a:r>
            <a:r>
              <a:rPr lang="vi-VN" sz="3200" dirty="0" err="1">
                <a:effectLst/>
                <a:ea typeface="Yu Mincho" panose="02020400000000000000" pitchFamily="18" charset="-128"/>
              </a:rPr>
              <a:t>thành</a:t>
            </a:r>
            <a:r>
              <a:rPr lang="vi-VN" sz="3200" dirty="0">
                <a:effectLst/>
                <a:ea typeface="Yu Mincho" panose="02020400000000000000" pitchFamily="18" charset="-128"/>
              </a:rPr>
              <a:t> </a:t>
            </a:r>
            <a:r>
              <a:rPr lang="vi-VN" sz="3200" dirty="0" err="1">
                <a:effectLst/>
                <a:ea typeface="Yu Mincho" panose="02020400000000000000" pitchFamily="18" charset="-128"/>
              </a:rPr>
              <a:t>tựu</a:t>
            </a:r>
            <a:r>
              <a:rPr lang="vi-VN" sz="3200" dirty="0">
                <a:effectLst/>
                <a:ea typeface="Yu Mincho" panose="02020400000000000000" pitchFamily="18" charset="-128"/>
              </a:rPr>
              <a:t> nghiên </a:t>
            </a:r>
            <a:r>
              <a:rPr lang="vi-VN" sz="3200" dirty="0" err="1">
                <a:effectLst/>
                <a:ea typeface="Yu Mincho" panose="02020400000000000000" pitchFamily="18" charset="-128"/>
              </a:rPr>
              <a:t>cứu</a:t>
            </a:r>
            <a:r>
              <a:rPr lang="vi-VN" sz="3200" dirty="0">
                <a:effectLst/>
                <a:ea typeface="Yu Mincho" panose="02020400000000000000" pitchFamily="18" charset="-128"/>
              </a:rPr>
              <a:t> </a:t>
            </a:r>
            <a:r>
              <a:rPr lang="vi-VN" sz="3200" dirty="0" err="1">
                <a:effectLst/>
                <a:ea typeface="Yu Mincho" panose="02020400000000000000" pitchFamily="18" charset="-128"/>
              </a:rPr>
              <a:t>của</a:t>
            </a:r>
            <a:r>
              <a:rPr lang="vi-VN" sz="3200" dirty="0">
                <a:effectLst/>
                <a:ea typeface="Yu Mincho" panose="02020400000000000000" pitchFamily="18" charset="-128"/>
              </a:rPr>
              <a:t> </a:t>
            </a:r>
            <a:r>
              <a:rPr lang="vi-VN" sz="3200" dirty="0" err="1">
                <a:effectLst/>
                <a:ea typeface="Yu Mincho" panose="02020400000000000000" pitchFamily="18" charset="-128"/>
              </a:rPr>
              <a:t>vật</a:t>
            </a:r>
            <a:r>
              <a:rPr lang="vi-VN" sz="3200" dirty="0">
                <a:effectLst/>
                <a:ea typeface="Yu Mincho" panose="02020400000000000000" pitchFamily="18" charset="-128"/>
              </a:rPr>
              <a:t> </a:t>
            </a:r>
            <a:r>
              <a:rPr lang="vi-VN" sz="3200" dirty="0" err="1">
                <a:effectLst/>
                <a:ea typeface="Yu Mincho" panose="02020400000000000000" pitchFamily="18" charset="-128"/>
              </a:rPr>
              <a:t>lý</a:t>
            </a:r>
            <a:r>
              <a:rPr lang="vi-VN" sz="3200" dirty="0">
                <a:effectLst/>
                <a:ea typeface="Yu Mincho" panose="02020400000000000000" pitchFamily="18" charset="-128"/>
              </a:rPr>
              <a:t> không?</a:t>
            </a:r>
            <a:endParaRPr lang="en-US" sz="3200" dirty="0"/>
          </a:p>
        </p:txBody>
      </p:sp>
      <p:sp>
        <p:nvSpPr>
          <p:cNvPr id="16" name="Hộp Văn bản 15">
            <a:extLst>
              <a:ext uri="{FF2B5EF4-FFF2-40B4-BE49-F238E27FC236}">
                <a16:creationId xmlns:a16="http://schemas.microsoft.com/office/drawing/2014/main" id="{93C24EF3-DBED-657E-F52F-917AB964CF67}"/>
              </a:ext>
            </a:extLst>
          </p:cNvPr>
          <p:cNvSpPr txBox="1"/>
          <p:nvPr/>
        </p:nvSpPr>
        <p:spPr>
          <a:xfrm>
            <a:off x="2357431" y="5039884"/>
            <a:ext cx="7333878" cy="3808735"/>
          </a:xfrm>
          <a:prstGeom prst="rect">
            <a:avLst/>
          </a:prstGeom>
          <a:noFill/>
        </p:spPr>
        <p:txBody>
          <a:bodyPr wrap="square">
            <a:spAutoFit/>
          </a:bodyPr>
          <a:lstStyle/>
          <a:p>
            <a:pPr marL="457200" marR="0" indent="-457200" algn="just">
              <a:lnSpc>
                <a:spcPct val="150000"/>
              </a:lnSpc>
              <a:spcBef>
                <a:spcPts val="600"/>
              </a:spcBef>
              <a:spcAft>
                <a:spcPts val="800"/>
              </a:spcAft>
              <a:buFont typeface="Arial" panose="020B0604020202020204" pitchFamily="34" charset="0"/>
              <a:buChar char="•"/>
              <a:tabLst>
                <a:tab pos="360045" algn="l"/>
                <a:tab pos="720090" algn="l"/>
              </a:tabLst>
            </a:pPr>
            <a:r>
              <a:rPr lang="vi-VN" sz="3200" dirty="0" err="1">
                <a:effectLst/>
                <a:ea typeface="Calibri" panose="020F0502020204030204" pitchFamily="34" charset="0"/>
                <a:cs typeface="Times New Roman" panose="02020603050405020304" pitchFamily="18" charset="0"/>
              </a:rPr>
              <a:t>M</a:t>
            </a:r>
            <a:r>
              <a:rPr lang="vi-VN" sz="3200" dirty="0" err="1">
                <a:effectLst/>
                <a:ea typeface="Yu Mincho" panose="02020400000000000000" pitchFamily="18" charset="-128"/>
                <a:cs typeface="Times New Roman" panose="02020603050405020304" pitchFamily="18" charset="0"/>
              </a:rPr>
              <a:t>ọi</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thiết</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bị</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chúng</a:t>
            </a:r>
            <a:r>
              <a:rPr lang="vi-VN" sz="3200" dirty="0">
                <a:effectLst/>
                <a:ea typeface="Yu Mincho" panose="02020400000000000000" pitchFamily="18" charset="-128"/>
                <a:cs typeface="Times New Roman" panose="02020603050405020304" pitchFamily="18" charset="0"/>
              </a:rPr>
              <a:t> ta </a:t>
            </a:r>
            <a:r>
              <a:rPr lang="vi-VN" sz="3200" dirty="0" err="1">
                <a:effectLst/>
                <a:ea typeface="Yu Mincho" panose="02020400000000000000" pitchFamily="18" charset="-128"/>
                <a:cs typeface="Times New Roman" panose="02020603050405020304" pitchFamily="18" charset="0"/>
              </a:rPr>
              <a:t>sử</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dụng</a:t>
            </a:r>
            <a:r>
              <a:rPr lang="vi-VN" sz="3200" dirty="0">
                <a:effectLst/>
                <a:ea typeface="Yu Mincho" panose="02020400000000000000" pitchFamily="18" charset="-128"/>
                <a:cs typeface="Times New Roman" panose="02020603050405020304" pitchFamily="18" charset="0"/>
              </a:rPr>
              <a:t>, không </a:t>
            </a:r>
            <a:r>
              <a:rPr lang="vi-VN" sz="3200" dirty="0" err="1">
                <a:effectLst/>
                <a:ea typeface="Yu Mincho" panose="02020400000000000000" pitchFamily="18" charset="-128"/>
                <a:cs typeface="Times New Roman" panose="02020603050405020304" pitchFamily="18" charset="0"/>
              </a:rPr>
              <a:t>có</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cái</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nào</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là</a:t>
            </a:r>
            <a:r>
              <a:rPr lang="vi-VN" sz="3200" dirty="0">
                <a:effectLst/>
                <a:ea typeface="Yu Mincho" panose="02020400000000000000" pitchFamily="18" charset="-128"/>
                <a:cs typeface="Times New Roman" panose="02020603050405020304" pitchFamily="18" charset="0"/>
              </a:rPr>
              <a:t> không </a:t>
            </a:r>
            <a:r>
              <a:rPr lang="vi-VN" sz="3200" dirty="0" err="1">
                <a:effectLst/>
                <a:ea typeface="Yu Mincho" panose="02020400000000000000" pitchFamily="18" charset="-128"/>
                <a:cs typeface="Times New Roman" panose="02020603050405020304" pitchFamily="18" charset="0"/>
              </a:rPr>
              <a:t>ứng</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dụng</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thành</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tựu</a:t>
            </a:r>
            <a:r>
              <a:rPr lang="vi-VN" sz="3200" dirty="0">
                <a:effectLst/>
                <a:ea typeface="Yu Mincho" panose="02020400000000000000" pitchFamily="18" charset="-128"/>
                <a:cs typeface="Times New Roman" panose="02020603050405020304" pitchFamily="18" charset="0"/>
              </a:rPr>
              <a:t> nghiên </a:t>
            </a:r>
            <a:r>
              <a:rPr lang="vi-VN" sz="3200" dirty="0" err="1">
                <a:effectLst/>
                <a:ea typeface="Yu Mincho" panose="02020400000000000000" pitchFamily="18" charset="-128"/>
                <a:cs typeface="Times New Roman" panose="02020603050405020304" pitchFamily="18" charset="0"/>
              </a:rPr>
              <a:t>cứu</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của</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vật</a:t>
            </a:r>
            <a:r>
              <a:rPr lang="vi-VN" sz="3200" dirty="0">
                <a:effectLst/>
                <a:ea typeface="Yu Mincho" panose="02020400000000000000" pitchFamily="18" charset="-128"/>
                <a:cs typeface="Times New Roman" panose="02020603050405020304" pitchFamily="18" charset="0"/>
              </a:rPr>
              <a:t> </a:t>
            </a:r>
            <a:r>
              <a:rPr lang="vi-VN" sz="3200" dirty="0" err="1">
                <a:effectLst/>
                <a:ea typeface="Yu Mincho" panose="02020400000000000000" pitchFamily="18" charset="-128"/>
                <a:cs typeface="Times New Roman" panose="02020603050405020304" pitchFamily="18" charset="0"/>
              </a:rPr>
              <a:t>lý</a:t>
            </a:r>
            <a:r>
              <a:rPr lang="vi-VN" sz="3200" dirty="0">
                <a:effectLst/>
                <a:ea typeface="Yu Mincho" panose="02020400000000000000" pitchFamily="18" charset="-128"/>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457200" indent="-457200" algn="just">
              <a:lnSpc>
                <a:spcPct val="150000"/>
              </a:lnSpc>
              <a:buFont typeface="Arial" panose="020B0604020202020204" pitchFamily="34" charset="0"/>
              <a:buChar char="•"/>
            </a:pPr>
            <a:r>
              <a:rPr lang="vi-VN" sz="3200" dirty="0" err="1">
                <a:effectLst/>
                <a:ea typeface="Calibri" panose="020F0502020204030204" pitchFamily="34" charset="0"/>
              </a:rPr>
              <a:t>Ví</a:t>
            </a:r>
            <a:r>
              <a:rPr lang="vi-VN" sz="3200" dirty="0">
                <a:effectLst/>
                <a:ea typeface="Calibri" panose="020F0502020204030204" pitchFamily="34" charset="0"/>
              </a:rPr>
              <a:t> </a:t>
            </a:r>
            <a:r>
              <a:rPr lang="vi-VN" sz="3200" dirty="0" err="1">
                <a:effectLst/>
                <a:ea typeface="Calibri" panose="020F0502020204030204" pitchFamily="34" charset="0"/>
              </a:rPr>
              <a:t>dụ</a:t>
            </a:r>
            <a:r>
              <a:rPr lang="vi-VN" sz="3200" dirty="0">
                <a:effectLst/>
                <a:ea typeface="Calibri" panose="020F0502020204030204" pitchFamily="34" charset="0"/>
              </a:rPr>
              <a:t>:</a:t>
            </a:r>
            <a:r>
              <a:rPr lang="vi-VN" sz="3200" b="1" dirty="0">
                <a:effectLst/>
                <a:ea typeface="Calibri" panose="020F0502020204030204" pitchFamily="34" charset="0"/>
              </a:rPr>
              <a:t> </a:t>
            </a:r>
            <a:r>
              <a:rPr lang="vi-VN" sz="3200" dirty="0" err="1">
                <a:effectLst/>
                <a:ea typeface="Calibri" panose="020F0502020204030204" pitchFamily="34" charset="0"/>
              </a:rPr>
              <a:t>Nồi</a:t>
            </a:r>
            <a:r>
              <a:rPr lang="vi-VN" sz="3200" dirty="0">
                <a:effectLst/>
                <a:ea typeface="Calibri" panose="020F0502020204030204" pitchFamily="34" charset="0"/>
              </a:rPr>
              <a:t> cơm </a:t>
            </a:r>
            <a:r>
              <a:rPr lang="vi-VN" sz="3200" dirty="0" err="1">
                <a:effectLst/>
                <a:ea typeface="Calibri" panose="020F0502020204030204" pitchFamily="34" charset="0"/>
              </a:rPr>
              <a:t>điện</a:t>
            </a:r>
            <a:r>
              <a:rPr lang="vi-VN" sz="3200" dirty="0">
                <a:effectLst/>
                <a:ea typeface="Calibri" panose="020F0502020204030204" pitchFamily="34" charset="0"/>
              </a:rPr>
              <a:t> </a:t>
            </a:r>
            <a:r>
              <a:rPr lang="vi-VN" sz="3200" dirty="0" err="1">
                <a:effectLst/>
                <a:ea typeface="Calibri" panose="020F0502020204030204" pitchFamily="34" charset="0"/>
              </a:rPr>
              <a:t>ứng</a:t>
            </a:r>
            <a:r>
              <a:rPr lang="vi-VN" sz="3200" dirty="0">
                <a:effectLst/>
                <a:ea typeface="Calibri" panose="020F0502020204030204" pitchFamily="34" charset="0"/>
              </a:rPr>
              <a:t> </a:t>
            </a:r>
            <a:r>
              <a:rPr lang="vi-VN" sz="3200" dirty="0" err="1">
                <a:effectLst/>
                <a:ea typeface="Calibri" panose="020F0502020204030204" pitchFamily="34" charset="0"/>
              </a:rPr>
              <a:t>dụng</a:t>
            </a:r>
            <a:r>
              <a:rPr lang="vi-VN" sz="3200" dirty="0">
                <a:effectLst/>
                <a:ea typeface="Calibri" panose="020F0502020204030204" pitchFamily="34" charset="0"/>
              </a:rPr>
              <a:t> </a:t>
            </a:r>
            <a:r>
              <a:rPr lang="vi-VN" sz="3200" dirty="0" err="1">
                <a:effectLst/>
                <a:ea typeface="Calibri" panose="020F0502020204030204" pitchFamily="34" charset="0"/>
              </a:rPr>
              <a:t>thành</a:t>
            </a:r>
            <a:r>
              <a:rPr lang="vi-VN" sz="3200" dirty="0">
                <a:effectLst/>
                <a:ea typeface="Calibri" panose="020F0502020204030204" pitchFamily="34" charset="0"/>
              </a:rPr>
              <a:t> </a:t>
            </a:r>
            <a:r>
              <a:rPr lang="vi-VN" sz="3200" dirty="0" err="1">
                <a:effectLst/>
                <a:ea typeface="Calibri" panose="020F0502020204030204" pitchFamily="34" charset="0"/>
              </a:rPr>
              <a:t>tựu</a:t>
            </a:r>
            <a:r>
              <a:rPr lang="vi-VN" sz="3200" dirty="0">
                <a:effectLst/>
                <a:ea typeface="Calibri" panose="020F0502020204030204" pitchFamily="34" charset="0"/>
              </a:rPr>
              <a:t> nghiên </a:t>
            </a:r>
            <a:r>
              <a:rPr lang="vi-VN" sz="3200" dirty="0" err="1">
                <a:effectLst/>
                <a:ea typeface="Calibri" panose="020F0502020204030204" pitchFamily="34" charset="0"/>
              </a:rPr>
              <a:t>cứu</a:t>
            </a:r>
            <a:r>
              <a:rPr lang="vi-VN" sz="3200" dirty="0">
                <a:effectLst/>
                <a:ea typeface="Calibri" panose="020F0502020204030204" pitchFamily="34" charset="0"/>
              </a:rPr>
              <a:t> </a:t>
            </a:r>
            <a:r>
              <a:rPr lang="vi-VN" sz="3200" dirty="0" err="1">
                <a:effectLst/>
                <a:ea typeface="Calibri" panose="020F0502020204030204" pitchFamily="34" charset="0"/>
              </a:rPr>
              <a:t>về</a:t>
            </a:r>
            <a:r>
              <a:rPr lang="vi-VN" sz="3200" dirty="0">
                <a:effectLst/>
                <a:ea typeface="Calibri" panose="020F0502020204030204" pitchFamily="34" charset="0"/>
              </a:rPr>
              <a:t> </a:t>
            </a:r>
            <a:r>
              <a:rPr lang="vi-VN" sz="3200" dirty="0" err="1">
                <a:effectLst/>
                <a:ea typeface="Calibri" panose="020F0502020204030204" pitchFamily="34" charset="0"/>
              </a:rPr>
              <a:t>điện</a:t>
            </a:r>
            <a:r>
              <a:rPr lang="vi-VN" sz="3200" dirty="0">
                <a:effectLst/>
                <a:ea typeface="Calibri" panose="020F0502020204030204" pitchFamily="34" charset="0"/>
              </a:rPr>
              <a:t> </a:t>
            </a:r>
            <a:r>
              <a:rPr lang="vi-VN" sz="3200" dirty="0" err="1">
                <a:effectLst/>
                <a:ea typeface="Calibri" panose="020F0502020204030204" pitchFamily="34" charset="0"/>
              </a:rPr>
              <a:t>học</a:t>
            </a:r>
            <a:r>
              <a:rPr lang="vi-VN" sz="3200" dirty="0">
                <a:effectLst/>
                <a:ea typeface="Calibri" panose="020F0502020204030204" pitchFamily="34" charset="0"/>
              </a:rPr>
              <a:t>.</a:t>
            </a:r>
            <a:endParaRPr lang="en-US" sz="3200" dirty="0"/>
          </a:p>
        </p:txBody>
      </p:sp>
      <p:sp>
        <p:nvSpPr>
          <p:cNvPr id="17" name="Hộp Văn bản 16">
            <a:extLst>
              <a:ext uri="{FF2B5EF4-FFF2-40B4-BE49-F238E27FC236}">
                <a16:creationId xmlns:a16="http://schemas.microsoft.com/office/drawing/2014/main" id="{54251B10-012C-A86E-753E-6B3FED579D20}"/>
              </a:ext>
            </a:extLst>
          </p:cNvPr>
          <p:cNvSpPr txBox="1"/>
          <p:nvPr/>
        </p:nvSpPr>
        <p:spPr>
          <a:xfrm>
            <a:off x="8301034" y="4029456"/>
            <a:ext cx="16764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pic>
        <p:nvPicPr>
          <p:cNvPr id="11266" name="Picture 2" descr="Nồi cơm điện Hotwell 1.8L RC18H2">
            <a:extLst>
              <a:ext uri="{FF2B5EF4-FFF2-40B4-BE49-F238E27FC236}">
                <a16:creationId xmlns:a16="http://schemas.microsoft.com/office/drawing/2014/main" id="{D2A459FB-A1F4-9D6F-C035-193300820A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57695" y="4033472"/>
            <a:ext cx="5258578" cy="5258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39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 calcmode="lin" valueType="num">
                                      <p:cBhvr>
                                        <p:cTn id="18" dur="500" fill="hold"/>
                                        <p:tgtEl>
                                          <p:spTgt spid="17"/>
                                        </p:tgtEl>
                                        <p:attrNameLst>
                                          <p:attrName>style.rotation</p:attrName>
                                        </p:attrNameLst>
                                      </p:cBhvr>
                                      <p:tavLst>
                                        <p:tav tm="0">
                                          <p:val>
                                            <p:fltVal val="90"/>
                                          </p:val>
                                        </p:tav>
                                        <p:tav tm="100000">
                                          <p:val>
                                            <p:fltVal val="0"/>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wipe(down)">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Effect transition="in" filter="wipe(down)">
                                      <p:cBhvr>
                                        <p:cTn id="29" dur="500"/>
                                        <p:tgtEl>
                                          <p:spTgt spid="1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11266"/>
                                        </p:tgtEl>
                                        <p:attrNameLst>
                                          <p:attrName>style.visibility</p:attrName>
                                        </p:attrNameLst>
                                      </p:cBhvr>
                                      <p:to>
                                        <p:strVal val="visible"/>
                                      </p:to>
                                    </p:set>
                                    <p:anim calcmode="lin" valueType="num">
                                      <p:cBhvr>
                                        <p:cTn id="34" dur="500" decel="50000" fill="hold">
                                          <p:stCondLst>
                                            <p:cond delay="0"/>
                                          </p:stCondLst>
                                        </p:cTn>
                                        <p:tgtEl>
                                          <p:spTgt spid="11266"/>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1266"/>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1266"/>
                                        </p:tgtEl>
                                        <p:attrNameLst>
                                          <p:attrName>ppt_w</p:attrName>
                                        </p:attrNameLst>
                                      </p:cBhvr>
                                      <p:tavLst>
                                        <p:tav tm="0">
                                          <p:val>
                                            <p:strVal val="#ppt_w*.05"/>
                                          </p:val>
                                        </p:tav>
                                        <p:tav tm="100000">
                                          <p:val>
                                            <p:strVal val="#ppt_w"/>
                                          </p:val>
                                        </p:tav>
                                      </p:tavLst>
                                    </p:anim>
                                    <p:anim calcmode="lin" valueType="num">
                                      <p:cBhvr>
                                        <p:cTn id="37" dur="1000" fill="hold"/>
                                        <p:tgtEl>
                                          <p:spTgt spid="11266"/>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1266"/>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1266"/>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1266"/>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976" t="9828" r="3134" b="10058"/>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2708015" y="-1082461"/>
            <a:ext cx="6555864" cy="6465721"/>
          </a:xfrm>
          <a:prstGeom prst="rect">
            <a:avLst/>
          </a:prstGeom>
        </p:spPr>
      </p:pic>
      <p:grpSp>
        <p:nvGrpSpPr>
          <p:cNvPr id="4" name="Group 4"/>
          <p:cNvGrpSpPr>
            <a:grpSpLocks noGrp="1" noUngrp="1" noRot="1" noMove="1" noResize="1"/>
          </p:cNvGrpSpPr>
          <p:nvPr/>
        </p:nvGrpSpPr>
        <p:grpSpPr>
          <a:xfrm>
            <a:off x="1823796" y="1483134"/>
            <a:ext cx="14640407" cy="7278414"/>
            <a:chOff x="0" y="0"/>
            <a:chExt cx="3497301" cy="1706568"/>
          </a:xfrm>
        </p:grpSpPr>
        <p:sp>
          <p:nvSpPr>
            <p:cNvPr id="5" name="Freeform 5"/>
            <p:cNvSpPr>
              <a:spLocks noGrp="1" noRot="1" noMove="1" noResize="1" noEditPoints="1" noAdjustHandles="1" noChangeArrowheads="1" noChangeShapeType="1"/>
            </p:cNvSpPr>
            <p:nvPr/>
          </p:nvSpPr>
          <p:spPr>
            <a:xfrm>
              <a:off x="0" y="0"/>
              <a:ext cx="3497301" cy="1706568"/>
            </a:xfrm>
            <a:custGeom>
              <a:avLst/>
              <a:gdLst/>
              <a:ahLst/>
              <a:cxnLst/>
              <a:rect l="l" t="t" r="r" b="b"/>
              <a:pathLst>
                <a:path w="3497301" h="1706568">
                  <a:moveTo>
                    <a:pt x="29734" y="0"/>
                  </a:moveTo>
                  <a:lnTo>
                    <a:pt x="3467567" y="0"/>
                  </a:lnTo>
                  <a:cubicBezTo>
                    <a:pt x="3483989" y="0"/>
                    <a:pt x="3497301" y="13313"/>
                    <a:pt x="3497301" y="29734"/>
                  </a:cubicBezTo>
                  <a:lnTo>
                    <a:pt x="3497301" y="1676834"/>
                  </a:lnTo>
                  <a:cubicBezTo>
                    <a:pt x="3497301" y="1693256"/>
                    <a:pt x="3483989" y="1706568"/>
                    <a:pt x="3467567" y="1706568"/>
                  </a:cubicBezTo>
                  <a:lnTo>
                    <a:pt x="29734" y="1706568"/>
                  </a:lnTo>
                  <a:cubicBezTo>
                    <a:pt x="13313" y="1706568"/>
                    <a:pt x="0" y="1693256"/>
                    <a:pt x="0" y="1676834"/>
                  </a:cubicBezTo>
                  <a:lnTo>
                    <a:pt x="0" y="29734"/>
                  </a:lnTo>
                  <a:cubicBezTo>
                    <a:pt x="0" y="13313"/>
                    <a:pt x="13313" y="0"/>
                    <a:pt x="29734" y="0"/>
                  </a:cubicBezTo>
                  <a:close/>
                </a:path>
              </a:pathLst>
            </a:custGeom>
            <a:solidFill>
              <a:srgbClr val="FFF9F5"/>
            </a:solidFill>
          </p:spPr>
        </p:sp>
        <p:sp>
          <p:nvSpPr>
            <p:cNvPr id="6" name="TextBox 6"/>
            <p:cNvSpPr txBox="1">
              <a:spLocks noGrp="1" noRot="1" noMove="1" noResize="1" noEditPoints="1" noAdjustHandles="1" noChangeArrowheads="1" noChangeShapeType="1"/>
            </p:cNvSpPr>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sp>
        <p:nvSpPr>
          <p:cNvPr id="19" name="TextBox 19"/>
          <p:cNvSpPr txBox="1"/>
          <p:nvPr/>
        </p:nvSpPr>
        <p:spPr>
          <a:xfrm>
            <a:off x="4886764" y="6989135"/>
            <a:ext cx="8514472" cy="4502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FFF9F5"/>
                </a:solidFill>
                <a:latin typeface="Poppins Medium"/>
              </a:rPr>
              <a:t>Shout "Bingo" if you get five in a row!</a:t>
            </a:r>
          </a:p>
        </p:txBody>
      </p:sp>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37597" flipH="1">
            <a:off x="16372946" y="-144967"/>
            <a:ext cx="1678147" cy="2330760"/>
          </a:xfrm>
          <a:prstGeom prst="rect">
            <a:avLst/>
          </a:prstGeom>
        </p:spPr>
      </p:pic>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8114">
            <a:off x="-283710" y="6462519"/>
            <a:ext cx="3094725" cy="3940043"/>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04726" y="1607304"/>
            <a:ext cx="543096" cy="543096"/>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8700" y="3140490"/>
            <a:ext cx="543096" cy="543096"/>
          </a:xfrm>
          <a:prstGeom prst="rect">
            <a:avLst/>
          </a:prstGeom>
        </p:spPr>
      </p:pic>
      <p:sp>
        <p:nvSpPr>
          <p:cNvPr id="9" name="Hộp Văn bản 8">
            <a:extLst>
              <a:ext uri="{FF2B5EF4-FFF2-40B4-BE49-F238E27FC236}">
                <a16:creationId xmlns:a16="http://schemas.microsoft.com/office/drawing/2014/main" id="{CF1E2E37-D9D6-6546-5730-F9E06ED96AF6}"/>
              </a:ext>
            </a:extLst>
          </p:cNvPr>
          <p:cNvSpPr txBox="1"/>
          <p:nvPr/>
        </p:nvSpPr>
        <p:spPr>
          <a:xfrm>
            <a:off x="2501133" y="1774655"/>
            <a:ext cx="13315245" cy="751488"/>
          </a:xfrm>
          <a:prstGeom prst="rect">
            <a:avLst/>
          </a:prstGeom>
          <a:noFill/>
        </p:spPr>
        <p:txBody>
          <a:bodyPr wrap="square">
            <a:spAutoFit/>
          </a:bodyPr>
          <a:lstStyle/>
          <a:p>
            <a:pPr algn="just">
              <a:lnSpc>
                <a:spcPct val="150000"/>
              </a:lnSpc>
            </a:pPr>
            <a:r>
              <a:rPr lang="en-US" sz="3200" b="1" dirty="0">
                <a:effectLst/>
                <a:latin typeface="Arial" panose="020B0604020202020204" pitchFamily="34" charset="0"/>
                <a:ea typeface="Yu Mincho" panose="02020400000000000000" pitchFamily="18" charset="-128"/>
                <a:cs typeface="Arial" panose="020B0604020202020204" pitchFamily="34" charset="0"/>
              </a:rPr>
              <a:t>?</a:t>
            </a:r>
            <a:r>
              <a:rPr lang="vi-VN" sz="3200" b="1" dirty="0">
                <a:effectLst/>
                <a:ea typeface="Yu Mincho" panose="02020400000000000000" pitchFamily="18" charset="-128"/>
              </a:rPr>
              <a:t>2</a:t>
            </a:r>
            <a:r>
              <a:rPr lang="vi-VN" sz="3200" dirty="0">
                <a:effectLst/>
                <a:ea typeface="Yu Mincho" panose="02020400000000000000" pitchFamily="18" charset="-128"/>
              </a:rPr>
              <a:t>. Theo em, </a:t>
            </a:r>
            <a:r>
              <a:rPr lang="vi-VN" sz="3200" dirty="0" err="1">
                <a:effectLst/>
                <a:ea typeface="Yu Mincho" panose="02020400000000000000" pitchFamily="18" charset="-128"/>
              </a:rPr>
              <a:t>vật</a:t>
            </a:r>
            <a:r>
              <a:rPr lang="vi-VN" sz="3200" dirty="0">
                <a:effectLst/>
                <a:ea typeface="Yu Mincho" panose="02020400000000000000" pitchFamily="18" charset="-128"/>
              </a:rPr>
              <a:t> </a:t>
            </a:r>
            <a:r>
              <a:rPr lang="vi-VN" sz="3200" dirty="0" err="1">
                <a:effectLst/>
                <a:ea typeface="Yu Mincho" panose="02020400000000000000" pitchFamily="18" charset="-128"/>
              </a:rPr>
              <a:t>lý</a:t>
            </a:r>
            <a:r>
              <a:rPr lang="vi-VN" sz="3200" dirty="0">
                <a:effectLst/>
                <a:ea typeface="Yu Mincho" panose="02020400000000000000" pitchFamily="18" charset="-128"/>
              </a:rPr>
              <a:t> </a:t>
            </a:r>
            <a:r>
              <a:rPr lang="vi-VN" sz="3200" dirty="0" err="1">
                <a:effectLst/>
                <a:ea typeface="Yu Mincho" panose="02020400000000000000" pitchFamily="18" charset="-128"/>
              </a:rPr>
              <a:t>có</a:t>
            </a:r>
            <a:r>
              <a:rPr lang="vi-VN" sz="3200" dirty="0">
                <a:effectLst/>
                <a:ea typeface="Yu Mincho" panose="02020400000000000000" pitchFamily="18" charset="-128"/>
              </a:rPr>
              <a:t> </a:t>
            </a:r>
            <a:r>
              <a:rPr lang="vi-VN" sz="3200" dirty="0" err="1">
                <a:effectLst/>
                <a:ea typeface="Yu Mincho" panose="02020400000000000000" pitchFamily="18" charset="-128"/>
              </a:rPr>
              <a:t>ảnh</a:t>
            </a:r>
            <a:r>
              <a:rPr lang="vi-VN" sz="3200" dirty="0">
                <a:effectLst/>
                <a:ea typeface="Yu Mincho" panose="02020400000000000000" pitchFamily="18" charset="-128"/>
              </a:rPr>
              <a:t> </a:t>
            </a:r>
            <a:r>
              <a:rPr lang="vi-VN" sz="3200" dirty="0" err="1">
                <a:effectLst/>
                <a:ea typeface="Yu Mincho" panose="02020400000000000000" pitchFamily="18" charset="-128"/>
              </a:rPr>
              <a:t>hưởng</a:t>
            </a:r>
            <a:r>
              <a:rPr lang="vi-VN" sz="3200" dirty="0">
                <a:effectLst/>
                <a:ea typeface="Yu Mincho" panose="02020400000000000000" pitchFamily="18" charset="-128"/>
              </a:rPr>
              <a:t> như </a:t>
            </a:r>
            <a:r>
              <a:rPr lang="vi-VN" sz="3200" dirty="0" err="1">
                <a:effectLst/>
                <a:ea typeface="Yu Mincho" panose="02020400000000000000" pitchFamily="18" charset="-128"/>
              </a:rPr>
              <a:t>thế</a:t>
            </a:r>
            <a:r>
              <a:rPr lang="vi-VN" sz="3200" dirty="0">
                <a:effectLst/>
                <a:ea typeface="Yu Mincho" panose="02020400000000000000" pitchFamily="18" charset="-128"/>
              </a:rPr>
              <a:t> </a:t>
            </a:r>
            <a:r>
              <a:rPr lang="vi-VN" sz="3200" dirty="0" err="1">
                <a:effectLst/>
                <a:ea typeface="Yu Mincho" panose="02020400000000000000" pitchFamily="18" charset="-128"/>
              </a:rPr>
              <a:t>nào</a:t>
            </a:r>
            <a:r>
              <a:rPr lang="vi-VN" sz="3200" dirty="0">
                <a:effectLst/>
                <a:ea typeface="Yu Mincho" panose="02020400000000000000" pitchFamily="18" charset="-128"/>
              </a:rPr>
              <a:t> </a:t>
            </a:r>
            <a:r>
              <a:rPr lang="vi-VN" sz="3200" dirty="0" err="1">
                <a:effectLst/>
                <a:ea typeface="Yu Mincho" panose="02020400000000000000" pitchFamily="18" charset="-128"/>
              </a:rPr>
              <a:t>đến</a:t>
            </a:r>
            <a:r>
              <a:rPr lang="vi-VN" sz="3200" dirty="0">
                <a:effectLst/>
                <a:ea typeface="Yu Mincho" panose="02020400000000000000" pitchFamily="18" charset="-128"/>
              </a:rPr>
              <a:t> </a:t>
            </a:r>
            <a:r>
              <a:rPr lang="vi-VN" sz="3200" dirty="0" err="1">
                <a:effectLst/>
                <a:ea typeface="Yu Mincho" panose="02020400000000000000" pitchFamily="18" charset="-128"/>
              </a:rPr>
              <a:t>đời</a:t>
            </a:r>
            <a:r>
              <a:rPr lang="vi-VN" sz="3200" dirty="0">
                <a:effectLst/>
                <a:ea typeface="Yu Mincho" panose="02020400000000000000" pitchFamily="18" charset="-128"/>
              </a:rPr>
              <a:t> </a:t>
            </a:r>
            <a:r>
              <a:rPr lang="vi-VN" sz="3200" dirty="0" err="1">
                <a:effectLst/>
                <a:ea typeface="Yu Mincho" panose="02020400000000000000" pitchFamily="18" charset="-128"/>
              </a:rPr>
              <a:t>sống</a:t>
            </a:r>
            <a:r>
              <a:rPr lang="vi-VN" sz="3200" dirty="0">
                <a:effectLst/>
                <a:ea typeface="Yu Mincho" panose="02020400000000000000" pitchFamily="18" charset="-128"/>
              </a:rPr>
              <a:t> con </a:t>
            </a:r>
            <a:r>
              <a:rPr lang="vi-VN" sz="3200" dirty="0" err="1">
                <a:effectLst/>
                <a:ea typeface="Yu Mincho" panose="02020400000000000000" pitchFamily="18" charset="-128"/>
              </a:rPr>
              <a:t>người</a:t>
            </a:r>
            <a:r>
              <a:rPr lang="vi-VN" sz="3200" dirty="0">
                <a:effectLst/>
                <a:ea typeface="Yu Mincho" panose="02020400000000000000" pitchFamily="18" charset="-128"/>
              </a:rPr>
              <a:t>?</a:t>
            </a:r>
            <a:endParaRPr lang="en-US" sz="3200" dirty="0"/>
          </a:p>
        </p:txBody>
      </p:sp>
      <p:sp>
        <p:nvSpPr>
          <p:cNvPr id="10" name="Hộp Văn bản 9">
            <a:extLst>
              <a:ext uri="{FF2B5EF4-FFF2-40B4-BE49-F238E27FC236}">
                <a16:creationId xmlns:a16="http://schemas.microsoft.com/office/drawing/2014/main" id="{883A7883-F8A9-9681-1947-A89312A5E13A}"/>
              </a:ext>
            </a:extLst>
          </p:cNvPr>
          <p:cNvSpPr txBox="1"/>
          <p:nvPr/>
        </p:nvSpPr>
        <p:spPr>
          <a:xfrm>
            <a:off x="8305799" y="2832713"/>
            <a:ext cx="16764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sp>
        <p:nvSpPr>
          <p:cNvPr id="13" name="Hộp Văn bản 12">
            <a:extLst>
              <a:ext uri="{FF2B5EF4-FFF2-40B4-BE49-F238E27FC236}">
                <a16:creationId xmlns:a16="http://schemas.microsoft.com/office/drawing/2014/main" id="{95F736D5-1299-5C60-D57E-6E6C8D6249D1}"/>
              </a:ext>
            </a:extLst>
          </p:cNvPr>
          <p:cNvSpPr txBox="1"/>
          <p:nvPr/>
        </p:nvSpPr>
        <p:spPr>
          <a:xfrm>
            <a:off x="2596752" y="4239952"/>
            <a:ext cx="6547247" cy="3797001"/>
          </a:xfrm>
          <a:prstGeom prst="rect">
            <a:avLst/>
          </a:prstGeom>
          <a:noFill/>
        </p:spPr>
        <p:txBody>
          <a:bodyPr wrap="square">
            <a:spAutoFit/>
          </a:bodyPr>
          <a:lstStyle/>
          <a:p>
            <a:pPr marL="457200" marR="0" indent="-457200" algn="just">
              <a:lnSpc>
                <a:spcPct val="150000"/>
              </a:lnSpc>
              <a:spcBef>
                <a:spcPts val="600"/>
              </a:spcBef>
              <a:spcAft>
                <a:spcPts val="800"/>
              </a:spcAft>
              <a:buFont typeface="Symbol" panose="05050102010706020507" pitchFamily="18" charset="2"/>
              <a:buChar char="-"/>
              <a:tabLst>
                <a:tab pos="360045" algn="l"/>
                <a:tab pos="720090" algn="l"/>
              </a:tabLst>
            </a:pPr>
            <a:r>
              <a:rPr lang="nl-NL" sz="3200" dirty="0">
                <a:effectLst/>
                <a:latin typeface="Arial" panose="020B0604020202020204" pitchFamily="34" charset="0"/>
                <a:ea typeface="Calibri" panose="020F0502020204030204" pitchFamily="34" charset="0"/>
                <a:cs typeface="Arial" panose="020B0604020202020204" pitchFamily="34" charset="0"/>
              </a:rPr>
              <a:t>Vật lí ảnh hưởng to lớn tới đời sống con người.</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Symbol" panose="05050102010706020507" pitchFamily="18" charset="2"/>
              <a:buChar char="-"/>
            </a:pPr>
            <a:r>
              <a:rPr lang="nl-NL" sz="3200" dirty="0">
                <a:effectLst/>
                <a:latin typeface="Arial" panose="020B0604020202020204" pitchFamily="34" charset="0"/>
                <a:ea typeface="Calibri" panose="020F0502020204030204" pitchFamily="34" charset="0"/>
                <a:cs typeface="Arial" panose="020B0604020202020204" pitchFamily="34" charset="0"/>
              </a:rPr>
              <a:t>Tuy nhiên việc ứng dụng thành tựu Vật lí còn có thể làm ô nhiễm môi trường sống....</a:t>
            </a:r>
            <a:endParaRPr lang="en-US" sz="3200" dirty="0">
              <a:latin typeface="Arial" panose="020B0604020202020204" pitchFamily="34" charset="0"/>
              <a:cs typeface="Arial" panose="020B0604020202020204" pitchFamily="34" charset="0"/>
            </a:endParaRPr>
          </a:p>
        </p:txBody>
      </p:sp>
      <p:pic>
        <p:nvPicPr>
          <p:cNvPr id="12290" name="Picture 2" descr="Giải pháp kiểm soát nồng độ bụi trong các nhà máy công nghiệp - Tự động hóa  - Tạp chí tự động">
            <a:extLst>
              <a:ext uri="{FF2B5EF4-FFF2-40B4-BE49-F238E27FC236}">
                <a16:creationId xmlns:a16="http://schemas.microsoft.com/office/drawing/2014/main" id="{A0610B0F-8828-8475-9FFF-D6136F0661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66436" y="3963790"/>
            <a:ext cx="6496307" cy="449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7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3" dur="500"/>
                                        <p:tgtEl>
                                          <p:spTgt spid="1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290"/>
                                        </p:tgtEl>
                                        <p:attrNameLst>
                                          <p:attrName>style.visibility</p:attrName>
                                        </p:attrNameLst>
                                      </p:cBhvr>
                                      <p:to>
                                        <p:strVal val="visible"/>
                                      </p:to>
                                    </p:set>
                                    <p:anim calcmode="lin" valueType="num">
                                      <p:cBhvr>
                                        <p:cTn id="28" dur="500" fill="hold"/>
                                        <p:tgtEl>
                                          <p:spTgt spid="12290"/>
                                        </p:tgtEl>
                                        <p:attrNameLst>
                                          <p:attrName>ppt_w</p:attrName>
                                        </p:attrNameLst>
                                      </p:cBhvr>
                                      <p:tavLst>
                                        <p:tav tm="0">
                                          <p:val>
                                            <p:fltVal val="0"/>
                                          </p:val>
                                        </p:tav>
                                        <p:tav tm="100000">
                                          <p:val>
                                            <p:strVal val="#ppt_w"/>
                                          </p:val>
                                        </p:tav>
                                      </p:tavLst>
                                    </p:anim>
                                    <p:anim calcmode="lin" valueType="num">
                                      <p:cBhvr>
                                        <p:cTn id="29" dur="500" fill="hold"/>
                                        <p:tgtEl>
                                          <p:spTgt spid="12290"/>
                                        </p:tgtEl>
                                        <p:attrNameLst>
                                          <p:attrName>ppt_h</p:attrName>
                                        </p:attrNameLst>
                                      </p:cBhvr>
                                      <p:tavLst>
                                        <p:tav tm="0">
                                          <p:val>
                                            <p:fltVal val="0"/>
                                          </p:val>
                                        </p:tav>
                                        <p:tav tm="100000">
                                          <p:val>
                                            <p:strVal val="#ppt_h"/>
                                          </p:val>
                                        </p:tav>
                                      </p:tavLst>
                                    </p:anim>
                                    <p:animEffect transition="in" filter="fade">
                                      <p:cBhvr>
                                        <p:cTn id="3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05" t="13096" r="4114" b="840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202726" y="6635826"/>
            <a:ext cx="4172167" cy="41148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2787">
            <a:off x="-878093" y="6726474"/>
            <a:ext cx="3085585" cy="3746296"/>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38815" flipH="1">
            <a:off x="15172386" y="-19152"/>
            <a:ext cx="3496059" cy="3587374"/>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01600" y="419100"/>
            <a:ext cx="751650" cy="751650"/>
          </a:xfrm>
          <a:prstGeom prst="rect">
            <a:avLst/>
          </a:prstGeom>
        </p:spPr>
      </p:pic>
      <p:pic>
        <p:nvPicPr>
          <p:cNvPr id="24" name="Picture 2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281225">
            <a:off x="16760167" y="9106367"/>
            <a:ext cx="2347290" cy="943184"/>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7152747" y="3539546"/>
            <a:ext cx="637200" cy="625615"/>
          </a:xfrm>
          <a:prstGeom prst="rect">
            <a:avLst/>
          </a:prstGeom>
        </p:spPr>
      </p:pic>
      <p:sp>
        <p:nvSpPr>
          <p:cNvPr id="6" name="Hộp Văn bản 5">
            <a:extLst>
              <a:ext uri="{FF2B5EF4-FFF2-40B4-BE49-F238E27FC236}">
                <a16:creationId xmlns:a16="http://schemas.microsoft.com/office/drawing/2014/main" id="{F297530C-0045-4251-7D64-455CD502FADA}"/>
              </a:ext>
            </a:extLst>
          </p:cNvPr>
          <p:cNvSpPr txBox="1"/>
          <p:nvPr/>
        </p:nvSpPr>
        <p:spPr>
          <a:xfrm>
            <a:off x="1551719" y="419100"/>
            <a:ext cx="9260681" cy="833883"/>
          </a:xfrm>
          <a:prstGeom prst="rect">
            <a:avLst/>
          </a:prstGeom>
          <a:noFill/>
        </p:spPr>
        <p:txBody>
          <a:bodyPr wrap="square">
            <a:spAutoFit/>
          </a:bodyPr>
          <a:lstStyle/>
          <a:p>
            <a:pPr marL="0" marR="0" algn="just">
              <a:lnSpc>
                <a:spcPct val="150000"/>
              </a:lnSpc>
              <a:spcBef>
                <a:spcPts val="300"/>
              </a:spcBef>
              <a:spcAft>
                <a:spcPts val="300"/>
              </a:spcAft>
            </a:pPr>
            <a:r>
              <a:rPr lang="vi-VN" sz="3600" b="1" dirty="0">
                <a:effectLst/>
                <a:ea typeface="Calibri" panose="020F0502020204030204" pitchFamily="34" charset="0"/>
                <a:cs typeface="Times New Roman" panose="02020603050405020304" pitchFamily="18" charset="0"/>
              </a:rPr>
              <a:t>IV. PHƯƠNG PHÁP NGHIÊN CỨU VẬT LÝ</a:t>
            </a:r>
            <a:endParaRPr lang="en-US" sz="3600" b="1" dirty="0">
              <a:effectLst/>
              <a:ea typeface="Calibri" panose="020F0502020204030204" pitchFamily="34" charset="0"/>
              <a:cs typeface="Times New Roman" panose="02020603050405020304" pitchFamily="18" charset="0"/>
            </a:endParaRPr>
          </a:p>
        </p:txBody>
      </p:sp>
      <p:pic>
        <p:nvPicPr>
          <p:cNvPr id="8196" name="Picture 4" descr="Mách bạn những cách sạc pin iPhone đúng cách để sử dụng lâu dài -  Fptshop.com.vn">
            <a:extLst>
              <a:ext uri="{FF2B5EF4-FFF2-40B4-BE49-F238E27FC236}">
                <a16:creationId xmlns:a16="http://schemas.microsoft.com/office/drawing/2014/main" id="{A73893D0-02A5-F9F7-327F-37D72814829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49049" y="2328372"/>
            <a:ext cx="676275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a:extLst>
              <a:ext uri="{FF2B5EF4-FFF2-40B4-BE49-F238E27FC236}">
                <a16:creationId xmlns:a16="http://schemas.microsoft.com/office/drawing/2014/main" id="{3F1AD774-D6E5-514E-7A1E-047C93528738}"/>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439400" y="2016231"/>
            <a:ext cx="5286375" cy="4111625"/>
          </a:xfrm>
          <a:prstGeom prst="rect">
            <a:avLst/>
          </a:prstGeom>
          <a:noFill/>
          <a:ln>
            <a:noFill/>
          </a:ln>
        </p:spPr>
      </p:pic>
      <p:sp>
        <p:nvSpPr>
          <p:cNvPr id="12" name="Bong bóng Ý nghĩ: Hình đám mây 11">
            <a:extLst>
              <a:ext uri="{FF2B5EF4-FFF2-40B4-BE49-F238E27FC236}">
                <a16:creationId xmlns:a16="http://schemas.microsoft.com/office/drawing/2014/main" id="{0C372CDD-4C11-B008-0E0E-906A179BDCFA}"/>
              </a:ext>
            </a:extLst>
          </p:cNvPr>
          <p:cNvSpPr/>
          <p:nvPr/>
        </p:nvSpPr>
        <p:spPr>
          <a:xfrm>
            <a:off x="4800877" y="6746769"/>
            <a:ext cx="10287000" cy="3048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a:effectLst/>
                <a:ea typeface="Calibri" panose="020F0502020204030204" pitchFamily="34" charset="0"/>
              </a:rPr>
              <a:t>Theo em, đâu </a:t>
            </a:r>
            <a:r>
              <a:rPr lang="vi-VN" sz="3200" dirty="0" err="1">
                <a:effectLst/>
                <a:ea typeface="Calibri" panose="020F0502020204030204" pitchFamily="34" charset="0"/>
              </a:rPr>
              <a:t>là</a:t>
            </a:r>
            <a:r>
              <a:rPr lang="vi-VN" sz="3200" dirty="0">
                <a:effectLst/>
                <a:ea typeface="Calibri" panose="020F0502020204030204" pitchFamily="34" charset="0"/>
              </a:rPr>
              <a:t> </a:t>
            </a:r>
            <a:r>
              <a:rPr lang="vi-VN" sz="3200" dirty="0" err="1">
                <a:effectLst/>
                <a:ea typeface="Calibri" panose="020F0502020204030204" pitchFamily="34" charset="0"/>
              </a:rPr>
              <a:t>hình</a:t>
            </a:r>
            <a:r>
              <a:rPr lang="vi-VN" sz="3200" dirty="0">
                <a:effectLst/>
                <a:ea typeface="Calibri" panose="020F0502020204030204" pitchFamily="34" charset="0"/>
              </a:rPr>
              <a:t> </a:t>
            </a:r>
            <a:r>
              <a:rPr lang="vi-VN" sz="3200" dirty="0" err="1">
                <a:effectLst/>
                <a:ea typeface="Calibri" panose="020F0502020204030204" pitchFamily="34" charset="0"/>
              </a:rPr>
              <a:t>ảnh</a:t>
            </a:r>
            <a:r>
              <a:rPr lang="vi-VN" sz="3200" dirty="0">
                <a:effectLst/>
                <a:ea typeface="Calibri" panose="020F0502020204030204" pitchFamily="34" charset="0"/>
              </a:rPr>
              <a:t> minh </a:t>
            </a:r>
            <a:r>
              <a:rPr lang="vi-VN" sz="3200" dirty="0" err="1">
                <a:effectLst/>
                <a:ea typeface="Calibri" panose="020F0502020204030204" pitchFamily="34" charset="0"/>
              </a:rPr>
              <a:t>họa</a:t>
            </a:r>
            <a:r>
              <a:rPr lang="vi-VN" sz="3200" dirty="0">
                <a:effectLst/>
                <a:ea typeface="Calibri" panose="020F0502020204030204" pitchFamily="34" charset="0"/>
              </a:rPr>
              <a:t> cho phương </a:t>
            </a:r>
            <a:r>
              <a:rPr lang="vi-VN" sz="3200" dirty="0" err="1">
                <a:effectLst/>
                <a:ea typeface="Calibri" panose="020F0502020204030204" pitchFamily="34" charset="0"/>
              </a:rPr>
              <a:t>pháp</a:t>
            </a:r>
            <a:r>
              <a:rPr lang="vi-VN" sz="3200" dirty="0">
                <a:effectLst/>
                <a:ea typeface="Calibri" panose="020F0502020204030204" pitchFamily="34" charset="0"/>
              </a:rPr>
              <a:t> </a:t>
            </a:r>
            <a:r>
              <a:rPr lang="vi-VN" sz="3200" dirty="0" err="1">
                <a:effectLst/>
                <a:ea typeface="Calibri" panose="020F0502020204030204" pitchFamily="34" charset="0"/>
              </a:rPr>
              <a:t>thực</a:t>
            </a:r>
            <a:r>
              <a:rPr lang="vi-VN" sz="3200" dirty="0">
                <a:effectLst/>
                <a:ea typeface="Calibri" panose="020F0502020204030204" pitchFamily="34" charset="0"/>
              </a:rPr>
              <a:t> </a:t>
            </a:r>
            <a:r>
              <a:rPr lang="vi-VN" sz="3200" dirty="0" err="1">
                <a:effectLst/>
                <a:ea typeface="Calibri" panose="020F0502020204030204" pitchFamily="34" charset="0"/>
              </a:rPr>
              <a:t>nghiệm</a:t>
            </a:r>
            <a:r>
              <a:rPr lang="vi-VN" sz="3200" dirty="0">
                <a:effectLst/>
                <a:ea typeface="Calibri" panose="020F0502020204030204" pitchFamily="34" charset="0"/>
              </a:rPr>
              <a:t>, phương </a:t>
            </a:r>
            <a:r>
              <a:rPr lang="vi-VN" sz="3200" dirty="0" err="1">
                <a:effectLst/>
                <a:ea typeface="Calibri" panose="020F0502020204030204" pitchFamily="34" charset="0"/>
              </a:rPr>
              <a:t>pháp</a:t>
            </a:r>
            <a:r>
              <a:rPr lang="vi-VN" sz="3200" dirty="0">
                <a:effectLst/>
                <a:ea typeface="Calibri" panose="020F0502020204030204" pitchFamily="34" charset="0"/>
              </a:rPr>
              <a:t> mô </a:t>
            </a:r>
            <a:r>
              <a:rPr lang="vi-VN" sz="3200" dirty="0" err="1">
                <a:effectLst/>
                <a:ea typeface="Calibri" panose="020F0502020204030204" pitchFamily="34" charset="0"/>
              </a:rPr>
              <a:t>hình</a:t>
            </a:r>
            <a:r>
              <a:rPr lang="vi-VN" sz="3200" dirty="0">
                <a:effectLst/>
                <a:ea typeface="Calibri" panose="020F0502020204030204" pitchFamily="34" charset="0"/>
              </a:rPr>
              <a:t>?</a:t>
            </a:r>
            <a:endParaRPr lang="en-US" sz="3200" dirty="0"/>
          </a:p>
        </p:txBody>
      </p:sp>
      <p:sp>
        <p:nvSpPr>
          <p:cNvPr id="15" name="Hộp Văn bản 14">
            <a:extLst>
              <a:ext uri="{FF2B5EF4-FFF2-40B4-BE49-F238E27FC236}">
                <a16:creationId xmlns:a16="http://schemas.microsoft.com/office/drawing/2014/main" id="{ABE46DB0-A42C-7979-F0DE-8785BC1C5DA2}"/>
              </a:ext>
            </a:extLst>
          </p:cNvPr>
          <p:cNvSpPr txBox="1"/>
          <p:nvPr/>
        </p:nvSpPr>
        <p:spPr>
          <a:xfrm>
            <a:off x="2495583" y="6161994"/>
            <a:ext cx="5069681" cy="584775"/>
          </a:xfrm>
          <a:prstGeom prst="rect">
            <a:avLst/>
          </a:prstGeom>
          <a:noFill/>
        </p:spPr>
        <p:txBody>
          <a:bodyPr wrap="square">
            <a:spAutoFit/>
          </a:bodyPr>
          <a:lstStyle/>
          <a:p>
            <a:r>
              <a:rPr lang="en-US" sz="3200" dirty="0">
                <a:ea typeface="Calibri" panose="020F0502020204030204" pitchFamily="34" charset="0"/>
              </a:rPr>
              <a:t>P</a:t>
            </a:r>
            <a:r>
              <a:rPr lang="vi-VN" sz="3200" dirty="0">
                <a:effectLst/>
                <a:ea typeface="Calibri" panose="020F0502020204030204" pitchFamily="34" charset="0"/>
              </a:rPr>
              <a:t>hương </a:t>
            </a:r>
            <a:r>
              <a:rPr lang="vi-VN" sz="3200" dirty="0" err="1">
                <a:effectLst/>
                <a:ea typeface="Calibri" panose="020F0502020204030204" pitchFamily="34" charset="0"/>
              </a:rPr>
              <a:t>pháp</a:t>
            </a:r>
            <a:r>
              <a:rPr lang="vi-VN" sz="3200" dirty="0">
                <a:effectLst/>
                <a:ea typeface="Calibri" panose="020F0502020204030204" pitchFamily="34" charset="0"/>
              </a:rPr>
              <a:t> </a:t>
            </a:r>
            <a:r>
              <a:rPr lang="vi-VN" sz="3200" dirty="0" err="1">
                <a:effectLst/>
                <a:ea typeface="Calibri" panose="020F0502020204030204" pitchFamily="34" charset="0"/>
              </a:rPr>
              <a:t>thực</a:t>
            </a:r>
            <a:r>
              <a:rPr lang="vi-VN" sz="3200" dirty="0">
                <a:effectLst/>
                <a:ea typeface="Calibri" panose="020F0502020204030204" pitchFamily="34" charset="0"/>
              </a:rPr>
              <a:t> </a:t>
            </a:r>
            <a:r>
              <a:rPr lang="vi-VN" sz="3200" dirty="0" err="1">
                <a:effectLst/>
                <a:ea typeface="Calibri" panose="020F0502020204030204" pitchFamily="34" charset="0"/>
              </a:rPr>
              <a:t>nghiệm</a:t>
            </a:r>
            <a:endParaRPr lang="en-US" sz="3200" dirty="0"/>
          </a:p>
        </p:txBody>
      </p:sp>
      <p:sp>
        <p:nvSpPr>
          <p:cNvPr id="17" name="Hộp Văn bản 16">
            <a:extLst>
              <a:ext uri="{FF2B5EF4-FFF2-40B4-BE49-F238E27FC236}">
                <a16:creationId xmlns:a16="http://schemas.microsoft.com/office/drawing/2014/main" id="{DE3DE065-68C6-5FEB-A2A9-2A527949BB7A}"/>
              </a:ext>
            </a:extLst>
          </p:cNvPr>
          <p:cNvSpPr txBox="1"/>
          <p:nvPr/>
        </p:nvSpPr>
        <p:spPr>
          <a:xfrm>
            <a:off x="11023584" y="6350557"/>
            <a:ext cx="4307681" cy="584775"/>
          </a:xfrm>
          <a:prstGeom prst="rect">
            <a:avLst/>
          </a:prstGeom>
          <a:noFill/>
        </p:spPr>
        <p:txBody>
          <a:bodyPr wrap="square">
            <a:spAutoFit/>
          </a:bodyPr>
          <a:lstStyle/>
          <a:p>
            <a:r>
              <a:rPr lang="en-US" sz="3200" dirty="0">
                <a:ea typeface="Calibri" panose="020F0502020204030204" pitchFamily="34" charset="0"/>
              </a:rPr>
              <a:t>P</a:t>
            </a:r>
            <a:r>
              <a:rPr lang="vi-VN" sz="3200" dirty="0">
                <a:effectLst/>
                <a:ea typeface="Calibri" panose="020F0502020204030204" pitchFamily="34" charset="0"/>
              </a:rPr>
              <a:t>hương </a:t>
            </a:r>
            <a:r>
              <a:rPr lang="vi-VN" sz="3200" dirty="0" err="1">
                <a:effectLst/>
                <a:ea typeface="Calibri" panose="020F0502020204030204" pitchFamily="34" charset="0"/>
              </a:rPr>
              <a:t>pháp</a:t>
            </a:r>
            <a:r>
              <a:rPr lang="vi-VN" sz="3200" dirty="0">
                <a:effectLst/>
                <a:ea typeface="Calibri" panose="020F0502020204030204" pitchFamily="34" charset="0"/>
              </a:rPr>
              <a:t> mô </a:t>
            </a:r>
            <a:r>
              <a:rPr lang="vi-VN" sz="3200" dirty="0" err="1">
                <a:effectLst/>
                <a:ea typeface="Calibri" panose="020F0502020204030204" pitchFamily="34" charset="0"/>
              </a:rPr>
              <a:t>hình</a:t>
            </a:r>
            <a:endParaRPr lang="en-US" sz="3200" dirty="0"/>
          </a:p>
        </p:txBody>
      </p:sp>
    </p:spTree>
    <p:extLst>
      <p:ext uri="{BB962C8B-B14F-4D97-AF65-F5344CB8AC3E}">
        <p14:creationId xmlns:p14="http://schemas.microsoft.com/office/powerpoint/2010/main" val="121882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 calcmode="lin" valueType="num">
                                      <p:cBhvr additive="base">
                                        <p:cTn id="12" dur="500"/>
                                        <p:tgtEl>
                                          <p:spTgt spid="8196"/>
                                        </p:tgtEl>
                                        <p:attrNameLst>
                                          <p:attrName>ppt_y</p:attrName>
                                        </p:attrNameLst>
                                      </p:cBhvr>
                                      <p:tavLst>
                                        <p:tav tm="0">
                                          <p:val>
                                            <p:strVal val="#ppt_y+#ppt_h*1.125000"/>
                                          </p:val>
                                        </p:tav>
                                        <p:tav tm="100000">
                                          <p:val>
                                            <p:strVal val="#ppt_y"/>
                                          </p:val>
                                        </p:tav>
                                      </p:tavLst>
                                    </p:anim>
                                    <p:animEffect transition="in" filter="wipe(up)">
                                      <p:cBhvr>
                                        <p:cTn id="13" dur="500"/>
                                        <p:tgtEl>
                                          <p:spTgt spid="819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ppt_y</p:attrName>
                                        </p:attrNameLst>
                                      </p:cBhvr>
                                      <p:tavLst>
                                        <p:tav tm="0">
                                          <p:val>
                                            <p:strVal val="#ppt_y+#ppt_h*1.125000"/>
                                          </p:val>
                                        </p:tav>
                                        <p:tav tm="100000">
                                          <p:val>
                                            <p:strVal val="#ppt_y"/>
                                          </p:val>
                                        </p:tav>
                                      </p:tavLst>
                                    </p:anim>
                                    <p:animEffect transition="in" filter="wipe(up)">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2" grpId="1" animBg="1"/>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65" t="13329" r="3003" b="6776"/>
          <a:stretch>
            <a:fillRect/>
          </a:stretch>
        </p:blipFill>
        <p:spPr>
          <a:xfrm>
            <a:off x="14287" y="22232"/>
            <a:ext cx="18288000" cy="10287000"/>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8404">
            <a:off x="15891564" y="-81387"/>
            <a:ext cx="3388530" cy="4206979"/>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0" y="802260"/>
            <a:ext cx="543096" cy="543096"/>
          </a:xfrm>
          <a:prstGeom prst="rect">
            <a:avLst/>
          </a:prstGeom>
        </p:spPr>
      </p:pic>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1933" y="2400300"/>
            <a:ext cx="418275" cy="418275"/>
          </a:xfrm>
          <a:prstGeom prst="rect">
            <a:avLst/>
          </a:prstGeom>
        </p:spPr>
      </p:pic>
      <p:pic>
        <p:nvPicPr>
          <p:cNvPr id="29"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524572">
            <a:off x="17169504" y="8212726"/>
            <a:ext cx="2707649" cy="2670419"/>
          </a:xfrm>
          <a:prstGeom prst="rect">
            <a:avLst/>
          </a:prstGeom>
        </p:spPr>
      </p:pic>
      <p:pic>
        <p:nvPicPr>
          <p:cNvPr id="30" name="Picture 3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2239">
            <a:off x="17402919" y="7814717"/>
            <a:ext cx="1798735" cy="722765"/>
          </a:xfrm>
          <a:prstGeom prst="rect">
            <a:avLst/>
          </a:prstGeom>
        </p:spPr>
      </p:pic>
      <p:sp>
        <p:nvSpPr>
          <p:cNvPr id="7" name="Hộp Văn bản 6">
            <a:extLst>
              <a:ext uri="{FF2B5EF4-FFF2-40B4-BE49-F238E27FC236}">
                <a16:creationId xmlns:a16="http://schemas.microsoft.com/office/drawing/2014/main" id="{76F090B6-71DC-FC57-425F-34691A8A8574}"/>
              </a:ext>
            </a:extLst>
          </p:cNvPr>
          <p:cNvSpPr txBox="1"/>
          <p:nvPr/>
        </p:nvSpPr>
        <p:spPr>
          <a:xfrm>
            <a:off x="1573394" y="440040"/>
            <a:ext cx="6296025" cy="780214"/>
          </a:xfrm>
          <a:prstGeom prst="rect">
            <a:avLst/>
          </a:prstGeom>
          <a:noFill/>
        </p:spPr>
        <p:txBody>
          <a:bodyPr wrap="square">
            <a:spAutoFit/>
          </a:bodyPr>
          <a:lstStyle/>
          <a:p>
            <a:pPr marR="0" lvl="0" algn="just">
              <a:lnSpc>
                <a:spcPct val="150000"/>
              </a:lnSpc>
              <a:spcBef>
                <a:spcPts val="300"/>
              </a:spcBef>
              <a:spcAft>
                <a:spcPts val="300"/>
              </a:spcAft>
            </a:pPr>
            <a:r>
              <a:rPr lang="en-US" sz="3400" b="1" dirty="0">
                <a:effectLst/>
                <a:latin typeface="Arial" panose="020B0604020202020204" pitchFamily="34" charset="0"/>
                <a:ea typeface="Calibri" panose="020F0502020204030204" pitchFamily="34" charset="0"/>
                <a:cs typeface="Arial" panose="020B0604020202020204" pitchFamily="34" charset="0"/>
              </a:rPr>
              <a:t>1. </a:t>
            </a:r>
            <a:r>
              <a:rPr lang="vi-VN" sz="3400" b="1" dirty="0">
                <a:effectLst/>
                <a:latin typeface="Arial" panose="020B0604020202020204" pitchFamily="34" charset="0"/>
                <a:ea typeface="Calibri" panose="020F0502020204030204" pitchFamily="34" charset="0"/>
                <a:cs typeface="Arial" panose="020B0604020202020204" pitchFamily="34" charset="0"/>
              </a:rPr>
              <a:t>Phương </a:t>
            </a:r>
            <a:r>
              <a:rPr lang="vi-VN" sz="3400" b="1" dirty="0" err="1">
                <a:effectLst/>
                <a:latin typeface="Arial" panose="020B0604020202020204" pitchFamily="34" charset="0"/>
                <a:ea typeface="Calibri" panose="020F0502020204030204" pitchFamily="34" charset="0"/>
                <a:cs typeface="Arial" panose="020B0604020202020204" pitchFamily="34" charset="0"/>
              </a:rPr>
              <a:t>pháp</a:t>
            </a:r>
            <a:r>
              <a:rPr lang="vi-VN" sz="3400" b="1" dirty="0">
                <a:effectLst/>
                <a:latin typeface="Arial" panose="020B0604020202020204" pitchFamily="34" charset="0"/>
                <a:ea typeface="Calibri" panose="020F0502020204030204" pitchFamily="34" charset="0"/>
                <a:cs typeface="Arial" panose="020B0604020202020204" pitchFamily="34" charset="0"/>
              </a:rPr>
              <a:t> </a:t>
            </a:r>
            <a:r>
              <a:rPr lang="vi-VN" sz="3400" b="1" dirty="0" err="1">
                <a:effectLst/>
                <a:latin typeface="Arial" panose="020B0604020202020204" pitchFamily="34" charset="0"/>
                <a:ea typeface="Calibri" panose="020F0502020204030204" pitchFamily="34" charset="0"/>
                <a:cs typeface="Arial" panose="020B0604020202020204" pitchFamily="34" charset="0"/>
              </a:rPr>
              <a:t>thực</a:t>
            </a:r>
            <a:r>
              <a:rPr lang="vi-VN" sz="3400" b="1" dirty="0">
                <a:effectLst/>
                <a:latin typeface="Arial" panose="020B0604020202020204" pitchFamily="34" charset="0"/>
                <a:ea typeface="Calibri" panose="020F0502020204030204" pitchFamily="34" charset="0"/>
                <a:cs typeface="Arial" panose="020B0604020202020204" pitchFamily="34" charset="0"/>
              </a:rPr>
              <a:t> </a:t>
            </a:r>
            <a:r>
              <a:rPr lang="vi-VN" sz="3400" b="1" dirty="0" err="1">
                <a:effectLst/>
                <a:latin typeface="Arial" panose="020B0604020202020204" pitchFamily="34" charset="0"/>
                <a:ea typeface="Calibri" panose="020F0502020204030204" pitchFamily="34" charset="0"/>
                <a:cs typeface="Arial" panose="020B0604020202020204" pitchFamily="34" charset="0"/>
              </a:rPr>
              <a:t>nghiệm</a:t>
            </a:r>
            <a:r>
              <a:rPr lang="vi-VN" sz="3400" b="1" dirty="0">
                <a:effectLst/>
                <a:latin typeface="Arial" panose="020B0604020202020204" pitchFamily="34" charset="0"/>
                <a:ea typeface="Calibri" panose="020F0502020204030204" pitchFamily="34" charset="0"/>
                <a:cs typeface="Arial" panose="020B0604020202020204" pitchFamily="34" charset="0"/>
              </a:rPr>
              <a:t> </a:t>
            </a:r>
            <a:endParaRPr lang="en-US" sz="3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Hình ảnh 7">
            <a:extLst>
              <a:ext uri="{FF2B5EF4-FFF2-40B4-BE49-F238E27FC236}">
                <a16:creationId xmlns:a16="http://schemas.microsoft.com/office/drawing/2014/main" id="{196E2440-07CA-1B25-ED0F-2C4B5C6CE685}"/>
              </a:ext>
            </a:extLst>
          </p:cNvPr>
          <p:cNvPicPr>
            <a:picLocks noChangeAspect="1"/>
          </p:cNvPicPr>
          <p:nvPr/>
        </p:nvPicPr>
        <p:blipFill>
          <a:blip r:embed="rId11"/>
          <a:stretch>
            <a:fillRect/>
          </a:stretch>
        </p:blipFill>
        <p:spPr>
          <a:xfrm>
            <a:off x="1635790" y="1566912"/>
            <a:ext cx="3982077" cy="7937695"/>
          </a:xfrm>
          <a:prstGeom prst="rect">
            <a:avLst/>
          </a:prstGeom>
        </p:spPr>
      </p:pic>
      <p:sp>
        <p:nvSpPr>
          <p:cNvPr id="11" name="Hộp Văn bản 10">
            <a:extLst>
              <a:ext uri="{FF2B5EF4-FFF2-40B4-BE49-F238E27FC236}">
                <a16:creationId xmlns:a16="http://schemas.microsoft.com/office/drawing/2014/main" id="{616D3B46-E544-A11B-D7E5-F99D3E4C4C3F}"/>
              </a:ext>
            </a:extLst>
          </p:cNvPr>
          <p:cNvSpPr txBox="1"/>
          <p:nvPr/>
        </p:nvSpPr>
        <p:spPr>
          <a:xfrm>
            <a:off x="7152982" y="2595901"/>
            <a:ext cx="8582025" cy="1490152"/>
          </a:xfrm>
          <a:prstGeom prst="rect">
            <a:avLst/>
          </a:prstGeom>
          <a:noFill/>
        </p:spPr>
        <p:txBody>
          <a:bodyPr wrap="square">
            <a:spAutoFit/>
          </a:bodyPr>
          <a:lstStyle/>
          <a:p>
            <a:pPr algn="just">
              <a:lnSpc>
                <a:spcPct val="150000"/>
              </a:lnSpc>
            </a:pPr>
            <a:r>
              <a:rPr lang="vi-VN" sz="3200" dirty="0" err="1">
                <a:effectLst/>
                <a:ea typeface="Calibri" panose="020F0502020204030204" pitchFamily="34" charset="0"/>
              </a:rPr>
              <a:t>Galilei</a:t>
            </a:r>
            <a:r>
              <a:rPr lang="vi-VN" sz="3200" dirty="0">
                <a:effectLst/>
                <a:ea typeface="Calibri" panose="020F0502020204030204" pitchFamily="34" charset="0"/>
              </a:rPr>
              <a:t> </a:t>
            </a:r>
            <a:r>
              <a:rPr lang="vi-VN" sz="3200" dirty="0" err="1">
                <a:effectLst/>
                <a:ea typeface="Calibri" panose="020F0502020204030204" pitchFamily="34" charset="0"/>
              </a:rPr>
              <a:t>kiểm</a:t>
            </a:r>
            <a:r>
              <a:rPr lang="vi-VN" sz="3200" dirty="0">
                <a:effectLst/>
                <a:ea typeface="Calibri" panose="020F0502020204030204" pitchFamily="34" charset="0"/>
              </a:rPr>
              <a:t> </a:t>
            </a:r>
            <a:r>
              <a:rPr lang="vi-VN" sz="3200" dirty="0" err="1">
                <a:effectLst/>
                <a:ea typeface="Calibri" panose="020F0502020204030204" pitchFamily="34" charset="0"/>
              </a:rPr>
              <a:t>chứng</a:t>
            </a:r>
            <a:r>
              <a:rPr lang="vi-VN" sz="3200" dirty="0">
                <a:effectLst/>
                <a:ea typeface="Calibri" panose="020F0502020204030204" pitchFamily="34" charset="0"/>
              </a:rPr>
              <a:t> ý </a:t>
            </a:r>
            <a:r>
              <a:rPr lang="vi-VN" sz="3200" dirty="0" err="1">
                <a:effectLst/>
                <a:ea typeface="Calibri" panose="020F0502020204030204" pitchFamily="34" charset="0"/>
              </a:rPr>
              <a:t>kiến</a:t>
            </a:r>
            <a:r>
              <a:rPr lang="vi-VN" sz="3200" dirty="0">
                <a:effectLst/>
                <a:ea typeface="Calibri" panose="020F0502020204030204" pitchFamily="34" charset="0"/>
              </a:rPr>
              <a:t> </a:t>
            </a:r>
            <a:r>
              <a:rPr lang="vi-VN" sz="3200" dirty="0" err="1">
                <a:effectLst/>
                <a:ea typeface="Calibri" panose="020F0502020204030204" pitchFamily="34" charset="0"/>
              </a:rPr>
              <a:t>của</a:t>
            </a:r>
            <a:r>
              <a:rPr lang="vi-VN" sz="3200" dirty="0">
                <a:effectLst/>
                <a:ea typeface="Calibri" panose="020F0502020204030204" pitchFamily="34" charset="0"/>
              </a:rPr>
              <a:t> </a:t>
            </a:r>
            <a:r>
              <a:rPr lang="vi-VN" sz="3200" dirty="0" err="1">
                <a:effectLst/>
                <a:ea typeface="Calibri" panose="020F0502020204030204" pitchFamily="34" charset="0"/>
              </a:rPr>
              <a:t>Aristotle</a:t>
            </a:r>
            <a:r>
              <a:rPr lang="vi-VN" sz="3200" dirty="0">
                <a:effectLst/>
                <a:ea typeface="Calibri" panose="020F0502020204030204" pitchFamily="34" charset="0"/>
              </a:rPr>
              <a:t> </a:t>
            </a:r>
            <a:r>
              <a:rPr lang="vi-VN" sz="3200" dirty="0" err="1">
                <a:effectLst/>
                <a:ea typeface="Calibri" panose="020F0502020204030204" pitchFamily="34" charset="0"/>
              </a:rPr>
              <a:t>ví</a:t>
            </a:r>
            <a:r>
              <a:rPr lang="vi-VN" sz="3200" dirty="0">
                <a:effectLst/>
                <a:ea typeface="Calibri" panose="020F0502020204030204" pitchFamily="34" charset="0"/>
              </a:rPr>
              <a:t> </a:t>
            </a:r>
            <a:r>
              <a:rPr lang="vi-VN" sz="3200" dirty="0" err="1">
                <a:effectLst/>
                <a:ea typeface="Calibri" panose="020F0502020204030204" pitchFamily="34" charset="0"/>
              </a:rPr>
              <a:t>dụ</a:t>
            </a:r>
            <a:r>
              <a:rPr lang="vi-VN" sz="3200" dirty="0">
                <a:effectLst/>
                <a:ea typeface="Calibri" panose="020F0502020204030204" pitchFamily="34" charset="0"/>
              </a:rPr>
              <a:t> </a:t>
            </a:r>
            <a:r>
              <a:rPr lang="vi-VN" sz="3200" dirty="0" err="1">
                <a:effectLst/>
                <a:ea typeface="Calibri" panose="020F0502020204030204" pitchFamily="34" charset="0"/>
              </a:rPr>
              <a:t>được</a:t>
            </a:r>
            <a:r>
              <a:rPr lang="vi-VN" sz="3200" dirty="0">
                <a:effectLst/>
                <a:ea typeface="Calibri" panose="020F0502020204030204" pitchFamily="34" charset="0"/>
              </a:rPr>
              <a:t> </a:t>
            </a:r>
            <a:r>
              <a:rPr lang="vi-VN" sz="3200" dirty="0" err="1">
                <a:effectLst/>
                <a:ea typeface="Calibri" panose="020F0502020204030204" pitchFamily="34" charset="0"/>
              </a:rPr>
              <a:t>gọi</a:t>
            </a:r>
            <a:r>
              <a:rPr lang="vi-VN" sz="3200" dirty="0">
                <a:effectLst/>
                <a:ea typeface="Calibri" panose="020F0502020204030204" pitchFamily="34" charset="0"/>
              </a:rPr>
              <a:t> </a:t>
            </a:r>
            <a:r>
              <a:rPr lang="vi-VN" sz="3200" dirty="0" err="1">
                <a:effectLst/>
                <a:ea typeface="Calibri" panose="020F0502020204030204" pitchFamily="34" charset="0"/>
              </a:rPr>
              <a:t>là</a:t>
            </a:r>
            <a:r>
              <a:rPr lang="vi-VN" sz="3200" dirty="0">
                <a:effectLst/>
                <a:ea typeface="Calibri" panose="020F0502020204030204" pitchFamily="34" charset="0"/>
              </a:rPr>
              <a:t> phương </a:t>
            </a:r>
            <a:r>
              <a:rPr lang="vi-VN" sz="3200" dirty="0" err="1">
                <a:effectLst/>
                <a:ea typeface="Calibri" panose="020F0502020204030204" pitchFamily="34" charset="0"/>
              </a:rPr>
              <a:t>pháp</a:t>
            </a:r>
            <a:r>
              <a:rPr lang="vi-VN" sz="3200" dirty="0">
                <a:effectLst/>
                <a:ea typeface="Calibri" panose="020F0502020204030204" pitchFamily="34" charset="0"/>
              </a:rPr>
              <a:t> </a:t>
            </a:r>
            <a:r>
              <a:rPr lang="vi-VN" sz="3200" dirty="0" err="1">
                <a:effectLst/>
                <a:ea typeface="Calibri" panose="020F0502020204030204" pitchFamily="34" charset="0"/>
              </a:rPr>
              <a:t>thực</a:t>
            </a:r>
            <a:r>
              <a:rPr lang="vi-VN" sz="3200" dirty="0">
                <a:effectLst/>
                <a:ea typeface="Calibri" panose="020F0502020204030204" pitchFamily="34" charset="0"/>
              </a:rPr>
              <a:t> </a:t>
            </a:r>
            <a:r>
              <a:rPr lang="vi-VN" sz="3200" dirty="0" err="1">
                <a:effectLst/>
                <a:ea typeface="Calibri" panose="020F0502020204030204" pitchFamily="34" charset="0"/>
              </a:rPr>
              <a:t>nghiệm</a:t>
            </a:r>
            <a:r>
              <a:rPr lang="vi-VN" sz="3200" dirty="0">
                <a:effectLst/>
                <a:ea typeface="Calibri" panose="020F0502020204030204" pitchFamily="34" charset="0"/>
              </a:rPr>
              <a:t>.</a:t>
            </a:r>
            <a:endParaRPr lang="en-US" sz="3200" dirty="0"/>
          </a:p>
        </p:txBody>
      </p:sp>
      <p:sp>
        <p:nvSpPr>
          <p:cNvPr id="14" name="Hộp Văn bản 13">
            <a:extLst>
              <a:ext uri="{FF2B5EF4-FFF2-40B4-BE49-F238E27FC236}">
                <a16:creationId xmlns:a16="http://schemas.microsoft.com/office/drawing/2014/main" id="{E8B86514-5C8A-A614-3EDF-A72072E88361}"/>
              </a:ext>
            </a:extLst>
          </p:cNvPr>
          <p:cNvSpPr txBox="1"/>
          <p:nvPr/>
        </p:nvSpPr>
        <p:spPr>
          <a:xfrm>
            <a:off x="7184435" y="5809876"/>
            <a:ext cx="8582025" cy="2228815"/>
          </a:xfrm>
          <a:prstGeom prst="rect">
            <a:avLst/>
          </a:prstGeom>
          <a:noFill/>
        </p:spPr>
        <p:txBody>
          <a:bodyPr wrap="square">
            <a:spAutoFit/>
          </a:bodyPr>
          <a:lstStyle/>
          <a:p>
            <a:pPr algn="just">
              <a:lnSpc>
                <a:spcPct val="150000"/>
              </a:lnSpc>
            </a:pPr>
            <a:r>
              <a:rPr lang="en-US" sz="3200" dirty="0" err="1">
                <a:effectLst/>
                <a:latin typeface="Arial" panose="020B0604020202020204" pitchFamily="34" charset="0"/>
                <a:ea typeface="Calibri" panose="020F0502020204030204" pitchFamily="34" charset="0"/>
                <a:cs typeface="Arial" panose="020B0604020202020204" pitchFamily="34" charset="0"/>
              </a:rPr>
              <a:t>Phương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pháp</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thực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nghiệm</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là</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ea typeface="Calibri" panose="020F0502020204030204" pitchFamily="34" charset="0"/>
              </a:rPr>
              <a:t>việc</a:t>
            </a:r>
            <a:r>
              <a:rPr lang="vi-VN" sz="3200" dirty="0">
                <a:effectLst/>
                <a:ea typeface="Calibri" panose="020F0502020204030204" pitchFamily="34" charset="0"/>
              </a:rPr>
              <a:t> </a:t>
            </a:r>
            <a:r>
              <a:rPr lang="vi-VN" sz="3200" dirty="0" err="1">
                <a:effectLst/>
                <a:ea typeface="Calibri" panose="020F0502020204030204" pitchFamily="34" charset="0"/>
              </a:rPr>
              <a:t>dùng</a:t>
            </a:r>
            <a:r>
              <a:rPr lang="vi-VN" sz="3200" dirty="0">
                <a:effectLst/>
                <a:ea typeface="Calibri" panose="020F0502020204030204" pitchFamily="34" charset="0"/>
              </a:rPr>
              <a:t> </a:t>
            </a:r>
            <a:r>
              <a:rPr lang="vi-VN" sz="3200" dirty="0" err="1">
                <a:effectLst/>
                <a:ea typeface="Calibri" panose="020F0502020204030204" pitchFamily="34" charset="0"/>
              </a:rPr>
              <a:t>các</a:t>
            </a:r>
            <a:r>
              <a:rPr lang="vi-VN" sz="3200" dirty="0">
                <a:effectLst/>
                <a:ea typeface="Calibri" panose="020F0502020204030204" pitchFamily="34" charset="0"/>
              </a:rPr>
              <a:t> </a:t>
            </a:r>
            <a:r>
              <a:rPr lang="vi-VN" sz="3200" dirty="0" err="1">
                <a:effectLst/>
                <a:ea typeface="Calibri" panose="020F0502020204030204" pitchFamily="34" charset="0"/>
              </a:rPr>
              <a:t>thí</a:t>
            </a:r>
            <a:r>
              <a:rPr lang="vi-VN" sz="3200" dirty="0">
                <a:effectLst/>
                <a:ea typeface="Calibri" panose="020F0502020204030204" pitchFamily="34" charset="0"/>
              </a:rPr>
              <a:t> </a:t>
            </a:r>
            <a:r>
              <a:rPr lang="vi-VN" sz="3200" dirty="0" err="1">
                <a:effectLst/>
                <a:ea typeface="Calibri" panose="020F0502020204030204" pitchFamily="34" charset="0"/>
              </a:rPr>
              <a:t>nghiệm</a:t>
            </a:r>
            <a:r>
              <a:rPr lang="vi-VN" sz="3200" dirty="0">
                <a:effectLst/>
                <a:ea typeface="Calibri" panose="020F0502020204030204" pitchFamily="34" charset="0"/>
              </a:rPr>
              <a:t> </a:t>
            </a:r>
            <a:r>
              <a:rPr lang="vi-VN" sz="3200" dirty="0" err="1">
                <a:effectLst/>
                <a:ea typeface="Calibri" panose="020F0502020204030204" pitchFamily="34" charset="0"/>
              </a:rPr>
              <a:t>thực</a:t>
            </a:r>
            <a:r>
              <a:rPr lang="vi-VN" sz="3200" dirty="0">
                <a:effectLst/>
                <a:ea typeface="Calibri" panose="020F0502020204030204" pitchFamily="34" charset="0"/>
              </a:rPr>
              <a:t> </a:t>
            </a:r>
            <a:r>
              <a:rPr lang="vi-VN" sz="3200" dirty="0" err="1">
                <a:effectLst/>
                <a:ea typeface="Calibri" panose="020F0502020204030204" pitchFamily="34" charset="0"/>
              </a:rPr>
              <a:t>tế</a:t>
            </a:r>
            <a:r>
              <a:rPr lang="vi-VN" sz="3200" dirty="0">
                <a:effectLst/>
                <a:ea typeface="Calibri" panose="020F0502020204030204" pitchFamily="34" charset="0"/>
              </a:rPr>
              <a:t> </a:t>
            </a:r>
            <a:r>
              <a:rPr lang="vi-VN" sz="3200" dirty="0" err="1">
                <a:effectLst/>
                <a:ea typeface="Calibri" panose="020F0502020204030204" pitchFamily="34" charset="0"/>
              </a:rPr>
              <a:t>để</a:t>
            </a:r>
            <a:r>
              <a:rPr lang="vi-VN" sz="3200" dirty="0">
                <a:effectLst/>
                <a:ea typeface="Calibri" panose="020F0502020204030204" pitchFamily="34" charset="0"/>
              </a:rPr>
              <a:t> </a:t>
            </a:r>
            <a:r>
              <a:rPr lang="vi-VN" sz="3200" dirty="0" err="1">
                <a:effectLst/>
                <a:ea typeface="Calibri" panose="020F0502020204030204" pitchFamily="34" charset="0"/>
              </a:rPr>
              <a:t>kiểm</a:t>
            </a:r>
            <a:r>
              <a:rPr lang="vi-VN" sz="3200" dirty="0">
                <a:effectLst/>
                <a:ea typeface="Calibri" panose="020F0502020204030204" pitchFamily="34" charset="0"/>
              </a:rPr>
              <a:t> </a:t>
            </a:r>
            <a:r>
              <a:rPr lang="vi-VN" sz="3200" dirty="0" err="1">
                <a:effectLst/>
                <a:ea typeface="Calibri" panose="020F0502020204030204" pitchFamily="34" charset="0"/>
              </a:rPr>
              <a:t>chứng</a:t>
            </a:r>
            <a:r>
              <a:rPr lang="vi-VN" sz="3200" dirty="0">
                <a:effectLst/>
                <a:ea typeface="Calibri" panose="020F0502020204030204" pitchFamily="34" charset="0"/>
              </a:rPr>
              <a:t> </a:t>
            </a:r>
            <a:r>
              <a:rPr lang="vi-VN" sz="3200" dirty="0" err="1">
                <a:effectLst/>
                <a:ea typeface="Calibri" panose="020F0502020204030204" pitchFamily="34" charset="0"/>
              </a:rPr>
              <a:t>lại</a:t>
            </a:r>
            <a:r>
              <a:rPr lang="vi-VN" sz="3200" dirty="0">
                <a:effectLst/>
                <a:ea typeface="Calibri" panose="020F0502020204030204" pitchFamily="34" charset="0"/>
              </a:rPr>
              <a:t> </a:t>
            </a:r>
            <a:r>
              <a:rPr lang="vi-VN" sz="3200" dirty="0" err="1">
                <a:effectLst/>
                <a:ea typeface="Calibri" panose="020F0502020204030204" pitchFamily="34" charset="0"/>
              </a:rPr>
              <a:t>tính</a:t>
            </a:r>
            <a:r>
              <a:rPr lang="vi-VN" sz="3200" dirty="0">
                <a:effectLst/>
                <a:ea typeface="Calibri" panose="020F0502020204030204" pitchFamily="34" charset="0"/>
              </a:rPr>
              <a:t> </a:t>
            </a:r>
            <a:r>
              <a:rPr lang="vi-VN" sz="3200" dirty="0" err="1">
                <a:effectLst/>
                <a:ea typeface="Calibri" panose="020F0502020204030204" pitchFamily="34" charset="0"/>
              </a:rPr>
              <a:t>đúng</a:t>
            </a:r>
            <a:r>
              <a:rPr lang="vi-VN" sz="3200" dirty="0">
                <a:effectLst/>
                <a:ea typeface="Calibri" panose="020F0502020204030204" pitchFamily="34" charset="0"/>
              </a:rPr>
              <a:t> </a:t>
            </a:r>
            <a:r>
              <a:rPr lang="vi-VN" sz="3200" dirty="0" err="1">
                <a:effectLst/>
                <a:ea typeface="Calibri" panose="020F0502020204030204" pitchFamily="34" charset="0"/>
              </a:rPr>
              <a:t>đắn</a:t>
            </a:r>
            <a:r>
              <a:rPr lang="vi-VN" sz="3200" dirty="0">
                <a:effectLst/>
                <a:ea typeface="Calibri" panose="020F0502020204030204" pitchFamily="34" charset="0"/>
              </a:rPr>
              <a:t> </a:t>
            </a:r>
            <a:r>
              <a:rPr lang="vi-VN" sz="3200" dirty="0" err="1">
                <a:effectLst/>
                <a:ea typeface="Calibri" panose="020F0502020204030204" pitchFamily="34" charset="0"/>
              </a:rPr>
              <a:t>của</a:t>
            </a:r>
            <a:r>
              <a:rPr lang="vi-VN" sz="3200" dirty="0">
                <a:effectLst/>
                <a:ea typeface="Calibri" panose="020F0502020204030204" pitchFamily="34" charset="0"/>
              </a:rPr>
              <a:t> </a:t>
            </a:r>
            <a:r>
              <a:rPr lang="vi-VN" sz="3200" dirty="0" err="1">
                <a:effectLst/>
                <a:ea typeface="Calibri" panose="020F0502020204030204" pitchFamily="34" charset="0"/>
              </a:rPr>
              <a:t>các</a:t>
            </a:r>
            <a:r>
              <a:rPr lang="vi-VN" sz="3200" dirty="0">
                <a:effectLst/>
                <a:ea typeface="Calibri" panose="020F0502020204030204" pitchFamily="34" charset="0"/>
              </a:rPr>
              <a:t> </a:t>
            </a:r>
            <a:r>
              <a:rPr lang="vi-VN" sz="3200" dirty="0" err="1">
                <a:effectLst/>
                <a:ea typeface="Calibri" panose="020F0502020204030204" pitchFamily="34" charset="0"/>
              </a:rPr>
              <a:t>dự</a:t>
            </a:r>
            <a:r>
              <a:rPr lang="vi-VN" sz="3200" dirty="0">
                <a:effectLst/>
                <a:ea typeface="Calibri" panose="020F0502020204030204" pitchFamily="34" charset="0"/>
              </a:rPr>
              <a:t> </a:t>
            </a:r>
            <a:r>
              <a:rPr lang="vi-VN" sz="3200" dirty="0" err="1">
                <a:effectLst/>
                <a:ea typeface="Calibri" panose="020F0502020204030204" pitchFamily="34" charset="0"/>
              </a:rPr>
              <a:t>đoán</a:t>
            </a:r>
            <a:r>
              <a:rPr lang="en-US" sz="3200" dirty="0">
                <a:effectLst/>
                <a:ea typeface="Calibri" panose="020F0502020204030204" pitchFamily="34" charset="0"/>
              </a:rPr>
              <a:t>.</a:t>
            </a:r>
            <a:endParaRPr lang="en-US" sz="3200" dirty="0"/>
          </a:p>
        </p:txBody>
      </p:sp>
    </p:spTree>
    <p:extLst>
      <p:ext uri="{BB962C8B-B14F-4D97-AF65-F5344CB8AC3E}">
        <p14:creationId xmlns:p14="http://schemas.microsoft.com/office/powerpoint/2010/main" val="201908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3314700"/>
            <a:ext cx="751650" cy="751650"/>
          </a:xfrm>
          <a:prstGeom prst="rect">
            <a:avLst/>
          </a:prstGeom>
        </p:spPr>
      </p:pic>
      <p:pic>
        <p:nvPicPr>
          <p:cNvPr id="87" name="Picture 8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81225">
            <a:off x="16857482" y="8724642"/>
            <a:ext cx="1547018" cy="621620"/>
          </a:xfrm>
          <a:prstGeom prst="rect">
            <a:avLst/>
          </a:prstGeom>
        </p:spPr>
      </p:pic>
      <p:pic>
        <p:nvPicPr>
          <p:cNvPr id="88" name="Picture 8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87328">
            <a:off x="17726961" y="305407"/>
            <a:ext cx="360079" cy="747334"/>
          </a:xfrm>
          <a:prstGeom prst="rect">
            <a:avLst/>
          </a:prstGeom>
        </p:spPr>
      </p:pic>
      <p:sp>
        <p:nvSpPr>
          <p:cNvPr id="4" name="Hộp Văn bản 3">
            <a:extLst>
              <a:ext uri="{FF2B5EF4-FFF2-40B4-BE49-F238E27FC236}">
                <a16:creationId xmlns:a16="http://schemas.microsoft.com/office/drawing/2014/main" id="{85975B91-93C7-69E4-3179-563F73AA1F25}"/>
              </a:ext>
            </a:extLst>
          </p:cNvPr>
          <p:cNvSpPr txBox="1"/>
          <p:nvPr/>
        </p:nvSpPr>
        <p:spPr>
          <a:xfrm>
            <a:off x="3391793" y="420243"/>
            <a:ext cx="11504414" cy="646331"/>
          </a:xfrm>
          <a:prstGeom prst="rect">
            <a:avLst/>
          </a:prstGeom>
          <a:noFill/>
        </p:spPr>
        <p:txBody>
          <a:bodyPr wrap="square">
            <a:spAutoFit/>
          </a:bodyPr>
          <a:lstStyle/>
          <a:p>
            <a:r>
              <a:rPr lang="en-US" sz="3600" b="1" dirty="0">
                <a:latin typeface="Arial" panose="020B0604020202020204" pitchFamily="34" charset="0"/>
                <a:ea typeface="Calibri" panose="020F0502020204030204" pitchFamily="34" charset="0"/>
                <a:cs typeface="Arial" panose="020B0604020202020204" pitchFamily="34" charset="0"/>
              </a:rPr>
              <a:t>C</a:t>
            </a:r>
            <a:r>
              <a:rPr lang="vi-VN" sz="3600" b="1" dirty="0" err="1">
                <a:effectLst/>
                <a:latin typeface="Arial" panose="020B0604020202020204" pitchFamily="34" charset="0"/>
                <a:ea typeface="Calibri" panose="020F0502020204030204" pitchFamily="34" charset="0"/>
                <a:cs typeface="Arial" panose="020B0604020202020204" pitchFamily="34" charset="0"/>
              </a:rPr>
              <a:t>ác</a:t>
            </a:r>
            <a:r>
              <a:rPr lang="vi-VN" sz="3600" b="1" dirty="0">
                <a:effectLst/>
                <a:latin typeface="Arial" panose="020B0604020202020204" pitchFamily="34" charset="0"/>
                <a:ea typeface="Calibri" panose="020F0502020204030204" pitchFamily="34" charset="0"/>
                <a:cs typeface="Arial" panose="020B0604020202020204" pitchFamily="34" charset="0"/>
              </a:rPr>
              <a:t> </a:t>
            </a:r>
            <a:r>
              <a:rPr lang="vi-VN" sz="3600" b="1" dirty="0" err="1">
                <a:effectLst/>
                <a:latin typeface="Arial" panose="020B0604020202020204" pitchFamily="34" charset="0"/>
                <a:ea typeface="Calibri" panose="020F0502020204030204" pitchFamily="34" charset="0"/>
                <a:cs typeface="Arial" panose="020B0604020202020204" pitchFamily="34" charset="0"/>
              </a:rPr>
              <a:t>bước</a:t>
            </a:r>
            <a:r>
              <a:rPr lang="vi-VN" sz="3600" b="1" dirty="0">
                <a:effectLst/>
                <a:latin typeface="Arial" panose="020B0604020202020204" pitchFamily="34" charset="0"/>
                <a:ea typeface="Calibri" panose="020F0502020204030204" pitchFamily="34" charset="0"/>
                <a:cs typeface="Arial" panose="020B0604020202020204" pitchFamily="34" charset="0"/>
              </a:rPr>
              <a:t> </a:t>
            </a:r>
            <a:r>
              <a:rPr lang="vi-VN" sz="3600" b="1" dirty="0" err="1">
                <a:effectLst/>
                <a:latin typeface="Arial" panose="020B0604020202020204" pitchFamily="34" charset="0"/>
                <a:ea typeface="Calibri" panose="020F0502020204030204" pitchFamily="34" charset="0"/>
                <a:cs typeface="Arial" panose="020B0604020202020204" pitchFamily="34" charset="0"/>
              </a:rPr>
              <a:t>thực</a:t>
            </a:r>
            <a:r>
              <a:rPr lang="vi-VN" sz="3600" b="1" dirty="0">
                <a:effectLst/>
                <a:latin typeface="Arial" panose="020B0604020202020204" pitchFamily="34" charset="0"/>
                <a:ea typeface="Calibri" panose="020F0502020204030204" pitchFamily="34" charset="0"/>
                <a:cs typeface="Arial" panose="020B0604020202020204" pitchFamily="34" charset="0"/>
              </a:rPr>
              <a:t> </a:t>
            </a:r>
            <a:r>
              <a:rPr lang="vi-VN" sz="3600" b="1" dirty="0" err="1">
                <a:effectLst/>
                <a:latin typeface="Arial" panose="020B0604020202020204" pitchFamily="34" charset="0"/>
                <a:ea typeface="Calibri" panose="020F0502020204030204" pitchFamily="34" charset="0"/>
                <a:cs typeface="Arial" panose="020B0604020202020204" pitchFamily="34" charset="0"/>
              </a:rPr>
              <a:t>hiện</a:t>
            </a:r>
            <a:r>
              <a:rPr lang="vi-VN" sz="3600" b="1" dirty="0">
                <a:effectLst/>
                <a:latin typeface="Arial" panose="020B0604020202020204" pitchFamily="34" charset="0"/>
                <a:ea typeface="Calibri" panose="020F0502020204030204" pitchFamily="34" charset="0"/>
                <a:cs typeface="Arial" panose="020B0604020202020204" pitchFamily="34" charset="0"/>
              </a:rPr>
              <a:t> </a:t>
            </a:r>
            <a:r>
              <a:rPr lang="vi-VN" sz="3600" b="1" dirty="0" err="1">
                <a:effectLst/>
                <a:latin typeface="Arial" panose="020B0604020202020204" pitchFamily="34" charset="0"/>
                <a:ea typeface="Calibri" panose="020F0502020204030204" pitchFamily="34" charset="0"/>
                <a:cs typeface="Arial" panose="020B0604020202020204" pitchFamily="34" charset="0"/>
              </a:rPr>
              <a:t>của</a:t>
            </a:r>
            <a:r>
              <a:rPr lang="vi-VN" sz="3600" b="1" dirty="0">
                <a:effectLst/>
                <a:latin typeface="Arial" panose="020B0604020202020204" pitchFamily="34" charset="0"/>
                <a:ea typeface="Calibri" panose="020F0502020204030204" pitchFamily="34" charset="0"/>
                <a:cs typeface="Arial" panose="020B0604020202020204" pitchFamily="34" charset="0"/>
              </a:rPr>
              <a:t> phương </a:t>
            </a:r>
            <a:r>
              <a:rPr lang="vi-VN" sz="3600" b="1" dirty="0" err="1">
                <a:effectLst/>
                <a:latin typeface="Arial" panose="020B0604020202020204" pitchFamily="34" charset="0"/>
                <a:ea typeface="Calibri" panose="020F0502020204030204" pitchFamily="34" charset="0"/>
                <a:cs typeface="Arial" panose="020B0604020202020204" pitchFamily="34" charset="0"/>
              </a:rPr>
              <a:t>pháp</a:t>
            </a:r>
            <a:r>
              <a:rPr lang="vi-VN" sz="3600" b="1" dirty="0">
                <a:effectLst/>
                <a:latin typeface="Arial" panose="020B0604020202020204" pitchFamily="34" charset="0"/>
                <a:ea typeface="Calibri" panose="020F0502020204030204" pitchFamily="34" charset="0"/>
                <a:cs typeface="Arial" panose="020B0604020202020204" pitchFamily="34" charset="0"/>
              </a:rPr>
              <a:t> </a:t>
            </a:r>
            <a:r>
              <a:rPr lang="vi-VN" sz="3600" b="1" dirty="0" err="1">
                <a:effectLst/>
                <a:latin typeface="Arial" panose="020B0604020202020204" pitchFamily="34" charset="0"/>
                <a:ea typeface="Calibri" panose="020F0502020204030204" pitchFamily="34" charset="0"/>
                <a:cs typeface="Arial" panose="020B0604020202020204" pitchFamily="34" charset="0"/>
              </a:rPr>
              <a:t>thực</a:t>
            </a:r>
            <a:r>
              <a:rPr lang="vi-VN" sz="3600" b="1" dirty="0">
                <a:effectLst/>
                <a:latin typeface="Arial" panose="020B0604020202020204" pitchFamily="34" charset="0"/>
                <a:ea typeface="Calibri" panose="020F0502020204030204" pitchFamily="34" charset="0"/>
                <a:cs typeface="Arial" panose="020B0604020202020204" pitchFamily="34" charset="0"/>
              </a:rPr>
              <a:t> </a:t>
            </a:r>
            <a:r>
              <a:rPr lang="vi-VN" sz="3600" b="1" dirty="0" err="1">
                <a:effectLst/>
                <a:latin typeface="Arial" panose="020B0604020202020204" pitchFamily="34" charset="0"/>
                <a:ea typeface="Calibri" panose="020F0502020204030204" pitchFamily="34" charset="0"/>
                <a:cs typeface="Arial" panose="020B0604020202020204" pitchFamily="34" charset="0"/>
              </a:rPr>
              <a:t>nghiệm</a:t>
            </a:r>
            <a:endParaRPr lang="en-US" sz="3600" b="1" dirty="0">
              <a:latin typeface="Arial" panose="020B0604020202020204" pitchFamily="34" charset="0"/>
              <a:cs typeface="Arial" panose="020B0604020202020204" pitchFamily="34" charset="0"/>
            </a:endParaRPr>
          </a:p>
        </p:txBody>
      </p:sp>
      <p:sp>
        <p:nvSpPr>
          <p:cNvPr id="9" name="Hình chữ nhật 8">
            <a:extLst>
              <a:ext uri="{FF2B5EF4-FFF2-40B4-BE49-F238E27FC236}">
                <a16:creationId xmlns:a16="http://schemas.microsoft.com/office/drawing/2014/main" id="{77C6DEBB-CE2F-F93B-60F0-C756E8F73C6C}"/>
              </a:ext>
            </a:extLst>
          </p:cNvPr>
          <p:cNvSpPr/>
          <p:nvPr/>
        </p:nvSpPr>
        <p:spPr>
          <a:xfrm>
            <a:off x="2819400" y="1562100"/>
            <a:ext cx="12192000" cy="8128000"/>
          </a:xfrm>
          <a:prstGeom prst="rect">
            <a:avLst/>
          </a:prstGeom>
          <a:noFill/>
        </p:spPr>
      </p:sp>
      <p:sp>
        <p:nvSpPr>
          <p:cNvPr id="10" name="Hình tự do: Hình 9">
            <a:extLst>
              <a:ext uri="{FF2B5EF4-FFF2-40B4-BE49-F238E27FC236}">
                <a16:creationId xmlns:a16="http://schemas.microsoft.com/office/drawing/2014/main" id="{B3A215A3-4030-DD6E-5337-A9E9940C0510}"/>
              </a:ext>
            </a:extLst>
          </p:cNvPr>
          <p:cNvSpPr/>
          <p:nvPr/>
        </p:nvSpPr>
        <p:spPr>
          <a:xfrm>
            <a:off x="6720986" y="1542328"/>
            <a:ext cx="3962405" cy="1833539"/>
          </a:xfrm>
          <a:custGeom>
            <a:avLst/>
            <a:gdLst>
              <a:gd name="connsiteX0" fmla="*/ 0 w 3962405"/>
              <a:gd name="connsiteY0" fmla="*/ 305596 h 1833539"/>
              <a:gd name="connsiteX1" fmla="*/ 305596 w 3962405"/>
              <a:gd name="connsiteY1" fmla="*/ 0 h 1833539"/>
              <a:gd name="connsiteX2" fmla="*/ 3656809 w 3962405"/>
              <a:gd name="connsiteY2" fmla="*/ 0 h 1833539"/>
              <a:gd name="connsiteX3" fmla="*/ 3962405 w 3962405"/>
              <a:gd name="connsiteY3" fmla="*/ 305596 h 1833539"/>
              <a:gd name="connsiteX4" fmla="*/ 3962405 w 3962405"/>
              <a:gd name="connsiteY4" fmla="*/ 1527943 h 1833539"/>
              <a:gd name="connsiteX5" fmla="*/ 3656809 w 3962405"/>
              <a:gd name="connsiteY5" fmla="*/ 1833539 h 1833539"/>
              <a:gd name="connsiteX6" fmla="*/ 305596 w 3962405"/>
              <a:gd name="connsiteY6" fmla="*/ 1833539 h 1833539"/>
              <a:gd name="connsiteX7" fmla="*/ 0 w 3962405"/>
              <a:gd name="connsiteY7" fmla="*/ 1527943 h 1833539"/>
              <a:gd name="connsiteX8" fmla="*/ 0 w 3962405"/>
              <a:gd name="connsiteY8" fmla="*/ 305596 h 183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2405" h="1833539">
                <a:moveTo>
                  <a:pt x="0" y="305596"/>
                </a:moveTo>
                <a:cubicBezTo>
                  <a:pt x="0" y="136820"/>
                  <a:pt x="136820" y="0"/>
                  <a:pt x="305596" y="0"/>
                </a:cubicBezTo>
                <a:lnTo>
                  <a:pt x="3656809" y="0"/>
                </a:lnTo>
                <a:cubicBezTo>
                  <a:pt x="3825585" y="0"/>
                  <a:pt x="3962405" y="136820"/>
                  <a:pt x="3962405" y="305596"/>
                </a:cubicBezTo>
                <a:lnTo>
                  <a:pt x="3962405" y="1527943"/>
                </a:lnTo>
                <a:cubicBezTo>
                  <a:pt x="3962405" y="1696719"/>
                  <a:pt x="3825585" y="1833539"/>
                  <a:pt x="3656809" y="1833539"/>
                </a:cubicBezTo>
                <a:lnTo>
                  <a:pt x="305596" y="1833539"/>
                </a:lnTo>
                <a:cubicBezTo>
                  <a:pt x="136820" y="1833539"/>
                  <a:pt x="0" y="1696719"/>
                  <a:pt x="0" y="1527943"/>
                </a:cubicBezTo>
                <a:lnTo>
                  <a:pt x="0" y="305596"/>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11426" tIns="211426" rIns="211426" bIns="211426" numCol="1" spcCol="1270" anchor="ctr" anchorCtr="0">
            <a:noAutofit/>
          </a:bodyPr>
          <a:lstStyle/>
          <a:p>
            <a:pPr marL="0" lvl="0" indent="0" algn="ctr" defTabSz="1422400">
              <a:lnSpc>
                <a:spcPct val="150000"/>
              </a:lnSpc>
              <a:spcBef>
                <a:spcPct val="0"/>
              </a:spcBef>
              <a:spcAft>
                <a:spcPct val="35000"/>
              </a:spcAft>
              <a:buNone/>
            </a:pPr>
            <a:r>
              <a:rPr lang="en-US" sz="3200" kern="1200" dirty="0">
                <a:solidFill>
                  <a:schemeClr val="tx1"/>
                </a:solidFill>
                <a:latin typeface="Arial" panose="020B0604020202020204" pitchFamily="34" charset="0"/>
                <a:cs typeface="Arial" panose="020B0604020202020204" pitchFamily="34" charset="0"/>
              </a:rPr>
              <a:t>1. </a:t>
            </a:r>
            <a:r>
              <a:rPr lang="en-US" sz="3200" kern="1200" dirty="0" err="1">
                <a:solidFill>
                  <a:schemeClr val="tx1"/>
                </a:solidFill>
                <a:latin typeface="Arial" panose="020B0604020202020204" pitchFamily="34" charset="0"/>
                <a:cs typeface="Arial" panose="020B0604020202020204" pitchFamily="34" charset="0"/>
              </a:rPr>
              <a:t>Xác</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định</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vấn</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đề</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cần</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nghiên</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cứu</a:t>
            </a:r>
            <a:endParaRPr lang="en-US" sz="3200" kern="1200" dirty="0">
              <a:solidFill>
                <a:schemeClr val="tx1"/>
              </a:solidFill>
              <a:latin typeface="Arial" panose="020B0604020202020204" pitchFamily="34" charset="0"/>
              <a:cs typeface="Arial" panose="020B0604020202020204" pitchFamily="34" charset="0"/>
            </a:endParaRPr>
          </a:p>
        </p:txBody>
      </p:sp>
      <p:sp>
        <p:nvSpPr>
          <p:cNvPr id="11" name="Hình tự do: Hình 10">
            <a:extLst>
              <a:ext uri="{FF2B5EF4-FFF2-40B4-BE49-F238E27FC236}">
                <a16:creationId xmlns:a16="http://schemas.microsoft.com/office/drawing/2014/main" id="{21F9F559-C222-4B4A-6E42-D738E2558FAE}"/>
              </a:ext>
            </a:extLst>
          </p:cNvPr>
          <p:cNvSpPr/>
          <p:nvPr/>
        </p:nvSpPr>
        <p:spPr>
          <a:xfrm>
            <a:off x="5237001" y="2474106"/>
            <a:ext cx="6711788" cy="6915368"/>
          </a:xfrm>
          <a:custGeom>
            <a:avLst/>
            <a:gdLst/>
            <a:ahLst/>
            <a:cxnLst/>
            <a:rect l="0" t="0" r="0" b="0"/>
            <a:pathLst>
              <a:path>
                <a:moveTo>
                  <a:pt x="5614197" y="746862"/>
                </a:moveTo>
                <a:arcTo wR="3465188" hR="3465188" stAng="18499716" swAng="626167"/>
              </a:path>
            </a:pathLst>
          </a:custGeom>
          <a:noFill/>
          <a:ln w="57150">
            <a:solidFill>
              <a:schemeClr val="accent6">
                <a:lumMod val="75000"/>
              </a:schemeClr>
            </a:solidFill>
            <a:tailEnd type="arrow"/>
          </a:ln>
        </p:spPr>
        <p:style>
          <a:lnRef idx="1">
            <a:scrgbClr r="0" g="0" b="0"/>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2" name="Hình tự do: Hình 11">
            <a:extLst>
              <a:ext uri="{FF2B5EF4-FFF2-40B4-BE49-F238E27FC236}">
                <a16:creationId xmlns:a16="http://schemas.microsoft.com/office/drawing/2014/main" id="{9BF8FDAA-A1EA-8B9F-4A8B-DB66E8CDD8BF}"/>
              </a:ext>
            </a:extLst>
          </p:cNvPr>
          <p:cNvSpPr/>
          <p:nvPr/>
        </p:nvSpPr>
        <p:spPr>
          <a:xfrm>
            <a:off x="10236369" y="3801467"/>
            <a:ext cx="3522820" cy="2104032"/>
          </a:xfrm>
          <a:custGeom>
            <a:avLst/>
            <a:gdLst>
              <a:gd name="connsiteX0" fmla="*/ 0 w 3522820"/>
              <a:gd name="connsiteY0" fmla="*/ 350679 h 2104032"/>
              <a:gd name="connsiteX1" fmla="*/ 350679 w 3522820"/>
              <a:gd name="connsiteY1" fmla="*/ 0 h 2104032"/>
              <a:gd name="connsiteX2" fmla="*/ 3172141 w 3522820"/>
              <a:gd name="connsiteY2" fmla="*/ 0 h 2104032"/>
              <a:gd name="connsiteX3" fmla="*/ 3522820 w 3522820"/>
              <a:gd name="connsiteY3" fmla="*/ 350679 h 2104032"/>
              <a:gd name="connsiteX4" fmla="*/ 3522820 w 3522820"/>
              <a:gd name="connsiteY4" fmla="*/ 1753353 h 2104032"/>
              <a:gd name="connsiteX5" fmla="*/ 3172141 w 3522820"/>
              <a:gd name="connsiteY5" fmla="*/ 2104032 h 2104032"/>
              <a:gd name="connsiteX6" fmla="*/ 350679 w 3522820"/>
              <a:gd name="connsiteY6" fmla="*/ 2104032 h 2104032"/>
              <a:gd name="connsiteX7" fmla="*/ 0 w 3522820"/>
              <a:gd name="connsiteY7" fmla="*/ 1753353 h 2104032"/>
              <a:gd name="connsiteX8" fmla="*/ 0 w 3522820"/>
              <a:gd name="connsiteY8" fmla="*/ 350679 h 21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820" h="2104032">
                <a:moveTo>
                  <a:pt x="0" y="350679"/>
                </a:moveTo>
                <a:cubicBezTo>
                  <a:pt x="0" y="157004"/>
                  <a:pt x="157004" y="0"/>
                  <a:pt x="350679" y="0"/>
                </a:cubicBezTo>
                <a:lnTo>
                  <a:pt x="3172141" y="0"/>
                </a:lnTo>
                <a:cubicBezTo>
                  <a:pt x="3365816" y="0"/>
                  <a:pt x="3522820" y="157004"/>
                  <a:pt x="3522820" y="350679"/>
                </a:cubicBezTo>
                <a:lnTo>
                  <a:pt x="3522820" y="1753353"/>
                </a:lnTo>
                <a:cubicBezTo>
                  <a:pt x="3522820" y="1947028"/>
                  <a:pt x="3365816" y="2104032"/>
                  <a:pt x="3172141" y="2104032"/>
                </a:cubicBezTo>
                <a:lnTo>
                  <a:pt x="350679" y="2104032"/>
                </a:lnTo>
                <a:cubicBezTo>
                  <a:pt x="157004" y="2104032"/>
                  <a:pt x="0" y="1947028"/>
                  <a:pt x="0" y="1753353"/>
                </a:cubicBezTo>
                <a:lnTo>
                  <a:pt x="0" y="350679"/>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24630" tIns="224630" rIns="224630" bIns="224630" numCol="1" spcCol="1270" anchor="ctr" anchorCtr="0">
            <a:noAutofit/>
          </a:bodyPr>
          <a:lstStyle/>
          <a:p>
            <a:pPr marL="0" lvl="0" indent="0" algn="ctr" defTabSz="1422400">
              <a:lnSpc>
                <a:spcPct val="150000"/>
              </a:lnSpc>
              <a:spcBef>
                <a:spcPct val="0"/>
              </a:spcBef>
              <a:spcAft>
                <a:spcPct val="35000"/>
              </a:spcAft>
              <a:buNone/>
            </a:pPr>
            <a:r>
              <a:rPr lang="en-US" sz="3200" kern="1200" dirty="0">
                <a:solidFill>
                  <a:schemeClr val="tx1"/>
                </a:solidFill>
                <a:latin typeface="Arial" panose="020B0604020202020204" pitchFamily="34" charset="0"/>
                <a:cs typeface="Arial" panose="020B0604020202020204" pitchFamily="34" charset="0"/>
              </a:rPr>
              <a:t>2. Quan </a:t>
            </a:r>
            <a:r>
              <a:rPr lang="en-US" sz="3200" kern="1200" dirty="0" err="1">
                <a:solidFill>
                  <a:schemeClr val="tx1"/>
                </a:solidFill>
                <a:latin typeface="Arial" panose="020B0604020202020204" pitchFamily="34" charset="0"/>
                <a:cs typeface="Arial" panose="020B0604020202020204" pitchFamily="34" charset="0"/>
              </a:rPr>
              <a:t>sát</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thu</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thập</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thông</a:t>
            </a:r>
            <a:r>
              <a:rPr lang="en-US" sz="3200" kern="1200" dirty="0">
                <a:solidFill>
                  <a:schemeClr val="tx1"/>
                </a:solidFill>
                <a:latin typeface="Arial" panose="020B0604020202020204" pitchFamily="34" charset="0"/>
                <a:cs typeface="Arial" panose="020B0604020202020204" pitchFamily="34" charset="0"/>
              </a:rPr>
              <a:t> tin</a:t>
            </a:r>
          </a:p>
        </p:txBody>
      </p:sp>
      <p:sp>
        <p:nvSpPr>
          <p:cNvPr id="13" name="Hình tự do: Hình 12">
            <a:extLst>
              <a:ext uri="{FF2B5EF4-FFF2-40B4-BE49-F238E27FC236}">
                <a16:creationId xmlns:a16="http://schemas.microsoft.com/office/drawing/2014/main" id="{23027C90-D809-61C2-BA41-3339DAB3F1DC}"/>
              </a:ext>
            </a:extLst>
          </p:cNvPr>
          <p:cNvSpPr/>
          <p:nvPr/>
        </p:nvSpPr>
        <p:spPr>
          <a:xfrm>
            <a:off x="5237000" y="2459097"/>
            <a:ext cx="6930377" cy="6930377"/>
          </a:xfrm>
          <a:custGeom>
            <a:avLst/>
            <a:gdLst/>
            <a:ahLst/>
            <a:cxnLst/>
            <a:rect l="0" t="0" r="0" b="0"/>
            <a:pathLst>
              <a:path>
                <a:moveTo>
                  <a:pt x="6908501" y="3853949"/>
                </a:moveTo>
                <a:arcTo wR="3465188" hR="3465188" stAng="21986496" swAng="1245913"/>
              </a:path>
            </a:pathLst>
          </a:custGeom>
          <a:noFill/>
          <a:ln w="57150">
            <a:solidFill>
              <a:schemeClr val="accent6">
                <a:lumMod val="75000"/>
              </a:schemeClr>
            </a:solidFill>
            <a:tailEnd type="arrow"/>
          </a:ln>
        </p:spPr>
        <p:style>
          <a:lnRef idx="1">
            <a:scrgbClr r="0" g="0" b="0"/>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4" name="Hình tự do: Hình 13">
            <a:extLst>
              <a:ext uri="{FF2B5EF4-FFF2-40B4-BE49-F238E27FC236}">
                <a16:creationId xmlns:a16="http://schemas.microsoft.com/office/drawing/2014/main" id="{CA753310-D6B1-82C5-692E-DFDC6303D14F}"/>
              </a:ext>
            </a:extLst>
          </p:cNvPr>
          <p:cNvSpPr/>
          <p:nvPr/>
        </p:nvSpPr>
        <p:spPr>
          <a:xfrm>
            <a:off x="9514551" y="7859940"/>
            <a:ext cx="2448849" cy="1735484"/>
          </a:xfrm>
          <a:custGeom>
            <a:avLst/>
            <a:gdLst>
              <a:gd name="connsiteX0" fmla="*/ 0 w 2448849"/>
              <a:gd name="connsiteY0" fmla="*/ 289253 h 1735484"/>
              <a:gd name="connsiteX1" fmla="*/ 289253 w 2448849"/>
              <a:gd name="connsiteY1" fmla="*/ 0 h 1735484"/>
              <a:gd name="connsiteX2" fmla="*/ 2159596 w 2448849"/>
              <a:gd name="connsiteY2" fmla="*/ 0 h 1735484"/>
              <a:gd name="connsiteX3" fmla="*/ 2448849 w 2448849"/>
              <a:gd name="connsiteY3" fmla="*/ 289253 h 1735484"/>
              <a:gd name="connsiteX4" fmla="*/ 2448849 w 2448849"/>
              <a:gd name="connsiteY4" fmla="*/ 1446231 h 1735484"/>
              <a:gd name="connsiteX5" fmla="*/ 2159596 w 2448849"/>
              <a:gd name="connsiteY5" fmla="*/ 1735484 h 1735484"/>
              <a:gd name="connsiteX6" fmla="*/ 289253 w 2448849"/>
              <a:gd name="connsiteY6" fmla="*/ 1735484 h 1735484"/>
              <a:gd name="connsiteX7" fmla="*/ 0 w 2448849"/>
              <a:gd name="connsiteY7" fmla="*/ 1446231 h 1735484"/>
              <a:gd name="connsiteX8" fmla="*/ 0 w 2448849"/>
              <a:gd name="connsiteY8" fmla="*/ 289253 h 173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8849" h="1735484">
                <a:moveTo>
                  <a:pt x="0" y="289253"/>
                </a:moveTo>
                <a:cubicBezTo>
                  <a:pt x="0" y="129503"/>
                  <a:pt x="129503" y="0"/>
                  <a:pt x="289253" y="0"/>
                </a:cubicBezTo>
                <a:lnTo>
                  <a:pt x="2159596" y="0"/>
                </a:lnTo>
                <a:cubicBezTo>
                  <a:pt x="2319346" y="0"/>
                  <a:pt x="2448849" y="129503"/>
                  <a:pt x="2448849" y="289253"/>
                </a:cubicBezTo>
                <a:lnTo>
                  <a:pt x="2448849" y="1446231"/>
                </a:lnTo>
                <a:cubicBezTo>
                  <a:pt x="2448849" y="1605981"/>
                  <a:pt x="2319346" y="1735484"/>
                  <a:pt x="2159596" y="1735484"/>
                </a:cubicBezTo>
                <a:lnTo>
                  <a:pt x="289253" y="1735484"/>
                </a:lnTo>
                <a:cubicBezTo>
                  <a:pt x="129503" y="1735484"/>
                  <a:pt x="0" y="1605981"/>
                  <a:pt x="0" y="1446231"/>
                </a:cubicBezTo>
                <a:lnTo>
                  <a:pt x="0" y="289253"/>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06639" tIns="206639" rIns="206639" bIns="206639" numCol="1" spcCol="1270" anchor="ctr" anchorCtr="0">
            <a:noAutofit/>
          </a:bodyPr>
          <a:lstStyle/>
          <a:p>
            <a:pPr marL="0" lvl="0" indent="0" algn="ctr" defTabSz="1422400">
              <a:lnSpc>
                <a:spcPct val="150000"/>
              </a:lnSpc>
              <a:spcBef>
                <a:spcPct val="0"/>
              </a:spcBef>
              <a:spcAft>
                <a:spcPct val="35000"/>
              </a:spcAft>
              <a:buNone/>
            </a:pPr>
            <a:r>
              <a:rPr lang="en-US" sz="3200" kern="1200" dirty="0">
                <a:solidFill>
                  <a:schemeClr val="tx1"/>
                </a:solidFill>
                <a:latin typeface="Arial" panose="020B0604020202020204" pitchFamily="34" charset="0"/>
                <a:cs typeface="Arial" panose="020B0604020202020204" pitchFamily="34" charset="0"/>
              </a:rPr>
              <a:t>3. </a:t>
            </a:r>
            <a:r>
              <a:rPr lang="en-US" sz="3200" kern="1200" dirty="0" err="1">
                <a:solidFill>
                  <a:schemeClr val="tx1"/>
                </a:solidFill>
                <a:latin typeface="Arial" panose="020B0604020202020204" pitchFamily="34" charset="0"/>
                <a:cs typeface="Arial" panose="020B0604020202020204" pitchFamily="34" charset="0"/>
              </a:rPr>
              <a:t>Đưa</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ra</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dự</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đoán</a:t>
            </a:r>
            <a:endParaRPr lang="en-US" sz="3200" kern="1200" dirty="0">
              <a:solidFill>
                <a:schemeClr val="tx1"/>
              </a:solidFill>
              <a:latin typeface="Arial" panose="020B0604020202020204" pitchFamily="34" charset="0"/>
              <a:cs typeface="Arial" panose="020B0604020202020204" pitchFamily="34" charset="0"/>
            </a:endParaRPr>
          </a:p>
        </p:txBody>
      </p:sp>
      <p:sp>
        <p:nvSpPr>
          <p:cNvPr id="15" name="Hình tự do: Hình 14">
            <a:extLst>
              <a:ext uri="{FF2B5EF4-FFF2-40B4-BE49-F238E27FC236}">
                <a16:creationId xmlns:a16="http://schemas.microsoft.com/office/drawing/2014/main" id="{A1033E9D-EDE9-1FA9-BF11-DC559B5C7D33}"/>
              </a:ext>
            </a:extLst>
          </p:cNvPr>
          <p:cNvSpPr/>
          <p:nvPr/>
        </p:nvSpPr>
        <p:spPr>
          <a:xfrm>
            <a:off x="5202852" y="2474106"/>
            <a:ext cx="6930377" cy="6930377"/>
          </a:xfrm>
          <a:custGeom>
            <a:avLst/>
            <a:gdLst/>
            <a:ahLst/>
            <a:cxnLst/>
            <a:rect l="0" t="0" r="0" b="0"/>
            <a:pathLst>
              <a:path>
                <a:moveTo>
                  <a:pt x="4069248" y="6877321"/>
                </a:moveTo>
                <a:arcTo wR="3465188" hR="3465188" stAng="4797647" swAng="637634"/>
              </a:path>
            </a:pathLst>
          </a:custGeom>
          <a:solidFill>
            <a:schemeClr val="accent6"/>
          </a:solidFill>
          <a:ln w="57150">
            <a:solidFill>
              <a:schemeClr val="accent6">
                <a:lumMod val="75000"/>
              </a:schemeClr>
            </a:solidFill>
            <a:tailEnd type="arrow"/>
          </a:ln>
        </p:spPr>
        <p:style>
          <a:lnRef idx="2">
            <a:schemeClr val="accent6"/>
          </a:lnRef>
          <a:fillRef idx="0">
            <a:schemeClr val="accent6"/>
          </a:fillRef>
          <a:effectRef idx="1">
            <a:schemeClr val="accent6"/>
          </a:effectRef>
          <a:fontRef idx="minor">
            <a:schemeClr val="tx1"/>
          </a:fontRef>
        </p:style>
      </p:sp>
      <p:sp>
        <p:nvSpPr>
          <p:cNvPr id="16" name="Hình tự do: Hình 15">
            <a:extLst>
              <a:ext uri="{FF2B5EF4-FFF2-40B4-BE49-F238E27FC236}">
                <a16:creationId xmlns:a16="http://schemas.microsoft.com/office/drawing/2014/main" id="{308FB5AF-E8F4-FCE0-5F95-1E4C0902E562}"/>
              </a:ext>
            </a:extLst>
          </p:cNvPr>
          <p:cNvSpPr/>
          <p:nvPr/>
        </p:nvSpPr>
        <p:spPr>
          <a:xfrm>
            <a:off x="4876798" y="7859940"/>
            <a:ext cx="3577207" cy="1735484"/>
          </a:xfrm>
          <a:custGeom>
            <a:avLst/>
            <a:gdLst>
              <a:gd name="connsiteX0" fmla="*/ 0 w 3577207"/>
              <a:gd name="connsiteY0" fmla="*/ 289253 h 1735484"/>
              <a:gd name="connsiteX1" fmla="*/ 289253 w 3577207"/>
              <a:gd name="connsiteY1" fmla="*/ 0 h 1735484"/>
              <a:gd name="connsiteX2" fmla="*/ 3287954 w 3577207"/>
              <a:gd name="connsiteY2" fmla="*/ 0 h 1735484"/>
              <a:gd name="connsiteX3" fmla="*/ 3577207 w 3577207"/>
              <a:gd name="connsiteY3" fmla="*/ 289253 h 1735484"/>
              <a:gd name="connsiteX4" fmla="*/ 3577207 w 3577207"/>
              <a:gd name="connsiteY4" fmla="*/ 1446231 h 1735484"/>
              <a:gd name="connsiteX5" fmla="*/ 3287954 w 3577207"/>
              <a:gd name="connsiteY5" fmla="*/ 1735484 h 1735484"/>
              <a:gd name="connsiteX6" fmla="*/ 289253 w 3577207"/>
              <a:gd name="connsiteY6" fmla="*/ 1735484 h 1735484"/>
              <a:gd name="connsiteX7" fmla="*/ 0 w 3577207"/>
              <a:gd name="connsiteY7" fmla="*/ 1446231 h 1735484"/>
              <a:gd name="connsiteX8" fmla="*/ 0 w 3577207"/>
              <a:gd name="connsiteY8" fmla="*/ 289253 h 173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207" h="1735484">
                <a:moveTo>
                  <a:pt x="0" y="289253"/>
                </a:moveTo>
                <a:cubicBezTo>
                  <a:pt x="0" y="129503"/>
                  <a:pt x="129503" y="0"/>
                  <a:pt x="289253" y="0"/>
                </a:cubicBezTo>
                <a:lnTo>
                  <a:pt x="3287954" y="0"/>
                </a:lnTo>
                <a:cubicBezTo>
                  <a:pt x="3447704" y="0"/>
                  <a:pt x="3577207" y="129503"/>
                  <a:pt x="3577207" y="289253"/>
                </a:cubicBezTo>
                <a:lnTo>
                  <a:pt x="3577207" y="1446231"/>
                </a:lnTo>
                <a:cubicBezTo>
                  <a:pt x="3577207" y="1605981"/>
                  <a:pt x="3447704" y="1735484"/>
                  <a:pt x="3287954" y="1735484"/>
                </a:cubicBezTo>
                <a:lnTo>
                  <a:pt x="289253" y="1735484"/>
                </a:lnTo>
                <a:cubicBezTo>
                  <a:pt x="129503" y="1735484"/>
                  <a:pt x="0" y="1605981"/>
                  <a:pt x="0" y="1446231"/>
                </a:cubicBezTo>
                <a:lnTo>
                  <a:pt x="0" y="289253"/>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06639" tIns="206639" rIns="206639" bIns="206639" numCol="1" spcCol="1270" anchor="ctr" anchorCtr="0">
            <a:noAutofit/>
          </a:bodyPr>
          <a:lstStyle/>
          <a:p>
            <a:pPr marL="0" lvl="0" indent="0" algn="ctr" defTabSz="1422400">
              <a:lnSpc>
                <a:spcPct val="150000"/>
              </a:lnSpc>
              <a:spcBef>
                <a:spcPct val="0"/>
              </a:spcBef>
              <a:spcAft>
                <a:spcPct val="35000"/>
              </a:spcAft>
              <a:buNone/>
            </a:pPr>
            <a:r>
              <a:rPr lang="en-US" sz="3200" kern="1200" dirty="0">
                <a:solidFill>
                  <a:schemeClr val="tx1"/>
                </a:solidFill>
                <a:latin typeface="Arial" panose="020B0604020202020204" pitchFamily="34" charset="0"/>
                <a:cs typeface="Arial" panose="020B0604020202020204" pitchFamily="34" charset="0"/>
              </a:rPr>
              <a:t>4. </a:t>
            </a:r>
            <a:r>
              <a:rPr lang="en-US" sz="3200" kern="1200" dirty="0" err="1">
                <a:solidFill>
                  <a:schemeClr val="tx1"/>
                </a:solidFill>
                <a:latin typeface="Arial" panose="020B0604020202020204" pitchFamily="34" charset="0"/>
                <a:cs typeface="Arial" panose="020B0604020202020204" pitchFamily="34" charset="0"/>
              </a:rPr>
              <a:t>Thí</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nghiệm</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kiểm</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tra</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dự</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đoán</a:t>
            </a:r>
            <a:endParaRPr lang="en-US" sz="3200" kern="1200" dirty="0">
              <a:solidFill>
                <a:schemeClr val="tx1"/>
              </a:solidFill>
              <a:latin typeface="Arial" panose="020B0604020202020204" pitchFamily="34" charset="0"/>
              <a:cs typeface="Arial" panose="020B0604020202020204" pitchFamily="34" charset="0"/>
            </a:endParaRPr>
          </a:p>
        </p:txBody>
      </p:sp>
      <p:sp>
        <p:nvSpPr>
          <p:cNvPr id="17" name="Hình tự do: Hình 16">
            <a:extLst>
              <a:ext uri="{FF2B5EF4-FFF2-40B4-BE49-F238E27FC236}">
                <a16:creationId xmlns:a16="http://schemas.microsoft.com/office/drawing/2014/main" id="{C44A460A-0B58-5B57-658D-E297CE21A110}"/>
              </a:ext>
            </a:extLst>
          </p:cNvPr>
          <p:cNvSpPr/>
          <p:nvPr/>
        </p:nvSpPr>
        <p:spPr>
          <a:xfrm>
            <a:off x="5237000" y="2459097"/>
            <a:ext cx="6930377" cy="6930377"/>
          </a:xfrm>
          <a:custGeom>
            <a:avLst/>
            <a:gdLst/>
            <a:ahLst/>
            <a:cxnLst/>
            <a:rect l="0" t="0" r="0" b="0"/>
            <a:pathLst>
              <a:path>
                <a:moveTo>
                  <a:pt x="367495" y="5018195"/>
                </a:moveTo>
                <a:arcTo wR="3465188" hR="3465188" stAng="9202406" swAng="1359213"/>
              </a:path>
            </a:pathLst>
          </a:custGeom>
          <a:noFill/>
          <a:ln w="57150">
            <a:solidFill>
              <a:schemeClr val="accent6">
                <a:lumMod val="75000"/>
              </a:schemeClr>
            </a:solidFill>
            <a:tailEnd type="arrow"/>
          </a:ln>
        </p:spPr>
        <p:style>
          <a:lnRef idx="1">
            <a:scrgbClr r="0" g="0" b="0"/>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8" name="Hình tự do: Hình 17">
            <a:extLst>
              <a:ext uri="{FF2B5EF4-FFF2-40B4-BE49-F238E27FC236}">
                <a16:creationId xmlns:a16="http://schemas.microsoft.com/office/drawing/2014/main" id="{14F748E1-555A-5C2B-5829-33AAD23DC2FF}"/>
              </a:ext>
            </a:extLst>
          </p:cNvPr>
          <p:cNvSpPr/>
          <p:nvPr/>
        </p:nvSpPr>
        <p:spPr>
          <a:xfrm>
            <a:off x="4071610" y="3985741"/>
            <a:ext cx="2669976" cy="1735484"/>
          </a:xfrm>
          <a:custGeom>
            <a:avLst/>
            <a:gdLst>
              <a:gd name="connsiteX0" fmla="*/ 0 w 2669976"/>
              <a:gd name="connsiteY0" fmla="*/ 289253 h 1735484"/>
              <a:gd name="connsiteX1" fmla="*/ 289253 w 2669976"/>
              <a:gd name="connsiteY1" fmla="*/ 0 h 1735484"/>
              <a:gd name="connsiteX2" fmla="*/ 2380723 w 2669976"/>
              <a:gd name="connsiteY2" fmla="*/ 0 h 1735484"/>
              <a:gd name="connsiteX3" fmla="*/ 2669976 w 2669976"/>
              <a:gd name="connsiteY3" fmla="*/ 289253 h 1735484"/>
              <a:gd name="connsiteX4" fmla="*/ 2669976 w 2669976"/>
              <a:gd name="connsiteY4" fmla="*/ 1446231 h 1735484"/>
              <a:gd name="connsiteX5" fmla="*/ 2380723 w 2669976"/>
              <a:gd name="connsiteY5" fmla="*/ 1735484 h 1735484"/>
              <a:gd name="connsiteX6" fmla="*/ 289253 w 2669976"/>
              <a:gd name="connsiteY6" fmla="*/ 1735484 h 1735484"/>
              <a:gd name="connsiteX7" fmla="*/ 0 w 2669976"/>
              <a:gd name="connsiteY7" fmla="*/ 1446231 h 1735484"/>
              <a:gd name="connsiteX8" fmla="*/ 0 w 2669976"/>
              <a:gd name="connsiteY8" fmla="*/ 289253 h 173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76" h="1735484">
                <a:moveTo>
                  <a:pt x="0" y="289253"/>
                </a:moveTo>
                <a:cubicBezTo>
                  <a:pt x="0" y="129503"/>
                  <a:pt x="129503" y="0"/>
                  <a:pt x="289253" y="0"/>
                </a:cubicBezTo>
                <a:lnTo>
                  <a:pt x="2380723" y="0"/>
                </a:lnTo>
                <a:cubicBezTo>
                  <a:pt x="2540473" y="0"/>
                  <a:pt x="2669976" y="129503"/>
                  <a:pt x="2669976" y="289253"/>
                </a:cubicBezTo>
                <a:lnTo>
                  <a:pt x="2669976" y="1446231"/>
                </a:lnTo>
                <a:cubicBezTo>
                  <a:pt x="2669976" y="1605981"/>
                  <a:pt x="2540473" y="1735484"/>
                  <a:pt x="2380723" y="1735484"/>
                </a:cubicBezTo>
                <a:lnTo>
                  <a:pt x="289253" y="1735484"/>
                </a:lnTo>
                <a:cubicBezTo>
                  <a:pt x="129503" y="1735484"/>
                  <a:pt x="0" y="1605981"/>
                  <a:pt x="0" y="1446231"/>
                </a:cubicBezTo>
                <a:lnTo>
                  <a:pt x="0" y="289253"/>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06639" tIns="206639" rIns="206639" bIns="206639"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latin typeface="Arial" panose="020B0604020202020204" pitchFamily="34" charset="0"/>
                <a:cs typeface="Arial" panose="020B0604020202020204" pitchFamily="34" charset="0"/>
              </a:rPr>
              <a:t>5. </a:t>
            </a:r>
            <a:r>
              <a:rPr lang="en-US" sz="3200" kern="1200" dirty="0" err="1">
                <a:solidFill>
                  <a:schemeClr val="tx1"/>
                </a:solidFill>
                <a:latin typeface="Arial" panose="020B0604020202020204" pitchFamily="34" charset="0"/>
                <a:cs typeface="Arial" panose="020B0604020202020204" pitchFamily="34" charset="0"/>
              </a:rPr>
              <a:t>Kết</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luận</a:t>
            </a:r>
            <a:endParaRPr lang="en-US" sz="3200" kern="1200" dirty="0">
              <a:solidFill>
                <a:schemeClr val="tx1"/>
              </a:solidFill>
              <a:latin typeface="Arial" panose="020B0604020202020204" pitchFamily="34" charset="0"/>
              <a:cs typeface="Arial" panose="020B0604020202020204" pitchFamily="34" charset="0"/>
            </a:endParaRPr>
          </a:p>
        </p:txBody>
      </p:sp>
      <p:sp>
        <p:nvSpPr>
          <p:cNvPr id="19" name="Hình tự do: Hình 18">
            <a:extLst>
              <a:ext uri="{FF2B5EF4-FFF2-40B4-BE49-F238E27FC236}">
                <a16:creationId xmlns:a16="http://schemas.microsoft.com/office/drawing/2014/main" id="{B86B329D-804B-549A-547C-A5D6D8D63C72}"/>
              </a:ext>
            </a:extLst>
          </p:cNvPr>
          <p:cNvSpPr/>
          <p:nvPr/>
        </p:nvSpPr>
        <p:spPr>
          <a:xfrm>
            <a:off x="5237000" y="2459097"/>
            <a:ext cx="6930377" cy="6930377"/>
          </a:xfrm>
          <a:custGeom>
            <a:avLst/>
            <a:gdLst/>
            <a:ahLst/>
            <a:cxnLst/>
            <a:rect l="0" t="0" r="0" b="0"/>
            <a:pathLst>
              <a:path>
                <a:moveTo>
                  <a:pt x="742611" y="1321569"/>
                </a:moveTo>
                <a:arcTo wR="3465188" hR="3465188" stAng="13092906" swAng="762871"/>
              </a:path>
            </a:pathLst>
          </a:custGeom>
          <a:noFill/>
          <a:ln w="57150">
            <a:solidFill>
              <a:schemeClr val="accent6">
                <a:lumMod val="75000"/>
              </a:schemeClr>
            </a:solidFill>
            <a:tailEnd type="arrow"/>
          </a:ln>
        </p:spPr>
        <p:style>
          <a:lnRef idx="1">
            <a:scrgbClr r="0" g="0" b="0"/>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147762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2" grpId="0" animBg="1"/>
      <p:bldP spid="14" grpId="0" animBg="1"/>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822" t="12812" r="4427" b="9725"/>
          <a:stretch>
            <a:fillRect/>
          </a:stretch>
        </p:blipFill>
        <p:spPr>
          <a:xfrm>
            <a:off x="0" y="0"/>
            <a:ext cx="18288000" cy="10287000"/>
          </a:xfrm>
          <a:prstGeom prst="rect">
            <a:avLst/>
          </a:prstGeom>
        </p:spPr>
      </p:pic>
      <p:grpSp>
        <p:nvGrpSpPr>
          <p:cNvPr id="68" name="Group 68"/>
          <p:cNvGrpSpPr/>
          <p:nvPr/>
        </p:nvGrpSpPr>
        <p:grpSpPr>
          <a:xfrm>
            <a:off x="1534217" y="1378475"/>
            <a:ext cx="195240" cy="195240"/>
            <a:chOff x="0" y="0"/>
            <a:chExt cx="812800" cy="812800"/>
          </a:xfrm>
        </p:grpSpPr>
        <p:sp>
          <p:nvSpPr>
            <p:cNvPr id="69" name="Freeform 6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7F78"/>
            </a:solidFill>
          </p:spPr>
        </p:sp>
        <p:sp>
          <p:nvSpPr>
            <p:cNvPr id="70" name="TextBox 70"/>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71" name="Group 71"/>
          <p:cNvGrpSpPr/>
          <p:nvPr/>
        </p:nvGrpSpPr>
        <p:grpSpPr>
          <a:xfrm>
            <a:off x="1776587" y="1378475"/>
            <a:ext cx="195240" cy="195240"/>
            <a:chOff x="0" y="0"/>
            <a:chExt cx="812800" cy="812800"/>
          </a:xfrm>
        </p:grpSpPr>
        <p:sp>
          <p:nvSpPr>
            <p:cNvPr id="72" name="Freeform 7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73" name="TextBox 73"/>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74" name="Group 74"/>
          <p:cNvGrpSpPr/>
          <p:nvPr/>
        </p:nvGrpSpPr>
        <p:grpSpPr>
          <a:xfrm>
            <a:off x="2017272" y="1378475"/>
            <a:ext cx="195240" cy="195240"/>
            <a:chOff x="0" y="0"/>
            <a:chExt cx="812800" cy="812800"/>
          </a:xfrm>
        </p:grpSpPr>
        <p:sp>
          <p:nvSpPr>
            <p:cNvPr id="75" name="Freeform 7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E4677"/>
            </a:solidFill>
          </p:spPr>
        </p:sp>
        <p:sp>
          <p:nvSpPr>
            <p:cNvPr id="76" name="TextBox 76"/>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pic>
        <p:nvPicPr>
          <p:cNvPr id="78" name="Picture 7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5967">
            <a:off x="16277186" y="8314133"/>
            <a:ext cx="1760240" cy="1806216"/>
          </a:xfrm>
          <a:prstGeom prst="rect">
            <a:avLst/>
          </a:prstGeom>
        </p:spPr>
      </p:pic>
      <p:pic>
        <p:nvPicPr>
          <p:cNvPr id="79" name="Picture 7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70334" y="2311005"/>
            <a:ext cx="751650" cy="751650"/>
          </a:xfrm>
          <a:prstGeom prst="rect">
            <a:avLst/>
          </a:prstGeom>
        </p:spPr>
      </p:pic>
      <p:pic>
        <p:nvPicPr>
          <p:cNvPr id="81" name="Picture 8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567016">
            <a:off x="14474549" y="48715"/>
            <a:ext cx="1798735" cy="722765"/>
          </a:xfrm>
          <a:prstGeom prst="rect">
            <a:avLst/>
          </a:prstGeom>
        </p:spPr>
      </p:pic>
      <p:sp>
        <p:nvSpPr>
          <p:cNvPr id="85" name="Hình chữ nhật: Góc Tròn 84">
            <a:extLst>
              <a:ext uri="{FF2B5EF4-FFF2-40B4-BE49-F238E27FC236}">
                <a16:creationId xmlns:a16="http://schemas.microsoft.com/office/drawing/2014/main" id="{68B85120-6DCD-059C-51E3-6CF21D251B74}"/>
              </a:ext>
            </a:extLst>
          </p:cNvPr>
          <p:cNvSpPr/>
          <p:nvPr/>
        </p:nvSpPr>
        <p:spPr>
          <a:xfrm>
            <a:off x="1223059" y="8968953"/>
            <a:ext cx="15001889" cy="11614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dirty="0" err="1">
                <a:effectLst/>
                <a:ea typeface="Calibri" panose="020F0502020204030204" pitchFamily="34" charset="0"/>
              </a:rPr>
              <a:t>Họ</a:t>
            </a:r>
            <a:r>
              <a:rPr lang="vi-VN" sz="3400" dirty="0">
                <a:effectLst/>
                <a:ea typeface="Calibri" panose="020F0502020204030204" pitchFamily="34" charset="0"/>
              </a:rPr>
              <a:t> </a:t>
            </a:r>
            <a:r>
              <a:rPr lang="vi-VN" sz="3400" dirty="0" err="1">
                <a:effectLst/>
                <a:ea typeface="Calibri" panose="020F0502020204030204" pitchFamily="34" charset="0"/>
              </a:rPr>
              <a:t>là</a:t>
            </a:r>
            <a:r>
              <a:rPr lang="vi-VN" sz="3400" dirty="0">
                <a:effectLst/>
                <a:ea typeface="Calibri" panose="020F0502020204030204" pitchFamily="34" charset="0"/>
              </a:rPr>
              <a:t> ai?</a:t>
            </a:r>
            <a:r>
              <a:rPr lang="vi-VN" sz="3400" i="1" dirty="0">
                <a:effectLst/>
                <a:ea typeface="Calibri" panose="020F0502020204030204" pitchFamily="34" charset="0"/>
              </a:rPr>
              <a:t> </a:t>
            </a:r>
            <a:r>
              <a:rPr lang="vi-VN" sz="3400" dirty="0" err="1">
                <a:effectLst/>
                <a:ea typeface="Calibri" panose="020F0502020204030204" pitchFamily="34" charset="0"/>
              </a:rPr>
              <a:t>Họ</a:t>
            </a:r>
            <a:r>
              <a:rPr lang="vi-VN" sz="3400" dirty="0">
                <a:effectLst/>
                <a:ea typeface="Calibri" panose="020F0502020204030204" pitchFamily="34" charset="0"/>
              </a:rPr>
              <a:t> </a:t>
            </a:r>
            <a:r>
              <a:rPr lang="vi-VN" sz="3400" dirty="0" err="1">
                <a:effectLst/>
                <a:ea typeface="Calibri" panose="020F0502020204030204" pitchFamily="34" charset="0"/>
              </a:rPr>
              <a:t>nổi</a:t>
            </a:r>
            <a:r>
              <a:rPr lang="vi-VN" sz="3400" dirty="0">
                <a:effectLst/>
                <a:ea typeface="Calibri" panose="020F0502020204030204" pitchFamily="34" charset="0"/>
              </a:rPr>
              <a:t> </a:t>
            </a:r>
            <a:r>
              <a:rPr lang="vi-VN" sz="3400" dirty="0" err="1">
                <a:effectLst/>
                <a:ea typeface="Calibri" panose="020F0502020204030204" pitchFamily="34" charset="0"/>
              </a:rPr>
              <a:t>tiếng</a:t>
            </a:r>
            <a:r>
              <a:rPr lang="vi-VN" sz="3400" dirty="0">
                <a:effectLst/>
                <a:ea typeface="Calibri" panose="020F0502020204030204" pitchFamily="34" charset="0"/>
              </a:rPr>
              <a:t> </a:t>
            </a:r>
            <a:r>
              <a:rPr lang="vi-VN" sz="3400" dirty="0" err="1">
                <a:effectLst/>
                <a:ea typeface="Calibri" panose="020F0502020204030204" pitchFamily="34" charset="0"/>
              </a:rPr>
              <a:t>với</a:t>
            </a:r>
            <a:r>
              <a:rPr lang="vi-VN" sz="3400" dirty="0">
                <a:effectLst/>
                <a:ea typeface="Calibri" panose="020F0502020204030204" pitchFamily="34" charset="0"/>
              </a:rPr>
              <a:t> </a:t>
            </a:r>
            <a:r>
              <a:rPr lang="vi-VN" sz="3400" dirty="0" err="1">
                <a:effectLst/>
                <a:ea typeface="Calibri" panose="020F0502020204030204" pitchFamily="34" charset="0"/>
              </a:rPr>
              <a:t>những</a:t>
            </a:r>
            <a:r>
              <a:rPr lang="vi-VN" sz="3400" dirty="0">
                <a:effectLst/>
                <a:ea typeface="Calibri" panose="020F0502020204030204" pitchFamily="34" charset="0"/>
              </a:rPr>
              <a:t> </a:t>
            </a:r>
            <a:r>
              <a:rPr lang="vi-VN" sz="3400" dirty="0" err="1">
                <a:effectLst/>
                <a:ea typeface="Calibri" panose="020F0502020204030204" pitchFamily="34" charset="0"/>
              </a:rPr>
              <a:t>phát</a:t>
            </a:r>
            <a:r>
              <a:rPr lang="vi-VN" sz="3400" dirty="0">
                <a:effectLst/>
                <a:ea typeface="Calibri" panose="020F0502020204030204" pitchFamily="34" charset="0"/>
              </a:rPr>
              <a:t> minh </a:t>
            </a:r>
            <a:r>
              <a:rPr lang="vi-VN" sz="3400" dirty="0" err="1">
                <a:effectLst/>
                <a:ea typeface="Calibri" panose="020F0502020204030204" pitchFamily="34" charset="0"/>
              </a:rPr>
              <a:t>nào</a:t>
            </a:r>
            <a:r>
              <a:rPr lang="vi-VN" sz="3400" dirty="0">
                <a:effectLst/>
                <a:ea typeface="Calibri" panose="020F0502020204030204" pitchFamily="34" charset="0"/>
              </a:rPr>
              <a:t> liên quan </a:t>
            </a:r>
            <a:r>
              <a:rPr lang="vi-VN" sz="3400" dirty="0" err="1">
                <a:effectLst/>
                <a:ea typeface="Calibri" panose="020F0502020204030204" pitchFamily="34" charset="0"/>
              </a:rPr>
              <a:t>đến</a:t>
            </a:r>
            <a:r>
              <a:rPr lang="vi-VN" sz="3400" dirty="0">
                <a:effectLst/>
                <a:ea typeface="Calibri" panose="020F0502020204030204" pitchFamily="34" charset="0"/>
              </a:rPr>
              <a:t> môn </a:t>
            </a:r>
            <a:r>
              <a:rPr lang="vi-VN" sz="3400" dirty="0" err="1">
                <a:effectLst/>
                <a:ea typeface="Calibri" panose="020F0502020204030204" pitchFamily="34" charset="0"/>
              </a:rPr>
              <a:t>vật</a:t>
            </a:r>
            <a:r>
              <a:rPr lang="vi-VN" sz="3400" dirty="0">
                <a:effectLst/>
                <a:ea typeface="Calibri" panose="020F0502020204030204" pitchFamily="34" charset="0"/>
              </a:rPr>
              <a:t> </a:t>
            </a:r>
            <a:r>
              <a:rPr lang="vi-VN" sz="3400" dirty="0" err="1">
                <a:effectLst/>
                <a:ea typeface="Calibri" panose="020F0502020204030204" pitchFamily="34" charset="0"/>
              </a:rPr>
              <a:t>lý</a:t>
            </a:r>
            <a:r>
              <a:rPr lang="vi-VN" sz="3400" dirty="0">
                <a:effectLst/>
                <a:ea typeface="Calibri" panose="020F0502020204030204" pitchFamily="34" charset="0"/>
              </a:rPr>
              <a:t>? </a:t>
            </a:r>
            <a:endParaRPr lang="en-US" sz="3400" dirty="0"/>
          </a:p>
        </p:txBody>
      </p:sp>
      <p:sp>
        <p:nvSpPr>
          <p:cNvPr id="88" name="Hộp Văn bản 87">
            <a:extLst>
              <a:ext uri="{FF2B5EF4-FFF2-40B4-BE49-F238E27FC236}">
                <a16:creationId xmlns:a16="http://schemas.microsoft.com/office/drawing/2014/main" id="{91D95CAD-49A0-A40E-167E-7503B607E5D8}"/>
              </a:ext>
            </a:extLst>
          </p:cNvPr>
          <p:cNvSpPr txBox="1"/>
          <p:nvPr/>
        </p:nvSpPr>
        <p:spPr>
          <a:xfrm>
            <a:off x="1270265" y="5143500"/>
            <a:ext cx="3036265" cy="3694409"/>
          </a:xfrm>
          <a:prstGeom prst="rect">
            <a:avLst/>
          </a:prstGeom>
          <a:noFill/>
        </p:spPr>
        <p:txBody>
          <a:bodyPr wrap="square" rtlCol="0">
            <a:spAutoFit/>
          </a:bodyPr>
          <a:lstStyle/>
          <a:p>
            <a:pPr algn="ctr">
              <a:lnSpc>
                <a:spcPct val="150000"/>
              </a:lnSpc>
            </a:pPr>
            <a:r>
              <a:rPr lang="en-US" sz="3200" dirty="0">
                <a:latin typeface="Arial" panose="020B0604020202020204" pitchFamily="34" charset="0"/>
                <a:cs typeface="Arial" panose="020B0604020202020204" pitchFamily="34" charset="0"/>
              </a:rPr>
              <a:t>Galilei (Ga-li-</a:t>
            </a:r>
            <a:r>
              <a:rPr lang="en-US" sz="3200" dirty="0" err="1">
                <a:latin typeface="Arial" panose="020B0604020202020204" pitchFamily="34" charset="0"/>
                <a:cs typeface="Arial" panose="020B0604020202020204" pitchFamily="34" charset="0"/>
              </a:rPr>
              <a:t>lê</a:t>
            </a:r>
            <a:r>
              <a:rPr lang="en-US" sz="3200" dirty="0">
                <a:latin typeface="Arial" panose="020B0604020202020204" pitchFamily="34" charset="0"/>
                <a:cs typeface="Arial" panose="020B0604020202020204" pitchFamily="34" charset="0"/>
              </a:rPr>
              <a:t>)</a:t>
            </a:r>
          </a:p>
          <a:p>
            <a:pPr algn="ctr">
              <a:lnSpc>
                <a:spcPct val="150000"/>
              </a:lnSpc>
            </a:pPr>
            <a:r>
              <a:rPr lang="en-US" sz="3200" dirty="0">
                <a:latin typeface="Arial" panose="020B0604020202020204" pitchFamily="34" charset="0"/>
                <a:cs typeface="Arial" panose="020B0604020202020204" pitchFamily="34" charset="0"/>
              </a:rPr>
              <a:t>(1564 - 1642)</a:t>
            </a:r>
          </a:p>
          <a:p>
            <a:pPr algn="ctr">
              <a:lnSpc>
                <a:spcPct val="150000"/>
              </a:lnSpc>
            </a:pPr>
            <a:r>
              <a:rPr lang="en-US" sz="3200" dirty="0">
                <a:latin typeface="Arial" panose="020B0604020202020204" pitchFamily="34" charset="0"/>
                <a:cs typeface="Arial" panose="020B0604020202020204" pitchFamily="34" charset="0"/>
              </a:rPr>
              <a:t>Cha </a:t>
            </a:r>
            <a:r>
              <a:rPr lang="en-US" sz="3200" dirty="0" err="1">
                <a:latin typeface="Arial" panose="020B0604020202020204" pitchFamily="34" charset="0"/>
                <a:cs typeface="Arial" panose="020B0604020202020204" pitchFamily="34" charset="0"/>
              </a:rPr>
              <a:t>đẻ</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thực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nghiệm</a:t>
            </a:r>
            <a:endParaRPr lang="en-US" sz="3200" dirty="0">
              <a:latin typeface="Arial" panose="020B0604020202020204" pitchFamily="34" charset="0"/>
              <a:cs typeface="Arial" panose="020B0604020202020204" pitchFamily="34" charset="0"/>
            </a:endParaRPr>
          </a:p>
        </p:txBody>
      </p:sp>
      <p:sp>
        <p:nvSpPr>
          <p:cNvPr id="89" name="Hộp Văn bản 88">
            <a:extLst>
              <a:ext uri="{FF2B5EF4-FFF2-40B4-BE49-F238E27FC236}">
                <a16:creationId xmlns:a16="http://schemas.microsoft.com/office/drawing/2014/main" id="{06756A4F-3D86-085B-C9B1-F838565C951A}"/>
              </a:ext>
            </a:extLst>
          </p:cNvPr>
          <p:cNvSpPr txBox="1"/>
          <p:nvPr/>
        </p:nvSpPr>
        <p:spPr>
          <a:xfrm>
            <a:off x="7077668" y="5170924"/>
            <a:ext cx="3345349" cy="3694409"/>
          </a:xfrm>
          <a:prstGeom prst="rect">
            <a:avLst/>
          </a:prstGeom>
          <a:noFill/>
        </p:spPr>
        <p:txBody>
          <a:bodyPr wrap="square" rtlCol="0">
            <a:spAutoFit/>
          </a:bodyPr>
          <a:lstStyle/>
          <a:p>
            <a:pPr algn="ctr">
              <a:lnSpc>
                <a:spcPct val="150000"/>
              </a:lnSpc>
            </a:pPr>
            <a:r>
              <a:rPr lang="en-US" sz="3200" dirty="0">
                <a:latin typeface="Arial" panose="020B0604020202020204" pitchFamily="34" charset="0"/>
                <a:cs typeface="Arial" panose="020B0604020202020204" pitchFamily="34" charset="0"/>
              </a:rPr>
              <a:t>Newton (</a:t>
            </a:r>
            <a:r>
              <a:rPr lang="en-US" sz="3200" dirty="0" err="1">
                <a:latin typeface="Arial" panose="020B0604020202020204" pitchFamily="34" charset="0"/>
                <a:cs typeface="Arial" panose="020B0604020202020204" pitchFamily="34" charset="0"/>
              </a:rPr>
              <a:t>Niu-tơn</a:t>
            </a:r>
            <a:r>
              <a:rPr lang="en-US" sz="3200" dirty="0">
                <a:latin typeface="Arial" panose="020B0604020202020204" pitchFamily="34" charset="0"/>
                <a:cs typeface="Arial" panose="020B0604020202020204" pitchFamily="34" charset="0"/>
              </a:rPr>
              <a:t>)</a:t>
            </a:r>
          </a:p>
          <a:p>
            <a:pPr algn="ctr">
              <a:lnSpc>
                <a:spcPct val="150000"/>
              </a:lnSpc>
            </a:pPr>
            <a:r>
              <a:rPr lang="en-US" sz="3200" dirty="0">
                <a:latin typeface="Arial" panose="020B0604020202020204" pitchFamily="34" charset="0"/>
                <a:cs typeface="Arial" panose="020B0604020202020204" pitchFamily="34" charset="0"/>
              </a:rPr>
              <a:t>(1642 - 1727)</a:t>
            </a:r>
          </a:p>
          <a:p>
            <a:pPr algn="ctr">
              <a:lnSpc>
                <a:spcPct val="150000"/>
              </a:lnSpc>
            </a:pP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định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hấp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dẫn</a:t>
            </a:r>
            <a:endParaRPr lang="en-US" sz="32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0" name="Hộp Văn bản 89">
                <a:extLst>
                  <a:ext uri="{FF2B5EF4-FFF2-40B4-BE49-F238E27FC236}">
                    <a16:creationId xmlns:a16="http://schemas.microsoft.com/office/drawing/2014/main" id="{31A4BE99-CC18-0469-E960-1EB316A2045E}"/>
                  </a:ext>
                </a:extLst>
              </p:cNvPr>
              <p:cNvSpPr txBox="1"/>
              <p:nvPr/>
            </p:nvSpPr>
            <p:spPr>
              <a:xfrm>
                <a:off x="12304939" y="5118108"/>
                <a:ext cx="4008585" cy="3694281"/>
              </a:xfrm>
              <a:prstGeom prst="rect">
                <a:avLst/>
              </a:prstGeom>
              <a:noFill/>
            </p:spPr>
            <p:txBody>
              <a:bodyPr wrap="square" rtlCol="0">
                <a:spAutoFit/>
              </a:bodyPr>
              <a:lstStyle/>
              <a:p>
                <a:pPr algn="ctr">
                  <a:lnSpc>
                    <a:spcPct val="150000"/>
                  </a:lnSpc>
                </a:pPr>
                <a:r>
                  <a:rPr lang="en-US" sz="3200" dirty="0">
                    <a:latin typeface="Arial" panose="020B0604020202020204" pitchFamily="34" charset="0"/>
                    <a:cs typeface="Arial" panose="020B0604020202020204" pitchFamily="34" charset="0"/>
                  </a:rPr>
                  <a:t>Einstein (Anh-</a:t>
                </a:r>
                <a:r>
                  <a:rPr lang="en-US" sz="3200" dirty="0" err="1">
                    <a:latin typeface="Arial" panose="020B0604020202020204" pitchFamily="34" charset="0"/>
                    <a:cs typeface="Arial" panose="020B0604020202020204" pitchFamily="34" charset="0"/>
                  </a:rPr>
                  <a:t>xtanh</a:t>
                </a:r>
                <a:r>
                  <a:rPr lang="en-US" sz="3200" dirty="0">
                    <a:latin typeface="Arial" panose="020B0604020202020204" pitchFamily="34" charset="0"/>
                    <a:cs typeface="Arial" panose="020B0604020202020204" pitchFamily="34" charset="0"/>
                  </a:rPr>
                  <a:t>)</a:t>
                </a:r>
              </a:p>
              <a:p>
                <a:pPr algn="ctr">
                  <a:lnSpc>
                    <a:spcPct val="150000"/>
                  </a:lnSpc>
                </a:pPr>
                <a:r>
                  <a:rPr lang="en-US" sz="3200" dirty="0">
                    <a:latin typeface="Arial" panose="020B0604020202020204" pitchFamily="34" charset="0"/>
                    <a:cs typeface="Arial" panose="020B0604020202020204" pitchFamily="34" charset="0"/>
                  </a:rPr>
                  <a:t>(1879 - 1955)</a:t>
                </a:r>
              </a:p>
              <a:p>
                <a:pPr algn="ctr">
                  <a:lnSpc>
                    <a:spcPct val="150000"/>
                  </a:lnSpc>
                </a:pP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thuyết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thức</a:t>
                </a:r>
                <a:r>
                  <a:rPr lang="en-US" sz="3200" dirty="0">
                    <a:latin typeface="Arial" panose="020B0604020202020204" pitchFamily="34" charset="0"/>
                    <a:cs typeface="Arial" panose="020B0604020202020204" pitchFamily="34"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𝐸</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𝑚</m:t>
                    </m:r>
                    <m:r>
                      <a:rPr lang="en-US" sz="3200" b="0" i="1" smtClean="0">
                        <a:latin typeface="Cambria Math" panose="02040503050406030204" pitchFamily="18" charset="0"/>
                        <a:cs typeface="Arial" panose="020B0604020202020204" pitchFamily="34" charset="0"/>
                      </a:rPr>
                      <m:t>.</m:t>
                    </m:r>
                    <m:sSup>
                      <m:sSupPr>
                        <m:ctrlPr>
                          <a:rPr lang="en-US" sz="3200" b="0" i="1" smtClean="0">
                            <a:latin typeface="Cambria Math" panose="02040503050406030204" pitchFamily="18" charset="0"/>
                            <a:cs typeface="Arial" panose="020B0604020202020204" pitchFamily="34" charset="0"/>
                          </a:rPr>
                        </m:ctrlPr>
                      </m:sSupPr>
                      <m:e>
                        <m:r>
                          <a:rPr lang="en-US" sz="3200" b="0" i="1" smtClean="0">
                            <a:latin typeface="Cambria Math" panose="02040503050406030204" pitchFamily="18" charset="0"/>
                            <a:cs typeface="Arial" panose="020B0604020202020204" pitchFamily="34" charset="0"/>
                          </a:rPr>
                          <m:t>𝑐</m:t>
                        </m:r>
                      </m:e>
                      <m:sup>
                        <m:r>
                          <a:rPr lang="en-US" sz="3200" b="0" i="1" smtClean="0">
                            <a:latin typeface="Cambria Math" panose="02040503050406030204" pitchFamily="18" charset="0"/>
                            <a:cs typeface="Arial" panose="020B0604020202020204" pitchFamily="34" charset="0"/>
                          </a:rPr>
                          <m:t>2</m:t>
                        </m:r>
                      </m:sup>
                    </m:sSup>
                  </m:oMath>
                </a14:m>
                <a:endParaRPr lang="en-US" sz="3200" dirty="0">
                  <a:latin typeface="Arial" panose="020B0604020202020204" pitchFamily="34" charset="0"/>
                  <a:cs typeface="Arial" panose="020B0604020202020204" pitchFamily="34" charset="0"/>
                </a:endParaRPr>
              </a:p>
            </p:txBody>
          </p:sp>
        </mc:Choice>
        <mc:Fallback>
          <p:sp>
            <p:nvSpPr>
              <p:cNvPr id="90" name="Hộp Văn bản 89">
                <a:extLst>
                  <a:ext uri="{FF2B5EF4-FFF2-40B4-BE49-F238E27FC236}">
                    <a16:creationId xmlns:a16="http://schemas.microsoft.com/office/drawing/2014/main" id="{31A4BE99-CC18-0469-E960-1EB316A2045E}"/>
                  </a:ext>
                </a:extLst>
              </p:cNvPr>
              <p:cNvSpPr txBox="1">
                <a:spLocks noRot="1" noChangeAspect="1" noMove="1" noResize="1" noEditPoints="1" noAdjustHandles="1" noChangeArrowheads="1" noChangeShapeType="1" noTextEdit="1"/>
              </p:cNvSpPr>
              <p:nvPr/>
            </p:nvSpPr>
            <p:spPr>
              <a:xfrm>
                <a:off x="12304939" y="5118108"/>
                <a:ext cx="4008585" cy="3694281"/>
              </a:xfrm>
              <a:prstGeom prst="rect">
                <a:avLst/>
              </a:prstGeom>
              <a:blipFill>
                <a:blip r:embed="rId10"/>
                <a:stretch>
                  <a:fillRect l="-2131" r="-1826" b="-4455"/>
                </a:stretch>
              </a:blipFill>
            </p:spPr>
            <p:txBody>
              <a:bodyPr/>
              <a:lstStyle/>
              <a:p>
                <a:r>
                  <a:rPr lang="en-US">
                    <a:noFill/>
                  </a:rPr>
                  <a:t> </a:t>
                </a:r>
              </a:p>
            </p:txBody>
          </p:sp>
        </mc:Fallback>
      </mc:AlternateContent>
      <p:pic>
        <p:nvPicPr>
          <p:cNvPr id="1026" name="Picture 2" descr="Galileo Galilei – Wikipedia tiếng Việt">
            <a:extLst>
              <a:ext uri="{FF2B5EF4-FFF2-40B4-BE49-F238E27FC236}">
                <a16:creationId xmlns:a16="http://schemas.microsoft.com/office/drawing/2014/main" id="{2C58C206-ECA2-E895-0637-15E85658B26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93188" y="576377"/>
            <a:ext cx="3252326" cy="41307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aac Newton – Wikipedia tiếng Việt">
            <a:extLst>
              <a:ext uri="{FF2B5EF4-FFF2-40B4-BE49-F238E27FC236}">
                <a16:creationId xmlns:a16="http://schemas.microsoft.com/office/drawing/2014/main" id="{4DE0EDA9-8186-EF2A-8FCE-EC629194F1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35896" y="576377"/>
            <a:ext cx="3428895" cy="41307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bert Einstein – Wikipedia tiếng Việt">
            <a:extLst>
              <a:ext uri="{FF2B5EF4-FFF2-40B4-BE49-F238E27FC236}">
                <a16:creationId xmlns:a16="http://schemas.microsoft.com/office/drawing/2014/main" id="{9F714F6C-E393-33F5-CE89-5890EAD28FE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594785" y="576377"/>
            <a:ext cx="3428895" cy="42795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5"/>
                                        </p:tgtEl>
                                        <p:attrNameLst>
                                          <p:attrName>style.visibility</p:attrName>
                                        </p:attrNameLst>
                                      </p:cBhvr>
                                      <p:to>
                                        <p:strVal val="visible"/>
                                      </p:to>
                                    </p:set>
                                    <p:anim calcmode="lin" valueType="num">
                                      <p:cBhvr additive="base">
                                        <p:cTn id="18" dur="500" fill="hold"/>
                                        <p:tgtEl>
                                          <p:spTgt spid="85"/>
                                        </p:tgtEl>
                                        <p:attrNameLst>
                                          <p:attrName>ppt_x</p:attrName>
                                        </p:attrNameLst>
                                      </p:cBhvr>
                                      <p:tavLst>
                                        <p:tav tm="0">
                                          <p:val>
                                            <p:strVal val="#ppt_x"/>
                                          </p:val>
                                        </p:tav>
                                        <p:tav tm="100000">
                                          <p:val>
                                            <p:strVal val="#ppt_x"/>
                                          </p:val>
                                        </p:tav>
                                      </p:tavLst>
                                    </p:anim>
                                    <p:anim calcmode="lin" valueType="num">
                                      <p:cBhvr additive="base">
                                        <p:cTn id="19"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8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anim calcmode="lin" valueType="num">
                                      <p:cBhvr>
                                        <p:cTn id="29" dur="500" fill="hold"/>
                                        <p:tgtEl>
                                          <p:spTgt spid="88"/>
                                        </p:tgtEl>
                                        <p:attrNameLst>
                                          <p:attrName>ppt_x</p:attrName>
                                        </p:attrNameLst>
                                      </p:cBhvr>
                                      <p:tavLst>
                                        <p:tav tm="0">
                                          <p:val>
                                            <p:strVal val="#ppt_x"/>
                                          </p:val>
                                        </p:tav>
                                        <p:tav tm="100000">
                                          <p:val>
                                            <p:strVal val="#ppt_x"/>
                                          </p:val>
                                        </p:tav>
                                      </p:tavLst>
                                    </p:anim>
                                    <p:anim calcmode="lin" valueType="num">
                                      <p:cBhvr>
                                        <p:cTn id="30" dur="5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animEffect transition="in" filter="fade">
                                      <p:cBhvr>
                                        <p:cTn id="35" dur="500"/>
                                        <p:tgtEl>
                                          <p:spTgt spid="89"/>
                                        </p:tgtEl>
                                      </p:cBhvr>
                                    </p:animEffect>
                                    <p:anim calcmode="lin" valueType="num">
                                      <p:cBhvr>
                                        <p:cTn id="36" dur="500" fill="hold"/>
                                        <p:tgtEl>
                                          <p:spTgt spid="89"/>
                                        </p:tgtEl>
                                        <p:attrNameLst>
                                          <p:attrName>ppt_x</p:attrName>
                                        </p:attrNameLst>
                                      </p:cBhvr>
                                      <p:tavLst>
                                        <p:tav tm="0">
                                          <p:val>
                                            <p:strVal val="#ppt_x"/>
                                          </p:val>
                                        </p:tav>
                                        <p:tav tm="100000">
                                          <p:val>
                                            <p:strVal val="#ppt_x"/>
                                          </p:val>
                                        </p:tav>
                                      </p:tavLst>
                                    </p:anim>
                                    <p:anim calcmode="lin" valueType="num">
                                      <p:cBhvr>
                                        <p:cTn id="37"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500"/>
                                        <p:tgtEl>
                                          <p:spTgt spid="90"/>
                                        </p:tgtEl>
                                      </p:cBhvr>
                                    </p:animEffect>
                                    <p:anim calcmode="lin" valueType="num">
                                      <p:cBhvr>
                                        <p:cTn id="43" dur="500" fill="hold"/>
                                        <p:tgtEl>
                                          <p:spTgt spid="90"/>
                                        </p:tgtEl>
                                        <p:attrNameLst>
                                          <p:attrName>ppt_x</p:attrName>
                                        </p:attrNameLst>
                                      </p:cBhvr>
                                      <p:tavLst>
                                        <p:tav tm="0">
                                          <p:val>
                                            <p:strVal val="#ppt_x"/>
                                          </p:val>
                                        </p:tav>
                                        <p:tav tm="100000">
                                          <p:val>
                                            <p:strVal val="#ppt_x"/>
                                          </p:val>
                                        </p:tav>
                                      </p:tavLst>
                                    </p:anim>
                                    <p:anim calcmode="lin" valueType="num">
                                      <p:cBhvr>
                                        <p:cTn id="44" dur="5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5" grpId="1" animBg="1"/>
      <p:bldP spid="88" grpId="0"/>
      <p:bldP spid="89" grpId="0"/>
      <p:bldP spid="9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55" t="13964" r="3983" b="8057"/>
          <a:stretch>
            <a:fillRect/>
          </a:stretch>
        </p:blipFill>
        <p:spPr>
          <a:xfrm>
            <a:off x="0" y="0"/>
            <a:ext cx="18288000" cy="10287000"/>
          </a:xfrm>
          <a:prstGeom prst="rect">
            <a:avLst/>
          </a:prstGeom>
        </p:spPr>
      </p:pic>
      <p:grpSp>
        <p:nvGrpSpPr>
          <p:cNvPr id="3" name="Group 3"/>
          <p:cNvGrpSpPr/>
          <p:nvPr/>
        </p:nvGrpSpPr>
        <p:grpSpPr>
          <a:xfrm>
            <a:off x="2803773" y="796987"/>
            <a:ext cx="11750428" cy="8719490"/>
            <a:chOff x="0" y="0"/>
            <a:chExt cx="1771355" cy="1194805"/>
          </a:xfrm>
        </p:grpSpPr>
        <p:sp>
          <p:nvSpPr>
            <p:cNvPr id="4" name="Freeform 4"/>
            <p:cNvSpPr/>
            <p:nvPr/>
          </p:nvSpPr>
          <p:spPr>
            <a:xfrm>
              <a:off x="0" y="0"/>
              <a:ext cx="1771355" cy="1194805"/>
            </a:xfrm>
            <a:custGeom>
              <a:avLst/>
              <a:gdLst/>
              <a:ahLst/>
              <a:cxnLst/>
              <a:rect l="l" t="t" r="r" b="b"/>
              <a:pathLst>
                <a:path w="1771355" h="1194805">
                  <a:moveTo>
                    <a:pt x="58707" y="0"/>
                  </a:moveTo>
                  <a:lnTo>
                    <a:pt x="1712649" y="0"/>
                  </a:lnTo>
                  <a:cubicBezTo>
                    <a:pt x="1745072" y="0"/>
                    <a:pt x="1771355" y="26284"/>
                    <a:pt x="1771355" y="58707"/>
                  </a:cubicBezTo>
                  <a:lnTo>
                    <a:pt x="1771355" y="1136099"/>
                  </a:lnTo>
                  <a:cubicBezTo>
                    <a:pt x="1771355" y="1168522"/>
                    <a:pt x="1745072" y="1194805"/>
                    <a:pt x="1712649" y="1194805"/>
                  </a:cubicBezTo>
                  <a:lnTo>
                    <a:pt x="58707" y="1194805"/>
                  </a:lnTo>
                  <a:cubicBezTo>
                    <a:pt x="26284" y="1194805"/>
                    <a:pt x="0" y="1168522"/>
                    <a:pt x="0" y="1136099"/>
                  </a:cubicBezTo>
                  <a:lnTo>
                    <a:pt x="0" y="58707"/>
                  </a:lnTo>
                  <a:cubicBezTo>
                    <a:pt x="0" y="26284"/>
                    <a:pt x="26284" y="0"/>
                    <a:pt x="58707" y="0"/>
                  </a:cubicBezTo>
                  <a:close/>
                </a:path>
              </a:pathLst>
            </a:custGeom>
            <a:solidFill>
              <a:srgbClr val="FFF9F5"/>
            </a:solidFill>
          </p:spPr>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pic>
        <p:nvPicPr>
          <p:cNvPr id="35" name="Picture 3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28528">
            <a:off x="744194" y="8442009"/>
            <a:ext cx="1798735" cy="722765"/>
          </a:xfrm>
          <a:prstGeom prst="rect">
            <a:avLst/>
          </a:prstGeom>
        </p:spPr>
      </p:pic>
      <p:pic>
        <p:nvPicPr>
          <p:cNvPr id="36" name="Picture 3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22215" y="2333332"/>
            <a:ext cx="751650" cy="751650"/>
          </a:xfrm>
          <a:prstGeom prst="rect">
            <a:avLst/>
          </a:prstGeom>
        </p:spPr>
      </p:pic>
      <p:pic>
        <p:nvPicPr>
          <p:cNvPr id="37" name="Picture 3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974078">
            <a:off x="-1222766" y="-1590571"/>
            <a:ext cx="4172167" cy="4114800"/>
          </a:xfrm>
          <a:prstGeom prst="rect">
            <a:avLst/>
          </a:prstGeom>
        </p:spPr>
      </p:pic>
      <p:pic>
        <p:nvPicPr>
          <p:cNvPr id="34" name="Picture 3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97741" y="1456589"/>
            <a:ext cx="1629832" cy="1440179"/>
          </a:xfrm>
          <a:prstGeom prst="rect">
            <a:avLst/>
          </a:prstGeom>
        </p:spPr>
      </p:pic>
      <p:sp>
        <p:nvSpPr>
          <p:cNvPr id="8" name="Hộp Văn bản 7">
            <a:extLst>
              <a:ext uri="{FF2B5EF4-FFF2-40B4-BE49-F238E27FC236}">
                <a16:creationId xmlns:a16="http://schemas.microsoft.com/office/drawing/2014/main" id="{1E131BC8-6BBF-B7DF-195E-44C9E4FD1868}"/>
              </a:ext>
            </a:extLst>
          </p:cNvPr>
          <p:cNvSpPr txBox="1"/>
          <p:nvPr/>
        </p:nvSpPr>
        <p:spPr>
          <a:xfrm>
            <a:off x="6476958" y="1383143"/>
            <a:ext cx="5334084" cy="780214"/>
          </a:xfrm>
          <a:prstGeom prst="rect">
            <a:avLst/>
          </a:prstGeom>
          <a:noFill/>
        </p:spPr>
        <p:txBody>
          <a:bodyPr wrap="square">
            <a:spAutoFit/>
          </a:bodyPr>
          <a:lstStyle/>
          <a:p>
            <a:pPr marR="0" lvl="0" algn="just">
              <a:lnSpc>
                <a:spcPct val="150000"/>
              </a:lnSpc>
              <a:spcBef>
                <a:spcPts val="300"/>
              </a:spcBef>
              <a:spcAft>
                <a:spcPts val="300"/>
              </a:spcAft>
            </a:pPr>
            <a:r>
              <a:rPr lang="en-US" sz="3400" b="1" dirty="0">
                <a:effectLst/>
                <a:latin typeface="Arial" panose="020B0604020202020204" pitchFamily="34" charset="0"/>
                <a:ea typeface="Calibri" panose="020F0502020204030204" pitchFamily="34" charset="0"/>
                <a:cs typeface="Arial" panose="020B0604020202020204" pitchFamily="34" charset="0"/>
              </a:rPr>
              <a:t>2. </a:t>
            </a:r>
            <a:r>
              <a:rPr lang="vi-VN" sz="3400" b="1" dirty="0">
                <a:effectLst/>
                <a:latin typeface="Arial" panose="020B0604020202020204" pitchFamily="34" charset="0"/>
                <a:ea typeface="Calibri" panose="020F0502020204030204" pitchFamily="34" charset="0"/>
                <a:cs typeface="Arial" panose="020B0604020202020204" pitchFamily="34" charset="0"/>
              </a:rPr>
              <a:t>Phương </a:t>
            </a:r>
            <a:r>
              <a:rPr lang="vi-VN" sz="3400" b="1" dirty="0" err="1">
                <a:effectLst/>
                <a:latin typeface="Arial" panose="020B0604020202020204" pitchFamily="34" charset="0"/>
                <a:ea typeface="Calibri" panose="020F0502020204030204" pitchFamily="34" charset="0"/>
                <a:cs typeface="Arial" panose="020B0604020202020204" pitchFamily="34" charset="0"/>
              </a:rPr>
              <a:t>pháp</a:t>
            </a:r>
            <a:r>
              <a:rPr lang="vi-VN" sz="3400" b="1" dirty="0">
                <a:effectLst/>
                <a:latin typeface="Arial" panose="020B0604020202020204" pitchFamily="34" charset="0"/>
                <a:ea typeface="Calibri" panose="020F0502020204030204" pitchFamily="34" charset="0"/>
                <a:cs typeface="Arial" panose="020B0604020202020204" pitchFamily="34" charset="0"/>
              </a:rPr>
              <a:t> mô </a:t>
            </a:r>
            <a:r>
              <a:rPr lang="vi-VN" sz="3400" b="1" dirty="0" err="1">
                <a:effectLst/>
                <a:latin typeface="Arial" panose="020B0604020202020204" pitchFamily="34" charset="0"/>
                <a:ea typeface="Calibri" panose="020F0502020204030204" pitchFamily="34" charset="0"/>
                <a:cs typeface="Arial" panose="020B0604020202020204" pitchFamily="34" charset="0"/>
              </a:rPr>
              <a:t>hình</a:t>
            </a:r>
            <a:endParaRPr lang="en-US" sz="3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Hình ảnh 8">
            <a:extLst>
              <a:ext uri="{FF2B5EF4-FFF2-40B4-BE49-F238E27FC236}">
                <a16:creationId xmlns:a16="http://schemas.microsoft.com/office/drawing/2014/main" id="{8D13082D-17C4-4D7F-6064-B0FABE028EC0}"/>
              </a:ext>
            </a:extLst>
          </p:cNvPr>
          <p:cNvPicPr>
            <a:picLocks noChangeAspect="1"/>
          </p:cNvPicPr>
          <p:nvPr/>
        </p:nvPicPr>
        <p:blipFill>
          <a:blip r:embed="rId11"/>
          <a:stretch>
            <a:fillRect/>
          </a:stretch>
        </p:blipFill>
        <p:spPr>
          <a:xfrm>
            <a:off x="5169462" y="2472693"/>
            <a:ext cx="7949076" cy="4641235"/>
          </a:xfrm>
          <a:prstGeom prst="rect">
            <a:avLst/>
          </a:prstGeom>
        </p:spPr>
      </p:pic>
      <p:sp>
        <p:nvSpPr>
          <p:cNvPr id="12" name="Hộp Văn bản 11">
            <a:extLst>
              <a:ext uri="{FF2B5EF4-FFF2-40B4-BE49-F238E27FC236}">
                <a16:creationId xmlns:a16="http://schemas.microsoft.com/office/drawing/2014/main" id="{ECAED8A6-7796-8B81-02B3-A9092A8ADA24}"/>
              </a:ext>
            </a:extLst>
          </p:cNvPr>
          <p:cNvSpPr txBox="1"/>
          <p:nvPr/>
        </p:nvSpPr>
        <p:spPr>
          <a:xfrm>
            <a:off x="4495800" y="7423264"/>
            <a:ext cx="9296400" cy="751488"/>
          </a:xfrm>
          <a:prstGeom prst="rect">
            <a:avLst/>
          </a:prstGeom>
          <a:noFill/>
        </p:spPr>
        <p:txBody>
          <a:bodyPr wrap="square">
            <a:spAutoFit/>
          </a:bodyPr>
          <a:lstStyle/>
          <a:p>
            <a:pPr marL="0" marR="0" algn="just">
              <a:lnSpc>
                <a:spcPct val="150000"/>
              </a:lnSpc>
              <a:spcBef>
                <a:spcPts val="300"/>
              </a:spcBef>
              <a:spcAft>
                <a:spcPts val="300"/>
              </a:spcAft>
            </a:pPr>
            <a:r>
              <a:rPr lang="vi-VN" sz="3200" dirty="0">
                <a:effectLst/>
                <a:ea typeface="Calibri" panose="020F0502020204030204" pitchFamily="34" charset="0"/>
                <a:cs typeface="Times New Roman" panose="02020603050405020304" pitchFamily="18" charset="0"/>
              </a:rPr>
              <a:t>Đây </a:t>
            </a:r>
            <a:r>
              <a:rPr lang="vi-VN" sz="3200" dirty="0" err="1">
                <a:effectLst/>
                <a:ea typeface="Calibri" panose="020F0502020204030204" pitchFamily="34" charset="0"/>
                <a:cs typeface="Times New Roman" panose="02020603050405020304" pitchFamily="18" charset="0"/>
              </a:rPr>
              <a:t>là</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một</a:t>
            </a:r>
            <a:r>
              <a:rPr lang="vi-VN" sz="3200" dirty="0">
                <a:effectLst/>
                <a:ea typeface="Calibri" panose="020F0502020204030204" pitchFamily="34" charset="0"/>
                <a:cs typeface="Times New Roman" panose="02020603050405020304" pitchFamily="18" charset="0"/>
              </a:rPr>
              <a:t> minh </a:t>
            </a:r>
            <a:r>
              <a:rPr lang="vi-VN" sz="3200" dirty="0" err="1">
                <a:effectLst/>
                <a:ea typeface="Calibri" panose="020F0502020204030204" pitchFamily="34" charset="0"/>
                <a:cs typeface="Times New Roman" panose="02020603050405020304" pitchFamily="18" charset="0"/>
              </a:rPr>
              <a:t>họa</a:t>
            </a:r>
            <a:r>
              <a:rPr lang="vi-VN" sz="3200" dirty="0">
                <a:effectLst/>
                <a:ea typeface="Calibri" panose="020F0502020204030204" pitchFamily="34" charset="0"/>
                <a:cs typeface="Times New Roman" panose="02020603050405020304" pitchFamily="18" charset="0"/>
              </a:rPr>
              <a:t> cho phương </a:t>
            </a:r>
            <a:r>
              <a:rPr lang="vi-VN" sz="3200" dirty="0" err="1">
                <a:effectLst/>
                <a:ea typeface="Calibri" panose="020F0502020204030204" pitchFamily="34" charset="0"/>
                <a:cs typeface="Times New Roman" panose="02020603050405020304" pitchFamily="18" charset="0"/>
              </a:rPr>
              <a:t>pháp</a:t>
            </a:r>
            <a:r>
              <a:rPr lang="vi-VN" sz="3200" dirty="0">
                <a:effectLst/>
                <a:ea typeface="Calibri" panose="020F0502020204030204" pitchFamily="34" charset="0"/>
                <a:cs typeface="Times New Roman" panose="02020603050405020304" pitchFamily="18" charset="0"/>
              </a:rPr>
              <a:t> mô </a:t>
            </a:r>
            <a:r>
              <a:rPr lang="vi-VN" sz="3200" dirty="0" err="1">
                <a:effectLst/>
                <a:ea typeface="Calibri" panose="020F0502020204030204" pitchFamily="34" charset="0"/>
                <a:cs typeface="Times New Roman" panose="02020603050405020304" pitchFamily="18" charset="0"/>
              </a:rPr>
              <a:t>hình</a:t>
            </a:r>
            <a:r>
              <a:rPr lang="vi-VN" sz="3200" dirty="0">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114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038" t="15998" r="5386" b="8374"/>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494582" y="-369489"/>
            <a:ext cx="4172167" cy="4114800"/>
          </a:xfrm>
          <a:prstGeom prst="rect">
            <a:avLst/>
          </a:prstGeom>
        </p:spPr>
      </p:pic>
      <p:grpSp>
        <p:nvGrpSpPr>
          <p:cNvPr id="5" name="Group 5"/>
          <p:cNvGrpSpPr/>
          <p:nvPr/>
        </p:nvGrpSpPr>
        <p:grpSpPr>
          <a:xfrm>
            <a:off x="735386" y="994950"/>
            <a:ext cx="16817228" cy="8991599"/>
            <a:chOff x="0" y="0"/>
            <a:chExt cx="1863822" cy="1151967"/>
          </a:xfrm>
        </p:grpSpPr>
        <p:sp>
          <p:nvSpPr>
            <p:cNvPr id="6" name="Freeform 6"/>
            <p:cNvSpPr/>
            <p:nvPr/>
          </p:nvSpPr>
          <p:spPr>
            <a:xfrm>
              <a:off x="0" y="0"/>
              <a:ext cx="1863822" cy="1151967"/>
            </a:xfrm>
            <a:custGeom>
              <a:avLst/>
              <a:gdLst/>
              <a:ahLst/>
              <a:cxnLst/>
              <a:rect l="l" t="t" r="r" b="b"/>
              <a:pathLst>
                <a:path w="1863822" h="1151967">
                  <a:moveTo>
                    <a:pt x="55794" y="0"/>
                  </a:moveTo>
                  <a:lnTo>
                    <a:pt x="1808027" y="0"/>
                  </a:lnTo>
                  <a:cubicBezTo>
                    <a:pt x="1822825" y="0"/>
                    <a:pt x="1837016" y="5878"/>
                    <a:pt x="1847480" y="16342"/>
                  </a:cubicBezTo>
                  <a:cubicBezTo>
                    <a:pt x="1857943" y="26805"/>
                    <a:pt x="1863822" y="40997"/>
                    <a:pt x="1863822" y="55794"/>
                  </a:cubicBezTo>
                  <a:lnTo>
                    <a:pt x="1863822" y="1096173"/>
                  </a:lnTo>
                  <a:cubicBezTo>
                    <a:pt x="1863822" y="1126987"/>
                    <a:pt x="1838842" y="1151967"/>
                    <a:pt x="1808027" y="1151967"/>
                  </a:cubicBezTo>
                  <a:lnTo>
                    <a:pt x="55794" y="1151967"/>
                  </a:lnTo>
                  <a:cubicBezTo>
                    <a:pt x="24980" y="1151967"/>
                    <a:pt x="0" y="1126987"/>
                    <a:pt x="0" y="1096173"/>
                  </a:cubicBezTo>
                  <a:lnTo>
                    <a:pt x="0" y="55794"/>
                  </a:lnTo>
                  <a:cubicBezTo>
                    <a:pt x="0" y="24980"/>
                    <a:pt x="24980" y="0"/>
                    <a:pt x="55794" y="0"/>
                  </a:cubicBezTo>
                  <a:close/>
                </a:path>
              </a:pathLst>
            </a:custGeom>
            <a:solidFill>
              <a:srgbClr val="FFF9F5"/>
            </a:solidFill>
          </p:spPr>
        </p:sp>
        <p:sp>
          <p:nvSpPr>
            <p:cNvPr id="7" name="TextBox 7"/>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pic>
        <p:nvPicPr>
          <p:cNvPr id="96" name="Picture 9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459200" y="619125"/>
            <a:ext cx="751650" cy="75165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29574">
            <a:off x="189391" y="75759"/>
            <a:ext cx="2208115" cy="3066827"/>
          </a:xfrm>
          <a:prstGeom prst="rect">
            <a:avLst/>
          </a:prstGeom>
        </p:spPr>
      </p:pic>
      <p:sp>
        <p:nvSpPr>
          <p:cNvPr id="10" name="Hộp Văn bản 9">
            <a:extLst>
              <a:ext uri="{FF2B5EF4-FFF2-40B4-BE49-F238E27FC236}">
                <a16:creationId xmlns:a16="http://schemas.microsoft.com/office/drawing/2014/main" id="{2E677128-BA3D-04E1-8267-8FB384A74676}"/>
              </a:ext>
            </a:extLst>
          </p:cNvPr>
          <p:cNvSpPr txBox="1"/>
          <p:nvPr/>
        </p:nvSpPr>
        <p:spPr>
          <a:xfrm>
            <a:off x="4805362" y="1609172"/>
            <a:ext cx="8677275" cy="751488"/>
          </a:xfrm>
          <a:prstGeom prst="rect">
            <a:avLst/>
          </a:prstGeom>
          <a:noFill/>
        </p:spPr>
        <p:txBody>
          <a:bodyPr wrap="square">
            <a:spAutoFit/>
          </a:bodyPr>
          <a:lstStyle/>
          <a:p>
            <a:pPr marL="0" marR="0" algn="just">
              <a:lnSpc>
                <a:spcPct val="150000"/>
              </a:lnSpc>
              <a:spcBef>
                <a:spcPts val="300"/>
              </a:spcBef>
              <a:spcAft>
                <a:spcPts val="300"/>
              </a:spcAft>
            </a:pPr>
            <a:r>
              <a:rPr lang="en-US" sz="3200" b="1" dirty="0">
                <a:effectLst/>
                <a:latin typeface="Arial" panose="020B0604020202020204" pitchFamily="34" charset="0"/>
                <a:ea typeface="Calibri" panose="020F0502020204030204" pitchFamily="34" charset="0"/>
                <a:cs typeface="Arial" panose="020B0604020202020204" pitchFamily="34" charset="0"/>
              </a:rPr>
              <a:t>?</a:t>
            </a:r>
            <a:r>
              <a:rPr lang="vi-VN" sz="3200" b="1" dirty="0">
                <a:effectLst/>
                <a:ea typeface="Calibri" panose="020F0502020204030204" pitchFamily="34" charset="0"/>
                <a:cs typeface="Times New Roman" panose="02020603050405020304" pitchFamily="18" charset="0"/>
              </a:rPr>
              <a:t>1.</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Hãy</a:t>
            </a:r>
            <a:r>
              <a:rPr lang="vi-VN" sz="3200" dirty="0">
                <a:effectLst/>
                <a:ea typeface="Calibri" panose="020F0502020204030204" pitchFamily="34" charset="0"/>
                <a:cs typeface="Times New Roman" panose="02020603050405020304" pitchFamily="18" charset="0"/>
              </a:rPr>
              <a:t> nêu tên </a:t>
            </a:r>
            <a:r>
              <a:rPr lang="vi-VN" sz="3200" dirty="0" err="1">
                <a:effectLst/>
                <a:ea typeface="Calibri" panose="020F0502020204030204" pitchFamily="34" charset="0"/>
                <a:cs typeface="Times New Roman" panose="02020603050405020304" pitchFamily="18" charset="0"/>
              </a:rPr>
              <a:t>một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số</a:t>
            </a:r>
            <a:r>
              <a:rPr lang="vi-VN" sz="3200" dirty="0">
                <a:effectLst/>
                <a:ea typeface="Calibri" panose="020F0502020204030204" pitchFamily="34" charset="0"/>
                <a:cs typeface="Times New Roman" panose="02020603050405020304" pitchFamily="18" charset="0"/>
              </a:rPr>
              <a:t> mô </a:t>
            </a:r>
            <a:r>
              <a:rPr lang="vi-VN" sz="3200" dirty="0" err="1">
                <a:effectLst/>
                <a:ea typeface="Calibri" panose="020F0502020204030204" pitchFamily="34" charset="0"/>
                <a:cs typeface="Times New Roman" panose="02020603050405020304" pitchFamily="18" charset="0"/>
              </a:rPr>
              <a:t>hình</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mà</a:t>
            </a:r>
            <a:r>
              <a:rPr lang="vi-VN" sz="3200" dirty="0">
                <a:effectLst/>
                <a:ea typeface="Calibri" panose="020F0502020204030204" pitchFamily="34" charset="0"/>
                <a:cs typeface="Times New Roman" panose="02020603050405020304" pitchFamily="18" charset="0"/>
              </a:rPr>
              <a:t> e </a:t>
            </a:r>
            <a:r>
              <a:rPr lang="vi-VN" sz="3200" dirty="0" err="1">
                <a:effectLst/>
                <a:ea typeface="Calibri" panose="020F0502020204030204" pitchFamily="34" charset="0"/>
                <a:cs typeface="Times New Roman" panose="02020603050405020304" pitchFamily="18" charset="0"/>
              </a:rPr>
              <a:t>đã</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học</a:t>
            </a:r>
            <a:r>
              <a:rPr lang="vi-VN" sz="3200" dirty="0">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288C0F04-1FC6-EADB-415D-FFA345993AD2}"/>
              </a:ext>
            </a:extLst>
          </p:cNvPr>
          <p:cNvSpPr txBox="1"/>
          <p:nvPr/>
        </p:nvSpPr>
        <p:spPr>
          <a:xfrm>
            <a:off x="8305799" y="2832713"/>
            <a:ext cx="16764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86E50371-067A-610C-B229-6CFAB1B00B6E}"/>
              </a:ext>
            </a:extLst>
          </p:cNvPr>
          <p:cNvSpPr txBox="1"/>
          <p:nvPr/>
        </p:nvSpPr>
        <p:spPr>
          <a:xfrm>
            <a:off x="5336380" y="3607868"/>
            <a:ext cx="7615238" cy="1490152"/>
          </a:xfrm>
          <a:prstGeom prst="rect">
            <a:avLst/>
          </a:prstGeom>
          <a:noFill/>
        </p:spPr>
        <p:txBody>
          <a:bodyPr wrap="square">
            <a:spAutoFit/>
          </a:bodyPr>
          <a:lstStyle/>
          <a:p>
            <a:pPr algn="just">
              <a:lnSpc>
                <a:spcPct val="150000"/>
              </a:lnSpc>
            </a:pPr>
            <a:r>
              <a:rPr lang="vi-VN" sz="3200" dirty="0">
                <a:effectLst/>
                <a:ea typeface="Calibri" panose="020F0502020204030204" pitchFamily="34" charset="0"/>
              </a:rPr>
              <a:t>Khi </a:t>
            </a:r>
            <a:r>
              <a:rPr lang="vi-VN" sz="3200" dirty="0" err="1">
                <a:effectLst/>
                <a:ea typeface="Calibri" panose="020F0502020204030204" pitchFamily="34" charset="0"/>
              </a:rPr>
              <a:t>quỳ</a:t>
            </a:r>
            <a:r>
              <a:rPr lang="vi-VN" sz="3200" dirty="0">
                <a:effectLst/>
                <a:ea typeface="Calibri" panose="020F0502020204030204" pitchFamily="34" charset="0"/>
              </a:rPr>
              <a:t> </a:t>
            </a:r>
            <a:r>
              <a:rPr lang="vi-VN" sz="3200" dirty="0" err="1">
                <a:effectLst/>
                <a:ea typeface="Calibri" panose="020F0502020204030204" pitchFamily="34" charset="0"/>
              </a:rPr>
              <a:t>tím</a:t>
            </a:r>
            <a:r>
              <a:rPr lang="vi-VN" sz="3200" dirty="0">
                <a:effectLst/>
                <a:ea typeface="Calibri" panose="020F0502020204030204" pitchFamily="34" charset="0"/>
              </a:rPr>
              <a:t> </a:t>
            </a:r>
            <a:r>
              <a:rPr lang="vi-VN" sz="3200" dirty="0" err="1">
                <a:effectLst/>
                <a:ea typeface="Calibri" panose="020F0502020204030204" pitchFamily="34" charset="0"/>
              </a:rPr>
              <a:t>nhúng</a:t>
            </a:r>
            <a:r>
              <a:rPr lang="vi-VN" sz="3200" dirty="0">
                <a:effectLst/>
                <a:ea typeface="Calibri" panose="020F0502020204030204" pitchFamily="34" charset="0"/>
              </a:rPr>
              <a:t> </a:t>
            </a:r>
            <a:r>
              <a:rPr lang="vi-VN" sz="3200" dirty="0" err="1">
                <a:effectLst/>
                <a:ea typeface="Calibri" panose="020F0502020204030204" pitchFamily="34" charset="0"/>
              </a:rPr>
              <a:t>vào</a:t>
            </a:r>
            <a:r>
              <a:rPr lang="vi-VN" sz="3200" dirty="0">
                <a:effectLst/>
                <a:ea typeface="Calibri" panose="020F0502020204030204" pitchFamily="34" charset="0"/>
              </a:rPr>
              <a:t> dung </a:t>
            </a:r>
            <a:r>
              <a:rPr lang="vi-VN" sz="3200" dirty="0" err="1">
                <a:effectLst/>
                <a:ea typeface="Calibri" panose="020F0502020204030204" pitchFamily="34" charset="0"/>
              </a:rPr>
              <a:t>dịch</a:t>
            </a:r>
            <a:r>
              <a:rPr lang="vi-VN" sz="3200" dirty="0">
                <a:effectLst/>
                <a:ea typeface="Calibri" panose="020F0502020204030204" pitchFamily="34" charset="0"/>
              </a:rPr>
              <a:t> </a:t>
            </a:r>
            <a:r>
              <a:rPr lang="vi-VN" sz="3200" dirty="0" err="1">
                <a:effectLst/>
                <a:ea typeface="Calibri" panose="020F0502020204030204" pitchFamily="34" charset="0"/>
              </a:rPr>
              <a:t>axit</a:t>
            </a:r>
            <a:r>
              <a:rPr lang="vi-VN" sz="3200" dirty="0">
                <a:effectLst/>
                <a:ea typeface="Calibri" panose="020F0502020204030204" pitchFamily="34" charset="0"/>
              </a:rPr>
              <a:t> </a:t>
            </a:r>
            <a:r>
              <a:rPr lang="vi-VN" sz="3200" dirty="0" err="1">
                <a:effectLst/>
                <a:ea typeface="Calibri" panose="020F0502020204030204" pitchFamily="34" charset="0"/>
              </a:rPr>
              <a:t>thì</a:t>
            </a:r>
            <a:r>
              <a:rPr lang="vi-VN" sz="3200" dirty="0">
                <a:effectLst/>
                <a:ea typeface="Calibri" panose="020F0502020204030204" pitchFamily="34" charset="0"/>
              </a:rPr>
              <a:t> </a:t>
            </a:r>
            <a:r>
              <a:rPr lang="vi-VN" sz="3200" dirty="0" err="1">
                <a:effectLst/>
                <a:ea typeface="Calibri" panose="020F0502020204030204" pitchFamily="34" charset="0"/>
              </a:rPr>
              <a:t>sẽ</a:t>
            </a:r>
            <a:r>
              <a:rPr lang="vi-VN" sz="3200" dirty="0">
                <a:effectLst/>
                <a:ea typeface="Calibri" panose="020F0502020204030204" pitchFamily="34" charset="0"/>
              </a:rPr>
              <a:t> </a:t>
            </a:r>
            <a:r>
              <a:rPr lang="vi-VN" sz="3200" dirty="0" err="1">
                <a:effectLst/>
                <a:ea typeface="Calibri" panose="020F0502020204030204" pitchFamily="34" charset="0"/>
              </a:rPr>
              <a:t>chuyển</a:t>
            </a:r>
            <a:r>
              <a:rPr lang="vi-VN" sz="3200" dirty="0">
                <a:effectLst/>
                <a:ea typeface="Calibri" panose="020F0502020204030204" pitchFamily="34" charset="0"/>
              </a:rPr>
              <a:t> sang </a:t>
            </a:r>
            <a:r>
              <a:rPr lang="vi-VN" sz="3200" dirty="0" err="1">
                <a:effectLst/>
                <a:ea typeface="Calibri" panose="020F0502020204030204" pitchFamily="34" charset="0"/>
              </a:rPr>
              <a:t>màu</a:t>
            </a:r>
            <a:r>
              <a:rPr lang="vi-VN" sz="3200" dirty="0">
                <a:effectLst/>
                <a:ea typeface="Calibri" panose="020F0502020204030204" pitchFamily="34" charset="0"/>
              </a:rPr>
              <a:t> </a:t>
            </a:r>
            <a:r>
              <a:rPr lang="vi-VN" sz="3200" dirty="0" err="1">
                <a:effectLst/>
                <a:ea typeface="Calibri" panose="020F0502020204030204" pitchFamily="34" charset="0"/>
              </a:rPr>
              <a:t>đỏ</a:t>
            </a:r>
            <a:endParaRPr lang="en-US" sz="3200" dirty="0"/>
          </a:p>
        </p:txBody>
      </p:sp>
      <p:pic>
        <p:nvPicPr>
          <p:cNvPr id="13314" name="Picture 2" descr="Giấy quỳ tím mua ở đâu tại TP. Hồ Chí Minh, Hà Nội và toàn quốc? – Dụng cụ  thí nghiệm Nguyên Việt Triều">
            <a:extLst>
              <a:ext uri="{FF2B5EF4-FFF2-40B4-BE49-F238E27FC236}">
                <a16:creationId xmlns:a16="http://schemas.microsoft.com/office/drawing/2014/main" id="{58562759-8442-F0AC-5AEA-D4786A0E7D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1" y="5400013"/>
            <a:ext cx="5844608" cy="438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86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4"/>
                                        </p:tgtEl>
                                        <p:attrNameLst>
                                          <p:attrName>style.visibility</p:attrName>
                                        </p:attrNameLst>
                                      </p:cBhvr>
                                      <p:to>
                                        <p:strVal val="visible"/>
                                      </p:to>
                                    </p:set>
                                    <p:animEffect transition="in" filter="randombar(horizontal)">
                                      <p:cBhvr>
                                        <p:cTn id="19"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304" t="11033" r="3381" b="10183"/>
          <a:stretch>
            <a:fillRect/>
          </a:stretch>
        </p:blipFill>
        <p:spPr>
          <a:xfrm>
            <a:off x="0" y="0"/>
            <a:ext cx="18288000" cy="10287000"/>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337" y="77443"/>
            <a:ext cx="2224355" cy="216369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69134" y="280046"/>
            <a:ext cx="751650" cy="751650"/>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444070" y="9255304"/>
            <a:ext cx="751650" cy="751650"/>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41586">
            <a:off x="85508" y="9269747"/>
            <a:ext cx="1798735" cy="722765"/>
          </a:xfrm>
          <a:prstGeom prst="rect">
            <a:avLst/>
          </a:prstGeom>
        </p:spPr>
      </p:pic>
      <p:sp>
        <p:nvSpPr>
          <p:cNvPr id="7" name="Hộp Văn bản 6">
            <a:extLst>
              <a:ext uri="{FF2B5EF4-FFF2-40B4-BE49-F238E27FC236}">
                <a16:creationId xmlns:a16="http://schemas.microsoft.com/office/drawing/2014/main" id="{35DC8717-15F9-2E2A-4FC0-BFC5C9D6C800}"/>
              </a:ext>
            </a:extLst>
          </p:cNvPr>
          <p:cNvSpPr txBox="1"/>
          <p:nvPr/>
        </p:nvSpPr>
        <p:spPr>
          <a:xfrm>
            <a:off x="4391776" y="655871"/>
            <a:ext cx="10210800" cy="1490152"/>
          </a:xfrm>
          <a:prstGeom prst="rect">
            <a:avLst/>
          </a:prstGeom>
          <a:noFill/>
        </p:spPr>
        <p:txBody>
          <a:bodyPr wrap="square">
            <a:spAutoFit/>
          </a:bodyPr>
          <a:lstStyle/>
          <a:p>
            <a:pPr marL="0" marR="0" algn="just">
              <a:lnSpc>
                <a:spcPct val="150000"/>
              </a:lnSpc>
              <a:spcBef>
                <a:spcPts val="300"/>
              </a:spcBef>
              <a:spcAft>
                <a:spcPts val="300"/>
              </a:spcAft>
            </a:pPr>
            <a:r>
              <a:rPr lang="en-US" sz="3200" b="1" dirty="0">
                <a:effectLst/>
                <a:latin typeface="Arial" panose="020B0604020202020204" pitchFamily="34" charset="0"/>
                <a:ea typeface="Calibri" panose="020F0502020204030204" pitchFamily="34" charset="0"/>
                <a:cs typeface="Arial" panose="020B0604020202020204" pitchFamily="34" charset="0"/>
              </a:rPr>
              <a:t>?</a:t>
            </a:r>
            <a:r>
              <a:rPr lang="vi-VN" sz="3200" b="1" dirty="0">
                <a:effectLst/>
                <a:latin typeface="Arial" panose="020B0604020202020204" pitchFamily="34" charset="0"/>
                <a:ea typeface="Calibri" panose="020F0502020204030204" pitchFamily="34" charset="0"/>
                <a:cs typeface="Arial" panose="020B0604020202020204" pitchFamily="34" charset="0"/>
              </a:rPr>
              <a:t>2</a:t>
            </a:r>
            <a:r>
              <a:rPr lang="vi-VN" sz="3200" dirty="0">
                <a:effectLst/>
                <a:latin typeface="Arial" panose="020B0604020202020204" pitchFamily="34" charset="0"/>
                <a:ea typeface="Calibri" panose="020F0502020204030204" pitchFamily="34" charset="0"/>
                <a:cs typeface="Arial" panose="020B0604020202020204" pitchFamily="34" charset="0"/>
              </a:rPr>
              <a:t>. Theo em </a:t>
            </a:r>
            <a:r>
              <a:rPr lang="vi-VN" sz="3200" dirty="0" err="1">
                <a:effectLst/>
                <a:latin typeface="Arial" panose="020B0604020202020204" pitchFamily="34" charset="0"/>
                <a:ea typeface="Calibri" panose="020F0502020204030204" pitchFamily="34" charset="0"/>
                <a:cs typeface="Arial" panose="020B0604020202020204" pitchFamily="34" charset="0"/>
              </a:rPr>
              <a:t>có</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mấy</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loại</a:t>
            </a:r>
            <a:r>
              <a:rPr lang="vi-VN" sz="3200" dirty="0">
                <a:effectLst/>
                <a:latin typeface="Arial" panose="020B0604020202020204" pitchFamily="34" charset="0"/>
                <a:ea typeface="Calibri" panose="020F0502020204030204" pitchFamily="34" charset="0"/>
                <a:cs typeface="Arial" panose="020B0604020202020204" pitchFamily="34" charset="0"/>
              </a:rPr>
              <a:t> mô </a:t>
            </a:r>
            <a:r>
              <a:rPr lang="vi-VN" sz="3200" dirty="0" err="1">
                <a:effectLst/>
                <a:latin typeface="Arial" panose="020B0604020202020204" pitchFamily="34" charset="0"/>
                <a:ea typeface="Calibri" panose="020F0502020204030204" pitchFamily="34" charset="0"/>
                <a:cs typeface="Arial" panose="020B0604020202020204" pitchFamily="34" charset="0"/>
              </a:rPr>
              <a:t>hình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thường</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dùng</a:t>
            </a:r>
            <a:r>
              <a:rPr lang="vi-VN" sz="3200" dirty="0">
                <a:effectLst/>
                <a:latin typeface="Arial" panose="020B0604020202020204" pitchFamily="34" charset="0"/>
                <a:ea typeface="Calibri" panose="020F0502020204030204" pitchFamily="34" charset="0"/>
                <a:cs typeface="Arial" panose="020B0604020202020204" pitchFamily="34" charset="0"/>
              </a:rPr>
              <a:t> trong chương </a:t>
            </a:r>
            <a:r>
              <a:rPr lang="vi-VN" sz="3200" dirty="0" err="1">
                <a:effectLst/>
                <a:latin typeface="Arial" panose="020B0604020202020204" pitchFamily="34" charset="0"/>
                <a:ea typeface="Calibri" panose="020F0502020204030204" pitchFamily="34" charset="0"/>
                <a:cs typeface="Arial" panose="020B0604020202020204" pitchFamily="34" charset="0"/>
              </a:rPr>
              <a:t>trình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học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Kể</a:t>
            </a:r>
            <a:r>
              <a:rPr lang="vi-VN" sz="3200" dirty="0">
                <a:effectLst/>
                <a:latin typeface="Arial" panose="020B0604020202020204" pitchFamily="34" charset="0"/>
                <a:ea typeface="Calibri" panose="020F0502020204030204" pitchFamily="34" charset="0"/>
                <a:cs typeface="Arial" panose="020B0604020202020204" pitchFamily="34" charset="0"/>
              </a:rPr>
              <a:t> tên </a:t>
            </a:r>
            <a:r>
              <a:rPr lang="vi-VN" sz="3200" dirty="0" err="1">
                <a:effectLst/>
                <a:latin typeface="Arial" panose="020B0604020202020204" pitchFamily="34" charset="0"/>
                <a:ea typeface="Calibri" panose="020F0502020204030204" pitchFamily="34" charset="0"/>
                <a:cs typeface="Arial" panose="020B0604020202020204" pitchFamily="34" charset="0"/>
              </a:rPr>
              <a:t>và</a:t>
            </a:r>
            <a:r>
              <a:rPr lang="vi-VN" sz="3200" dirty="0">
                <a:effectLst/>
                <a:latin typeface="Arial" panose="020B0604020202020204" pitchFamily="34" charset="0"/>
                <a:ea typeface="Calibri" panose="020F0502020204030204" pitchFamily="34" charset="0"/>
                <a:cs typeface="Arial" panose="020B0604020202020204" pitchFamily="34" charset="0"/>
              </a:rPr>
              <a:t> nêu </a:t>
            </a:r>
            <a:r>
              <a:rPr lang="vi-VN" sz="3200" dirty="0" err="1">
                <a:effectLst/>
                <a:latin typeface="Arial" panose="020B0604020202020204" pitchFamily="34" charset="0"/>
                <a:ea typeface="Calibri" panose="020F0502020204030204" pitchFamily="34" charset="0"/>
                <a:cs typeface="Arial" panose="020B0604020202020204" pitchFamily="34" charset="0"/>
              </a:rPr>
              <a:t>ví</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dụ</a:t>
            </a:r>
            <a:r>
              <a:rPr lang="vi-VN" sz="3200" dirty="0">
                <a:effectLst/>
                <a:latin typeface="Arial" panose="020B0604020202020204" pitchFamily="34" charset="0"/>
                <a:ea typeface="Calibri" panose="020F050202020403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Hộp Văn bản 7">
            <a:extLst>
              <a:ext uri="{FF2B5EF4-FFF2-40B4-BE49-F238E27FC236}">
                <a16:creationId xmlns:a16="http://schemas.microsoft.com/office/drawing/2014/main" id="{6F221425-1AC2-4646-57B8-6557CE3ECE30}"/>
              </a:ext>
            </a:extLst>
          </p:cNvPr>
          <p:cNvSpPr txBox="1"/>
          <p:nvPr/>
        </p:nvSpPr>
        <p:spPr>
          <a:xfrm>
            <a:off x="8305800" y="2434493"/>
            <a:ext cx="16764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sp>
        <p:nvSpPr>
          <p:cNvPr id="15" name="Hộp Văn bản 14">
            <a:extLst>
              <a:ext uri="{FF2B5EF4-FFF2-40B4-BE49-F238E27FC236}">
                <a16:creationId xmlns:a16="http://schemas.microsoft.com/office/drawing/2014/main" id="{82B618D6-070B-B8DE-BCF6-112EF8F48105}"/>
              </a:ext>
            </a:extLst>
          </p:cNvPr>
          <p:cNvSpPr txBox="1"/>
          <p:nvPr/>
        </p:nvSpPr>
        <p:spPr>
          <a:xfrm>
            <a:off x="2257692" y="2742269"/>
            <a:ext cx="14478968" cy="7110729"/>
          </a:xfrm>
          <a:prstGeom prst="rect">
            <a:avLst/>
          </a:prstGeom>
          <a:noFill/>
        </p:spPr>
        <p:txBody>
          <a:bodyPr wrap="square">
            <a:spAutoFit/>
          </a:bodyPr>
          <a:lstStyle/>
          <a:p>
            <a:pPr marL="457200" marR="0" indent="-457200" algn="just">
              <a:lnSpc>
                <a:spcPct val="150000"/>
              </a:lnSpc>
              <a:spcBef>
                <a:spcPts val="300"/>
              </a:spcBef>
              <a:spcAft>
                <a:spcPts val="300"/>
              </a:spcAft>
              <a:buFont typeface="Wingdings" panose="05000000000000000000" pitchFamily="2" charset="2"/>
              <a:buChar char="§"/>
            </a:pPr>
            <a:r>
              <a:rPr lang="en-US" sz="3200" dirty="0">
                <a:latin typeface="Arial" panose="020B0604020202020204" pitchFamily="34" charset="0"/>
                <a:ea typeface="Calibri" panose="020F0502020204030204" pitchFamily="34" charset="0"/>
                <a:cs typeface="Arial" panose="020B0604020202020204" pitchFamily="34" charset="0"/>
              </a:rPr>
              <a:t>C</a:t>
            </a:r>
            <a:r>
              <a:rPr lang="vi-VN" sz="3200" dirty="0">
                <a:effectLst/>
                <a:latin typeface="Arial" panose="020B0604020202020204" pitchFamily="34" charset="0"/>
                <a:ea typeface="Calibri" panose="020F0502020204030204" pitchFamily="34" charset="0"/>
                <a:cs typeface="Arial" panose="020B0604020202020204" pitchFamily="34" charset="0"/>
              </a:rPr>
              <a:t>ó 3 </a:t>
            </a:r>
            <a:r>
              <a:rPr lang="vi-VN" sz="3200" dirty="0" err="1">
                <a:effectLst/>
                <a:latin typeface="Arial" panose="020B0604020202020204" pitchFamily="34" charset="0"/>
                <a:ea typeface="Calibri" panose="020F0502020204030204" pitchFamily="34" charset="0"/>
                <a:cs typeface="Arial" panose="020B0604020202020204" pitchFamily="34" charset="0"/>
              </a:rPr>
              <a:t>loại</a:t>
            </a:r>
            <a:r>
              <a:rPr lang="vi-VN" sz="3200" dirty="0">
                <a:effectLst/>
                <a:latin typeface="Arial" panose="020B0604020202020204" pitchFamily="34" charset="0"/>
                <a:ea typeface="Calibri" panose="020F050202020403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vi-VN" sz="3200" b="1" dirty="0">
                <a:effectLst/>
                <a:latin typeface="Arial" panose="020B0604020202020204" pitchFamily="34" charset="0"/>
                <a:ea typeface="Calibri" panose="020F0502020204030204" pitchFamily="34" charset="0"/>
                <a:cs typeface="Arial" panose="020B0604020202020204" pitchFamily="34" charset="0"/>
              </a:rPr>
              <a:t>+ Mô </a:t>
            </a:r>
            <a:r>
              <a:rPr lang="vi-VN" sz="3200" b="1" dirty="0" err="1">
                <a:effectLst/>
                <a:latin typeface="Arial" panose="020B0604020202020204" pitchFamily="34" charset="0"/>
                <a:ea typeface="Calibri" panose="020F0502020204030204" pitchFamily="34" charset="0"/>
                <a:cs typeface="Arial" panose="020B0604020202020204" pitchFamily="34" charset="0"/>
              </a:rPr>
              <a:t>hình</a:t>
            </a:r>
            <a:r>
              <a:rPr lang="vi-VN" sz="3200" b="1" dirty="0">
                <a:effectLst/>
                <a:latin typeface="Arial" panose="020B0604020202020204" pitchFamily="34" charset="0"/>
                <a:ea typeface="Calibri" panose="020F0502020204030204" pitchFamily="34" charset="0"/>
                <a:cs typeface="Arial" panose="020B0604020202020204" pitchFamily="34" charset="0"/>
              </a:rPr>
              <a:t> </a:t>
            </a:r>
            <a:r>
              <a:rPr lang="vi-VN" sz="3200" b="1" dirty="0" err="1">
                <a:effectLst/>
                <a:latin typeface="Arial" panose="020B0604020202020204" pitchFamily="34" charset="0"/>
                <a:ea typeface="Calibri" panose="020F0502020204030204" pitchFamily="34" charset="0"/>
                <a:cs typeface="Arial" panose="020B0604020202020204" pitchFamily="34" charset="0"/>
              </a:rPr>
              <a:t>vật</a:t>
            </a:r>
            <a:r>
              <a:rPr lang="vi-VN" sz="3200" b="1" dirty="0">
                <a:effectLst/>
                <a:latin typeface="Arial" panose="020B0604020202020204" pitchFamily="34" charset="0"/>
                <a:ea typeface="Calibri" panose="020F0502020204030204" pitchFamily="34" charset="0"/>
                <a:cs typeface="Arial" panose="020B0604020202020204" pitchFamily="34" charset="0"/>
              </a:rPr>
              <a:t> </a:t>
            </a:r>
            <a:r>
              <a:rPr lang="vi-VN" sz="3200" b="1" dirty="0" err="1">
                <a:effectLst/>
                <a:latin typeface="Arial" panose="020B0604020202020204" pitchFamily="34" charset="0"/>
                <a:ea typeface="Calibri" panose="020F0502020204030204" pitchFamily="34" charset="0"/>
                <a:cs typeface="Arial" panose="020B0604020202020204" pitchFamily="34" charset="0"/>
              </a:rPr>
              <a:t>chất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Là</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các</a:t>
            </a:r>
            <a:r>
              <a:rPr lang="vi-VN" sz="3200" dirty="0">
                <a:effectLst/>
                <a:latin typeface="Arial" panose="020B0604020202020204" pitchFamily="34" charset="0"/>
                <a:ea typeface="Calibri" panose="020F0502020204030204" pitchFamily="34" charset="0"/>
                <a:cs typeface="Arial" panose="020B0604020202020204" pitchFamily="34" charset="0"/>
              </a:rPr>
              <a:t> mô </a:t>
            </a:r>
            <a:r>
              <a:rPr lang="vi-VN" sz="3200" dirty="0" err="1">
                <a:effectLst/>
                <a:latin typeface="Arial" panose="020B0604020202020204" pitchFamily="34" charset="0"/>
                <a:ea typeface="Calibri" panose="020F0502020204030204" pitchFamily="34" charset="0"/>
                <a:cs typeface="Arial" panose="020B0604020202020204" pitchFamily="34" charset="0"/>
              </a:rPr>
              <a:t>hình</a:t>
            </a:r>
            <a:r>
              <a:rPr lang="vi-VN" sz="3200" dirty="0">
                <a:effectLst/>
                <a:latin typeface="Arial" panose="020B0604020202020204" pitchFamily="34" charset="0"/>
                <a:ea typeface="Calibri" panose="020F0502020204030204" pitchFamily="34" charset="0"/>
                <a:cs typeface="Arial" panose="020B0604020202020204" pitchFamily="34" charset="0"/>
              </a:rPr>
              <a:t> thu </a:t>
            </a:r>
            <a:r>
              <a:rPr lang="vi-VN" sz="3200" dirty="0" err="1">
                <a:effectLst/>
                <a:latin typeface="Arial" panose="020B0604020202020204" pitchFamily="34" charset="0"/>
                <a:ea typeface="Calibri" panose="020F0502020204030204" pitchFamily="34" charset="0"/>
                <a:cs typeface="Arial" panose="020B0604020202020204" pitchFamily="34" charset="0"/>
              </a:rPr>
              <a:t>nhỏ</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hoặc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phóng</a:t>
            </a:r>
            <a:r>
              <a:rPr lang="vi-VN" sz="3200" dirty="0">
                <a:effectLst/>
                <a:latin typeface="Arial" panose="020B0604020202020204" pitchFamily="34" charset="0"/>
                <a:ea typeface="Calibri" panose="020F0502020204030204" pitchFamily="34" charset="0"/>
                <a:cs typeface="Arial" panose="020B0604020202020204" pitchFamily="34" charset="0"/>
              </a:rPr>
              <a:t> to </a:t>
            </a:r>
            <a:r>
              <a:rPr lang="vi-VN" sz="3200" dirty="0" err="1">
                <a:effectLst/>
                <a:latin typeface="Arial" panose="020B0604020202020204" pitchFamily="34" charset="0"/>
                <a:ea typeface="Calibri" panose="020F0502020204030204" pitchFamily="34" charset="0"/>
                <a:cs typeface="Arial" panose="020B0604020202020204" pitchFamily="34" charset="0"/>
              </a:rPr>
              <a:t>của</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vật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thật</a:t>
            </a:r>
            <a:r>
              <a:rPr lang="vi-VN" sz="3200" dirty="0">
                <a:effectLst/>
                <a:latin typeface="Arial" panose="020B0604020202020204" pitchFamily="34" charset="0"/>
                <a:ea typeface="Calibri" panose="020F050202020403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vi-VN" sz="3200" dirty="0">
                <a:effectLst/>
                <a:latin typeface="Arial" panose="020B0604020202020204" pitchFamily="34" charset="0"/>
                <a:ea typeface="Calibri" panose="020F0502020204030204" pitchFamily="34" charset="0"/>
                <a:cs typeface="Arial" panose="020B0604020202020204" pitchFamily="34" charset="0"/>
              </a:rPr>
              <a:t>VD: </a:t>
            </a:r>
            <a:r>
              <a:rPr lang="vi-VN" sz="3200" dirty="0" err="1">
                <a:effectLst/>
                <a:latin typeface="Arial" panose="020B0604020202020204" pitchFamily="34" charset="0"/>
                <a:ea typeface="Calibri" panose="020F0502020204030204" pitchFamily="34" charset="0"/>
                <a:cs typeface="Arial" panose="020B0604020202020204" pitchFamily="34" charset="0"/>
              </a:rPr>
              <a:t>quả</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địa</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cầu</a:t>
            </a:r>
            <a:r>
              <a:rPr lang="vi-VN" sz="3200" dirty="0">
                <a:effectLst/>
                <a:latin typeface="Arial" panose="020B0604020202020204" pitchFamily="34" charset="0"/>
                <a:ea typeface="Calibri" panose="020F0502020204030204" pitchFamily="34" charset="0"/>
                <a:cs typeface="Arial" panose="020B0604020202020204" pitchFamily="34" charset="0"/>
              </a:rPr>
              <a:t> trong </a:t>
            </a:r>
            <a:r>
              <a:rPr lang="vi-VN" sz="3200" dirty="0" err="1">
                <a:effectLst/>
                <a:latin typeface="Arial" panose="020B0604020202020204" pitchFamily="34" charset="0"/>
                <a:ea typeface="Calibri" panose="020F0502020204030204" pitchFamily="34" charset="0"/>
                <a:cs typeface="Arial" panose="020B0604020202020204" pitchFamily="34" charset="0"/>
              </a:rPr>
              <a:t>phòng</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thí</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nghiệm</a:t>
            </a:r>
            <a:r>
              <a:rPr lang="vi-VN" sz="32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vi-VN" sz="3200" b="1" dirty="0">
                <a:effectLst/>
                <a:latin typeface="Arial" panose="020B0604020202020204" pitchFamily="34" charset="0"/>
                <a:ea typeface="Calibri" panose="020F0502020204030204" pitchFamily="34" charset="0"/>
                <a:cs typeface="Arial" panose="020B0604020202020204" pitchFamily="34" charset="0"/>
              </a:rPr>
              <a:t>+ Mô </a:t>
            </a:r>
            <a:r>
              <a:rPr lang="vi-VN" sz="3200" b="1" dirty="0" err="1">
                <a:effectLst/>
                <a:latin typeface="Arial" panose="020B0604020202020204" pitchFamily="34" charset="0"/>
                <a:ea typeface="Calibri" panose="020F0502020204030204" pitchFamily="34" charset="0"/>
                <a:cs typeface="Arial" panose="020B0604020202020204" pitchFamily="34" charset="0"/>
              </a:rPr>
              <a:t>hình</a:t>
            </a:r>
            <a:r>
              <a:rPr lang="vi-VN" sz="3200" b="1" dirty="0">
                <a:effectLst/>
                <a:latin typeface="Arial" panose="020B0604020202020204" pitchFamily="34" charset="0"/>
                <a:ea typeface="Calibri" panose="020F0502020204030204" pitchFamily="34" charset="0"/>
                <a:cs typeface="Arial" panose="020B0604020202020204" pitchFamily="34" charset="0"/>
              </a:rPr>
              <a:t> </a:t>
            </a:r>
            <a:r>
              <a:rPr lang="vi-VN" sz="3200" b="1" dirty="0" err="1">
                <a:effectLst/>
                <a:latin typeface="Arial" panose="020B0604020202020204" pitchFamily="34" charset="0"/>
                <a:ea typeface="Calibri" panose="020F0502020204030204" pitchFamily="34" charset="0"/>
                <a:cs typeface="Arial" panose="020B0604020202020204" pitchFamily="34" charset="0"/>
              </a:rPr>
              <a:t>lý</a:t>
            </a:r>
            <a:r>
              <a:rPr lang="vi-VN" sz="3200" b="1" dirty="0">
                <a:effectLst/>
                <a:latin typeface="Arial" panose="020B0604020202020204" pitchFamily="34" charset="0"/>
                <a:ea typeface="Calibri" panose="020F0502020204030204" pitchFamily="34" charset="0"/>
                <a:cs typeface="Arial" panose="020B0604020202020204" pitchFamily="34" charset="0"/>
              </a:rPr>
              <a:t> </a:t>
            </a:r>
            <a:r>
              <a:rPr lang="vi-VN" sz="3200" b="1" dirty="0" err="1">
                <a:effectLst/>
                <a:latin typeface="Arial" panose="020B0604020202020204" pitchFamily="34" charset="0"/>
                <a:ea typeface="Calibri" panose="020F0502020204030204" pitchFamily="34" charset="0"/>
                <a:cs typeface="Arial" panose="020B0604020202020204" pitchFamily="34" charset="0"/>
              </a:rPr>
              <a:t>thuyết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Là</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việc</a:t>
            </a:r>
            <a:r>
              <a:rPr lang="vi-VN" sz="3200" dirty="0">
                <a:effectLst/>
                <a:latin typeface="Arial" panose="020B0604020202020204" pitchFamily="34" charset="0"/>
                <a:ea typeface="Calibri" panose="020F0502020204030204" pitchFamily="34" charset="0"/>
                <a:cs typeface="Arial" panose="020B0604020202020204" pitchFamily="34" charset="0"/>
              </a:rPr>
              <a:t> quy cho </a:t>
            </a:r>
            <a:r>
              <a:rPr lang="vi-VN" sz="3200" dirty="0" err="1">
                <a:effectLst/>
                <a:latin typeface="Arial" panose="020B0604020202020204" pitchFamily="34" charset="0"/>
                <a:ea typeface="Calibri" panose="020F0502020204030204" pitchFamily="34" charset="0"/>
                <a:cs typeface="Arial" panose="020B0604020202020204" pitchFamily="34" charset="0"/>
              </a:rPr>
              <a:t>đối</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tượng</a:t>
            </a:r>
            <a:r>
              <a:rPr lang="vi-VN" sz="3200" dirty="0">
                <a:effectLst/>
                <a:latin typeface="Arial" panose="020B0604020202020204" pitchFamily="34" charset="0"/>
                <a:ea typeface="Calibri" panose="020F0502020204030204" pitchFamily="34" charset="0"/>
                <a:cs typeface="Arial" panose="020B0604020202020204" pitchFamily="34" charset="0"/>
              </a:rPr>
              <a:t> nghiên </a:t>
            </a:r>
            <a:r>
              <a:rPr lang="vi-VN" sz="3200" dirty="0" err="1">
                <a:effectLst/>
                <a:latin typeface="Arial" panose="020B0604020202020204" pitchFamily="34" charset="0"/>
                <a:ea typeface="Calibri" panose="020F0502020204030204" pitchFamily="34" charset="0"/>
                <a:cs typeface="Arial" panose="020B0604020202020204" pitchFamily="34" charset="0"/>
              </a:rPr>
              <a:t>cứu</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là</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một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chất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điểm</a:t>
            </a:r>
            <a:r>
              <a:rPr lang="vi-VN" sz="3200" dirty="0">
                <a:effectLst/>
                <a:latin typeface="Arial" panose="020B0604020202020204" pitchFamily="34" charset="0"/>
                <a:ea typeface="Calibri" panose="020F050202020403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vi-VN" sz="3200" dirty="0">
                <a:effectLst/>
                <a:latin typeface="Arial" panose="020B0604020202020204" pitchFamily="34" charset="0"/>
                <a:ea typeface="Calibri" panose="020F0502020204030204" pitchFamily="34" charset="0"/>
                <a:cs typeface="Arial" panose="020B0604020202020204" pitchFamily="34" charset="0"/>
              </a:rPr>
              <a:t>VD: xe mô tô đang </a:t>
            </a:r>
            <a:r>
              <a:rPr lang="vi-VN" sz="3200" dirty="0" err="1">
                <a:effectLst/>
                <a:latin typeface="Arial" panose="020B0604020202020204" pitchFamily="34" charset="0"/>
                <a:ea typeface="Calibri" panose="020F0502020204030204" pitchFamily="34" charset="0"/>
                <a:cs typeface="Arial" panose="020B0604020202020204" pitchFamily="34" charset="0"/>
              </a:rPr>
              <a:t>chạy</a:t>
            </a:r>
            <a:r>
              <a:rPr lang="vi-VN" sz="3200" dirty="0">
                <a:effectLst/>
                <a:latin typeface="Arial" panose="020B0604020202020204" pitchFamily="34" charset="0"/>
                <a:ea typeface="Calibri" panose="020F0502020204030204" pitchFamily="34" charset="0"/>
                <a:cs typeface="Arial" panose="020B0604020202020204" pitchFamily="34" charset="0"/>
              </a:rPr>
              <a:t> trên </a:t>
            </a:r>
            <a:r>
              <a:rPr lang="vi-VN" sz="3200" dirty="0" err="1">
                <a:effectLst/>
                <a:latin typeface="Arial" panose="020B0604020202020204" pitchFamily="34" charset="0"/>
                <a:ea typeface="Calibri" panose="020F0502020204030204" pitchFamily="34" charset="0"/>
                <a:cs typeface="Arial" panose="020B0604020202020204" pitchFamily="34" charset="0"/>
              </a:rPr>
              <a:t>đường</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được</a:t>
            </a:r>
            <a:r>
              <a:rPr lang="vi-VN" sz="3200" dirty="0">
                <a:effectLst/>
                <a:latin typeface="Arial" panose="020B0604020202020204" pitchFamily="34" charset="0"/>
                <a:ea typeface="Calibri" panose="020F0502020204030204" pitchFamily="34" charset="0"/>
                <a:cs typeface="Arial" panose="020B0604020202020204" pitchFamily="34" charset="0"/>
              </a:rPr>
              <a:t> coi </a:t>
            </a:r>
            <a:r>
              <a:rPr lang="vi-VN" sz="3200" dirty="0" err="1">
                <a:effectLst/>
                <a:latin typeface="Arial" panose="020B0604020202020204" pitchFamily="34" charset="0"/>
                <a:ea typeface="Calibri" panose="020F0502020204030204" pitchFamily="34" charset="0"/>
                <a:cs typeface="Arial" panose="020B0604020202020204" pitchFamily="34" charset="0"/>
              </a:rPr>
              <a:t>là</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một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chất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điểm</a:t>
            </a:r>
            <a:r>
              <a:rPr lang="vi-VN" sz="3200" dirty="0">
                <a:effectLst/>
                <a:latin typeface="Arial" panose="020B0604020202020204" pitchFamily="34" charset="0"/>
                <a:ea typeface="Calibri" panose="020F0502020204030204" pitchFamily="34" charset="0"/>
                <a:cs typeface="Arial" panose="020B0604020202020204" pitchFamily="34" charset="0"/>
              </a:rPr>
              <a:t> trong </a:t>
            </a:r>
            <a:r>
              <a:rPr lang="vi-VN" sz="3200" dirty="0" err="1">
                <a:effectLst/>
                <a:latin typeface="Arial" panose="020B0604020202020204" pitchFamily="34" charset="0"/>
                <a:ea typeface="Calibri" panose="020F0502020204030204" pitchFamily="34" charset="0"/>
                <a:cs typeface="Arial" panose="020B0604020202020204" pitchFamily="34" charset="0"/>
              </a:rPr>
              <a:t>đồ</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thị</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chuyển</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động</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vi-VN" sz="3200" b="1" dirty="0">
                <a:effectLst/>
                <a:latin typeface="Arial" panose="020B0604020202020204" pitchFamily="34" charset="0"/>
                <a:ea typeface="Calibri" panose="020F0502020204030204" pitchFamily="34" charset="0"/>
                <a:cs typeface="Arial" panose="020B0604020202020204" pitchFamily="34" charset="0"/>
              </a:rPr>
              <a:t>+ Mô </a:t>
            </a:r>
            <a:r>
              <a:rPr lang="vi-VN" sz="3200" b="1" dirty="0" err="1">
                <a:effectLst/>
                <a:latin typeface="Arial" panose="020B0604020202020204" pitchFamily="34" charset="0"/>
                <a:ea typeface="Calibri" panose="020F0502020204030204" pitchFamily="34" charset="0"/>
                <a:cs typeface="Arial" panose="020B0604020202020204" pitchFamily="34" charset="0"/>
              </a:rPr>
              <a:t>hình</a:t>
            </a:r>
            <a:r>
              <a:rPr lang="vi-VN" sz="3200" b="1" dirty="0">
                <a:effectLst/>
                <a:latin typeface="Arial" panose="020B0604020202020204" pitchFamily="34" charset="0"/>
                <a:ea typeface="Calibri" panose="020F0502020204030204" pitchFamily="34" charset="0"/>
                <a:cs typeface="Arial" panose="020B0604020202020204" pitchFamily="34" charset="0"/>
              </a:rPr>
              <a:t> </a:t>
            </a:r>
            <a:r>
              <a:rPr lang="vi-VN" sz="3200" b="1" dirty="0" err="1">
                <a:effectLst/>
                <a:latin typeface="Arial" panose="020B0604020202020204" pitchFamily="34" charset="0"/>
                <a:ea typeface="Calibri" panose="020F0502020204030204" pitchFamily="34" charset="0"/>
                <a:cs typeface="Arial" panose="020B0604020202020204" pitchFamily="34" charset="0"/>
              </a:rPr>
              <a:t>toán</a:t>
            </a:r>
            <a:r>
              <a:rPr lang="vi-VN" sz="3200" b="1" dirty="0">
                <a:effectLst/>
                <a:latin typeface="Arial" panose="020B0604020202020204" pitchFamily="34" charset="0"/>
                <a:ea typeface="Calibri" panose="020F0502020204030204" pitchFamily="34" charset="0"/>
                <a:cs typeface="Arial" panose="020B0604020202020204" pitchFamily="34" charset="0"/>
              </a:rPr>
              <a:t> </a:t>
            </a:r>
            <a:r>
              <a:rPr lang="vi-VN" sz="3200" b="1" dirty="0" err="1">
                <a:effectLst/>
                <a:latin typeface="Arial" panose="020B0604020202020204" pitchFamily="34" charset="0"/>
                <a:ea typeface="Calibri" panose="020F0502020204030204" pitchFamily="34" charset="0"/>
                <a:cs typeface="Arial" panose="020B0604020202020204" pitchFamily="34" charset="0"/>
              </a:rPr>
              <a:t>học</a:t>
            </a:r>
            <a:r>
              <a:rPr lang="vi-VN" sz="3200" b="1" dirty="0">
                <a:effectLst/>
                <a:latin typeface="Arial" panose="020B0604020202020204" pitchFamily="34" charset="0"/>
                <a:ea typeface="Calibri" panose="020F0502020204030204" pitchFamily="34" charset="0"/>
                <a:cs typeface="Arial" panose="020B0604020202020204" pitchFamily="34" charset="0"/>
              </a:rPr>
              <a: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Là</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các</a:t>
            </a:r>
            <a:r>
              <a:rPr lang="vi-VN" sz="3200" dirty="0">
                <a:effectLst/>
                <a:latin typeface="Arial" panose="020B0604020202020204" pitchFamily="34" charset="0"/>
                <a:ea typeface="Calibri" panose="020F0502020204030204" pitchFamily="34" charset="0"/>
                <a:cs typeface="Arial" panose="020B0604020202020204" pitchFamily="34" charset="0"/>
              </a:rPr>
              <a:t> công </a:t>
            </a:r>
            <a:r>
              <a:rPr lang="vi-VN" sz="3200" dirty="0" err="1">
                <a:effectLst/>
                <a:latin typeface="Arial" panose="020B0604020202020204" pitchFamily="34" charset="0"/>
                <a:ea typeface="Calibri" panose="020F0502020204030204" pitchFamily="34" charset="0"/>
                <a:cs typeface="Arial" panose="020B0604020202020204" pitchFamily="34" charset="0"/>
              </a:rPr>
              <a:t>thức</a:t>
            </a:r>
            <a:r>
              <a:rPr lang="vi-VN" sz="3200" dirty="0">
                <a:effectLst/>
                <a:latin typeface="Arial" panose="020B0604020202020204" pitchFamily="34" charset="0"/>
                <a:ea typeface="Calibri" panose="020F0502020204030204" pitchFamily="34" charset="0"/>
                <a:cs typeface="Arial" panose="020B0604020202020204" pitchFamily="34" charset="0"/>
              </a:rPr>
              <a:t>, phương </a:t>
            </a:r>
            <a:r>
              <a:rPr lang="vi-VN" sz="3200" dirty="0" err="1">
                <a:effectLst/>
                <a:latin typeface="Arial" panose="020B0604020202020204" pitchFamily="34" charset="0"/>
                <a:ea typeface="Calibri" panose="020F0502020204030204" pitchFamily="34" charset="0"/>
                <a:cs typeface="Arial" panose="020B0604020202020204" pitchFamily="34" charset="0"/>
              </a:rPr>
              <a:t>trình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kí</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hiệu</a:t>
            </a:r>
            <a:r>
              <a:rPr lang="vi-VN" sz="3200" dirty="0">
                <a:effectLst/>
                <a:latin typeface="Arial" panose="020B0604020202020204" pitchFamily="34" charset="0"/>
                <a:ea typeface="Calibri" panose="020F0502020204030204" pitchFamily="34" charset="0"/>
                <a:cs typeface="Arial" panose="020B0604020202020204" pitchFamily="34" charset="0"/>
              </a:rPr>
              <a:t> ... </a:t>
            </a:r>
            <a:r>
              <a:rPr lang="vi-VN" sz="3200" dirty="0" err="1">
                <a:effectLst/>
                <a:latin typeface="Arial" panose="020B0604020202020204" pitchFamily="34" charset="0"/>
                <a:ea typeface="Calibri" panose="020F0502020204030204" pitchFamily="34" charset="0"/>
                <a:cs typeface="Arial" panose="020B0604020202020204" pitchFamily="34" charset="0"/>
              </a:rPr>
              <a:t>nhắm</a:t>
            </a:r>
            <a:r>
              <a:rPr lang="vi-VN" sz="3200" dirty="0">
                <a:effectLst/>
                <a:latin typeface="Arial" panose="020B0604020202020204" pitchFamily="34" charset="0"/>
                <a:ea typeface="Calibri" panose="020F0502020204030204" pitchFamily="34" charset="0"/>
                <a:cs typeface="Arial" panose="020B0604020202020204" pitchFamily="34" charset="0"/>
              </a:rPr>
              <a:t> mô </a:t>
            </a:r>
            <a:r>
              <a:rPr lang="vi-VN" sz="3200" dirty="0" err="1">
                <a:effectLst/>
                <a:latin typeface="Arial" panose="020B0604020202020204" pitchFamily="34" charset="0"/>
                <a:ea typeface="Calibri" panose="020F0502020204030204" pitchFamily="34" charset="0"/>
                <a:cs typeface="Arial" panose="020B0604020202020204" pitchFamily="34" charset="0"/>
              </a:rPr>
              <a:t>tả</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đặc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điểm</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tính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chất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của</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đối</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tượng</a:t>
            </a:r>
            <a:r>
              <a:rPr lang="vi-VN" sz="3200" dirty="0">
                <a:effectLst/>
                <a:latin typeface="Arial" panose="020B0604020202020204" pitchFamily="34" charset="0"/>
                <a:ea typeface="Calibri" panose="020F0502020204030204" pitchFamily="34" charset="0"/>
                <a:cs typeface="Arial" panose="020B0604020202020204" pitchFamily="34" charset="0"/>
              </a:rPr>
              <a:t> nghiên </a:t>
            </a:r>
            <a:r>
              <a:rPr lang="vi-VN" sz="3200" dirty="0" err="1">
                <a:effectLst/>
                <a:latin typeface="Arial" panose="020B0604020202020204" pitchFamily="34" charset="0"/>
                <a:ea typeface="Calibri" panose="020F0502020204030204" pitchFamily="34" charset="0"/>
                <a:cs typeface="Arial" panose="020B0604020202020204" pitchFamily="34" charset="0"/>
              </a:rPr>
              <a:t>cứu</a:t>
            </a:r>
            <a:r>
              <a:rPr lang="vi-VN" sz="3200" dirty="0">
                <a:effectLst/>
                <a:latin typeface="Arial" panose="020B0604020202020204" pitchFamily="34" charset="0"/>
                <a:ea typeface="Calibri" panose="020F050202020403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vi-VN" sz="3200" dirty="0">
                <a:effectLst/>
                <a:latin typeface="Arial" panose="020B0604020202020204" pitchFamily="34" charset="0"/>
                <a:ea typeface="Calibri" panose="020F0502020204030204" pitchFamily="34" charset="0"/>
                <a:cs typeface="Arial" panose="020B0604020202020204" pitchFamily="34" charset="0"/>
              </a:rPr>
              <a:t>VD: </a:t>
            </a:r>
            <a:r>
              <a:rPr lang="vi-VN" sz="3200" dirty="0" err="1">
                <a:effectLst/>
                <a:latin typeface="Arial" panose="020B0604020202020204" pitchFamily="34" charset="0"/>
                <a:ea typeface="Calibri" panose="020F0502020204030204" pitchFamily="34" charset="0"/>
                <a:cs typeface="Arial" panose="020B0604020202020204" pitchFamily="34" charset="0"/>
              </a:rPr>
              <a:t>Diện</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tích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của</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hình</a:t>
            </a:r>
            <a:r>
              <a:rPr lang="vi-VN" sz="3200" dirty="0">
                <a:effectLst/>
                <a:latin typeface="Arial" panose="020B0604020202020204" pitchFamily="34" charset="0"/>
                <a:ea typeface="Calibri" panose="020F0502020204030204" pitchFamily="34" charset="0"/>
                <a:cs typeface="Arial" panose="020B0604020202020204" pitchFamily="34" charset="0"/>
              </a:rPr>
              <a:t> vuông </a:t>
            </a:r>
            <a:r>
              <a:rPr lang="vi-VN" sz="3200" dirty="0" err="1">
                <a:effectLst/>
                <a:latin typeface="Arial" panose="020B0604020202020204" pitchFamily="34" charset="0"/>
                <a:ea typeface="Calibri" panose="020F0502020204030204" pitchFamily="34" charset="0"/>
                <a:cs typeface="Arial" panose="020B0604020202020204" pitchFamily="34" charset="0"/>
              </a:rPr>
              <a:t>có</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cạnh</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bằng</a:t>
            </a:r>
            <a:r>
              <a:rPr lang="vi-VN" sz="3200" dirty="0">
                <a:effectLst/>
                <a:latin typeface="Arial" panose="020B0604020202020204" pitchFamily="34" charset="0"/>
                <a:ea typeface="Calibri" panose="020F0502020204030204" pitchFamily="34" charset="0"/>
                <a:cs typeface="Arial" panose="020B0604020202020204" pitchFamily="34" charset="0"/>
              </a:rPr>
              <a:t> a </a:t>
            </a:r>
            <a:r>
              <a:rPr lang="vi-VN" sz="3200" dirty="0" err="1">
                <a:effectLst/>
                <a:latin typeface="Arial" panose="020B0604020202020204" pitchFamily="34" charset="0"/>
                <a:ea typeface="Calibri" panose="020F0502020204030204" pitchFamily="34" charset="0"/>
                <a:cs typeface="Arial" panose="020B0604020202020204" pitchFamily="34" charset="0"/>
              </a:rPr>
              <a:t>thì</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bằng</a:t>
            </a:r>
            <a:r>
              <a:rPr lang="vi-VN" sz="3200" dirty="0">
                <a:effectLst/>
                <a:latin typeface="Arial" panose="020B0604020202020204" pitchFamily="34" charset="0"/>
                <a:ea typeface="Calibri" panose="020F0502020204030204" pitchFamily="34" charset="0"/>
                <a:cs typeface="Arial" panose="020B0604020202020204" pitchFamily="34" charset="0"/>
              </a:rPr>
              <a:t> : S= </a:t>
            </a:r>
            <a:r>
              <a:rPr lang="vi-VN" sz="3200" dirty="0" err="1">
                <a:effectLst/>
                <a:latin typeface="Arial" panose="020B0604020202020204" pitchFamily="34" charset="0"/>
                <a:ea typeface="Calibri" panose="020F0502020204030204" pitchFamily="34" charset="0"/>
                <a:cs typeface="Arial" panose="020B0604020202020204" pitchFamily="34" charset="0"/>
              </a:rPr>
              <a:t>a.a</a:t>
            </a:r>
            <a:r>
              <a:rPr lang="vi-VN" sz="32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653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wipe(down)">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wipe(down)">
                                      <p:cBhvr>
                                        <p:cTn id="27" dur="50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3" end="3"/>
                                            </p:txEl>
                                          </p:spTgt>
                                        </p:tgtEl>
                                        <p:attrNameLst>
                                          <p:attrName>style.visibility</p:attrName>
                                        </p:attrNameLst>
                                      </p:cBhvr>
                                      <p:to>
                                        <p:strVal val="visible"/>
                                      </p:to>
                                    </p:set>
                                    <p:animEffect transition="in" filter="wipe(down)">
                                      <p:cBhvr>
                                        <p:cTn id="32" dur="500"/>
                                        <p:tgtEl>
                                          <p:spTgt spid="1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4" end="4"/>
                                            </p:txEl>
                                          </p:spTgt>
                                        </p:tgtEl>
                                        <p:attrNameLst>
                                          <p:attrName>style.visibility</p:attrName>
                                        </p:attrNameLst>
                                      </p:cBhvr>
                                      <p:to>
                                        <p:strVal val="visible"/>
                                      </p:to>
                                    </p:set>
                                    <p:animEffect transition="in" filter="wipe(down)">
                                      <p:cBhvr>
                                        <p:cTn id="37" dur="500"/>
                                        <p:tgtEl>
                                          <p:spTgt spid="1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5" end="5"/>
                                            </p:txEl>
                                          </p:spTgt>
                                        </p:tgtEl>
                                        <p:attrNameLst>
                                          <p:attrName>style.visibility</p:attrName>
                                        </p:attrNameLst>
                                      </p:cBhvr>
                                      <p:to>
                                        <p:strVal val="visible"/>
                                      </p:to>
                                    </p:set>
                                    <p:animEffect transition="in" filter="wipe(down)">
                                      <p:cBhvr>
                                        <p:cTn id="42" dur="500"/>
                                        <p:tgtEl>
                                          <p:spTgt spid="1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xEl>
                                              <p:pRg st="6" end="6"/>
                                            </p:txEl>
                                          </p:spTgt>
                                        </p:tgtEl>
                                        <p:attrNameLst>
                                          <p:attrName>style.visibility</p:attrName>
                                        </p:attrNameLst>
                                      </p:cBhvr>
                                      <p:to>
                                        <p:strVal val="visible"/>
                                      </p:to>
                                    </p:set>
                                    <p:animEffect transition="in" filter="wipe(down)">
                                      <p:cBhvr>
                                        <p:cTn id="47"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05" t="13096" r="4114" b="840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202726" y="6635826"/>
            <a:ext cx="4172167" cy="41148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2787">
            <a:off x="-710170" y="7050903"/>
            <a:ext cx="2777715" cy="3372502"/>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38815" flipH="1">
            <a:off x="15804204" y="73202"/>
            <a:ext cx="2697083" cy="2767529"/>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58407" y="1003422"/>
            <a:ext cx="751650" cy="751650"/>
          </a:xfrm>
          <a:prstGeom prst="rect">
            <a:avLst/>
          </a:prstGeom>
        </p:spPr>
      </p:pic>
      <p:pic>
        <p:nvPicPr>
          <p:cNvPr id="24" name="Picture 2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281225">
            <a:off x="16760167" y="9106367"/>
            <a:ext cx="2347290" cy="943184"/>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7152747" y="3539546"/>
            <a:ext cx="637200" cy="625615"/>
          </a:xfrm>
          <a:prstGeom prst="rect">
            <a:avLst/>
          </a:prstGeom>
        </p:spPr>
      </p:pic>
      <p:sp>
        <p:nvSpPr>
          <p:cNvPr id="5" name="Hộp Văn bản 4">
            <a:extLst>
              <a:ext uri="{FF2B5EF4-FFF2-40B4-BE49-F238E27FC236}">
                <a16:creationId xmlns:a16="http://schemas.microsoft.com/office/drawing/2014/main" id="{DAA5512A-1EC5-465B-5569-FC549ACE91CC}"/>
              </a:ext>
            </a:extLst>
          </p:cNvPr>
          <p:cNvSpPr txBox="1"/>
          <p:nvPr/>
        </p:nvSpPr>
        <p:spPr>
          <a:xfrm>
            <a:off x="4166092" y="256772"/>
            <a:ext cx="9965530" cy="1478418"/>
          </a:xfrm>
          <a:prstGeom prst="rect">
            <a:avLst/>
          </a:prstGeom>
          <a:noFill/>
        </p:spPr>
        <p:txBody>
          <a:bodyPr wrap="square">
            <a:spAutoFit/>
          </a:bodyPr>
          <a:lstStyle/>
          <a:p>
            <a:pPr marL="0" marR="0" algn="just">
              <a:lnSpc>
                <a:spcPct val="150000"/>
              </a:lnSpc>
              <a:spcBef>
                <a:spcPts val="300"/>
              </a:spcBef>
              <a:spcAft>
                <a:spcPts val="300"/>
              </a:spcAft>
            </a:pPr>
            <a:r>
              <a:rPr lang="en-US" sz="3200" b="1" dirty="0">
                <a:effectLst/>
                <a:latin typeface="Arial" panose="020B0604020202020204" pitchFamily="34" charset="0"/>
                <a:ea typeface="Calibri" panose="020F0502020204030204" pitchFamily="34" charset="0"/>
                <a:cs typeface="Arial" panose="020B0604020202020204" pitchFamily="34" charset="0"/>
              </a:rPr>
              <a:t>?</a:t>
            </a:r>
            <a:r>
              <a:rPr lang="vi-VN" sz="3200" b="1" dirty="0">
                <a:effectLst/>
                <a:latin typeface="Arial" panose="020B0604020202020204" pitchFamily="34" charset="0"/>
                <a:ea typeface="Calibri" panose="020F0502020204030204" pitchFamily="34" charset="0"/>
                <a:cs typeface="Arial" panose="020B0604020202020204" pitchFamily="34" charset="0"/>
              </a:rPr>
              <a:t>3</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Từ</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những</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ví</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dụ</a:t>
            </a:r>
            <a:r>
              <a:rPr lang="vi-VN" sz="3200" dirty="0">
                <a:effectLst/>
                <a:latin typeface="Arial" panose="020B0604020202020204" pitchFamily="34" charset="0"/>
                <a:ea typeface="Calibri" panose="020F0502020204030204" pitchFamily="34" charset="0"/>
                <a:cs typeface="Arial" panose="020B0604020202020204" pitchFamily="34" charset="0"/>
              </a:rPr>
              <a:t> trên, em </a:t>
            </a:r>
            <a:r>
              <a:rPr lang="vi-VN" sz="3200" dirty="0" err="1">
                <a:effectLst/>
                <a:latin typeface="Arial" panose="020B0604020202020204" pitchFamily="34" charset="0"/>
                <a:ea typeface="Calibri" panose="020F0502020204030204" pitchFamily="34" charset="0"/>
                <a:cs typeface="Arial" panose="020B0604020202020204" pitchFamily="34" charset="0"/>
              </a:rPr>
              <a:t>hãy</a:t>
            </a:r>
            <a:r>
              <a:rPr lang="vi-VN" sz="3200" dirty="0">
                <a:effectLst/>
                <a:latin typeface="Arial" panose="020B0604020202020204" pitchFamily="34" charset="0"/>
                <a:ea typeface="Calibri" panose="020F0502020204030204" pitchFamily="34" charset="0"/>
                <a:cs typeface="Arial" panose="020B0604020202020204" pitchFamily="34" charset="0"/>
              </a:rPr>
              <a:t> cho </a:t>
            </a:r>
            <a:r>
              <a:rPr lang="vi-VN" sz="3200" dirty="0" err="1">
                <a:effectLst/>
                <a:latin typeface="Arial" panose="020B0604020202020204" pitchFamily="34" charset="0"/>
                <a:ea typeface="Calibri" panose="020F0502020204030204" pitchFamily="34" charset="0"/>
                <a:cs typeface="Arial" panose="020B0604020202020204" pitchFamily="34" charset="0"/>
              </a:rPr>
              <a:t>biết</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các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bước</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cần</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thiết</a:t>
            </a:r>
            <a:r>
              <a:rPr lang="vi-VN" sz="3200" dirty="0">
                <a:effectLst/>
                <a:latin typeface="Arial" panose="020B0604020202020204" pitchFamily="34" charset="0"/>
                <a:ea typeface="Calibri" panose="020F0502020204030204" pitchFamily="34" charset="0"/>
                <a:cs typeface="Arial" panose="020B0604020202020204" pitchFamily="34" charset="0"/>
              </a:rPr>
              <a:t> cho </a:t>
            </a:r>
            <a:r>
              <a:rPr lang="vi-VN" sz="3200" dirty="0" err="1">
                <a:effectLst/>
                <a:latin typeface="Arial" panose="020B0604020202020204" pitchFamily="34" charset="0"/>
                <a:ea typeface="Calibri" panose="020F0502020204030204" pitchFamily="34" charset="0"/>
                <a:cs typeface="Arial" panose="020B0604020202020204" pitchFamily="34" charset="0"/>
              </a:rPr>
              <a:t>việc</a:t>
            </a:r>
            <a:r>
              <a:rPr lang="vi-VN" sz="3200" dirty="0">
                <a:effectLst/>
                <a:latin typeface="Arial" panose="020B0604020202020204" pitchFamily="34" charset="0"/>
                <a:ea typeface="Calibri" panose="020F0502020204030204" pitchFamily="34" charset="0"/>
                <a:cs typeface="Arial" panose="020B0604020202020204" pitchFamily="34" charset="0"/>
              </a:rPr>
              <a:t> xây </a:t>
            </a:r>
            <a:r>
              <a:rPr lang="vi-VN" sz="3200" dirty="0" err="1">
                <a:effectLst/>
                <a:latin typeface="Arial" panose="020B0604020202020204" pitchFamily="34" charset="0"/>
                <a:ea typeface="Calibri" panose="020F0502020204030204" pitchFamily="34" charset="0"/>
                <a:cs typeface="Arial" panose="020B0604020202020204" pitchFamily="34" charset="0"/>
              </a:rPr>
              <a:t>dựng</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mọi</a:t>
            </a:r>
            <a:r>
              <a:rPr lang="vi-VN" sz="3200" dirty="0">
                <a:effectLst/>
                <a:latin typeface="Arial" panose="020B0604020202020204" pitchFamily="34" charset="0"/>
                <a:ea typeface="Calibri" panose="020F0502020204030204" pitchFamily="34" charset="0"/>
                <a:cs typeface="Arial" panose="020B0604020202020204" pitchFamily="34" charset="0"/>
              </a:rPr>
              <a:t> </a:t>
            </a:r>
            <a:r>
              <a:rPr lang="vi-VN" sz="3200" dirty="0" err="1">
                <a:effectLst/>
                <a:latin typeface="Arial" panose="020B0604020202020204" pitchFamily="34" charset="0"/>
                <a:ea typeface="Calibri" panose="020F0502020204030204" pitchFamily="34" charset="0"/>
                <a:cs typeface="Arial" panose="020B0604020202020204" pitchFamily="34" charset="0"/>
              </a:rPr>
              <a:t>loại</a:t>
            </a:r>
            <a:r>
              <a:rPr lang="vi-VN" sz="3200" dirty="0">
                <a:effectLst/>
                <a:latin typeface="Arial" panose="020B0604020202020204" pitchFamily="34" charset="0"/>
                <a:ea typeface="Calibri" panose="020F0502020204030204" pitchFamily="34" charset="0"/>
                <a:cs typeface="Arial" panose="020B0604020202020204" pitchFamily="34" charset="0"/>
              </a:rPr>
              <a:t> mô </a:t>
            </a:r>
            <a:r>
              <a:rPr lang="vi-VN" sz="3200" dirty="0" err="1">
                <a:effectLst/>
                <a:latin typeface="Arial" panose="020B0604020202020204" pitchFamily="34" charset="0"/>
                <a:ea typeface="Calibri" panose="020F0502020204030204" pitchFamily="34" charset="0"/>
                <a:cs typeface="Arial" panose="020B0604020202020204" pitchFamily="34" charset="0"/>
              </a:rPr>
              <a:t>hình</a:t>
            </a:r>
            <a:r>
              <a:rPr lang="vi-VN" sz="3200" dirty="0">
                <a:effectLst/>
                <a:latin typeface="Arial" panose="020B0604020202020204" pitchFamily="34" charset="0"/>
                <a:ea typeface="Calibri" panose="020F050202020403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Hộp Văn bản 5">
            <a:extLst>
              <a:ext uri="{FF2B5EF4-FFF2-40B4-BE49-F238E27FC236}">
                <a16:creationId xmlns:a16="http://schemas.microsoft.com/office/drawing/2014/main" id="{3159CE20-3B8B-2925-C9CC-011F7A5FF2E7}"/>
              </a:ext>
            </a:extLst>
          </p:cNvPr>
          <p:cNvSpPr txBox="1"/>
          <p:nvPr/>
        </p:nvSpPr>
        <p:spPr>
          <a:xfrm>
            <a:off x="8305800" y="1932316"/>
            <a:ext cx="16764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sp>
        <p:nvSpPr>
          <p:cNvPr id="8" name="Hình chữ nhật: Góc Tròn 7">
            <a:extLst>
              <a:ext uri="{FF2B5EF4-FFF2-40B4-BE49-F238E27FC236}">
                <a16:creationId xmlns:a16="http://schemas.microsoft.com/office/drawing/2014/main" id="{235A8376-CA2B-0339-BD0F-E9880E8267B0}"/>
              </a:ext>
            </a:extLst>
          </p:cNvPr>
          <p:cNvSpPr/>
          <p:nvPr/>
        </p:nvSpPr>
        <p:spPr>
          <a:xfrm>
            <a:off x="5236589" y="2861002"/>
            <a:ext cx="7848600" cy="1066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latin typeface="Arial" panose="020B0604020202020204" pitchFamily="34" charset="0"/>
                <a:cs typeface="Arial" panose="020B0604020202020204" pitchFamily="34" charset="0"/>
              </a:rPr>
              <a:t>1. </a:t>
            </a:r>
            <a:r>
              <a:rPr lang="en-US" sz="3200" dirty="0" err="1">
                <a:latin typeface="Arial" panose="020B0604020202020204" pitchFamily="34" charset="0"/>
                <a:cs typeface="Arial" panose="020B0604020202020204" pitchFamily="34" charset="0"/>
              </a:rPr>
              <a:t>Xác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định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tượng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mô</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hoá</a:t>
            </a:r>
            <a:endParaRPr lang="en-US" sz="3200" dirty="0">
              <a:latin typeface="Arial" panose="020B0604020202020204" pitchFamily="34" charset="0"/>
              <a:cs typeface="Arial" panose="020B0604020202020204" pitchFamily="34" charset="0"/>
            </a:endParaRPr>
          </a:p>
        </p:txBody>
      </p:sp>
      <p:sp>
        <p:nvSpPr>
          <p:cNvPr id="10" name="Hình chữ nhật: Góc Tròn 9">
            <a:extLst>
              <a:ext uri="{FF2B5EF4-FFF2-40B4-BE49-F238E27FC236}">
                <a16:creationId xmlns:a16="http://schemas.microsoft.com/office/drawing/2014/main" id="{3A958878-0DE8-7D8D-592F-A0DEB5B26236}"/>
              </a:ext>
            </a:extLst>
          </p:cNvPr>
          <p:cNvSpPr/>
          <p:nvPr/>
        </p:nvSpPr>
        <p:spPr>
          <a:xfrm>
            <a:off x="5240218" y="4708908"/>
            <a:ext cx="7848600" cy="1066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latin typeface="Arial" panose="020B0604020202020204" pitchFamily="34" charset="0"/>
                <a:cs typeface="Arial" panose="020B0604020202020204" pitchFamily="34" charset="0"/>
              </a:rPr>
              <a:t>2. </a:t>
            </a:r>
            <a:r>
              <a:rPr lang="en-US" sz="3200" dirty="0" err="1">
                <a:latin typeface="Arial" panose="020B0604020202020204" pitchFamily="34" charset="0"/>
                <a:cs typeface="Arial" panose="020B0604020202020204" pitchFamily="34" charset="0"/>
              </a:rPr>
              <a:t>Xây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dựng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mô</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thuyết</a:t>
            </a:r>
            <a:r>
              <a:rPr lang="en-US" sz="3200" dirty="0">
                <a:latin typeface="Arial" panose="020B0604020202020204" pitchFamily="34" charset="0"/>
                <a:cs typeface="Arial" panose="020B0604020202020204" pitchFamily="34" charset="0"/>
              </a:rPr>
              <a:t>)</a:t>
            </a:r>
          </a:p>
        </p:txBody>
      </p:sp>
      <p:sp>
        <p:nvSpPr>
          <p:cNvPr id="11" name="Hình chữ nhật: Góc Tròn 10">
            <a:extLst>
              <a:ext uri="{FF2B5EF4-FFF2-40B4-BE49-F238E27FC236}">
                <a16:creationId xmlns:a16="http://schemas.microsoft.com/office/drawing/2014/main" id="{117E4B5A-8CA1-A9AA-56B0-E3C77ED02404}"/>
              </a:ext>
            </a:extLst>
          </p:cNvPr>
          <p:cNvSpPr/>
          <p:nvPr/>
        </p:nvSpPr>
        <p:spPr>
          <a:xfrm>
            <a:off x="5219700" y="6597826"/>
            <a:ext cx="7848600" cy="1066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latin typeface="Arial" panose="020B0604020202020204" pitchFamily="34" charset="0"/>
                <a:cs typeface="Arial" panose="020B0604020202020204" pitchFamily="34" charset="0"/>
              </a:rPr>
              <a:t>3. </a:t>
            </a:r>
            <a:r>
              <a:rPr lang="en-US" sz="3200" dirty="0" err="1">
                <a:latin typeface="Arial" panose="020B0604020202020204" pitchFamily="34" charset="0"/>
                <a:cs typeface="Arial" panose="020B0604020202020204" pitchFamily="34" charset="0"/>
              </a:rPr>
              <a:t>Kiểm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phù</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hợp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mô</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endParaRPr lang="en-US" sz="3200" dirty="0">
              <a:latin typeface="Arial" panose="020B0604020202020204" pitchFamily="34" charset="0"/>
              <a:cs typeface="Arial" panose="020B0604020202020204" pitchFamily="34" charset="0"/>
            </a:endParaRPr>
          </a:p>
        </p:txBody>
      </p:sp>
      <p:sp>
        <p:nvSpPr>
          <p:cNvPr id="12" name="Hình chữ nhật: Góc Tròn 11">
            <a:extLst>
              <a:ext uri="{FF2B5EF4-FFF2-40B4-BE49-F238E27FC236}">
                <a16:creationId xmlns:a16="http://schemas.microsoft.com/office/drawing/2014/main" id="{A753473C-A730-202A-9F41-DB4CC4EA75D0}"/>
              </a:ext>
            </a:extLst>
          </p:cNvPr>
          <p:cNvSpPr/>
          <p:nvPr/>
        </p:nvSpPr>
        <p:spPr>
          <a:xfrm>
            <a:off x="5258360" y="8486744"/>
            <a:ext cx="2971240" cy="127328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latin typeface="Arial" panose="020B0604020202020204" pitchFamily="34" charset="0"/>
                <a:cs typeface="Arial" panose="020B0604020202020204" pitchFamily="34" charset="0"/>
              </a:rPr>
              <a:t>4. </a:t>
            </a:r>
            <a:r>
              <a:rPr lang="en-US" sz="3200" dirty="0" err="1">
                <a:latin typeface="Arial" panose="020B0604020202020204" pitchFamily="34" charset="0"/>
                <a:cs typeface="Arial" panose="020B0604020202020204" pitchFamily="34" charset="0"/>
              </a:rPr>
              <a:t>Kết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endParaRPr lang="en-US" sz="3200" dirty="0">
              <a:latin typeface="Arial" panose="020B0604020202020204" pitchFamily="34" charset="0"/>
              <a:cs typeface="Arial" panose="020B0604020202020204" pitchFamily="34" charset="0"/>
            </a:endParaRPr>
          </a:p>
        </p:txBody>
      </p:sp>
      <p:sp>
        <p:nvSpPr>
          <p:cNvPr id="13" name="Hình chữ nhật: Góc Tròn 12">
            <a:extLst>
              <a:ext uri="{FF2B5EF4-FFF2-40B4-BE49-F238E27FC236}">
                <a16:creationId xmlns:a16="http://schemas.microsoft.com/office/drawing/2014/main" id="{FC9A7B12-0D47-4F5A-E641-6381AA5E5003}"/>
              </a:ext>
            </a:extLst>
          </p:cNvPr>
          <p:cNvSpPr/>
          <p:nvPr/>
        </p:nvSpPr>
        <p:spPr>
          <a:xfrm>
            <a:off x="9982200" y="8511727"/>
            <a:ext cx="2971240" cy="127328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200" dirty="0" err="1">
                <a:latin typeface="Arial" panose="020B0604020202020204" pitchFamily="34" charset="0"/>
                <a:cs typeface="Arial" panose="020B0604020202020204" pitchFamily="34" charset="0"/>
              </a:rPr>
              <a:t>Điều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chỉnh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mô</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cần</a:t>
            </a:r>
            <a:endParaRPr lang="en-US" sz="3200" dirty="0">
              <a:latin typeface="Arial" panose="020B0604020202020204" pitchFamily="34" charset="0"/>
              <a:cs typeface="Arial" panose="020B0604020202020204" pitchFamily="34" charset="0"/>
            </a:endParaRPr>
          </a:p>
        </p:txBody>
      </p:sp>
      <p:cxnSp>
        <p:nvCxnSpPr>
          <p:cNvPr id="15" name="Đường kết nối Mũi tên Thẳng 14">
            <a:extLst>
              <a:ext uri="{FF2B5EF4-FFF2-40B4-BE49-F238E27FC236}">
                <a16:creationId xmlns:a16="http://schemas.microsoft.com/office/drawing/2014/main" id="{BF02FA02-0862-5431-8EA8-29D96B8CA429}"/>
              </a:ext>
            </a:extLst>
          </p:cNvPr>
          <p:cNvCxnSpPr>
            <a:cxnSpLocks/>
            <a:stCxn id="8" idx="2"/>
            <a:endCxn id="10" idx="0"/>
          </p:cNvCxnSpPr>
          <p:nvPr/>
        </p:nvCxnSpPr>
        <p:spPr>
          <a:xfrm>
            <a:off x="9160889" y="3927802"/>
            <a:ext cx="3629" cy="7811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Đường kết nối Mũi tên Thẳng 15">
            <a:extLst>
              <a:ext uri="{FF2B5EF4-FFF2-40B4-BE49-F238E27FC236}">
                <a16:creationId xmlns:a16="http://schemas.microsoft.com/office/drawing/2014/main" id="{E796AA7E-9DDF-545B-1B0E-F177965D7B1E}"/>
              </a:ext>
            </a:extLst>
          </p:cNvPr>
          <p:cNvCxnSpPr/>
          <p:nvPr/>
        </p:nvCxnSpPr>
        <p:spPr>
          <a:xfrm>
            <a:off x="9140371" y="5852768"/>
            <a:ext cx="3629" cy="7811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Đường kết nối Mũi tên Thẳng 16">
            <a:extLst>
              <a:ext uri="{FF2B5EF4-FFF2-40B4-BE49-F238E27FC236}">
                <a16:creationId xmlns:a16="http://schemas.microsoft.com/office/drawing/2014/main" id="{343D3CB1-01FE-9287-BD39-AFB05D3AD9E9}"/>
              </a:ext>
            </a:extLst>
          </p:cNvPr>
          <p:cNvCxnSpPr/>
          <p:nvPr/>
        </p:nvCxnSpPr>
        <p:spPr>
          <a:xfrm>
            <a:off x="6743980" y="7697623"/>
            <a:ext cx="3629" cy="7811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Đường kết nối Mũi tên Thẳng 17">
            <a:extLst>
              <a:ext uri="{FF2B5EF4-FFF2-40B4-BE49-F238E27FC236}">
                <a16:creationId xmlns:a16="http://schemas.microsoft.com/office/drawing/2014/main" id="{0877E0E0-BC70-BF6D-342E-D8FB703C8AEE}"/>
              </a:ext>
            </a:extLst>
          </p:cNvPr>
          <p:cNvCxnSpPr/>
          <p:nvPr/>
        </p:nvCxnSpPr>
        <p:spPr>
          <a:xfrm>
            <a:off x="11464191" y="7730621"/>
            <a:ext cx="3629" cy="7811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Đường kết nối: Mũi tên Gấp khúc 21">
            <a:extLst>
              <a:ext uri="{FF2B5EF4-FFF2-40B4-BE49-F238E27FC236}">
                <a16:creationId xmlns:a16="http://schemas.microsoft.com/office/drawing/2014/main" id="{05C5EE2A-9268-59D2-142D-13764A98A9B1}"/>
              </a:ext>
            </a:extLst>
          </p:cNvPr>
          <p:cNvCxnSpPr>
            <a:stCxn id="13" idx="3"/>
            <a:endCxn id="10" idx="3"/>
          </p:cNvCxnSpPr>
          <p:nvPr/>
        </p:nvCxnSpPr>
        <p:spPr>
          <a:xfrm flipV="1">
            <a:off x="12953440" y="5242308"/>
            <a:ext cx="135378" cy="3906060"/>
          </a:xfrm>
          <a:prstGeom prst="bentConnector3">
            <a:avLst>
              <a:gd name="adj1" fmla="val 858533"/>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84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circle(in)">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02" t="13018" r="3834" b="8410"/>
          <a:stretch>
            <a:fillRect/>
          </a:stretch>
        </p:blipFill>
        <p:spPr>
          <a:xfrm>
            <a:off x="0" y="0"/>
            <a:ext cx="18288000" cy="10287000"/>
          </a:xfrm>
          <a:prstGeom prst="rect">
            <a:avLst/>
          </a:prstGeom>
        </p:spPr>
      </p:pic>
      <p:grpSp>
        <p:nvGrpSpPr>
          <p:cNvPr id="3" name="Group 3"/>
          <p:cNvGrpSpPr/>
          <p:nvPr/>
        </p:nvGrpSpPr>
        <p:grpSpPr>
          <a:xfrm>
            <a:off x="2504592" y="1903687"/>
            <a:ext cx="13278815" cy="6479627"/>
            <a:chOff x="0" y="0"/>
            <a:chExt cx="3497301" cy="1706568"/>
          </a:xfrm>
        </p:grpSpPr>
        <p:sp>
          <p:nvSpPr>
            <p:cNvPr id="4" name="Freeform 4"/>
            <p:cNvSpPr/>
            <p:nvPr/>
          </p:nvSpPr>
          <p:spPr>
            <a:xfrm>
              <a:off x="0" y="0"/>
              <a:ext cx="3497301" cy="1706568"/>
            </a:xfrm>
            <a:custGeom>
              <a:avLst/>
              <a:gdLst/>
              <a:ahLst/>
              <a:cxnLst/>
              <a:rect l="l" t="t" r="r" b="b"/>
              <a:pathLst>
                <a:path w="3497301" h="1706568">
                  <a:moveTo>
                    <a:pt x="29734" y="0"/>
                  </a:moveTo>
                  <a:lnTo>
                    <a:pt x="3467567" y="0"/>
                  </a:lnTo>
                  <a:cubicBezTo>
                    <a:pt x="3483989" y="0"/>
                    <a:pt x="3497301" y="13313"/>
                    <a:pt x="3497301" y="29734"/>
                  </a:cubicBezTo>
                  <a:lnTo>
                    <a:pt x="3497301" y="1676834"/>
                  </a:lnTo>
                  <a:cubicBezTo>
                    <a:pt x="3497301" y="1693256"/>
                    <a:pt x="3483989" y="1706568"/>
                    <a:pt x="3467567" y="1706568"/>
                  </a:cubicBezTo>
                  <a:lnTo>
                    <a:pt x="29734" y="1706568"/>
                  </a:lnTo>
                  <a:cubicBezTo>
                    <a:pt x="13313" y="1706568"/>
                    <a:pt x="0" y="1693256"/>
                    <a:pt x="0" y="1676834"/>
                  </a:cubicBezTo>
                  <a:lnTo>
                    <a:pt x="0" y="29734"/>
                  </a:lnTo>
                  <a:cubicBezTo>
                    <a:pt x="0" y="13313"/>
                    <a:pt x="13313" y="0"/>
                    <a:pt x="29734" y="0"/>
                  </a:cubicBezTo>
                  <a:close/>
                </a:path>
              </a:pathLst>
            </a:custGeom>
            <a:solidFill>
              <a:srgbClr val="FFF9F5"/>
            </a:solidFill>
          </p:spPr>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sp>
        <p:nvSpPr>
          <p:cNvPr id="6" name="TextBox 6"/>
          <p:cNvSpPr txBox="1"/>
          <p:nvPr/>
        </p:nvSpPr>
        <p:spPr>
          <a:xfrm>
            <a:off x="6482658" y="3213757"/>
            <a:ext cx="5322685" cy="723425"/>
          </a:xfrm>
          <a:prstGeom prst="rect">
            <a:avLst/>
          </a:prstGeom>
        </p:spPr>
        <p:txBody>
          <a:bodyPr lIns="0" tIns="0" rIns="0" bIns="0" rtlCol="0" anchor="t">
            <a:spAutoFit/>
          </a:bodyPr>
          <a:lstStyle/>
          <a:p>
            <a:pPr algn="ctr">
              <a:lnSpc>
                <a:spcPts val="4924"/>
              </a:lnSpc>
            </a:pPr>
            <a:r>
              <a:rPr lang="en-US" sz="4103">
                <a:solidFill>
                  <a:srgbClr val="FFF9F5"/>
                </a:solidFill>
                <a:latin typeface="Jua"/>
              </a:rPr>
              <a:t>Thank You For</a:t>
            </a:r>
          </a:p>
        </p:txBody>
      </p:sp>
      <p:sp>
        <p:nvSpPr>
          <p:cNvPr id="7" name="TextBox 7"/>
          <p:cNvSpPr txBox="1"/>
          <p:nvPr/>
        </p:nvSpPr>
        <p:spPr>
          <a:xfrm>
            <a:off x="6129947" y="4086260"/>
            <a:ext cx="6028104" cy="1787541"/>
          </a:xfrm>
          <a:prstGeom prst="rect">
            <a:avLst/>
          </a:prstGeom>
        </p:spPr>
        <p:txBody>
          <a:bodyPr wrap="square" lIns="0" tIns="0" rIns="0" bIns="0" rtlCol="0" anchor="t">
            <a:spAutoFit/>
          </a:bodyPr>
          <a:lstStyle/>
          <a:p>
            <a:pPr marL="0" lvl="0" indent="0" algn="ctr">
              <a:lnSpc>
                <a:spcPts val="16427"/>
              </a:lnSpc>
            </a:pPr>
            <a:r>
              <a:rPr lang="en-US" sz="7200" b="1" dirty="0">
                <a:solidFill>
                  <a:srgbClr val="010F29"/>
                </a:solidFill>
                <a:latin typeface="Arial" panose="020B0604020202020204" pitchFamily="34" charset="0"/>
                <a:cs typeface="Arial" panose="020B0604020202020204" pitchFamily="34" charset="0"/>
              </a:rPr>
              <a:t>LUYỆN TẬP</a:t>
            </a:r>
          </a:p>
        </p:txBody>
      </p:sp>
      <p:grpSp>
        <p:nvGrpSpPr>
          <p:cNvPr id="8" name="Group 8"/>
          <p:cNvGrpSpPr/>
          <p:nvPr/>
        </p:nvGrpSpPr>
        <p:grpSpPr>
          <a:xfrm>
            <a:off x="3171155" y="2403820"/>
            <a:ext cx="190500" cy="190500"/>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7F78"/>
            </a:solidFill>
          </p:spPr>
        </p:sp>
        <p:sp>
          <p:nvSpPr>
            <p:cNvPr id="10" name="TextBox 10"/>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11" name="Group 11"/>
          <p:cNvGrpSpPr/>
          <p:nvPr/>
        </p:nvGrpSpPr>
        <p:grpSpPr>
          <a:xfrm>
            <a:off x="3407641" y="2403820"/>
            <a:ext cx="190500" cy="190500"/>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D4D2"/>
            </a:solidFill>
          </p:spPr>
        </p:sp>
        <p:sp>
          <p:nvSpPr>
            <p:cNvPr id="13" name="TextBox 13"/>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14" name="Group 14"/>
          <p:cNvGrpSpPr/>
          <p:nvPr/>
        </p:nvGrpSpPr>
        <p:grpSpPr>
          <a:xfrm>
            <a:off x="3642482" y="2403820"/>
            <a:ext cx="190500" cy="19050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E4677"/>
            </a:solidFill>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sp>
        <p:nvSpPr>
          <p:cNvPr id="17" name="AutoShape 17"/>
          <p:cNvSpPr/>
          <p:nvPr/>
        </p:nvSpPr>
        <p:spPr>
          <a:xfrm>
            <a:off x="4699835" y="2513357"/>
            <a:ext cx="8391738" cy="0"/>
          </a:xfrm>
          <a:prstGeom prst="line">
            <a:avLst/>
          </a:prstGeom>
          <a:ln w="19050" cap="flat">
            <a:solidFill>
              <a:srgbClr val="000000"/>
            </a:solidFill>
            <a:prstDash val="solid"/>
            <a:headEnd type="none" w="sm" len="sm"/>
            <a:tailEnd type="none" w="sm" len="sm"/>
          </a:ln>
        </p:spPr>
      </p:sp>
      <p:sp>
        <p:nvSpPr>
          <p:cNvPr id="18" name="TextBox 18"/>
          <p:cNvSpPr txBox="1"/>
          <p:nvPr/>
        </p:nvSpPr>
        <p:spPr>
          <a:xfrm>
            <a:off x="7229490" y="6492194"/>
            <a:ext cx="3829020" cy="1172159"/>
          </a:xfrm>
          <a:prstGeom prst="rect">
            <a:avLst/>
          </a:prstGeom>
        </p:spPr>
        <p:txBody>
          <a:bodyPr lIns="0" tIns="0" rIns="0" bIns="0" rtlCol="0" anchor="t">
            <a:spAutoFit/>
          </a:bodyPr>
          <a:lstStyle/>
          <a:p>
            <a:pPr algn="ctr">
              <a:lnSpc>
                <a:spcPts val="4774"/>
              </a:lnSpc>
            </a:pPr>
            <a:r>
              <a:rPr lang="en-US" sz="3410">
                <a:solidFill>
                  <a:srgbClr val="F6F6F6"/>
                </a:solidFill>
                <a:latin typeface="Jua"/>
              </a:rPr>
              <a:t> See you next time! </a:t>
            </a:r>
          </a:p>
        </p:txBody>
      </p:sp>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6300" y="5742640"/>
            <a:ext cx="751650" cy="751650"/>
          </a:xfrm>
          <a:prstGeom prst="rect">
            <a:avLst/>
          </a:prstGeom>
        </p:spPr>
      </p:pic>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3124" y="957675"/>
            <a:ext cx="599250" cy="599250"/>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974078">
            <a:off x="-1880916" y="-1787425"/>
            <a:ext cx="4172167" cy="4114800"/>
          </a:xfrm>
          <a:prstGeom prst="rect">
            <a:avLst/>
          </a:prstGeom>
        </p:spPr>
      </p:pic>
      <p:pic>
        <p:nvPicPr>
          <p:cNvPr id="22"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974078">
            <a:off x="16201916" y="8937725"/>
            <a:ext cx="4172167" cy="4114800"/>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01743">
            <a:off x="951549" y="6537513"/>
            <a:ext cx="4696627" cy="5702306"/>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01743" flipH="1">
            <a:off x="13973681" y="1889149"/>
            <a:ext cx="4696627" cy="5702306"/>
          </a:xfrm>
          <a:prstGeom prst="rect">
            <a:avLst/>
          </a:prstGeom>
        </p:spPr>
      </p:pic>
      <p:pic>
        <p:nvPicPr>
          <p:cNvPr id="25" name="Picture 2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67016">
            <a:off x="352757" y="3770708"/>
            <a:ext cx="1798735" cy="7227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450" decel="100000" fill="hold"/>
                                        <p:tgtEl>
                                          <p:spTgt spid="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F7A8465-62C7-4E58-BD7F-54D7574DC760}"/>
              </a:ext>
            </a:extLst>
          </p:cNvPr>
          <p:cNvSpPr/>
          <p:nvPr/>
        </p:nvSpPr>
        <p:spPr>
          <a:xfrm>
            <a:off x="-17320733" y="8637113"/>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1459">
            <a:off x="35690" y="3175900"/>
            <a:ext cx="2461652" cy="329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21085" y="127803"/>
            <a:ext cx="2312870" cy="14840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499922" y="166868"/>
            <a:ext cx="3608408" cy="23153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7330" y="166868"/>
            <a:ext cx="3104909" cy="19923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4467" y="486195"/>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076183" y="-194250"/>
            <a:ext cx="2366984" cy="15188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8275">
            <a:off x="1760339" y="102800"/>
            <a:ext cx="3751743" cy="50156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5714382" y="3539720"/>
            <a:ext cx="12229314" cy="1938992"/>
          </a:xfrm>
          <a:prstGeom prst="rect">
            <a:avLst/>
          </a:prstGeom>
          <a:noFill/>
        </p:spPr>
        <p:txBody>
          <a:bodyPr wrap="square" rtlCol="0">
            <a:spAutoFit/>
          </a:bodyPr>
          <a:lstStyle/>
          <a:p>
            <a:pPr algn="ctr" defTabSz="1371600"/>
            <a:r>
              <a:rPr lang="en-US" sz="12000" b="1" dirty="0">
                <a:solidFill>
                  <a:srgbClr val="EF5374"/>
                </a:solidFill>
                <a:latin typeface="Arial" panose="020B0604020202020204" pitchFamily="34" charset="0"/>
                <a:cs typeface="Arial" panose="020B0604020202020204" pitchFamily="34" charset="0"/>
              </a:rPr>
              <a:t>KHINH KHÍ CẦU</a:t>
            </a:r>
          </a:p>
        </p:txBody>
      </p:sp>
      <p:sp>
        <p:nvSpPr>
          <p:cNvPr id="19" name="Oval 18">
            <a:extLst>
              <a:ext uri="{FF2B5EF4-FFF2-40B4-BE49-F238E27FC236}">
                <a16:creationId xmlns:a16="http://schemas.microsoft.com/office/drawing/2014/main" id="{B961B581-9A8B-4646-9241-5D714C639EB3}"/>
              </a:ext>
            </a:extLst>
          </p:cNvPr>
          <p:cNvSpPr/>
          <p:nvPr/>
        </p:nvSpPr>
        <p:spPr>
          <a:xfrm>
            <a:off x="2819840" y="870268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1</a:t>
            </a:r>
            <a:endParaRPr lang="en-US" sz="6600" dirty="0">
              <a:solidFill>
                <a:prstClr val="white"/>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C2920F32-4D29-4F82-8647-4B5805AD16D2}"/>
              </a:ext>
            </a:extLst>
          </p:cNvPr>
          <p:cNvSpPr/>
          <p:nvPr/>
        </p:nvSpPr>
        <p:spPr>
          <a:xfrm>
            <a:off x="5829239" y="870268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2</a:t>
            </a:r>
            <a:endParaRPr lang="en-US" sz="6600" dirty="0">
              <a:solidFill>
                <a:prstClr val="white"/>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357F6E98-2D72-4FFE-9986-8ADF3D71029D}"/>
              </a:ext>
            </a:extLst>
          </p:cNvPr>
          <p:cNvSpPr/>
          <p:nvPr/>
        </p:nvSpPr>
        <p:spPr>
          <a:xfrm>
            <a:off x="8796302" y="8702688"/>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3</a:t>
            </a:r>
            <a:endParaRPr lang="en-US" sz="6600" dirty="0">
              <a:solidFill>
                <a:prstClr val="white"/>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C92615F7-A192-407F-8FAB-496E0BD7367B}"/>
              </a:ext>
            </a:extLst>
          </p:cNvPr>
          <p:cNvSpPr/>
          <p:nvPr/>
        </p:nvSpPr>
        <p:spPr>
          <a:xfrm>
            <a:off x="12222795" y="8708672"/>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4</a:t>
            </a:r>
            <a:endParaRPr lang="en-US" sz="6600" dirty="0">
              <a:solidFill>
                <a:prstClr val="white"/>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28ED415A-A47F-406A-9F84-811ED4D2A809}"/>
              </a:ext>
            </a:extLst>
          </p:cNvPr>
          <p:cNvSpPr/>
          <p:nvPr/>
        </p:nvSpPr>
        <p:spPr>
          <a:xfrm>
            <a:off x="15660054" y="8708671"/>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5</a:t>
            </a:r>
            <a:endParaRPr lang="en-US" sz="6600" dirty="0">
              <a:solidFill>
                <a:prstClr val="white"/>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5C6ED19-7680-7BE5-F6DE-26E4198A3AA5}"/>
              </a:ext>
            </a:extLst>
          </p:cNvPr>
          <p:cNvPicPr>
            <a:picLocks noChangeAspect="1"/>
          </p:cNvPicPr>
          <p:nvPr/>
        </p:nvPicPr>
        <p:blipFill>
          <a:blip r:embed="rId6"/>
          <a:stretch>
            <a:fillRect/>
          </a:stretch>
        </p:blipFill>
        <p:spPr>
          <a:xfrm>
            <a:off x="608108" y="8152836"/>
            <a:ext cx="1627773" cy="1527180"/>
          </a:xfrm>
          <a:prstGeom prst="rect">
            <a:avLst/>
          </a:prstGeom>
        </p:spPr>
      </p:pic>
    </p:spTree>
    <p:custDataLst>
      <p:tags r:id="rId1"/>
    </p:custDataLst>
    <p:extLst>
      <p:ext uri="{BB962C8B-B14F-4D97-AF65-F5344CB8AC3E}">
        <p14:creationId xmlns:p14="http://schemas.microsoft.com/office/powerpoint/2010/main" val="4080988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C2D22C0-E114-90FE-CCED-50025DDFD66F}"/>
              </a:ext>
            </a:extLst>
          </p:cNvPr>
          <p:cNvSpPr/>
          <p:nvPr/>
        </p:nvSpPr>
        <p:spPr>
          <a:xfrm>
            <a:off x="-14883680" y="8783330"/>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24" name="Oval 23">
            <a:extLst>
              <a:ext uri="{FF2B5EF4-FFF2-40B4-BE49-F238E27FC236}">
                <a16:creationId xmlns:a16="http://schemas.microsoft.com/office/drawing/2014/main" id="{AF2ADD1B-E0CE-5793-CF30-EB4D577E2E32}"/>
              </a:ext>
            </a:extLst>
          </p:cNvPr>
          <p:cNvSpPr/>
          <p:nvPr/>
        </p:nvSpPr>
        <p:spPr>
          <a:xfrm>
            <a:off x="3054069" y="8372689"/>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1</a:t>
            </a:r>
            <a:endParaRPr lang="en-US" sz="6600" dirty="0">
              <a:solidFill>
                <a:prstClr val="white"/>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3BC9B82B-CF19-0A87-9DDF-1530AB12310E}"/>
              </a:ext>
            </a:extLst>
          </p:cNvPr>
          <p:cNvSpPr/>
          <p:nvPr/>
        </p:nvSpPr>
        <p:spPr>
          <a:xfrm>
            <a:off x="6293685" y="878247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2</a:t>
            </a:r>
            <a:endParaRPr lang="en-US" sz="6600" dirty="0">
              <a:solidFill>
                <a:prstClr val="white"/>
              </a:solidFill>
              <a:latin typeface="Arial" panose="020B0604020202020204" pitchFamily="34" charset="0"/>
              <a:cs typeface="Arial" panose="020B0604020202020204" pitchFamily="34" charset="0"/>
            </a:endParaRPr>
          </a:p>
        </p:txBody>
      </p:sp>
      <p:sp>
        <p:nvSpPr>
          <p:cNvPr id="27" name="Oval 26">
            <a:hlinkClick r:id="rId6" action="ppaction://hlinksldjump"/>
            <a:extLst>
              <a:ext uri="{FF2B5EF4-FFF2-40B4-BE49-F238E27FC236}">
                <a16:creationId xmlns:a16="http://schemas.microsoft.com/office/drawing/2014/main" id="{481BF68E-277B-DFDB-2049-7C2F5A9C5285}"/>
              </a:ext>
            </a:extLst>
          </p:cNvPr>
          <p:cNvSpPr/>
          <p:nvPr/>
        </p:nvSpPr>
        <p:spPr>
          <a:xfrm>
            <a:off x="9571894" y="883708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3</a:t>
            </a:r>
            <a:endParaRPr lang="en-US" sz="6600" dirty="0">
              <a:solidFill>
                <a:prstClr val="white"/>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6BE4FC90-881B-03B7-064E-1580D9E21026}"/>
              </a:ext>
            </a:extLst>
          </p:cNvPr>
          <p:cNvSpPr/>
          <p:nvPr/>
        </p:nvSpPr>
        <p:spPr>
          <a:xfrm>
            <a:off x="12811510" y="883708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4</a:t>
            </a:r>
            <a:endParaRPr lang="en-US" sz="6600" dirty="0">
              <a:solidFill>
                <a:prstClr val="white"/>
              </a:solidFill>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E107BEAF-B6B8-D3AD-10AB-1164FE90B2F7}"/>
              </a:ext>
            </a:extLst>
          </p:cNvPr>
          <p:cNvSpPr/>
          <p:nvPr/>
        </p:nvSpPr>
        <p:spPr>
          <a:xfrm>
            <a:off x="16136672" y="8801812"/>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5</a:t>
            </a:r>
            <a:endParaRPr lang="en-US" sz="6600" dirty="0">
              <a:solidFill>
                <a:prstClr val="white"/>
              </a:solidFill>
              <a:latin typeface="Arial" panose="020B0604020202020204" pitchFamily="34" charset="0"/>
              <a:cs typeface="Arial" panose="020B0604020202020204" pitchFamily="34" charset="0"/>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6257" y="-51416"/>
            <a:ext cx="1888476" cy="121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0207" y="98973"/>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5106" y="-210846"/>
            <a:ext cx="2580251" cy="1655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65100" y="516990"/>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565641" y="-273483"/>
            <a:ext cx="2366984" cy="15188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6008935" y="1733067"/>
            <a:ext cx="7102539" cy="646331"/>
          </a:xfrm>
          <a:prstGeom prst="rect">
            <a:avLst/>
          </a:prstGeom>
          <a:noFill/>
        </p:spPr>
        <p:txBody>
          <a:bodyPr wrap="square" rtlCol="0">
            <a:spAutoFit/>
          </a:bodyPr>
          <a:lstStyle/>
          <a:p>
            <a:r>
              <a:rPr lang="vi-VN" sz="3600" b="1" dirty="0"/>
              <a:t>Câu 1.</a:t>
            </a:r>
            <a:r>
              <a:rPr lang="vi-VN" sz="3600" dirty="0"/>
              <a:t> </a:t>
            </a:r>
            <a:r>
              <a:rPr lang="vi-VN" sz="3600" dirty="0" err="1"/>
              <a:t>Chọn</a:t>
            </a:r>
            <a:r>
              <a:rPr lang="vi-VN" sz="3600" dirty="0"/>
              <a:t> câu </a:t>
            </a:r>
            <a:r>
              <a:rPr lang="vi-VN" sz="3600" dirty="0" err="1"/>
              <a:t>trả</a:t>
            </a:r>
            <a:r>
              <a:rPr lang="vi-VN" sz="3600" dirty="0"/>
              <a:t> </a:t>
            </a:r>
            <a:r>
              <a:rPr lang="vi-VN" sz="3600" dirty="0" err="1"/>
              <a:t>lời</a:t>
            </a:r>
            <a:r>
              <a:rPr lang="vi-VN" sz="3600" dirty="0"/>
              <a:t> </a:t>
            </a:r>
            <a:r>
              <a:rPr lang="vi-VN" sz="3600" dirty="0" err="1"/>
              <a:t>đúng</a:t>
            </a:r>
            <a:r>
              <a:rPr lang="vi-VN" sz="3600" dirty="0"/>
              <a:t> </a:t>
            </a:r>
            <a:r>
              <a:rPr lang="vi-VN" sz="3600" dirty="0" err="1"/>
              <a:t>nhất</a:t>
            </a:r>
            <a:endParaRPr lang="en-US" sz="3600" dirty="0"/>
          </a:p>
        </p:txBody>
      </p:sp>
      <p:sp>
        <p:nvSpPr>
          <p:cNvPr id="4" name="A. Đáp án đúng">
            <a:extLst>
              <a:ext uri="{FF2B5EF4-FFF2-40B4-BE49-F238E27FC236}">
                <a16:creationId xmlns:a16="http://schemas.microsoft.com/office/drawing/2014/main" id="{C7D0E9B2-90BA-4B02-B8F1-BA2C37DF853D}"/>
              </a:ext>
            </a:extLst>
          </p:cNvPr>
          <p:cNvSpPr/>
          <p:nvPr/>
        </p:nvSpPr>
        <p:spPr>
          <a:xfrm>
            <a:off x="3533601" y="2993599"/>
            <a:ext cx="11924484" cy="1578205"/>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3200" dirty="0">
                <a:solidFill>
                  <a:schemeClr val="tx1"/>
                </a:solidFill>
                <a:latin typeface="Arial" panose="020B0604020202020204" pitchFamily="34" charset="0"/>
                <a:cs typeface="Arial" panose="020B0604020202020204" pitchFamily="34" charset="0"/>
              </a:rPr>
              <a:t>A. </a:t>
            </a:r>
            <a:r>
              <a:rPr lang="vi-VN" sz="3200" dirty="0" err="1">
                <a:solidFill>
                  <a:schemeClr val="tx1"/>
                </a:solidFill>
                <a:latin typeface="Arial" panose="020B0604020202020204" pitchFamily="34" charset="0"/>
                <a:cs typeface="Arial" panose="020B0604020202020204" pitchFamily="34" charset="0"/>
              </a:rPr>
              <a:t>Đối</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tượng</a:t>
            </a:r>
            <a:r>
              <a:rPr lang="vi-VN" sz="3200" dirty="0">
                <a:solidFill>
                  <a:schemeClr val="tx1"/>
                </a:solidFill>
                <a:latin typeface="Arial" panose="020B0604020202020204" pitchFamily="34" charset="0"/>
                <a:cs typeface="Arial" panose="020B0604020202020204" pitchFamily="34" charset="0"/>
              </a:rPr>
              <a:t> nghiên </a:t>
            </a:r>
            <a:r>
              <a:rPr lang="vi-VN" sz="3200" dirty="0" err="1">
                <a:solidFill>
                  <a:schemeClr val="tx1"/>
                </a:solidFill>
                <a:latin typeface="Arial" panose="020B0604020202020204" pitchFamily="34" charset="0"/>
                <a:cs typeface="Arial" panose="020B0604020202020204" pitchFamily="34" charset="0"/>
              </a:rPr>
              <a:t>cứu</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của</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vật</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lý</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là</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các</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dạng</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vật</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chất</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và</a:t>
            </a:r>
            <a:r>
              <a:rPr lang="en-US" sz="3200" dirty="0">
                <a:solidFill>
                  <a:schemeClr val="tx1"/>
                </a:solidFill>
                <a:latin typeface="Arial" panose="020B0604020202020204" pitchFamily="34" charset="0"/>
                <a:cs typeface="Arial" panose="020B0604020202020204" pitchFamily="34" charset="0"/>
              </a:rPr>
              <a:t> </a:t>
            </a:r>
            <a:r>
              <a:rPr lang="vi-VN" sz="3200" dirty="0">
                <a:solidFill>
                  <a:schemeClr val="tx1"/>
                </a:solidFill>
                <a:latin typeface="Arial" panose="020B0604020202020204" pitchFamily="34" charset="0"/>
                <a:cs typeface="Arial" panose="020B0604020202020204" pitchFamily="34" charset="0"/>
              </a:rPr>
              <a:t>năng </a:t>
            </a:r>
            <a:r>
              <a:rPr lang="vi-VN" sz="3200" dirty="0" err="1">
                <a:solidFill>
                  <a:schemeClr val="tx1"/>
                </a:solidFill>
                <a:latin typeface="Arial" panose="020B0604020202020204" pitchFamily="34" charset="0"/>
                <a:cs typeface="Arial" panose="020B0604020202020204" pitchFamily="34" charset="0"/>
              </a:rPr>
              <a:t>lượng</a:t>
            </a:r>
            <a:r>
              <a:rPr lang="vi-VN" sz="3200" dirty="0">
                <a:solidFill>
                  <a:schemeClr val="tx1"/>
                </a:solidFill>
                <a:latin typeface="Arial" panose="020B0604020202020204" pitchFamily="34" charset="0"/>
                <a:cs typeface="Arial" panose="020B0604020202020204" pitchFamily="34" charset="0"/>
              </a:rPr>
              <a:t> </a:t>
            </a:r>
            <a:endParaRPr lang="en-US" sz="3200" dirty="0">
              <a:solidFill>
                <a:schemeClr val="tx1"/>
              </a:solidFill>
              <a:latin typeface="Arial" panose="020B0604020202020204" pitchFamily="34" charset="0"/>
              <a:cs typeface="Arial" panose="020B0604020202020204" pitchFamily="34" charset="0"/>
            </a:endParaRPr>
          </a:p>
        </p:txBody>
      </p:sp>
      <p:sp>
        <p:nvSpPr>
          <p:cNvPr id="37" name="B. Đáp án sai">
            <a:extLst>
              <a:ext uri="{FF2B5EF4-FFF2-40B4-BE49-F238E27FC236}">
                <a16:creationId xmlns:a16="http://schemas.microsoft.com/office/drawing/2014/main" id="{16A526F5-1C4F-469D-9F73-F9C2082BA7DE}"/>
              </a:ext>
            </a:extLst>
          </p:cNvPr>
          <p:cNvSpPr/>
          <p:nvPr/>
        </p:nvSpPr>
        <p:spPr>
          <a:xfrm>
            <a:off x="3533601" y="4710263"/>
            <a:ext cx="11924484" cy="1511650"/>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200" noProof="1">
                <a:solidFill>
                  <a:schemeClr val="tx1"/>
                </a:solidFill>
                <a:latin typeface="Arial" panose="020B0604020202020204" pitchFamily="34" charset="0"/>
                <a:cs typeface="Arial" panose="020B0604020202020204" pitchFamily="34" charset="0"/>
              </a:rPr>
              <a:t>B. </a:t>
            </a:r>
            <a:r>
              <a:rPr lang="vi-VN" sz="3200" dirty="0" err="1">
                <a:solidFill>
                  <a:schemeClr val="tx1"/>
                </a:solidFill>
              </a:rPr>
              <a:t>Quá</a:t>
            </a:r>
            <a:r>
              <a:rPr lang="vi-VN" sz="3200" dirty="0">
                <a:solidFill>
                  <a:schemeClr val="tx1"/>
                </a:solidFill>
              </a:rPr>
              <a:t> </a:t>
            </a:r>
            <a:r>
              <a:rPr lang="vi-VN" sz="3200" dirty="0" err="1">
                <a:solidFill>
                  <a:schemeClr val="tx1"/>
                </a:solidFill>
              </a:rPr>
              <a:t>trình</a:t>
            </a:r>
            <a:r>
              <a:rPr lang="vi-VN" sz="3200" dirty="0">
                <a:solidFill>
                  <a:schemeClr val="tx1"/>
                </a:solidFill>
              </a:rPr>
              <a:t> </a:t>
            </a:r>
            <a:r>
              <a:rPr lang="vi-VN" sz="3200" dirty="0" err="1">
                <a:solidFill>
                  <a:schemeClr val="tx1"/>
                </a:solidFill>
              </a:rPr>
              <a:t>phát</a:t>
            </a:r>
            <a:r>
              <a:rPr lang="vi-VN" sz="3200" dirty="0">
                <a:solidFill>
                  <a:schemeClr val="tx1"/>
                </a:solidFill>
              </a:rPr>
              <a:t> </a:t>
            </a:r>
            <a:r>
              <a:rPr lang="vi-VN" sz="3200" dirty="0" err="1">
                <a:solidFill>
                  <a:schemeClr val="tx1"/>
                </a:solidFill>
              </a:rPr>
              <a:t>triển</a:t>
            </a:r>
            <a:r>
              <a:rPr lang="vi-VN" sz="3200" dirty="0">
                <a:solidFill>
                  <a:schemeClr val="tx1"/>
                </a:solidFill>
              </a:rPr>
              <a:t> </a:t>
            </a:r>
            <a:r>
              <a:rPr lang="vi-VN" sz="3200" dirty="0" err="1">
                <a:solidFill>
                  <a:schemeClr val="tx1"/>
                </a:solidFill>
              </a:rPr>
              <a:t>của</a:t>
            </a:r>
            <a:r>
              <a:rPr lang="vi-VN" sz="3200" dirty="0">
                <a:solidFill>
                  <a:schemeClr val="tx1"/>
                </a:solidFill>
              </a:rPr>
              <a:t> </a:t>
            </a:r>
            <a:r>
              <a:rPr lang="vi-VN" sz="3200" dirty="0" err="1">
                <a:solidFill>
                  <a:schemeClr val="tx1"/>
                </a:solidFill>
              </a:rPr>
              <a:t>vật</a:t>
            </a:r>
            <a:r>
              <a:rPr lang="vi-VN" sz="3200" dirty="0">
                <a:solidFill>
                  <a:schemeClr val="tx1"/>
                </a:solidFill>
              </a:rPr>
              <a:t> </a:t>
            </a:r>
            <a:r>
              <a:rPr lang="vi-VN" sz="3200" dirty="0" err="1">
                <a:solidFill>
                  <a:schemeClr val="tx1"/>
                </a:solidFill>
              </a:rPr>
              <a:t>lý</a:t>
            </a:r>
            <a:r>
              <a:rPr lang="vi-VN" sz="3200" dirty="0">
                <a:solidFill>
                  <a:schemeClr val="tx1"/>
                </a:solidFill>
              </a:rPr>
              <a:t> </a:t>
            </a:r>
            <a:r>
              <a:rPr lang="vi-VN" sz="3200" dirty="0" err="1">
                <a:solidFill>
                  <a:schemeClr val="tx1"/>
                </a:solidFill>
              </a:rPr>
              <a:t>trả</a:t>
            </a:r>
            <a:r>
              <a:rPr lang="vi-VN" sz="3200" dirty="0">
                <a:solidFill>
                  <a:schemeClr val="tx1"/>
                </a:solidFill>
              </a:rPr>
              <a:t> qua 2 giai </a:t>
            </a:r>
            <a:r>
              <a:rPr lang="vi-VN" sz="3200" dirty="0" err="1">
                <a:solidFill>
                  <a:schemeClr val="tx1"/>
                </a:solidFill>
              </a:rPr>
              <a:t>đoạn</a:t>
            </a:r>
            <a:r>
              <a:rPr lang="vi-VN" sz="3200" dirty="0">
                <a:solidFill>
                  <a:schemeClr val="tx1"/>
                </a:solidFill>
              </a:rPr>
              <a:t> </a:t>
            </a:r>
            <a:r>
              <a:rPr lang="vi-VN" sz="3200" dirty="0" err="1">
                <a:solidFill>
                  <a:schemeClr val="tx1"/>
                </a:solidFill>
              </a:rPr>
              <a:t>chính</a:t>
            </a:r>
            <a:r>
              <a:rPr lang="vi-VN" sz="3200" dirty="0">
                <a:solidFill>
                  <a:schemeClr val="tx1"/>
                </a:solidFill>
              </a:rPr>
              <a:t> </a:t>
            </a:r>
            <a:r>
              <a:rPr lang="vi-VN" sz="3200" dirty="0" err="1">
                <a:solidFill>
                  <a:schemeClr val="tx1"/>
                </a:solidFill>
              </a:rPr>
              <a:t>là</a:t>
            </a:r>
            <a:r>
              <a:rPr lang="vi-VN" sz="3200" dirty="0">
                <a:solidFill>
                  <a:schemeClr val="tx1"/>
                </a:solidFill>
              </a:rPr>
              <a:t> </a:t>
            </a:r>
            <a:r>
              <a:rPr lang="vi-VN" sz="3200" dirty="0" err="1">
                <a:solidFill>
                  <a:schemeClr val="tx1"/>
                </a:solidFill>
              </a:rPr>
              <a:t>vật</a:t>
            </a:r>
            <a:r>
              <a:rPr lang="vi-VN" sz="3200" dirty="0">
                <a:solidFill>
                  <a:schemeClr val="tx1"/>
                </a:solidFill>
              </a:rPr>
              <a:t> </a:t>
            </a:r>
            <a:r>
              <a:rPr lang="vi-VN" sz="3200" dirty="0" err="1">
                <a:solidFill>
                  <a:schemeClr val="tx1"/>
                </a:solidFill>
              </a:rPr>
              <a:t>lý</a:t>
            </a:r>
            <a:r>
              <a:rPr lang="vi-VN" sz="3200" dirty="0">
                <a:solidFill>
                  <a:schemeClr val="tx1"/>
                </a:solidFill>
              </a:rPr>
              <a:t> </a:t>
            </a:r>
            <a:r>
              <a:rPr lang="vi-VN" sz="3200" dirty="0" err="1">
                <a:solidFill>
                  <a:schemeClr val="tx1"/>
                </a:solidFill>
              </a:rPr>
              <a:t>cổ</a:t>
            </a:r>
            <a:r>
              <a:rPr lang="vi-VN" sz="3200" dirty="0">
                <a:solidFill>
                  <a:schemeClr val="tx1"/>
                </a:solidFill>
              </a:rPr>
              <a:t> </a:t>
            </a:r>
            <a:r>
              <a:rPr lang="vi-VN" sz="3200" dirty="0" err="1">
                <a:solidFill>
                  <a:schemeClr val="tx1"/>
                </a:solidFill>
              </a:rPr>
              <a:t>điển</a:t>
            </a:r>
            <a:r>
              <a:rPr lang="vi-VN" sz="3200" dirty="0">
                <a:solidFill>
                  <a:schemeClr val="tx1"/>
                </a:solidFill>
              </a:rPr>
              <a:t> </a:t>
            </a:r>
            <a:r>
              <a:rPr lang="vi-VN" sz="3200" dirty="0" err="1">
                <a:solidFill>
                  <a:schemeClr val="tx1"/>
                </a:solidFill>
              </a:rPr>
              <a:t>và</a:t>
            </a:r>
            <a:r>
              <a:rPr lang="vi-VN" sz="3200" dirty="0">
                <a:solidFill>
                  <a:schemeClr val="tx1"/>
                </a:solidFill>
              </a:rPr>
              <a:t> </a:t>
            </a:r>
            <a:r>
              <a:rPr lang="vi-VN" sz="3200" dirty="0" err="1">
                <a:solidFill>
                  <a:schemeClr val="tx1"/>
                </a:solidFill>
              </a:rPr>
              <a:t>vật</a:t>
            </a:r>
            <a:r>
              <a:rPr lang="vi-VN" sz="3200" dirty="0">
                <a:solidFill>
                  <a:schemeClr val="tx1"/>
                </a:solidFill>
              </a:rPr>
              <a:t> </a:t>
            </a:r>
            <a:r>
              <a:rPr lang="vi-VN" sz="3200" dirty="0" err="1">
                <a:solidFill>
                  <a:schemeClr val="tx1"/>
                </a:solidFill>
              </a:rPr>
              <a:t>lý</a:t>
            </a:r>
            <a:r>
              <a:rPr lang="vi-VN" sz="3200" dirty="0">
                <a:solidFill>
                  <a:schemeClr val="tx1"/>
                </a:solidFill>
              </a:rPr>
              <a:t> </a:t>
            </a:r>
            <a:r>
              <a:rPr lang="vi-VN" sz="3200" dirty="0" err="1">
                <a:solidFill>
                  <a:schemeClr val="tx1"/>
                </a:solidFill>
              </a:rPr>
              <a:t>hiện</a:t>
            </a:r>
            <a:r>
              <a:rPr lang="vi-VN" sz="3200" dirty="0">
                <a:solidFill>
                  <a:schemeClr val="tx1"/>
                </a:solidFill>
              </a:rPr>
              <a:t> </a:t>
            </a:r>
            <a:r>
              <a:rPr lang="vi-VN" sz="3200" dirty="0" err="1">
                <a:solidFill>
                  <a:schemeClr val="tx1"/>
                </a:solidFill>
              </a:rPr>
              <a:t>đại</a:t>
            </a:r>
            <a:r>
              <a:rPr lang="vi-VN" sz="3200" dirty="0">
                <a:solidFill>
                  <a:schemeClr val="tx1"/>
                </a:solidFill>
              </a:rPr>
              <a:t>.</a:t>
            </a:r>
            <a:endParaRPr lang="en-US" sz="3200" dirty="0">
              <a:solidFill>
                <a:schemeClr val="tx1"/>
              </a:solidFill>
            </a:endParaRPr>
          </a:p>
        </p:txBody>
      </p:sp>
      <p:sp>
        <p:nvSpPr>
          <p:cNvPr id="38" name="C. Đáp án sai">
            <a:extLst>
              <a:ext uri="{FF2B5EF4-FFF2-40B4-BE49-F238E27FC236}">
                <a16:creationId xmlns:a16="http://schemas.microsoft.com/office/drawing/2014/main" id="{D48A2C34-20CA-48ED-88FF-01E54E465E18}"/>
              </a:ext>
            </a:extLst>
          </p:cNvPr>
          <p:cNvSpPr/>
          <p:nvPr/>
        </p:nvSpPr>
        <p:spPr>
          <a:xfrm>
            <a:off x="3533602" y="6360372"/>
            <a:ext cx="11924484" cy="1398116"/>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200" noProof="1">
                <a:solidFill>
                  <a:schemeClr val="tx1"/>
                </a:solidFill>
                <a:latin typeface="Arial" panose="020B0604020202020204" pitchFamily="34" charset="0"/>
                <a:cs typeface="Arial" panose="020B0604020202020204" pitchFamily="34" charset="0"/>
              </a:rPr>
              <a:t>C. </a:t>
            </a:r>
            <a:r>
              <a:rPr lang="vi-VN" sz="3200" dirty="0" err="1">
                <a:solidFill>
                  <a:schemeClr val="tx1"/>
                </a:solidFill>
              </a:rPr>
              <a:t>Từ</a:t>
            </a:r>
            <a:r>
              <a:rPr lang="vi-VN" sz="3200" dirty="0">
                <a:solidFill>
                  <a:schemeClr val="tx1"/>
                </a:solidFill>
              </a:rPr>
              <a:t> năm 350 TCN </a:t>
            </a:r>
            <a:r>
              <a:rPr lang="vi-VN" sz="3200" dirty="0" err="1">
                <a:solidFill>
                  <a:schemeClr val="tx1"/>
                </a:solidFill>
              </a:rPr>
              <a:t>đến</a:t>
            </a:r>
            <a:r>
              <a:rPr lang="vi-VN" sz="3200" dirty="0">
                <a:solidFill>
                  <a:schemeClr val="tx1"/>
                </a:solidFill>
              </a:rPr>
              <a:t> </a:t>
            </a:r>
            <a:r>
              <a:rPr lang="vi-VN" sz="3200" dirty="0" err="1">
                <a:solidFill>
                  <a:schemeClr val="tx1"/>
                </a:solidFill>
              </a:rPr>
              <a:t>thế</a:t>
            </a:r>
            <a:r>
              <a:rPr lang="vi-VN" sz="3200" dirty="0">
                <a:solidFill>
                  <a:schemeClr val="tx1"/>
                </a:solidFill>
              </a:rPr>
              <a:t> </a:t>
            </a:r>
            <a:r>
              <a:rPr lang="vi-VN" sz="3200" dirty="0" err="1">
                <a:solidFill>
                  <a:schemeClr val="tx1"/>
                </a:solidFill>
              </a:rPr>
              <a:t>kỉ</a:t>
            </a:r>
            <a:r>
              <a:rPr lang="vi-VN" sz="3200" dirty="0">
                <a:solidFill>
                  <a:schemeClr val="tx1"/>
                </a:solidFill>
              </a:rPr>
              <a:t> XVI </a:t>
            </a:r>
            <a:r>
              <a:rPr lang="vi-VN" sz="3200" dirty="0" err="1">
                <a:solidFill>
                  <a:schemeClr val="tx1"/>
                </a:solidFill>
              </a:rPr>
              <a:t>được</a:t>
            </a:r>
            <a:r>
              <a:rPr lang="vi-VN" sz="3200" dirty="0">
                <a:solidFill>
                  <a:schemeClr val="tx1"/>
                </a:solidFill>
              </a:rPr>
              <a:t> </a:t>
            </a:r>
            <a:r>
              <a:rPr lang="vi-VN" sz="3200" dirty="0" err="1">
                <a:solidFill>
                  <a:schemeClr val="tx1"/>
                </a:solidFill>
              </a:rPr>
              <a:t>gọi</a:t>
            </a:r>
            <a:r>
              <a:rPr lang="vi-VN" sz="3200" dirty="0">
                <a:solidFill>
                  <a:schemeClr val="tx1"/>
                </a:solidFill>
              </a:rPr>
              <a:t> </a:t>
            </a:r>
            <a:r>
              <a:rPr lang="vi-VN" sz="3200" dirty="0" err="1">
                <a:solidFill>
                  <a:schemeClr val="tx1"/>
                </a:solidFill>
              </a:rPr>
              <a:t>là</a:t>
            </a:r>
            <a:r>
              <a:rPr lang="vi-VN" sz="3200" dirty="0">
                <a:solidFill>
                  <a:schemeClr val="tx1"/>
                </a:solidFill>
              </a:rPr>
              <a:t> giai </a:t>
            </a:r>
            <a:r>
              <a:rPr lang="vi-VN" sz="3200" dirty="0" err="1">
                <a:solidFill>
                  <a:schemeClr val="tx1"/>
                </a:solidFill>
              </a:rPr>
              <a:t>đoạn</a:t>
            </a:r>
            <a:r>
              <a:rPr lang="vi-VN" sz="3200" dirty="0">
                <a:solidFill>
                  <a:schemeClr val="tx1"/>
                </a:solidFill>
              </a:rPr>
              <a:t> </a:t>
            </a:r>
            <a:r>
              <a:rPr lang="vi-VN" sz="3200" dirty="0" err="1">
                <a:solidFill>
                  <a:schemeClr val="tx1"/>
                </a:solidFill>
              </a:rPr>
              <a:t>vật</a:t>
            </a:r>
            <a:r>
              <a:rPr lang="vi-VN" sz="3200" dirty="0">
                <a:solidFill>
                  <a:schemeClr val="tx1"/>
                </a:solidFill>
              </a:rPr>
              <a:t> </a:t>
            </a:r>
            <a:r>
              <a:rPr lang="vi-VN" sz="3200" dirty="0" err="1">
                <a:solidFill>
                  <a:schemeClr val="tx1"/>
                </a:solidFill>
              </a:rPr>
              <a:t>lý</a:t>
            </a:r>
            <a:r>
              <a:rPr lang="vi-VN" sz="3200" dirty="0">
                <a:solidFill>
                  <a:schemeClr val="tx1"/>
                </a:solidFill>
              </a:rPr>
              <a:t> </a:t>
            </a:r>
            <a:r>
              <a:rPr lang="vi-VN" sz="3200" dirty="0" err="1">
                <a:solidFill>
                  <a:schemeClr val="tx1"/>
                </a:solidFill>
              </a:rPr>
              <a:t>cổ</a:t>
            </a:r>
            <a:r>
              <a:rPr lang="vi-VN" sz="3200" dirty="0">
                <a:solidFill>
                  <a:schemeClr val="tx1"/>
                </a:solidFill>
              </a:rPr>
              <a:t> </a:t>
            </a:r>
            <a:r>
              <a:rPr lang="vi-VN" sz="3200" dirty="0" err="1">
                <a:solidFill>
                  <a:schemeClr val="tx1"/>
                </a:solidFill>
              </a:rPr>
              <a:t>điển</a:t>
            </a:r>
            <a:r>
              <a:rPr lang="vi-VN" sz="3200" dirty="0">
                <a:solidFill>
                  <a:schemeClr val="tx1"/>
                </a:solidFill>
              </a:rPr>
              <a:t>.</a:t>
            </a:r>
            <a:endParaRPr lang="en-US" sz="3200" dirty="0">
              <a:solidFill>
                <a:schemeClr val="tx1"/>
              </a:solidFill>
            </a:endParaRP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09902" y="2904983"/>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6548546"/>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4930401"/>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10"/>
          <a:stretch>
            <a:fillRect/>
          </a:stretch>
        </p:blipFill>
        <p:spPr>
          <a:xfrm>
            <a:off x="639227" y="8712893"/>
            <a:ext cx="1627773" cy="1527180"/>
          </a:xfrm>
          <a:prstGeom prst="rect">
            <a:avLst/>
          </a:prstGeom>
        </p:spPr>
      </p:pic>
    </p:spTree>
    <p:custDataLst>
      <p:tags r:id="rId1"/>
    </p:custDataLst>
    <p:extLst>
      <p:ext uri="{BB962C8B-B14F-4D97-AF65-F5344CB8AC3E}">
        <p14:creationId xmlns:p14="http://schemas.microsoft.com/office/powerpoint/2010/main" val="394594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7"/>
                  </p:tgtEl>
                </p:cond>
              </p:nextCondLst>
            </p:seq>
            <p:seq concurrent="1" nextAc="seek">
              <p:cTn id="25" restart="whenNotActive" fill="hold" evtFilter="cancelBubble" nodeType="interactiveSeq">
                <p:stCondLst>
                  <p:cond evt="onClick" delay="0">
                    <p:tgtEl>
                      <p:spTgt spid="38"/>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4"/>
                  </p:tgtEl>
                </p:cond>
              </p:nextCondLst>
            </p:seq>
          </p:childTnLst>
        </p:cTn>
      </p:par>
    </p:tnLst>
    <p:bldLst>
      <p:bldP spid="7" grpId="0"/>
      <p:bldP spid="4" grpId="0" animBg="1"/>
      <p:bldP spid="37"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C2D22C0-E114-90FE-CCED-50025DDFD66F}"/>
              </a:ext>
            </a:extLst>
          </p:cNvPr>
          <p:cNvSpPr/>
          <p:nvPr/>
        </p:nvSpPr>
        <p:spPr>
          <a:xfrm>
            <a:off x="-11811000" y="8685035"/>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24" name="Oval 23">
            <a:extLst>
              <a:ext uri="{FF2B5EF4-FFF2-40B4-BE49-F238E27FC236}">
                <a16:creationId xmlns:a16="http://schemas.microsoft.com/office/drawing/2014/main" id="{AF2ADD1B-E0CE-5793-CF30-EB4D577E2E32}"/>
              </a:ext>
            </a:extLst>
          </p:cNvPr>
          <p:cNvSpPr/>
          <p:nvPr/>
        </p:nvSpPr>
        <p:spPr>
          <a:xfrm>
            <a:off x="2858662" y="87148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1</a:t>
            </a:r>
            <a:endParaRPr lang="en-US" sz="6600" dirty="0">
              <a:solidFill>
                <a:prstClr val="white"/>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3BC9B82B-CF19-0A87-9DDF-1530AB12310E}"/>
              </a:ext>
            </a:extLst>
          </p:cNvPr>
          <p:cNvSpPr/>
          <p:nvPr/>
        </p:nvSpPr>
        <p:spPr>
          <a:xfrm>
            <a:off x="5995583" y="8211828"/>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2</a:t>
            </a:r>
            <a:endParaRPr lang="en-US" sz="6600" dirty="0">
              <a:solidFill>
                <a:prstClr val="white"/>
              </a:solidFill>
              <a:latin typeface="Arial" panose="020B0604020202020204" pitchFamily="34" charset="0"/>
              <a:cs typeface="Arial" panose="020B0604020202020204" pitchFamily="34" charset="0"/>
            </a:endParaRPr>
          </a:p>
        </p:txBody>
      </p:sp>
      <p:sp>
        <p:nvSpPr>
          <p:cNvPr id="27" name="Oval 26">
            <a:hlinkClick r:id="rId6" action="ppaction://hlinksldjump"/>
            <a:extLst>
              <a:ext uri="{FF2B5EF4-FFF2-40B4-BE49-F238E27FC236}">
                <a16:creationId xmlns:a16="http://schemas.microsoft.com/office/drawing/2014/main" id="{481BF68E-277B-DFDB-2049-7C2F5A9C5285}"/>
              </a:ext>
            </a:extLst>
          </p:cNvPr>
          <p:cNvSpPr/>
          <p:nvPr/>
        </p:nvSpPr>
        <p:spPr>
          <a:xfrm>
            <a:off x="9515215" y="8758740"/>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3</a:t>
            </a:r>
            <a:endParaRPr lang="en-US" sz="6600" dirty="0">
              <a:solidFill>
                <a:prstClr val="white"/>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6BE4FC90-881B-03B7-064E-1580D9E21026}"/>
              </a:ext>
            </a:extLst>
          </p:cNvPr>
          <p:cNvSpPr/>
          <p:nvPr/>
        </p:nvSpPr>
        <p:spPr>
          <a:xfrm>
            <a:off x="12877800" y="8758741"/>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4</a:t>
            </a:r>
            <a:endParaRPr lang="en-US" sz="6600" dirty="0">
              <a:solidFill>
                <a:prstClr val="white"/>
              </a:solidFill>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E107BEAF-B6B8-D3AD-10AB-1164FE90B2F7}"/>
              </a:ext>
            </a:extLst>
          </p:cNvPr>
          <p:cNvSpPr/>
          <p:nvPr/>
        </p:nvSpPr>
        <p:spPr>
          <a:xfrm>
            <a:off x="16397432"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5</a:t>
            </a:r>
            <a:endParaRPr lang="en-US" sz="6600" dirty="0">
              <a:solidFill>
                <a:prstClr val="white"/>
              </a:solidFill>
              <a:latin typeface="Arial" panose="020B0604020202020204" pitchFamily="34" charset="0"/>
              <a:cs typeface="Arial" panose="020B0604020202020204" pitchFamily="34" charset="0"/>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6257" y="-51416"/>
            <a:ext cx="1888476" cy="121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0207" y="98973"/>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5106" y="-210846"/>
            <a:ext cx="2580251" cy="1655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65100" y="516990"/>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565641" y="-273483"/>
            <a:ext cx="2366984" cy="15188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3200243" y="796389"/>
            <a:ext cx="12629944" cy="2188997"/>
          </a:xfrm>
          <a:prstGeom prst="rect">
            <a:avLst/>
          </a:prstGeom>
          <a:noFill/>
        </p:spPr>
        <p:txBody>
          <a:bodyPr wrap="square" rtlCol="0">
            <a:spAutoFit/>
          </a:bodyPr>
          <a:lstStyle/>
          <a:p>
            <a:pPr algn="just">
              <a:lnSpc>
                <a:spcPct val="150000"/>
              </a:lnSpc>
            </a:pPr>
            <a:r>
              <a:rPr lang="vi-VN" sz="4800" b="1" dirty="0"/>
              <a:t>Câu 2.</a:t>
            </a:r>
            <a:r>
              <a:rPr lang="vi-VN" sz="4800" dirty="0"/>
              <a:t> </a:t>
            </a:r>
            <a:r>
              <a:rPr lang="vi-VN" sz="4800" dirty="0" err="1"/>
              <a:t>Máy</a:t>
            </a:r>
            <a:r>
              <a:rPr lang="vi-VN" sz="4800" dirty="0"/>
              <a:t> hơi </a:t>
            </a:r>
            <a:r>
              <a:rPr lang="vi-VN" sz="4800" dirty="0" err="1"/>
              <a:t>nước</a:t>
            </a:r>
            <a:r>
              <a:rPr lang="vi-VN" sz="4800" dirty="0"/>
              <a:t> do </a:t>
            </a:r>
            <a:r>
              <a:rPr lang="vi-VN" sz="4800" dirty="0" err="1"/>
              <a:t>James</a:t>
            </a:r>
            <a:r>
              <a:rPr lang="vi-VN" sz="4800" dirty="0"/>
              <a:t> </a:t>
            </a:r>
            <a:r>
              <a:rPr lang="vi-VN" sz="4800" dirty="0" err="1"/>
              <a:t>Watt</a:t>
            </a:r>
            <a:r>
              <a:rPr lang="vi-VN" sz="4800" dirty="0"/>
              <a:t> </a:t>
            </a:r>
            <a:r>
              <a:rPr lang="vi-VN" sz="4800" dirty="0" err="1"/>
              <a:t>chế</a:t>
            </a:r>
            <a:r>
              <a:rPr lang="vi-VN" sz="4800" dirty="0"/>
              <a:t> </a:t>
            </a:r>
            <a:r>
              <a:rPr lang="vi-VN" sz="4800" dirty="0" err="1"/>
              <a:t>tạo</a:t>
            </a:r>
            <a:r>
              <a:rPr lang="vi-VN" sz="4800" dirty="0"/>
              <a:t> </a:t>
            </a:r>
            <a:r>
              <a:rPr lang="vi-VN" sz="4800" dirty="0" err="1"/>
              <a:t>là</a:t>
            </a:r>
            <a:r>
              <a:rPr lang="vi-VN" sz="4800" dirty="0"/>
              <a:t> </a:t>
            </a:r>
            <a:r>
              <a:rPr lang="vi-VN" sz="4800" dirty="0" err="1"/>
              <a:t>dựa</a:t>
            </a:r>
            <a:r>
              <a:rPr lang="vi-VN" sz="4800" dirty="0"/>
              <a:t> </a:t>
            </a:r>
            <a:r>
              <a:rPr lang="vi-VN" sz="4800" dirty="0" err="1"/>
              <a:t>vào</a:t>
            </a:r>
            <a:r>
              <a:rPr lang="vi-VN" sz="4800" dirty="0"/>
              <a:t> </a:t>
            </a:r>
            <a:r>
              <a:rPr lang="vi-VN" sz="4800" dirty="0" err="1"/>
              <a:t>kết</a:t>
            </a:r>
            <a:r>
              <a:rPr lang="vi-VN" sz="4800" dirty="0"/>
              <a:t> </a:t>
            </a:r>
            <a:r>
              <a:rPr lang="vi-VN" sz="4800" dirty="0" err="1"/>
              <a:t>quả</a:t>
            </a:r>
            <a:r>
              <a:rPr lang="vi-VN" sz="4800" dirty="0"/>
              <a:t> nghiên </a:t>
            </a:r>
            <a:r>
              <a:rPr lang="vi-VN" sz="4800" dirty="0" err="1"/>
              <a:t>cứu</a:t>
            </a:r>
            <a:r>
              <a:rPr lang="vi-VN" sz="4800" dirty="0"/>
              <a:t> </a:t>
            </a:r>
            <a:r>
              <a:rPr lang="vi-VN" sz="4800" dirty="0" err="1"/>
              <a:t>về</a:t>
            </a:r>
            <a:r>
              <a:rPr lang="vi-VN" sz="4800" dirty="0"/>
              <a:t>:</a:t>
            </a:r>
            <a:endParaRPr lang="en-US" sz="4800" dirty="0"/>
          </a:p>
        </p:txBody>
      </p:sp>
      <p:sp>
        <p:nvSpPr>
          <p:cNvPr id="4" name="A. Đáp án đúng">
            <a:extLst>
              <a:ext uri="{FF2B5EF4-FFF2-40B4-BE49-F238E27FC236}">
                <a16:creationId xmlns:a16="http://schemas.microsoft.com/office/drawing/2014/main" id="{C7D0E9B2-90BA-4B02-B8F1-BA2C37DF853D}"/>
              </a:ext>
            </a:extLst>
          </p:cNvPr>
          <p:cNvSpPr/>
          <p:nvPr/>
        </p:nvSpPr>
        <p:spPr>
          <a:xfrm>
            <a:off x="3662325" y="3361862"/>
            <a:ext cx="11795760"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200" noProof="1">
                <a:solidFill>
                  <a:prstClr val="black"/>
                </a:solidFill>
                <a:latin typeface="Arial" panose="020B0604020202020204" pitchFamily="34" charset="0"/>
                <a:cs typeface="Arial" panose="020B0604020202020204" pitchFamily="34" charset="0"/>
              </a:rPr>
              <a:t>A. </a:t>
            </a:r>
            <a:r>
              <a:rPr lang="en-US" sz="4200" noProof="1">
                <a:solidFill>
                  <a:prstClr val="black"/>
                </a:solidFill>
                <a:latin typeface="Arial" panose="020B0604020202020204" pitchFamily="34" charset="0"/>
                <a:cs typeface="Arial" panose="020B0604020202020204" pitchFamily="34" charset="0"/>
              </a:rPr>
              <a:t>Nhiệt</a:t>
            </a:r>
            <a:endParaRPr lang="vi-VN" sz="4200" noProof="1">
              <a:solidFill>
                <a:prstClr val="black"/>
              </a:solidFill>
              <a:latin typeface="Arial" panose="020B0604020202020204" pitchFamily="34" charset="0"/>
              <a:cs typeface="Arial" panose="020B0604020202020204" pitchFamily="34" charset="0"/>
            </a:endParaRPr>
          </a:p>
        </p:txBody>
      </p:sp>
      <p:sp>
        <p:nvSpPr>
          <p:cNvPr id="37" name="B. Đáp án sai">
            <a:extLst>
              <a:ext uri="{FF2B5EF4-FFF2-40B4-BE49-F238E27FC236}">
                <a16:creationId xmlns:a16="http://schemas.microsoft.com/office/drawing/2014/main" id="{16A526F5-1C4F-469D-9F73-F9C2082BA7DE}"/>
              </a:ext>
            </a:extLst>
          </p:cNvPr>
          <p:cNvSpPr/>
          <p:nvPr/>
        </p:nvSpPr>
        <p:spPr>
          <a:xfrm>
            <a:off x="3685704" y="4962128"/>
            <a:ext cx="11772381"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200" noProof="1">
                <a:solidFill>
                  <a:prstClr val="black"/>
                </a:solidFill>
                <a:latin typeface="Arial" panose="020B0604020202020204" pitchFamily="34" charset="0"/>
                <a:cs typeface="Arial" panose="020B0604020202020204" pitchFamily="34" charset="0"/>
              </a:rPr>
              <a:t>B. </a:t>
            </a:r>
            <a:r>
              <a:rPr lang="en-US" sz="4200" noProof="1">
                <a:solidFill>
                  <a:prstClr val="black"/>
                </a:solidFill>
                <a:latin typeface="Arial" panose="020B0604020202020204" pitchFamily="34" charset="0"/>
                <a:cs typeface="Arial" panose="020B0604020202020204" pitchFamily="34" charset="0"/>
              </a:rPr>
              <a:t>Động cơ</a:t>
            </a:r>
            <a:endParaRPr lang="vi-VN" sz="4200" noProof="1">
              <a:solidFill>
                <a:prstClr val="black"/>
              </a:solidFill>
              <a:latin typeface="Arial" panose="020B0604020202020204" pitchFamily="34" charset="0"/>
              <a:cs typeface="Arial" panose="020B0604020202020204" pitchFamily="34" charset="0"/>
            </a:endParaRPr>
          </a:p>
        </p:txBody>
      </p:sp>
      <p:sp>
        <p:nvSpPr>
          <p:cNvPr id="38" name="C. Đáp án sai">
            <a:extLst>
              <a:ext uri="{FF2B5EF4-FFF2-40B4-BE49-F238E27FC236}">
                <a16:creationId xmlns:a16="http://schemas.microsoft.com/office/drawing/2014/main" id="{D48A2C34-20CA-48ED-88FF-01E54E465E18}"/>
              </a:ext>
            </a:extLst>
          </p:cNvPr>
          <p:cNvSpPr/>
          <p:nvPr/>
        </p:nvSpPr>
        <p:spPr>
          <a:xfrm>
            <a:off x="3685704" y="6548546"/>
            <a:ext cx="11772381"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200" noProof="1">
                <a:solidFill>
                  <a:prstClr val="black"/>
                </a:solidFill>
                <a:latin typeface="Arial" panose="020B0604020202020204" pitchFamily="34" charset="0"/>
                <a:cs typeface="Arial" panose="020B0604020202020204" pitchFamily="34" charset="0"/>
              </a:rPr>
              <a:t>C. </a:t>
            </a:r>
            <a:r>
              <a:rPr lang="en-US" sz="4200" noProof="1">
                <a:solidFill>
                  <a:prstClr val="black"/>
                </a:solidFill>
                <a:latin typeface="Arial" panose="020B0604020202020204" pitchFamily="34" charset="0"/>
                <a:cs typeface="Arial" panose="020B0604020202020204" pitchFamily="34" charset="0"/>
              </a:rPr>
              <a:t>Năng lượng</a:t>
            </a:r>
            <a:endParaRPr lang="vi-VN" sz="4200" noProof="1">
              <a:solidFill>
                <a:prstClr val="black"/>
              </a:solidFill>
              <a:latin typeface="Arial" panose="020B0604020202020204" pitchFamily="34" charset="0"/>
              <a:cs typeface="Arial" panose="020B0604020202020204" pitchFamily="34" charset="0"/>
            </a:endParaRP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09902" y="2904983"/>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6548546"/>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4930401"/>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10"/>
          <a:stretch>
            <a:fillRect/>
          </a:stretch>
        </p:blipFill>
        <p:spPr>
          <a:xfrm>
            <a:off x="639227" y="8712893"/>
            <a:ext cx="1627773" cy="1527180"/>
          </a:xfrm>
          <a:prstGeom prst="rect">
            <a:avLst/>
          </a:prstGeom>
        </p:spPr>
      </p:pic>
    </p:spTree>
    <p:custDataLst>
      <p:tags r:id="rId1"/>
    </p:custDataLst>
    <p:extLst>
      <p:ext uri="{BB962C8B-B14F-4D97-AF65-F5344CB8AC3E}">
        <p14:creationId xmlns:p14="http://schemas.microsoft.com/office/powerpoint/2010/main" val="4146587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7"/>
                  </p:tgtEl>
                </p:cond>
              </p:nextCondLst>
            </p:seq>
            <p:seq concurrent="1" nextAc="seek">
              <p:cTn id="25" restart="whenNotActive" fill="hold" evtFilter="cancelBubble" nodeType="interactiveSeq">
                <p:stCondLst>
                  <p:cond evt="onClick" delay="0">
                    <p:tgtEl>
                      <p:spTgt spid="38"/>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4"/>
                  </p:tgtEl>
                </p:cond>
              </p:nextCondLst>
            </p:seq>
          </p:childTnLst>
        </p:cTn>
      </p:par>
    </p:tnLst>
    <p:bldLst>
      <p:bldP spid="7" grpId="0"/>
      <p:bldP spid="4" grpId="0" animBg="1"/>
      <p:bldP spid="37"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6257" y="-51416"/>
            <a:ext cx="1888476" cy="121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0207" y="98973"/>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5106" y="-210846"/>
            <a:ext cx="2580251" cy="1655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65100" y="516990"/>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565641" y="-273483"/>
            <a:ext cx="2366984" cy="1518815"/>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0E292BEA-A28E-4CFD-B47A-7CF939B6D926}"/>
              </a:ext>
            </a:extLst>
          </p:cNvPr>
          <p:cNvSpPr/>
          <p:nvPr/>
        </p:nvSpPr>
        <p:spPr>
          <a:xfrm>
            <a:off x="-8305800" y="8680446"/>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28" name="Oval 27">
            <a:extLst>
              <a:ext uri="{FF2B5EF4-FFF2-40B4-BE49-F238E27FC236}">
                <a16:creationId xmlns:a16="http://schemas.microsoft.com/office/drawing/2014/main" id="{8F5B3BE0-D1D4-47FD-A368-9DFCA7F65FC5}"/>
              </a:ext>
            </a:extLst>
          </p:cNvPr>
          <p:cNvSpPr/>
          <p:nvPr/>
        </p:nvSpPr>
        <p:spPr>
          <a:xfrm>
            <a:off x="2982084" y="8780788"/>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1</a:t>
            </a:r>
            <a:endParaRPr lang="en-US" sz="6600" dirty="0">
              <a:solidFill>
                <a:prstClr val="white"/>
              </a:solidFill>
              <a:latin typeface="Arial" panose="020B0604020202020204" pitchFamily="34" charset="0"/>
              <a:cs typeface="Arial" panose="020B0604020202020204" pitchFamily="34" charset="0"/>
            </a:endParaRPr>
          </a:p>
        </p:txBody>
      </p:sp>
      <p:sp>
        <p:nvSpPr>
          <p:cNvPr id="30" name="Oval 29">
            <a:hlinkClick r:id="rId7" action="ppaction://hlinksldjump"/>
            <a:extLst>
              <a:ext uri="{FF2B5EF4-FFF2-40B4-BE49-F238E27FC236}">
                <a16:creationId xmlns:a16="http://schemas.microsoft.com/office/drawing/2014/main" id="{4C6FEB0A-B9D0-4CBF-9EE9-3294208479F4}"/>
              </a:ext>
            </a:extLst>
          </p:cNvPr>
          <p:cNvSpPr/>
          <p:nvPr/>
        </p:nvSpPr>
        <p:spPr>
          <a:xfrm>
            <a:off x="6079184" y="8801918"/>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2</a:t>
            </a:r>
            <a:endParaRPr lang="en-US" sz="6600" dirty="0">
              <a:solidFill>
                <a:prstClr val="white"/>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635BE7F2-9B08-4EE8-A057-D784535DF59D}"/>
              </a:ext>
            </a:extLst>
          </p:cNvPr>
          <p:cNvSpPr/>
          <p:nvPr/>
        </p:nvSpPr>
        <p:spPr>
          <a:xfrm>
            <a:off x="9639227" y="8156200"/>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3</a:t>
            </a:r>
            <a:endParaRPr lang="en-US" sz="6600" dirty="0">
              <a:solidFill>
                <a:prstClr val="white"/>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B00B4F1F-8007-4889-BB04-FEC72E3CC270}"/>
              </a:ext>
            </a:extLst>
          </p:cNvPr>
          <p:cNvSpPr/>
          <p:nvPr/>
        </p:nvSpPr>
        <p:spPr>
          <a:xfrm>
            <a:off x="12856489" y="8712893"/>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4</a:t>
            </a:r>
            <a:endParaRPr lang="en-US" sz="6600" dirty="0">
              <a:solidFill>
                <a:prstClr val="white"/>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2713E0C3-167F-4D19-8946-ADC18E0B5787}"/>
              </a:ext>
            </a:extLst>
          </p:cNvPr>
          <p:cNvSpPr/>
          <p:nvPr/>
        </p:nvSpPr>
        <p:spPr>
          <a:xfrm>
            <a:off x="16409400" y="8712893"/>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5</a:t>
            </a:r>
            <a:endParaRPr lang="en-US" sz="6600" dirty="0">
              <a:solidFill>
                <a:prstClr val="white"/>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1DD0CF0-A84F-482B-97DE-EFF6E79DFD96}"/>
              </a:ext>
            </a:extLst>
          </p:cNvPr>
          <p:cNvSpPr txBox="1"/>
          <p:nvPr/>
        </p:nvSpPr>
        <p:spPr>
          <a:xfrm>
            <a:off x="3538725" y="475185"/>
            <a:ext cx="11977788" cy="2762936"/>
          </a:xfrm>
          <a:prstGeom prst="rect">
            <a:avLst/>
          </a:prstGeom>
          <a:noFill/>
        </p:spPr>
        <p:txBody>
          <a:bodyPr wrap="square" rtlCol="0">
            <a:spAutoFit/>
          </a:bodyPr>
          <a:lstStyle/>
          <a:p>
            <a:pPr algn="just">
              <a:lnSpc>
                <a:spcPct val="150000"/>
              </a:lnSpc>
            </a:pPr>
            <a:r>
              <a:rPr lang="vi-VN" sz="4000" b="1" dirty="0"/>
              <a:t>Câu 3.</a:t>
            </a:r>
            <a:r>
              <a:rPr lang="vi-VN" sz="4000" dirty="0"/>
              <a:t> </a:t>
            </a:r>
            <a:r>
              <a:rPr lang="vi-VN" sz="4000" dirty="0" err="1"/>
              <a:t>Kết</a:t>
            </a:r>
            <a:r>
              <a:rPr lang="vi-VN" sz="4000" dirty="0"/>
              <a:t> </a:t>
            </a:r>
            <a:r>
              <a:rPr lang="vi-VN" sz="4000" dirty="0" err="1"/>
              <a:t>quả</a:t>
            </a:r>
            <a:r>
              <a:rPr lang="vi-VN" sz="4000" dirty="0"/>
              <a:t> nghiên </a:t>
            </a:r>
            <a:r>
              <a:rPr lang="vi-VN" sz="4000" dirty="0" err="1"/>
              <a:t>cứu</a:t>
            </a:r>
            <a:r>
              <a:rPr lang="vi-VN" sz="4000" dirty="0"/>
              <a:t>: “</a:t>
            </a:r>
            <a:r>
              <a:rPr lang="vi-VN" sz="4000" dirty="0" err="1"/>
              <a:t>Vật</a:t>
            </a:r>
            <a:r>
              <a:rPr lang="vi-VN" sz="4000" dirty="0"/>
              <a:t> </a:t>
            </a:r>
            <a:r>
              <a:rPr lang="vi-VN" sz="4000" dirty="0" err="1"/>
              <a:t>nặng</a:t>
            </a:r>
            <a:r>
              <a:rPr lang="vi-VN" sz="4000" dirty="0"/>
              <a:t> rơi nhanh hơn </a:t>
            </a:r>
            <a:r>
              <a:rPr lang="vi-VN" sz="4000" dirty="0" err="1"/>
              <a:t>vật</a:t>
            </a:r>
            <a:r>
              <a:rPr lang="vi-VN" sz="4000" dirty="0"/>
              <a:t> </a:t>
            </a:r>
            <a:r>
              <a:rPr lang="vi-VN" sz="4000" dirty="0" err="1"/>
              <a:t>nhẹ</a:t>
            </a:r>
            <a:r>
              <a:rPr lang="vi-VN" sz="4000" dirty="0"/>
              <a:t>, </a:t>
            </a:r>
            <a:r>
              <a:rPr lang="vi-VN" sz="4000" dirty="0" err="1"/>
              <a:t>vật</a:t>
            </a:r>
            <a:r>
              <a:rPr lang="vi-VN" sz="4000" dirty="0"/>
              <a:t> </a:t>
            </a:r>
            <a:r>
              <a:rPr lang="vi-VN" sz="4000" dirty="0" err="1"/>
              <a:t>càng</a:t>
            </a:r>
            <a:r>
              <a:rPr lang="vi-VN" sz="4000" dirty="0"/>
              <a:t> </a:t>
            </a:r>
            <a:r>
              <a:rPr lang="vi-VN" sz="4000" dirty="0" err="1"/>
              <a:t>nặng</a:t>
            </a:r>
            <a:r>
              <a:rPr lang="vi-VN" sz="4000" dirty="0"/>
              <a:t> rơi </a:t>
            </a:r>
            <a:r>
              <a:rPr lang="vi-VN" sz="4000" dirty="0" err="1"/>
              <a:t>càng</a:t>
            </a:r>
            <a:r>
              <a:rPr lang="vi-VN" sz="4000" dirty="0"/>
              <a:t> nhanh</a:t>
            </a:r>
            <a:r>
              <a:rPr lang="en-US" sz="4000" dirty="0">
                <a:latin typeface="Arial" panose="020B0604020202020204" pitchFamily="34" charset="0"/>
                <a:cs typeface="Arial" panose="020B0604020202020204" pitchFamily="34" charset="0"/>
              </a:rPr>
              <a:t>”</a:t>
            </a:r>
            <a:r>
              <a:rPr lang="vi-VN" sz="4000" dirty="0"/>
              <a:t> </a:t>
            </a:r>
            <a:r>
              <a:rPr lang="vi-VN" sz="4000" dirty="0" err="1"/>
              <a:t>là</a:t>
            </a:r>
            <a:r>
              <a:rPr lang="vi-VN" sz="4000" dirty="0"/>
              <a:t> </a:t>
            </a:r>
            <a:r>
              <a:rPr lang="vi-VN" sz="4000" dirty="0" err="1"/>
              <a:t>dựa</a:t>
            </a:r>
            <a:r>
              <a:rPr lang="vi-VN" sz="4000" dirty="0"/>
              <a:t> theo phương </a:t>
            </a:r>
            <a:r>
              <a:rPr lang="vi-VN" sz="4000" dirty="0" err="1"/>
              <a:t>pháp</a:t>
            </a:r>
            <a:r>
              <a:rPr lang="vi-VN" sz="4000" dirty="0"/>
              <a:t> </a:t>
            </a:r>
            <a:r>
              <a:rPr lang="vi-VN" sz="4000" dirty="0" err="1"/>
              <a:t>nào</a:t>
            </a:r>
            <a:r>
              <a:rPr lang="vi-VN" sz="4000" dirty="0"/>
              <a:t> ?</a:t>
            </a:r>
            <a:endParaRPr lang="en-US" sz="4000" dirty="0"/>
          </a:p>
        </p:txBody>
      </p:sp>
      <p:sp>
        <p:nvSpPr>
          <p:cNvPr id="4" name="A. Đáp án sai">
            <a:extLst>
              <a:ext uri="{FF2B5EF4-FFF2-40B4-BE49-F238E27FC236}">
                <a16:creationId xmlns:a16="http://schemas.microsoft.com/office/drawing/2014/main" id="{C7D0E9B2-90BA-4B02-B8F1-BA2C37DF853D}"/>
              </a:ext>
            </a:extLst>
          </p:cNvPr>
          <p:cNvSpPr/>
          <p:nvPr/>
        </p:nvSpPr>
        <p:spPr>
          <a:xfrm>
            <a:off x="3662325" y="3361862"/>
            <a:ext cx="11795760"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600" noProof="1">
                <a:solidFill>
                  <a:prstClr val="black"/>
                </a:solidFill>
                <a:latin typeface="Arial" panose="020B0604020202020204" pitchFamily="34" charset="0"/>
                <a:cs typeface="Arial" panose="020B0604020202020204" pitchFamily="34" charset="0"/>
              </a:rPr>
              <a:t>A. </a:t>
            </a:r>
            <a:r>
              <a:rPr lang="en-US" sz="3600" noProof="1">
                <a:solidFill>
                  <a:prstClr val="black"/>
                </a:solidFill>
                <a:latin typeface="Arial" panose="020B0604020202020204" pitchFamily="34" charset="0"/>
                <a:cs typeface="Arial" panose="020B0604020202020204" pitchFamily="34" charset="0"/>
              </a:rPr>
              <a:t>Phương pháp mô hình</a:t>
            </a:r>
            <a:endParaRPr lang="vi-VN" sz="3600" noProof="1">
              <a:solidFill>
                <a:prstClr val="black"/>
              </a:solidFill>
              <a:latin typeface="Arial" panose="020B0604020202020204" pitchFamily="34" charset="0"/>
              <a:cs typeface="Arial" panose="020B0604020202020204" pitchFamily="34" charset="0"/>
            </a:endParaRPr>
          </a:p>
        </p:txBody>
      </p:sp>
      <p:sp>
        <p:nvSpPr>
          <p:cNvPr id="37" name="B. Đáp án đúng">
            <a:extLst>
              <a:ext uri="{FF2B5EF4-FFF2-40B4-BE49-F238E27FC236}">
                <a16:creationId xmlns:a16="http://schemas.microsoft.com/office/drawing/2014/main" id="{16A526F5-1C4F-469D-9F73-F9C2082BA7DE}"/>
              </a:ext>
            </a:extLst>
          </p:cNvPr>
          <p:cNvSpPr/>
          <p:nvPr/>
        </p:nvSpPr>
        <p:spPr>
          <a:xfrm>
            <a:off x="3685704" y="4962128"/>
            <a:ext cx="11772381"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600" noProof="1">
                <a:solidFill>
                  <a:prstClr val="black"/>
                </a:solidFill>
                <a:latin typeface="Arial" panose="020B0604020202020204" pitchFamily="34" charset="0"/>
                <a:cs typeface="Arial" panose="020B0604020202020204" pitchFamily="34" charset="0"/>
              </a:rPr>
              <a:t>B. </a:t>
            </a:r>
            <a:r>
              <a:rPr lang="en-US" sz="3600" noProof="1">
                <a:solidFill>
                  <a:prstClr val="black"/>
                </a:solidFill>
                <a:latin typeface="Arial" panose="020B0604020202020204" pitchFamily="34" charset="0"/>
                <a:cs typeface="Arial" panose="020B0604020202020204" pitchFamily="34" charset="0"/>
              </a:rPr>
              <a:t>Phương pháp thực nghiệm</a:t>
            </a:r>
            <a:endParaRPr lang="vi-VN" sz="3600" noProof="1">
              <a:solidFill>
                <a:prstClr val="black"/>
              </a:solidFill>
              <a:latin typeface="Arial" panose="020B0604020202020204" pitchFamily="34" charset="0"/>
              <a:cs typeface="Arial" panose="020B0604020202020204" pitchFamily="34" charset="0"/>
            </a:endParaRPr>
          </a:p>
        </p:txBody>
      </p:sp>
      <p:sp>
        <p:nvSpPr>
          <p:cNvPr id="38" name="C. Đáp án sai">
            <a:extLst>
              <a:ext uri="{FF2B5EF4-FFF2-40B4-BE49-F238E27FC236}">
                <a16:creationId xmlns:a16="http://schemas.microsoft.com/office/drawing/2014/main" id="{D48A2C34-20CA-48ED-88FF-01E54E465E18}"/>
              </a:ext>
            </a:extLst>
          </p:cNvPr>
          <p:cNvSpPr/>
          <p:nvPr/>
        </p:nvSpPr>
        <p:spPr>
          <a:xfrm>
            <a:off x="3685704" y="6548546"/>
            <a:ext cx="11772381"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600" noProof="1">
                <a:solidFill>
                  <a:prstClr val="black"/>
                </a:solidFill>
                <a:latin typeface="Arial" panose="020B0604020202020204" pitchFamily="34" charset="0"/>
                <a:cs typeface="Arial" panose="020B0604020202020204" pitchFamily="34" charset="0"/>
              </a:rPr>
              <a:t>C. </a:t>
            </a:r>
            <a:r>
              <a:rPr lang="en-US" sz="3600" noProof="1">
                <a:solidFill>
                  <a:prstClr val="black"/>
                </a:solidFill>
                <a:latin typeface="Arial" panose="020B0604020202020204" pitchFamily="34" charset="0"/>
                <a:cs typeface="Arial" panose="020B0604020202020204" pitchFamily="34" charset="0"/>
              </a:rPr>
              <a:t>Phương pháp suy luận chủ quan</a:t>
            </a:r>
            <a:endParaRPr lang="vi-VN" sz="3600" noProof="1">
              <a:solidFill>
                <a:prstClr val="black"/>
              </a:solidFill>
              <a:latin typeface="Arial" panose="020B0604020202020204" pitchFamily="34" charset="0"/>
              <a:cs typeface="Arial" panose="020B0604020202020204" pitchFamily="34" charset="0"/>
            </a:endParaRP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356598" y="4383107"/>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6548546"/>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3369882"/>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10"/>
          <a:stretch>
            <a:fillRect/>
          </a:stretch>
        </p:blipFill>
        <p:spPr>
          <a:xfrm>
            <a:off x="639227" y="8712893"/>
            <a:ext cx="1627773" cy="1527180"/>
          </a:xfrm>
          <a:prstGeom prst="rect">
            <a:avLst/>
          </a:prstGeom>
        </p:spPr>
      </p:pic>
    </p:spTree>
    <p:custDataLst>
      <p:tags r:id="rId1"/>
    </p:custDataLst>
    <p:extLst>
      <p:ext uri="{BB962C8B-B14F-4D97-AF65-F5344CB8AC3E}">
        <p14:creationId xmlns:p14="http://schemas.microsoft.com/office/powerpoint/2010/main" val="279274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7"/>
                  </p:tgtEl>
                </p:cond>
              </p:nextCondLst>
            </p:seq>
            <p:seq concurrent="1" nextAc="seek">
              <p:cTn id="30" restart="whenNotActive" fill="hold" evtFilter="cancelBubble" nodeType="interactiveSeq">
                <p:stCondLst>
                  <p:cond evt="onClick" delay="0">
                    <p:tgtEl>
                      <p:spTgt spid="3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childTnLst>
        </p:cTn>
      </p:par>
    </p:tnLst>
    <p:bldLst>
      <p:bldP spid="7" grpId="0"/>
      <p:bldP spid="4" grpId="0" animBg="1"/>
      <p:bldP spid="37" grpId="0" animBg="1"/>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6257" y="-51416"/>
            <a:ext cx="1888476" cy="121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0207" y="98973"/>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5106" y="-210846"/>
            <a:ext cx="2580251" cy="1655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65100" y="516990"/>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565641" y="-273483"/>
            <a:ext cx="2366984" cy="1518815"/>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0E292BEA-A28E-4CFD-B47A-7CF939B6D926}"/>
              </a:ext>
            </a:extLst>
          </p:cNvPr>
          <p:cNvSpPr/>
          <p:nvPr/>
        </p:nvSpPr>
        <p:spPr>
          <a:xfrm>
            <a:off x="-5105400" y="8830869"/>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28" name="Oval 27">
            <a:extLst>
              <a:ext uri="{FF2B5EF4-FFF2-40B4-BE49-F238E27FC236}">
                <a16:creationId xmlns:a16="http://schemas.microsoft.com/office/drawing/2014/main" id="{8F5B3BE0-D1D4-47FD-A368-9DFCA7F65FC5}"/>
              </a:ext>
            </a:extLst>
          </p:cNvPr>
          <p:cNvSpPr/>
          <p:nvPr/>
        </p:nvSpPr>
        <p:spPr>
          <a:xfrm>
            <a:off x="3089836" y="868930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1</a:t>
            </a:r>
            <a:endParaRPr lang="en-US" sz="6600" dirty="0">
              <a:solidFill>
                <a:prstClr val="white"/>
              </a:solidFill>
              <a:latin typeface="Arial" panose="020B0604020202020204" pitchFamily="34" charset="0"/>
              <a:cs typeface="Arial" panose="020B0604020202020204" pitchFamily="34" charset="0"/>
            </a:endParaRPr>
          </a:p>
        </p:txBody>
      </p:sp>
      <p:sp>
        <p:nvSpPr>
          <p:cNvPr id="30" name="Oval 29">
            <a:hlinkClick r:id="rId7" action="ppaction://hlinksldjump"/>
            <a:extLst>
              <a:ext uri="{FF2B5EF4-FFF2-40B4-BE49-F238E27FC236}">
                <a16:creationId xmlns:a16="http://schemas.microsoft.com/office/drawing/2014/main" id="{4C6FEB0A-B9D0-4CBF-9EE9-3294208479F4}"/>
              </a:ext>
            </a:extLst>
          </p:cNvPr>
          <p:cNvSpPr/>
          <p:nvPr/>
        </p:nvSpPr>
        <p:spPr>
          <a:xfrm>
            <a:off x="6166607" y="8695955"/>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2</a:t>
            </a:r>
            <a:endParaRPr lang="en-US" sz="6600" dirty="0">
              <a:solidFill>
                <a:prstClr val="white"/>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635BE7F2-9B08-4EE8-A057-D784535DF59D}"/>
              </a:ext>
            </a:extLst>
          </p:cNvPr>
          <p:cNvSpPr/>
          <p:nvPr/>
        </p:nvSpPr>
        <p:spPr>
          <a:xfrm>
            <a:off x="9571894" y="8712893"/>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3</a:t>
            </a:r>
            <a:endParaRPr lang="en-US" sz="6600" dirty="0">
              <a:solidFill>
                <a:prstClr val="white"/>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B00B4F1F-8007-4889-BB04-FEC72E3CC270}"/>
              </a:ext>
            </a:extLst>
          </p:cNvPr>
          <p:cNvSpPr/>
          <p:nvPr/>
        </p:nvSpPr>
        <p:spPr>
          <a:xfrm>
            <a:off x="12854390" y="829871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4</a:t>
            </a:r>
            <a:endParaRPr lang="en-US" sz="6600" dirty="0">
              <a:solidFill>
                <a:prstClr val="white"/>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2713E0C3-167F-4D19-8946-ADC18E0B5787}"/>
              </a:ext>
            </a:extLst>
          </p:cNvPr>
          <p:cNvSpPr/>
          <p:nvPr/>
        </p:nvSpPr>
        <p:spPr>
          <a:xfrm>
            <a:off x="16241534"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5</a:t>
            </a:r>
            <a:endParaRPr lang="en-US" sz="6600" dirty="0">
              <a:solidFill>
                <a:prstClr val="white"/>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1DD0CF0-A84F-482B-97DE-EFF6E79DFD96}"/>
              </a:ext>
            </a:extLst>
          </p:cNvPr>
          <p:cNvSpPr txBox="1"/>
          <p:nvPr/>
        </p:nvSpPr>
        <p:spPr>
          <a:xfrm>
            <a:off x="3662325" y="1642985"/>
            <a:ext cx="11795760" cy="833883"/>
          </a:xfrm>
          <a:prstGeom prst="rect">
            <a:avLst/>
          </a:prstGeom>
          <a:noFill/>
        </p:spPr>
        <p:txBody>
          <a:bodyPr wrap="square" rtlCol="0">
            <a:spAutoFit/>
          </a:bodyPr>
          <a:lstStyle/>
          <a:p>
            <a:pPr algn="just">
              <a:lnSpc>
                <a:spcPct val="150000"/>
              </a:lnSpc>
            </a:pPr>
            <a:r>
              <a:rPr lang="vi-VN" sz="3600" b="1" dirty="0"/>
              <a:t>Câu 4.</a:t>
            </a:r>
            <a:r>
              <a:rPr lang="vi-VN" sz="3600" dirty="0"/>
              <a:t> </a:t>
            </a:r>
            <a:r>
              <a:rPr lang="vi-VN" sz="3600" dirty="0" err="1"/>
              <a:t>Những</a:t>
            </a:r>
            <a:r>
              <a:rPr lang="vi-VN" sz="3600" dirty="0"/>
              <a:t> </a:t>
            </a:r>
            <a:r>
              <a:rPr lang="vi-VN" sz="3600" dirty="0" err="1"/>
              <a:t>ứng</a:t>
            </a:r>
            <a:r>
              <a:rPr lang="vi-VN" sz="3600" dirty="0"/>
              <a:t> </a:t>
            </a:r>
            <a:r>
              <a:rPr lang="vi-VN" sz="3600" dirty="0" err="1"/>
              <a:t>dụng</a:t>
            </a:r>
            <a:r>
              <a:rPr lang="vi-VN" sz="3600" dirty="0"/>
              <a:t> </a:t>
            </a:r>
            <a:r>
              <a:rPr lang="vi-VN" sz="3600" dirty="0" err="1"/>
              <a:t>thành</a:t>
            </a:r>
            <a:r>
              <a:rPr lang="vi-VN" sz="3600" dirty="0"/>
              <a:t> </a:t>
            </a:r>
            <a:r>
              <a:rPr lang="vi-VN" sz="3600" dirty="0" err="1"/>
              <a:t>tựu</a:t>
            </a:r>
            <a:r>
              <a:rPr lang="vi-VN" sz="3600" dirty="0"/>
              <a:t> </a:t>
            </a:r>
            <a:r>
              <a:rPr lang="vi-VN" sz="3600" dirty="0" err="1"/>
              <a:t>vật</a:t>
            </a:r>
            <a:r>
              <a:rPr lang="vi-VN" sz="3600" dirty="0"/>
              <a:t> </a:t>
            </a:r>
            <a:r>
              <a:rPr lang="vi-VN" sz="3600" dirty="0" err="1"/>
              <a:t>lý</a:t>
            </a:r>
            <a:r>
              <a:rPr lang="vi-VN" sz="3600" dirty="0"/>
              <a:t> </a:t>
            </a:r>
            <a:r>
              <a:rPr lang="vi-VN" sz="3600" dirty="0" err="1"/>
              <a:t>vào</a:t>
            </a:r>
            <a:r>
              <a:rPr lang="vi-VN" sz="3600" dirty="0"/>
              <a:t> công </a:t>
            </a:r>
            <a:r>
              <a:rPr lang="vi-VN" sz="3600" dirty="0" err="1"/>
              <a:t>nghệ</a:t>
            </a:r>
            <a:r>
              <a:rPr lang="vi-VN" sz="3600" dirty="0"/>
              <a:t>:</a:t>
            </a:r>
            <a:endParaRPr lang="en-US" sz="3600" dirty="0"/>
          </a:p>
        </p:txBody>
      </p:sp>
      <p:sp>
        <p:nvSpPr>
          <p:cNvPr id="4" name="A. Đáp án sai">
            <a:extLst>
              <a:ext uri="{FF2B5EF4-FFF2-40B4-BE49-F238E27FC236}">
                <a16:creationId xmlns:a16="http://schemas.microsoft.com/office/drawing/2014/main" id="{C7D0E9B2-90BA-4B02-B8F1-BA2C37DF853D}"/>
              </a:ext>
            </a:extLst>
          </p:cNvPr>
          <p:cNvSpPr/>
          <p:nvPr/>
        </p:nvSpPr>
        <p:spPr>
          <a:xfrm>
            <a:off x="3662325" y="3233977"/>
            <a:ext cx="11795760" cy="1337827"/>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200" noProof="1">
                <a:solidFill>
                  <a:schemeClr val="tx1"/>
                </a:solidFill>
                <a:latin typeface="Arial" panose="020B0604020202020204" pitchFamily="34" charset="0"/>
                <a:cs typeface="Arial" panose="020B0604020202020204" pitchFamily="34" charset="0"/>
              </a:rPr>
              <a:t>A. </a:t>
            </a:r>
            <a:r>
              <a:rPr lang="vi-VN" sz="3200" dirty="0" err="1">
                <a:solidFill>
                  <a:schemeClr val="tx1"/>
                </a:solidFill>
              </a:rPr>
              <a:t>Chỉ</a:t>
            </a:r>
            <a:r>
              <a:rPr lang="vi-VN" sz="3200" dirty="0">
                <a:solidFill>
                  <a:schemeClr val="tx1"/>
                </a:solidFill>
              </a:rPr>
              <a:t> mang </a:t>
            </a:r>
            <a:r>
              <a:rPr lang="vi-VN" sz="3200" dirty="0" err="1">
                <a:solidFill>
                  <a:schemeClr val="tx1"/>
                </a:solidFill>
              </a:rPr>
              <a:t>lại</a:t>
            </a:r>
            <a:r>
              <a:rPr lang="vi-VN" sz="3200" dirty="0">
                <a:solidFill>
                  <a:schemeClr val="tx1"/>
                </a:solidFill>
              </a:rPr>
              <a:t> </a:t>
            </a:r>
            <a:r>
              <a:rPr lang="vi-VN" sz="3200" dirty="0" err="1">
                <a:solidFill>
                  <a:schemeClr val="tx1"/>
                </a:solidFill>
              </a:rPr>
              <a:t>lợi</a:t>
            </a:r>
            <a:r>
              <a:rPr lang="vi-VN" sz="3200" dirty="0">
                <a:solidFill>
                  <a:schemeClr val="tx1"/>
                </a:solidFill>
              </a:rPr>
              <a:t> </a:t>
            </a:r>
            <a:r>
              <a:rPr lang="vi-VN" sz="3200" dirty="0" err="1">
                <a:solidFill>
                  <a:schemeClr val="tx1"/>
                </a:solidFill>
              </a:rPr>
              <a:t>ích</a:t>
            </a:r>
            <a:r>
              <a:rPr lang="vi-VN" sz="3200" dirty="0">
                <a:solidFill>
                  <a:schemeClr val="tx1"/>
                </a:solidFill>
              </a:rPr>
              <a:t> cho nhân </a:t>
            </a:r>
            <a:r>
              <a:rPr lang="vi-VN" sz="3200" dirty="0" err="1">
                <a:solidFill>
                  <a:schemeClr val="tx1"/>
                </a:solidFill>
              </a:rPr>
              <a:t>loại</a:t>
            </a:r>
            <a:r>
              <a:rPr lang="en-US" sz="3200" dirty="0">
                <a:solidFill>
                  <a:schemeClr val="tx1"/>
                </a:solidFill>
                <a:latin typeface="Arial" panose="020B0604020202020204" pitchFamily="34" charset="0"/>
                <a:cs typeface="Arial" panose="020B0604020202020204" pitchFamily="34" charset="0"/>
              </a:rPr>
              <a:t>.</a:t>
            </a:r>
            <a:endParaRPr lang="vi-VN" sz="3200" noProof="1">
              <a:solidFill>
                <a:schemeClr val="tx1"/>
              </a:solidFill>
              <a:latin typeface="Arial" panose="020B0604020202020204" pitchFamily="34" charset="0"/>
              <a:cs typeface="Arial" panose="020B0604020202020204" pitchFamily="34" charset="0"/>
            </a:endParaRPr>
          </a:p>
        </p:txBody>
      </p:sp>
      <p:sp>
        <p:nvSpPr>
          <p:cNvPr id="37" name="B. Đáp án đúng">
            <a:extLst>
              <a:ext uri="{FF2B5EF4-FFF2-40B4-BE49-F238E27FC236}">
                <a16:creationId xmlns:a16="http://schemas.microsoft.com/office/drawing/2014/main" id="{16A526F5-1C4F-469D-9F73-F9C2082BA7DE}"/>
              </a:ext>
            </a:extLst>
          </p:cNvPr>
          <p:cNvSpPr/>
          <p:nvPr/>
        </p:nvSpPr>
        <p:spPr>
          <a:xfrm>
            <a:off x="3662325" y="4800931"/>
            <a:ext cx="11795760" cy="1512701"/>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200" noProof="1">
                <a:solidFill>
                  <a:schemeClr val="tx1"/>
                </a:solidFill>
                <a:cs typeface="Arial" panose="020B0604020202020204" pitchFamily="34" charset="0"/>
              </a:rPr>
              <a:t>B. </a:t>
            </a:r>
            <a:r>
              <a:rPr lang="vi-VN" sz="3200" dirty="0" err="1">
                <a:solidFill>
                  <a:schemeClr val="tx1"/>
                </a:solidFill>
              </a:rPr>
              <a:t>Có</a:t>
            </a:r>
            <a:r>
              <a:rPr lang="vi-VN" sz="3200" dirty="0">
                <a:solidFill>
                  <a:schemeClr val="tx1"/>
                </a:solidFill>
              </a:rPr>
              <a:t> </a:t>
            </a:r>
            <a:r>
              <a:rPr lang="vi-VN" sz="3200" dirty="0" err="1">
                <a:solidFill>
                  <a:schemeClr val="tx1"/>
                </a:solidFill>
              </a:rPr>
              <a:t>thể</a:t>
            </a:r>
            <a:r>
              <a:rPr lang="vi-VN" sz="3200" dirty="0">
                <a:solidFill>
                  <a:schemeClr val="tx1"/>
                </a:solidFill>
              </a:rPr>
              <a:t> gây ô </a:t>
            </a:r>
            <a:r>
              <a:rPr lang="vi-VN" sz="3200" dirty="0" err="1">
                <a:solidFill>
                  <a:schemeClr val="tx1"/>
                </a:solidFill>
              </a:rPr>
              <a:t>nhiễm</a:t>
            </a:r>
            <a:r>
              <a:rPr lang="vi-VN" sz="3200" dirty="0">
                <a:solidFill>
                  <a:schemeClr val="tx1"/>
                </a:solidFill>
              </a:rPr>
              <a:t> môi </a:t>
            </a:r>
            <a:r>
              <a:rPr lang="vi-VN" sz="3200" dirty="0" err="1">
                <a:solidFill>
                  <a:schemeClr val="tx1"/>
                </a:solidFill>
              </a:rPr>
              <a:t>tường</a:t>
            </a:r>
            <a:r>
              <a:rPr lang="vi-VN" sz="3200" dirty="0">
                <a:solidFill>
                  <a:schemeClr val="tx1"/>
                </a:solidFill>
              </a:rPr>
              <a:t> </a:t>
            </a:r>
            <a:r>
              <a:rPr lang="vi-VN" sz="3200" dirty="0" err="1">
                <a:solidFill>
                  <a:schemeClr val="tx1"/>
                </a:solidFill>
              </a:rPr>
              <a:t>và</a:t>
            </a:r>
            <a:r>
              <a:rPr lang="vi-VN" sz="3200" dirty="0">
                <a:solidFill>
                  <a:schemeClr val="tx1"/>
                </a:solidFill>
              </a:rPr>
              <a:t> </a:t>
            </a:r>
            <a:r>
              <a:rPr lang="vi-VN" sz="3200" dirty="0" err="1">
                <a:solidFill>
                  <a:schemeClr val="tx1"/>
                </a:solidFill>
              </a:rPr>
              <a:t>hủy</a:t>
            </a:r>
            <a:r>
              <a:rPr lang="vi-VN" sz="3200" dirty="0">
                <a:solidFill>
                  <a:schemeClr val="tx1"/>
                </a:solidFill>
              </a:rPr>
              <a:t> </a:t>
            </a:r>
            <a:r>
              <a:rPr lang="vi-VN" sz="3200" dirty="0" err="1">
                <a:solidFill>
                  <a:schemeClr val="tx1"/>
                </a:solidFill>
              </a:rPr>
              <a:t>hoại</a:t>
            </a:r>
            <a:r>
              <a:rPr lang="vi-VN" sz="3200" dirty="0">
                <a:solidFill>
                  <a:schemeClr val="tx1"/>
                </a:solidFill>
              </a:rPr>
              <a:t> </a:t>
            </a:r>
            <a:r>
              <a:rPr lang="vi-VN" sz="3200" dirty="0" err="1">
                <a:solidFill>
                  <a:schemeClr val="tx1"/>
                </a:solidFill>
              </a:rPr>
              <a:t>hệ</a:t>
            </a:r>
            <a:r>
              <a:rPr lang="vi-VN" sz="3200" dirty="0">
                <a:solidFill>
                  <a:schemeClr val="tx1"/>
                </a:solidFill>
              </a:rPr>
              <a:t> sinh </a:t>
            </a:r>
            <a:r>
              <a:rPr lang="vi-VN" sz="3200" dirty="0" err="1">
                <a:solidFill>
                  <a:schemeClr val="tx1"/>
                </a:solidFill>
              </a:rPr>
              <a:t>thái</a:t>
            </a:r>
            <a:r>
              <a:rPr lang="vi-VN" sz="3200" dirty="0">
                <a:solidFill>
                  <a:schemeClr val="tx1"/>
                </a:solidFill>
              </a:rPr>
              <a:t> </a:t>
            </a:r>
            <a:r>
              <a:rPr lang="vi-VN" sz="3200" dirty="0" err="1">
                <a:solidFill>
                  <a:schemeClr val="tx1"/>
                </a:solidFill>
              </a:rPr>
              <a:t>nếu</a:t>
            </a:r>
            <a:r>
              <a:rPr lang="vi-VN" sz="3200" dirty="0">
                <a:solidFill>
                  <a:schemeClr val="tx1"/>
                </a:solidFill>
              </a:rPr>
              <a:t> không </a:t>
            </a:r>
            <a:r>
              <a:rPr lang="vi-VN" sz="3200" dirty="0" err="1">
                <a:solidFill>
                  <a:schemeClr val="tx1"/>
                </a:solidFill>
              </a:rPr>
              <a:t>được</a:t>
            </a:r>
            <a:r>
              <a:rPr lang="vi-VN" sz="3200" dirty="0">
                <a:solidFill>
                  <a:schemeClr val="tx1"/>
                </a:solidFill>
              </a:rPr>
              <a:t> </a:t>
            </a:r>
            <a:r>
              <a:rPr lang="vi-VN" sz="3200" dirty="0" err="1">
                <a:solidFill>
                  <a:schemeClr val="tx1"/>
                </a:solidFill>
              </a:rPr>
              <a:t>sử</a:t>
            </a:r>
            <a:r>
              <a:rPr lang="vi-VN" sz="3200" dirty="0">
                <a:solidFill>
                  <a:schemeClr val="tx1"/>
                </a:solidFill>
              </a:rPr>
              <a:t> </a:t>
            </a:r>
            <a:r>
              <a:rPr lang="vi-VN" sz="3200" dirty="0" err="1">
                <a:solidFill>
                  <a:schemeClr val="tx1"/>
                </a:solidFill>
              </a:rPr>
              <a:t>dụng</a:t>
            </a:r>
            <a:r>
              <a:rPr lang="vi-VN" sz="3200" dirty="0">
                <a:solidFill>
                  <a:schemeClr val="tx1"/>
                </a:solidFill>
              </a:rPr>
              <a:t> </a:t>
            </a:r>
            <a:r>
              <a:rPr lang="vi-VN" sz="3200" dirty="0" err="1">
                <a:solidFill>
                  <a:schemeClr val="tx1"/>
                </a:solidFill>
              </a:rPr>
              <a:t>đúng</a:t>
            </a:r>
            <a:r>
              <a:rPr lang="vi-VN" sz="3200" dirty="0">
                <a:solidFill>
                  <a:schemeClr val="tx1"/>
                </a:solidFill>
              </a:rPr>
              <a:t> phương </a:t>
            </a:r>
            <a:r>
              <a:rPr lang="vi-VN" sz="3200" dirty="0" err="1">
                <a:solidFill>
                  <a:schemeClr val="tx1"/>
                </a:solidFill>
              </a:rPr>
              <a:t>pháo</a:t>
            </a:r>
            <a:r>
              <a:rPr lang="vi-VN" sz="3200" dirty="0">
                <a:solidFill>
                  <a:schemeClr val="tx1"/>
                </a:solidFill>
              </a:rPr>
              <a:t>, </a:t>
            </a:r>
            <a:r>
              <a:rPr lang="vi-VN" sz="3200" dirty="0" err="1">
                <a:solidFill>
                  <a:schemeClr val="tx1"/>
                </a:solidFill>
              </a:rPr>
              <a:t>đúng</a:t>
            </a:r>
            <a:r>
              <a:rPr lang="vi-VN" sz="3200" dirty="0">
                <a:solidFill>
                  <a:schemeClr val="tx1"/>
                </a:solidFill>
              </a:rPr>
              <a:t> </a:t>
            </a:r>
            <a:r>
              <a:rPr lang="vi-VN" sz="3200" dirty="0" err="1">
                <a:solidFill>
                  <a:schemeClr val="tx1"/>
                </a:solidFill>
              </a:rPr>
              <a:t>mục</a:t>
            </a:r>
            <a:r>
              <a:rPr lang="vi-VN" sz="3200" dirty="0">
                <a:solidFill>
                  <a:schemeClr val="tx1"/>
                </a:solidFill>
              </a:rPr>
              <a:t> </a:t>
            </a:r>
            <a:r>
              <a:rPr lang="vi-VN" sz="3200" dirty="0" err="1">
                <a:solidFill>
                  <a:schemeClr val="tx1"/>
                </a:solidFill>
              </a:rPr>
              <a:t>đích</a:t>
            </a:r>
            <a:r>
              <a:rPr lang="vi-VN" sz="3200" dirty="0">
                <a:solidFill>
                  <a:schemeClr val="tx1"/>
                </a:solidFill>
              </a:rPr>
              <a:t>.</a:t>
            </a:r>
            <a:endParaRPr lang="en-US" sz="3200" dirty="0">
              <a:solidFill>
                <a:schemeClr val="tx1"/>
              </a:solidFill>
            </a:endParaRPr>
          </a:p>
        </p:txBody>
      </p:sp>
      <p:sp>
        <p:nvSpPr>
          <p:cNvPr id="38" name="C. Đáp án sai">
            <a:extLst>
              <a:ext uri="{FF2B5EF4-FFF2-40B4-BE49-F238E27FC236}">
                <a16:creationId xmlns:a16="http://schemas.microsoft.com/office/drawing/2014/main" id="{D48A2C34-20CA-48ED-88FF-01E54E465E18}"/>
              </a:ext>
            </a:extLst>
          </p:cNvPr>
          <p:cNvSpPr/>
          <p:nvPr/>
        </p:nvSpPr>
        <p:spPr>
          <a:xfrm>
            <a:off x="3662326" y="6548546"/>
            <a:ext cx="11795760" cy="140723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200" noProof="1">
                <a:solidFill>
                  <a:schemeClr val="tx1"/>
                </a:solidFill>
                <a:cs typeface="Arial" panose="020B0604020202020204" pitchFamily="34" charset="0"/>
              </a:rPr>
              <a:t>C. </a:t>
            </a:r>
            <a:r>
              <a:rPr lang="vi-VN" sz="3200" dirty="0">
                <a:solidFill>
                  <a:schemeClr val="tx1"/>
                </a:solidFill>
              </a:rPr>
              <a:t>Không mang </a:t>
            </a:r>
            <a:r>
              <a:rPr lang="vi-VN" sz="3200" dirty="0" err="1">
                <a:solidFill>
                  <a:schemeClr val="tx1"/>
                </a:solidFill>
              </a:rPr>
              <a:t>lại</a:t>
            </a:r>
            <a:r>
              <a:rPr lang="vi-VN" sz="3200" dirty="0">
                <a:solidFill>
                  <a:schemeClr val="tx1"/>
                </a:solidFill>
              </a:rPr>
              <a:t> </a:t>
            </a:r>
            <a:r>
              <a:rPr lang="vi-VN" sz="3200" dirty="0" err="1">
                <a:solidFill>
                  <a:schemeClr val="tx1"/>
                </a:solidFill>
              </a:rPr>
              <a:t>lợi</a:t>
            </a:r>
            <a:r>
              <a:rPr lang="vi-VN" sz="3200" dirty="0">
                <a:solidFill>
                  <a:schemeClr val="tx1"/>
                </a:solidFill>
              </a:rPr>
              <a:t> </a:t>
            </a:r>
            <a:r>
              <a:rPr lang="vi-VN" sz="3200" dirty="0" err="1">
                <a:solidFill>
                  <a:schemeClr val="tx1"/>
                </a:solidFill>
              </a:rPr>
              <a:t>ích</a:t>
            </a:r>
            <a:r>
              <a:rPr lang="vi-VN" sz="3200" dirty="0">
                <a:solidFill>
                  <a:schemeClr val="tx1"/>
                </a:solidFill>
              </a:rPr>
              <a:t> cho nhân </a:t>
            </a:r>
            <a:r>
              <a:rPr lang="vi-VN" sz="3200" dirty="0" err="1">
                <a:solidFill>
                  <a:schemeClr val="tx1"/>
                </a:solidFill>
              </a:rPr>
              <a:t>loại</a:t>
            </a:r>
            <a:r>
              <a:rPr lang="vi-VN" sz="3200" dirty="0">
                <a:solidFill>
                  <a:schemeClr val="tx1"/>
                </a:solidFill>
              </a:rPr>
              <a:t> </a:t>
            </a:r>
            <a:r>
              <a:rPr lang="vi-VN" sz="3200" dirty="0" err="1">
                <a:solidFill>
                  <a:schemeClr val="tx1"/>
                </a:solidFill>
              </a:rPr>
              <a:t>mà</a:t>
            </a:r>
            <a:r>
              <a:rPr lang="vi-VN" sz="3200" dirty="0">
                <a:solidFill>
                  <a:schemeClr val="tx1"/>
                </a:solidFill>
              </a:rPr>
              <a:t> </a:t>
            </a:r>
            <a:r>
              <a:rPr lang="vi-VN" sz="3200" dirty="0" err="1">
                <a:solidFill>
                  <a:schemeClr val="tx1"/>
                </a:solidFill>
              </a:rPr>
              <a:t>còn</a:t>
            </a:r>
            <a:r>
              <a:rPr lang="vi-VN" sz="3200" dirty="0">
                <a:solidFill>
                  <a:schemeClr val="tx1"/>
                </a:solidFill>
              </a:rPr>
              <a:t> gây ô </a:t>
            </a:r>
            <a:r>
              <a:rPr lang="vi-VN" sz="3200" dirty="0" err="1">
                <a:solidFill>
                  <a:schemeClr val="tx1"/>
                </a:solidFill>
              </a:rPr>
              <a:t>nhiễm</a:t>
            </a:r>
            <a:r>
              <a:rPr lang="vi-VN" sz="3200" dirty="0">
                <a:solidFill>
                  <a:schemeClr val="tx1"/>
                </a:solidFill>
              </a:rPr>
              <a:t> môi </a:t>
            </a:r>
            <a:r>
              <a:rPr lang="vi-VN" sz="3200" dirty="0" err="1">
                <a:solidFill>
                  <a:schemeClr val="tx1"/>
                </a:solidFill>
              </a:rPr>
              <a:t>tường</a:t>
            </a:r>
            <a:r>
              <a:rPr lang="vi-VN" sz="3200" dirty="0">
                <a:solidFill>
                  <a:schemeClr val="tx1"/>
                </a:solidFill>
              </a:rPr>
              <a:t> </a:t>
            </a:r>
            <a:r>
              <a:rPr lang="vi-VN" sz="3200" dirty="0" err="1">
                <a:solidFill>
                  <a:schemeClr val="tx1"/>
                </a:solidFill>
              </a:rPr>
              <a:t>và</a:t>
            </a:r>
            <a:r>
              <a:rPr lang="vi-VN" sz="3200" dirty="0">
                <a:solidFill>
                  <a:schemeClr val="tx1"/>
                </a:solidFill>
              </a:rPr>
              <a:t> </a:t>
            </a:r>
            <a:r>
              <a:rPr lang="vi-VN" sz="3200" dirty="0" err="1">
                <a:solidFill>
                  <a:schemeClr val="tx1"/>
                </a:solidFill>
              </a:rPr>
              <a:t>hủy</a:t>
            </a:r>
            <a:r>
              <a:rPr lang="vi-VN" sz="3200" dirty="0">
                <a:solidFill>
                  <a:schemeClr val="tx1"/>
                </a:solidFill>
              </a:rPr>
              <a:t> </a:t>
            </a:r>
            <a:r>
              <a:rPr lang="vi-VN" sz="3200" dirty="0" err="1">
                <a:solidFill>
                  <a:schemeClr val="tx1"/>
                </a:solidFill>
              </a:rPr>
              <a:t>hoại</a:t>
            </a:r>
            <a:r>
              <a:rPr lang="vi-VN" sz="3200" dirty="0">
                <a:solidFill>
                  <a:schemeClr val="tx1"/>
                </a:solidFill>
              </a:rPr>
              <a:t> </a:t>
            </a:r>
            <a:r>
              <a:rPr lang="vi-VN" sz="3200" dirty="0" err="1">
                <a:solidFill>
                  <a:schemeClr val="tx1"/>
                </a:solidFill>
              </a:rPr>
              <a:t>hệ</a:t>
            </a:r>
            <a:r>
              <a:rPr lang="vi-VN" sz="3200" dirty="0">
                <a:solidFill>
                  <a:schemeClr val="tx1"/>
                </a:solidFill>
              </a:rPr>
              <a:t> sinh </a:t>
            </a:r>
            <a:r>
              <a:rPr lang="vi-VN" sz="3200" dirty="0" err="1">
                <a:solidFill>
                  <a:schemeClr val="tx1"/>
                </a:solidFill>
              </a:rPr>
              <a:t>thái</a:t>
            </a:r>
            <a:r>
              <a:rPr lang="vi-VN" sz="3200" dirty="0">
                <a:solidFill>
                  <a:schemeClr val="tx1"/>
                </a:solidFill>
              </a:rPr>
              <a:t>.</a:t>
            </a:r>
            <a:endParaRPr lang="en-US" sz="3200" dirty="0">
              <a:solidFill>
                <a:schemeClr val="tx1"/>
              </a:solidFill>
            </a:endParaRP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356598" y="4383107"/>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6548546"/>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3369882"/>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10"/>
          <a:stretch>
            <a:fillRect/>
          </a:stretch>
        </p:blipFill>
        <p:spPr>
          <a:xfrm>
            <a:off x="639227" y="8712893"/>
            <a:ext cx="1627773" cy="1527180"/>
          </a:xfrm>
          <a:prstGeom prst="rect">
            <a:avLst/>
          </a:prstGeom>
        </p:spPr>
      </p:pic>
    </p:spTree>
    <p:custDataLst>
      <p:tags r:id="rId1"/>
    </p:custDataLst>
    <p:extLst>
      <p:ext uri="{BB962C8B-B14F-4D97-AF65-F5344CB8AC3E}">
        <p14:creationId xmlns:p14="http://schemas.microsoft.com/office/powerpoint/2010/main" val="3070204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7"/>
                  </p:tgtEl>
                </p:cond>
              </p:nextCondLst>
            </p:seq>
            <p:seq concurrent="1" nextAc="seek">
              <p:cTn id="30" restart="whenNotActive" fill="hold" evtFilter="cancelBubble" nodeType="interactiveSeq">
                <p:stCondLst>
                  <p:cond evt="onClick" delay="0">
                    <p:tgtEl>
                      <p:spTgt spid="3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childTnLst>
        </p:cTn>
      </p:par>
    </p:tnLst>
    <p:bldLst>
      <p:bldP spid="7" grpId="0"/>
      <p:bldP spid="4" grpId="0" animBg="1"/>
      <p:bldP spid="37"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a:extLst>
              <a:ext uri="{FF2B5EF4-FFF2-40B4-BE49-F238E27FC236}">
                <a16:creationId xmlns:a16="http://schemas.microsoft.com/office/drawing/2014/main" id="{337D51E0-A2A3-BB6B-367A-E87C03EC63BF}"/>
              </a:ext>
            </a:extLst>
          </p:cNvPr>
          <p:cNvPicPr>
            <a:picLocks noChangeAspect="1"/>
          </p:cNvPicPr>
          <p:nvPr/>
        </p:nvPicPr>
        <p:blipFill>
          <a:blip r:embed="rId3"/>
          <a:srcRect l="3304" t="11033" r="3381" b="10183"/>
          <a:stretch>
            <a:fillRect/>
          </a:stretch>
        </p:blipFill>
        <p:spPr>
          <a:xfrm>
            <a:off x="0" y="0"/>
            <a:ext cx="18288000" cy="10287000"/>
          </a:xfrm>
          <a:prstGeom prst="rect">
            <a:avLst/>
          </a:prstGeom>
        </p:spPr>
      </p:pic>
      <p:grpSp>
        <p:nvGrpSpPr>
          <p:cNvPr id="3" name="Group 3"/>
          <p:cNvGrpSpPr/>
          <p:nvPr/>
        </p:nvGrpSpPr>
        <p:grpSpPr>
          <a:xfrm>
            <a:off x="2438400" y="1294016"/>
            <a:ext cx="13187068" cy="6479627"/>
            <a:chOff x="0" y="0"/>
            <a:chExt cx="3497301" cy="1706568"/>
          </a:xfrm>
        </p:grpSpPr>
        <p:sp>
          <p:nvSpPr>
            <p:cNvPr id="4" name="Freeform 4"/>
            <p:cNvSpPr/>
            <p:nvPr/>
          </p:nvSpPr>
          <p:spPr>
            <a:xfrm>
              <a:off x="0" y="0"/>
              <a:ext cx="3497301" cy="1706568"/>
            </a:xfrm>
            <a:custGeom>
              <a:avLst/>
              <a:gdLst/>
              <a:ahLst/>
              <a:cxnLst/>
              <a:rect l="l" t="t" r="r" b="b"/>
              <a:pathLst>
                <a:path w="3497301" h="1706568">
                  <a:moveTo>
                    <a:pt x="29734" y="0"/>
                  </a:moveTo>
                  <a:lnTo>
                    <a:pt x="3467567" y="0"/>
                  </a:lnTo>
                  <a:cubicBezTo>
                    <a:pt x="3483989" y="0"/>
                    <a:pt x="3497301" y="13313"/>
                    <a:pt x="3497301" y="29734"/>
                  </a:cubicBezTo>
                  <a:lnTo>
                    <a:pt x="3497301" y="1676834"/>
                  </a:lnTo>
                  <a:cubicBezTo>
                    <a:pt x="3497301" y="1693256"/>
                    <a:pt x="3483989" y="1706568"/>
                    <a:pt x="3467567" y="1706568"/>
                  </a:cubicBezTo>
                  <a:lnTo>
                    <a:pt x="29734" y="1706568"/>
                  </a:lnTo>
                  <a:cubicBezTo>
                    <a:pt x="13313" y="1706568"/>
                    <a:pt x="0" y="1693256"/>
                    <a:pt x="0" y="1676834"/>
                  </a:cubicBezTo>
                  <a:lnTo>
                    <a:pt x="0" y="29734"/>
                  </a:lnTo>
                  <a:cubicBezTo>
                    <a:pt x="0" y="13313"/>
                    <a:pt x="13313" y="0"/>
                    <a:pt x="29734" y="0"/>
                  </a:cubicBezTo>
                  <a:close/>
                </a:path>
              </a:pathLst>
            </a:custGeom>
            <a:solidFill>
              <a:srgbClr val="FFF9F5"/>
            </a:solidFill>
          </p:spPr>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sp>
        <p:nvSpPr>
          <p:cNvPr id="6" name="TextBox 6"/>
          <p:cNvSpPr txBox="1"/>
          <p:nvPr/>
        </p:nvSpPr>
        <p:spPr>
          <a:xfrm>
            <a:off x="3361655" y="3477924"/>
            <a:ext cx="3650244" cy="628650"/>
          </a:xfrm>
          <a:prstGeom prst="rect">
            <a:avLst/>
          </a:prstGeom>
        </p:spPr>
        <p:txBody>
          <a:bodyPr lIns="0" tIns="0" rIns="0" bIns="0" rtlCol="0" anchor="t">
            <a:spAutoFit/>
          </a:bodyPr>
          <a:lstStyle/>
          <a:p>
            <a:pPr>
              <a:lnSpc>
                <a:spcPts val="4320"/>
              </a:lnSpc>
            </a:pPr>
            <a:r>
              <a:rPr lang="en-US" sz="3600">
                <a:solidFill>
                  <a:srgbClr val="FFF9F5"/>
                </a:solidFill>
                <a:latin typeface="Jua"/>
              </a:rPr>
              <a:t> Let's Play </a:t>
            </a:r>
          </a:p>
        </p:txBody>
      </p:sp>
      <p:grpSp>
        <p:nvGrpSpPr>
          <p:cNvPr id="8" name="Group 8"/>
          <p:cNvGrpSpPr/>
          <p:nvPr/>
        </p:nvGrpSpPr>
        <p:grpSpPr>
          <a:xfrm>
            <a:off x="3171155" y="2403820"/>
            <a:ext cx="190500" cy="190500"/>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7F78"/>
            </a:solidFill>
          </p:spPr>
        </p:sp>
        <p:sp>
          <p:nvSpPr>
            <p:cNvPr id="10" name="TextBox 10"/>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11" name="Group 11"/>
          <p:cNvGrpSpPr/>
          <p:nvPr/>
        </p:nvGrpSpPr>
        <p:grpSpPr>
          <a:xfrm>
            <a:off x="3407641" y="2403820"/>
            <a:ext cx="190500" cy="190500"/>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D4D2"/>
            </a:solidFill>
          </p:spPr>
        </p:sp>
        <p:sp>
          <p:nvSpPr>
            <p:cNvPr id="13" name="TextBox 13"/>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14" name="Group 14"/>
          <p:cNvGrpSpPr/>
          <p:nvPr/>
        </p:nvGrpSpPr>
        <p:grpSpPr>
          <a:xfrm>
            <a:off x="3642482" y="2403820"/>
            <a:ext cx="190500" cy="19050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E4677"/>
            </a:solidFill>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sp>
        <p:nvSpPr>
          <p:cNvPr id="17" name="AutoShape 17"/>
          <p:cNvSpPr/>
          <p:nvPr/>
        </p:nvSpPr>
        <p:spPr>
          <a:xfrm>
            <a:off x="4699835" y="2513357"/>
            <a:ext cx="8391738" cy="0"/>
          </a:xfrm>
          <a:prstGeom prst="line">
            <a:avLst/>
          </a:prstGeom>
          <a:ln w="19050" cap="flat">
            <a:solidFill>
              <a:srgbClr val="000000"/>
            </a:solidFill>
            <a:prstDash val="solid"/>
            <a:headEnd type="none" w="sm" len="sm"/>
            <a:tailEnd type="none" w="sm" len="sm"/>
          </a:ln>
        </p:spPr>
      </p:sp>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22366" y="6036413"/>
            <a:ext cx="3786887" cy="4250587"/>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74078">
            <a:off x="-1490579" y="-1787425"/>
            <a:ext cx="4172167" cy="4114800"/>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50183" y="1842669"/>
            <a:ext cx="751650" cy="751650"/>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3562379"/>
            <a:ext cx="751650" cy="751650"/>
          </a:xfrm>
          <a:prstGeom prst="rect">
            <a:avLst/>
          </a:prstGeom>
        </p:spPr>
      </p:pic>
      <p:sp>
        <p:nvSpPr>
          <p:cNvPr id="26" name="Hộp Văn bản 25">
            <a:extLst>
              <a:ext uri="{FF2B5EF4-FFF2-40B4-BE49-F238E27FC236}">
                <a16:creationId xmlns:a16="http://schemas.microsoft.com/office/drawing/2014/main" id="{B1F0C675-E79C-A0C6-95E1-1D582AAF1E8A}"/>
              </a:ext>
            </a:extLst>
          </p:cNvPr>
          <p:cNvSpPr txBox="1"/>
          <p:nvPr/>
        </p:nvSpPr>
        <p:spPr>
          <a:xfrm>
            <a:off x="1828622" y="2497954"/>
            <a:ext cx="14134164" cy="3904017"/>
          </a:xfrm>
          <a:prstGeom prst="rect">
            <a:avLst/>
          </a:prstGeom>
          <a:noFill/>
        </p:spPr>
        <p:txBody>
          <a:bodyPr wrap="square" rtlCol="0">
            <a:spAutoFit/>
          </a:bodyPr>
          <a:lstStyle/>
          <a:p>
            <a:pPr algn="ctr">
              <a:lnSpc>
                <a:spcPct val="150000"/>
              </a:lnSpc>
            </a:pPr>
            <a:r>
              <a:rPr lang="en-US" sz="8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1:</a:t>
            </a:r>
          </a:p>
          <a:p>
            <a:pPr algn="ctr">
              <a:lnSpc>
                <a:spcPct val="150000"/>
              </a:lnSpc>
            </a:pPr>
            <a:r>
              <a:rPr lang="en-US" sz="8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LÀM QUEN VỚI VẬT LÍ</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3F72720B-D3AF-5785-F3EC-53B335808E4D}"/>
              </a:ext>
            </a:extLst>
          </p:cNvPr>
          <p:cNvSpPr/>
          <p:nvPr/>
        </p:nvSpPr>
        <p:spPr>
          <a:xfrm>
            <a:off x="-1905000" y="8780936"/>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24" name="Oval 23">
            <a:extLst>
              <a:ext uri="{FF2B5EF4-FFF2-40B4-BE49-F238E27FC236}">
                <a16:creationId xmlns:a16="http://schemas.microsoft.com/office/drawing/2014/main" id="{AE33CD2F-BD86-7DD9-B6DB-E3657915743C}"/>
              </a:ext>
            </a:extLst>
          </p:cNvPr>
          <p:cNvSpPr/>
          <p:nvPr/>
        </p:nvSpPr>
        <p:spPr>
          <a:xfrm>
            <a:off x="2727073" y="88945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1</a:t>
            </a:r>
            <a:endParaRPr lang="en-US" sz="6600" dirty="0">
              <a:solidFill>
                <a:prstClr val="white"/>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081F86D1-A4AD-F642-1BAA-0871AE8D6953}"/>
              </a:ext>
            </a:extLst>
          </p:cNvPr>
          <p:cNvSpPr/>
          <p:nvPr/>
        </p:nvSpPr>
        <p:spPr>
          <a:xfrm>
            <a:off x="5713687" y="88945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2</a:t>
            </a:r>
            <a:endParaRPr lang="en-US" sz="6600" dirty="0">
              <a:solidFill>
                <a:prstClr val="white"/>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A837F4BF-82D1-8D9A-9D6F-CA6209F3C664}"/>
              </a:ext>
            </a:extLst>
          </p:cNvPr>
          <p:cNvSpPr/>
          <p:nvPr/>
        </p:nvSpPr>
        <p:spPr>
          <a:xfrm>
            <a:off x="9227623" y="8879761"/>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3</a:t>
            </a:r>
            <a:endParaRPr lang="en-US" sz="6600" dirty="0">
              <a:solidFill>
                <a:prstClr val="white"/>
              </a:solidFill>
              <a:latin typeface="Arial" panose="020B0604020202020204" pitchFamily="34" charset="0"/>
              <a:cs typeface="Arial" panose="020B0604020202020204" pitchFamily="34" charset="0"/>
            </a:endParaRPr>
          </a:p>
        </p:txBody>
      </p:sp>
      <p:sp>
        <p:nvSpPr>
          <p:cNvPr id="36" name="Oval 35">
            <a:hlinkClick r:id="rId6" action="ppaction://hlinksldjump"/>
            <a:extLst>
              <a:ext uri="{FF2B5EF4-FFF2-40B4-BE49-F238E27FC236}">
                <a16:creationId xmlns:a16="http://schemas.microsoft.com/office/drawing/2014/main" id="{D7C298B4-1773-BCA9-A583-2F613A7C54C3}"/>
              </a:ext>
            </a:extLst>
          </p:cNvPr>
          <p:cNvSpPr/>
          <p:nvPr/>
        </p:nvSpPr>
        <p:spPr>
          <a:xfrm>
            <a:off x="12552543" y="8911260"/>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4</a:t>
            </a:r>
            <a:endParaRPr lang="en-US" sz="6600" dirty="0">
              <a:solidFill>
                <a:prstClr val="white"/>
              </a:solidFill>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88ECD4FA-D5F4-B2CF-21ED-30A5C5D766B0}"/>
              </a:ext>
            </a:extLst>
          </p:cNvPr>
          <p:cNvSpPr/>
          <p:nvPr/>
        </p:nvSpPr>
        <p:spPr>
          <a:xfrm>
            <a:off x="16066479" y="8237458"/>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E5D4B5"/>
                </a:solidFill>
                <a:latin typeface="Arial" panose="020B0604020202020204" pitchFamily="34" charset="0"/>
                <a:cs typeface="Arial" panose="020B0604020202020204" pitchFamily="34" charset="0"/>
              </a:rPr>
              <a:t>5</a:t>
            </a:r>
            <a:endParaRPr lang="en-US" sz="6600" dirty="0">
              <a:solidFill>
                <a:prstClr val="white"/>
              </a:solidFill>
              <a:latin typeface="Arial" panose="020B0604020202020204" pitchFamily="34" charset="0"/>
              <a:cs typeface="Arial" panose="020B0604020202020204" pitchFamily="34" charset="0"/>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6257" y="-51416"/>
            <a:ext cx="1888476" cy="121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0207" y="98973"/>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5106" y="-210846"/>
            <a:ext cx="2580251" cy="1655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65100" y="516990"/>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565641" y="-273483"/>
            <a:ext cx="2366984" cy="15188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6223667" y="1725677"/>
            <a:ext cx="5840666" cy="646331"/>
          </a:xfrm>
          <a:prstGeom prst="rect">
            <a:avLst/>
          </a:prstGeom>
          <a:noFill/>
        </p:spPr>
        <p:txBody>
          <a:bodyPr wrap="square" rtlCol="0">
            <a:spAutoFit/>
          </a:bodyPr>
          <a:lstStyle/>
          <a:p>
            <a:r>
              <a:rPr lang="vi-VN" sz="3600" b="1" dirty="0"/>
              <a:t>Câu 5.</a:t>
            </a:r>
            <a:r>
              <a:rPr lang="vi-VN" sz="3600" dirty="0"/>
              <a:t> </a:t>
            </a:r>
            <a:r>
              <a:rPr lang="vi-VN" sz="3600" dirty="0" err="1"/>
              <a:t>Chọn</a:t>
            </a:r>
            <a:r>
              <a:rPr lang="vi-VN" sz="3600" dirty="0"/>
              <a:t> </a:t>
            </a:r>
            <a:r>
              <a:rPr lang="vi-VN" sz="3600" dirty="0" err="1"/>
              <a:t>đáp</a:t>
            </a:r>
            <a:r>
              <a:rPr lang="vi-VN" sz="3600" dirty="0"/>
              <a:t> </a:t>
            </a:r>
            <a:r>
              <a:rPr lang="vi-VN" sz="3600" dirty="0" err="1"/>
              <a:t>án</a:t>
            </a:r>
            <a:r>
              <a:rPr lang="vi-VN" sz="3600" dirty="0"/>
              <a:t> </a:t>
            </a:r>
            <a:r>
              <a:rPr lang="vi-VN" sz="3600" dirty="0" err="1"/>
              <a:t>đúng</a:t>
            </a:r>
            <a:endParaRPr lang="en-US" sz="3600" dirty="0"/>
          </a:p>
        </p:txBody>
      </p:sp>
      <p:sp>
        <p:nvSpPr>
          <p:cNvPr id="4" name="A. Đáp án sai">
            <a:extLst>
              <a:ext uri="{FF2B5EF4-FFF2-40B4-BE49-F238E27FC236}">
                <a16:creationId xmlns:a16="http://schemas.microsoft.com/office/drawing/2014/main" id="{C7D0E9B2-90BA-4B02-B8F1-BA2C37DF853D}"/>
              </a:ext>
            </a:extLst>
          </p:cNvPr>
          <p:cNvSpPr/>
          <p:nvPr/>
        </p:nvSpPr>
        <p:spPr>
          <a:xfrm>
            <a:off x="3662325" y="3107052"/>
            <a:ext cx="11795760" cy="150676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vi-VN" sz="3200" noProof="1">
                <a:solidFill>
                  <a:schemeClr val="tx1"/>
                </a:solidFill>
                <a:cs typeface="Arial" panose="020B0604020202020204" pitchFamily="34" charset="0"/>
              </a:rPr>
              <a:t>A. </a:t>
            </a:r>
            <a:r>
              <a:rPr lang="vi-VN" sz="3200" dirty="0" err="1">
                <a:solidFill>
                  <a:schemeClr val="tx1"/>
                </a:solidFill>
              </a:rPr>
              <a:t>Vật</a:t>
            </a:r>
            <a:r>
              <a:rPr lang="vi-VN" sz="3200" dirty="0">
                <a:solidFill>
                  <a:schemeClr val="tx1"/>
                </a:solidFill>
              </a:rPr>
              <a:t> </a:t>
            </a:r>
            <a:r>
              <a:rPr lang="vi-VN" sz="3200" dirty="0" err="1">
                <a:solidFill>
                  <a:schemeClr val="tx1"/>
                </a:solidFill>
              </a:rPr>
              <a:t>lý</a:t>
            </a:r>
            <a:r>
              <a:rPr lang="vi-VN" sz="3200" dirty="0">
                <a:solidFill>
                  <a:schemeClr val="tx1"/>
                </a:solidFill>
              </a:rPr>
              <a:t> </a:t>
            </a:r>
            <a:r>
              <a:rPr lang="vi-VN" sz="3200" dirty="0" err="1">
                <a:solidFill>
                  <a:schemeClr val="tx1"/>
                </a:solidFill>
              </a:rPr>
              <a:t>và</a:t>
            </a:r>
            <a:r>
              <a:rPr lang="vi-VN" sz="3200" dirty="0">
                <a:solidFill>
                  <a:schemeClr val="tx1"/>
                </a:solidFill>
              </a:rPr>
              <a:t> </a:t>
            </a:r>
            <a:r>
              <a:rPr lang="vi-VN" sz="3200" dirty="0" err="1">
                <a:solidFill>
                  <a:schemeClr val="tx1"/>
                </a:solidFill>
              </a:rPr>
              <a:t>hóa</a:t>
            </a:r>
            <a:r>
              <a:rPr lang="vi-VN" sz="3200" dirty="0">
                <a:solidFill>
                  <a:schemeClr val="tx1"/>
                </a:solidFill>
              </a:rPr>
              <a:t> </a:t>
            </a:r>
            <a:r>
              <a:rPr lang="vi-VN" sz="3200" dirty="0" err="1">
                <a:solidFill>
                  <a:schemeClr val="tx1"/>
                </a:solidFill>
              </a:rPr>
              <a:t>học</a:t>
            </a:r>
            <a:r>
              <a:rPr lang="vi-VN" sz="3200" dirty="0">
                <a:solidFill>
                  <a:schemeClr val="tx1"/>
                </a:solidFill>
              </a:rPr>
              <a:t> </a:t>
            </a:r>
            <a:r>
              <a:rPr lang="vi-VN" sz="3200" dirty="0" err="1">
                <a:solidFill>
                  <a:schemeClr val="tx1"/>
                </a:solidFill>
              </a:rPr>
              <a:t>là</a:t>
            </a:r>
            <a:r>
              <a:rPr lang="vi-VN" sz="3200" dirty="0">
                <a:solidFill>
                  <a:schemeClr val="tx1"/>
                </a:solidFill>
              </a:rPr>
              <a:t> hai môn </a:t>
            </a:r>
            <a:r>
              <a:rPr lang="vi-VN" sz="3200" dirty="0" err="1">
                <a:solidFill>
                  <a:schemeClr val="tx1"/>
                </a:solidFill>
              </a:rPr>
              <a:t>học</a:t>
            </a:r>
            <a:r>
              <a:rPr lang="vi-VN" sz="3200" dirty="0">
                <a:solidFill>
                  <a:schemeClr val="tx1"/>
                </a:solidFill>
              </a:rPr>
              <a:t> riêng </a:t>
            </a:r>
            <a:r>
              <a:rPr lang="vi-VN" sz="3200" dirty="0" err="1">
                <a:solidFill>
                  <a:schemeClr val="tx1"/>
                </a:solidFill>
              </a:rPr>
              <a:t>biệt</a:t>
            </a:r>
            <a:r>
              <a:rPr lang="vi-VN" sz="3200" dirty="0">
                <a:solidFill>
                  <a:schemeClr val="tx1"/>
                </a:solidFill>
              </a:rPr>
              <a:t>, </a:t>
            </a:r>
            <a:r>
              <a:rPr lang="vi-VN" sz="3200" dirty="0" err="1">
                <a:solidFill>
                  <a:schemeClr val="tx1"/>
                </a:solidFill>
              </a:rPr>
              <a:t>chúng</a:t>
            </a:r>
            <a:r>
              <a:rPr lang="vi-VN" sz="3200" dirty="0">
                <a:solidFill>
                  <a:schemeClr val="tx1"/>
                </a:solidFill>
              </a:rPr>
              <a:t> không </a:t>
            </a:r>
            <a:r>
              <a:rPr lang="vi-VN" sz="3200" dirty="0" err="1">
                <a:solidFill>
                  <a:schemeClr val="tx1"/>
                </a:solidFill>
              </a:rPr>
              <a:t>có</a:t>
            </a:r>
            <a:r>
              <a:rPr lang="vi-VN" sz="3200" dirty="0">
                <a:solidFill>
                  <a:schemeClr val="tx1"/>
                </a:solidFill>
              </a:rPr>
              <a:t> </a:t>
            </a:r>
            <a:r>
              <a:rPr lang="vi-VN" sz="3200" dirty="0" err="1">
                <a:solidFill>
                  <a:schemeClr val="tx1"/>
                </a:solidFill>
              </a:rPr>
              <a:t>mối</a:t>
            </a:r>
            <a:r>
              <a:rPr lang="vi-VN" sz="3200" dirty="0">
                <a:solidFill>
                  <a:schemeClr val="tx1"/>
                </a:solidFill>
              </a:rPr>
              <a:t> liên </a:t>
            </a:r>
            <a:r>
              <a:rPr lang="vi-VN" sz="3200" dirty="0" err="1">
                <a:solidFill>
                  <a:schemeClr val="tx1"/>
                </a:solidFill>
              </a:rPr>
              <a:t>hệ</a:t>
            </a:r>
            <a:r>
              <a:rPr lang="vi-VN" sz="3200" dirty="0">
                <a:solidFill>
                  <a:schemeClr val="tx1"/>
                </a:solidFill>
              </a:rPr>
              <a:t> </a:t>
            </a:r>
            <a:r>
              <a:rPr lang="vi-VN" sz="3200" dirty="0" err="1">
                <a:solidFill>
                  <a:schemeClr val="tx1"/>
                </a:solidFill>
              </a:rPr>
              <a:t>gì</a:t>
            </a:r>
            <a:r>
              <a:rPr lang="vi-VN" sz="3200" dirty="0">
                <a:solidFill>
                  <a:schemeClr val="tx1"/>
                </a:solidFill>
              </a:rPr>
              <a:t> </a:t>
            </a:r>
            <a:r>
              <a:rPr lang="vi-VN" sz="3200" dirty="0" err="1">
                <a:solidFill>
                  <a:schemeClr val="tx1"/>
                </a:solidFill>
              </a:rPr>
              <a:t>với</a:t>
            </a:r>
            <a:r>
              <a:rPr lang="vi-VN" sz="3200" dirty="0">
                <a:solidFill>
                  <a:schemeClr val="tx1"/>
                </a:solidFill>
              </a:rPr>
              <a:t> nhau.</a:t>
            </a:r>
            <a:endParaRPr lang="en-US" sz="3200" dirty="0">
              <a:solidFill>
                <a:schemeClr val="tx1"/>
              </a:solidFill>
            </a:endParaRPr>
          </a:p>
        </p:txBody>
      </p:sp>
      <p:sp>
        <p:nvSpPr>
          <p:cNvPr id="37" name="B. Đáp án sai">
            <a:extLst>
              <a:ext uri="{FF2B5EF4-FFF2-40B4-BE49-F238E27FC236}">
                <a16:creationId xmlns:a16="http://schemas.microsoft.com/office/drawing/2014/main" id="{16A526F5-1C4F-469D-9F73-F9C2082BA7DE}"/>
              </a:ext>
            </a:extLst>
          </p:cNvPr>
          <p:cNvSpPr/>
          <p:nvPr/>
        </p:nvSpPr>
        <p:spPr>
          <a:xfrm>
            <a:off x="3662326" y="4929548"/>
            <a:ext cx="11795760" cy="124252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vi-VN" sz="3200" noProof="1">
                <a:solidFill>
                  <a:schemeClr val="tx1"/>
                </a:solidFill>
                <a:cs typeface="Arial" panose="020B0604020202020204" pitchFamily="34" charset="0"/>
              </a:rPr>
              <a:t>B. </a:t>
            </a:r>
            <a:r>
              <a:rPr lang="vi-VN" sz="3200" dirty="0" err="1">
                <a:solidFill>
                  <a:schemeClr val="tx1"/>
                </a:solidFill>
              </a:rPr>
              <a:t>Máy</a:t>
            </a:r>
            <a:r>
              <a:rPr lang="vi-VN" sz="3200" dirty="0">
                <a:solidFill>
                  <a:schemeClr val="tx1"/>
                </a:solidFill>
              </a:rPr>
              <a:t> hơi </a:t>
            </a:r>
            <a:r>
              <a:rPr lang="vi-VN" sz="3200" dirty="0" err="1">
                <a:solidFill>
                  <a:schemeClr val="tx1"/>
                </a:solidFill>
              </a:rPr>
              <a:t>nước</a:t>
            </a:r>
            <a:r>
              <a:rPr lang="vi-VN" sz="3200" dirty="0">
                <a:solidFill>
                  <a:schemeClr val="tx1"/>
                </a:solidFill>
              </a:rPr>
              <a:t> </a:t>
            </a:r>
            <a:r>
              <a:rPr lang="vi-VN" sz="3200" dirty="0" err="1">
                <a:solidFill>
                  <a:schemeClr val="tx1"/>
                </a:solidFill>
              </a:rPr>
              <a:t>sử</a:t>
            </a:r>
            <a:r>
              <a:rPr lang="vi-VN" sz="3200" dirty="0">
                <a:solidFill>
                  <a:schemeClr val="tx1"/>
                </a:solidFill>
              </a:rPr>
              <a:t> </a:t>
            </a:r>
            <a:r>
              <a:rPr lang="vi-VN" sz="3200" dirty="0" err="1">
                <a:solidFill>
                  <a:schemeClr val="tx1"/>
                </a:solidFill>
              </a:rPr>
              <a:t>dụng</a:t>
            </a:r>
            <a:r>
              <a:rPr lang="vi-VN" sz="3200" dirty="0">
                <a:solidFill>
                  <a:schemeClr val="tx1"/>
                </a:solidFill>
              </a:rPr>
              <a:t> </a:t>
            </a:r>
            <a:r>
              <a:rPr lang="vi-VN" sz="3200" dirty="0" err="1">
                <a:solidFill>
                  <a:schemeClr val="tx1"/>
                </a:solidFill>
              </a:rPr>
              <a:t>động</a:t>
            </a:r>
            <a:r>
              <a:rPr lang="vi-VN" sz="3200" dirty="0">
                <a:solidFill>
                  <a:schemeClr val="tx1"/>
                </a:solidFill>
              </a:rPr>
              <a:t> cơ </a:t>
            </a:r>
            <a:r>
              <a:rPr lang="vi-VN" sz="3200" dirty="0" err="1">
                <a:solidFill>
                  <a:schemeClr val="tx1"/>
                </a:solidFill>
              </a:rPr>
              <a:t>điện</a:t>
            </a:r>
            <a:r>
              <a:rPr lang="vi-VN" sz="3200" dirty="0">
                <a:solidFill>
                  <a:schemeClr val="tx1"/>
                </a:solidFill>
              </a:rPr>
              <a:t>.</a:t>
            </a:r>
            <a:endParaRPr lang="en-US" sz="3200" dirty="0">
              <a:solidFill>
                <a:schemeClr val="tx1"/>
              </a:solidFill>
            </a:endParaRPr>
          </a:p>
        </p:txBody>
      </p:sp>
      <p:sp>
        <p:nvSpPr>
          <p:cNvPr id="38" name="C. Đáp án đúng">
            <a:extLst>
              <a:ext uri="{FF2B5EF4-FFF2-40B4-BE49-F238E27FC236}">
                <a16:creationId xmlns:a16="http://schemas.microsoft.com/office/drawing/2014/main" id="{D48A2C34-20CA-48ED-88FF-01E54E465E18}"/>
              </a:ext>
            </a:extLst>
          </p:cNvPr>
          <p:cNvSpPr/>
          <p:nvPr/>
        </p:nvSpPr>
        <p:spPr>
          <a:xfrm>
            <a:off x="3662326" y="6548545"/>
            <a:ext cx="11795760" cy="1539363"/>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200" noProof="1">
                <a:solidFill>
                  <a:schemeClr val="tx1"/>
                </a:solidFill>
                <a:cs typeface="Arial" panose="020B0604020202020204" pitchFamily="34" charset="0"/>
              </a:rPr>
              <a:t>C. </a:t>
            </a:r>
            <a:r>
              <a:rPr lang="vi-VN" sz="3200" dirty="0" err="1">
                <a:solidFill>
                  <a:schemeClr val="tx1"/>
                </a:solidFill>
              </a:rPr>
              <a:t>Một</a:t>
            </a:r>
            <a:r>
              <a:rPr lang="vi-VN" sz="3200" dirty="0">
                <a:solidFill>
                  <a:schemeClr val="tx1"/>
                </a:solidFill>
              </a:rPr>
              <a:t> </a:t>
            </a:r>
            <a:r>
              <a:rPr lang="vi-VN" sz="3200" dirty="0" err="1">
                <a:solidFill>
                  <a:schemeClr val="tx1"/>
                </a:solidFill>
              </a:rPr>
              <a:t>số</a:t>
            </a:r>
            <a:r>
              <a:rPr lang="vi-VN" sz="3200" dirty="0">
                <a:solidFill>
                  <a:schemeClr val="tx1"/>
                </a:solidFill>
              </a:rPr>
              <a:t> </a:t>
            </a:r>
            <a:r>
              <a:rPr lang="vi-VN" sz="3200" dirty="0" err="1">
                <a:solidFill>
                  <a:schemeClr val="tx1"/>
                </a:solidFill>
              </a:rPr>
              <a:t>loài</a:t>
            </a:r>
            <a:r>
              <a:rPr lang="vi-VN" sz="3200" dirty="0">
                <a:solidFill>
                  <a:schemeClr val="tx1"/>
                </a:solidFill>
              </a:rPr>
              <a:t> chim di </a:t>
            </a:r>
            <a:r>
              <a:rPr lang="vi-VN" sz="3200" dirty="0" err="1">
                <a:solidFill>
                  <a:schemeClr val="tx1"/>
                </a:solidFill>
              </a:rPr>
              <a:t>trú</a:t>
            </a:r>
            <a:r>
              <a:rPr lang="vi-VN" sz="3200" dirty="0">
                <a:solidFill>
                  <a:schemeClr val="tx1"/>
                </a:solidFill>
              </a:rPr>
              <a:t> </a:t>
            </a:r>
            <a:r>
              <a:rPr lang="vi-VN" sz="3200" dirty="0" err="1">
                <a:solidFill>
                  <a:schemeClr val="tx1"/>
                </a:solidFill>
              </a:rPr>
              <a:t>dựa</a:t>
            </a:r>
            <a:r>
              <a:rPr lang="vi-VN" sz="3200" dirty="0">
                <a:solidFill>
                  <a:schemeClr val="tx1"/>
                </a:solidFill>
              </a:rPr>
              <a:t> </a:t>
            </a:r>
            <a:r>
              <a:rPr lang="vi-VN" sz="3200" dirty="0" err="1">
                <a:solidFill>
                  <a:schemeClr val="tx1"/>
                </a:solidFill>
              </a:rPr>
              <a:t>vào</a:t>
            </a:r>
            <a:r>
              <a:rPr lang="vi-VN" sz="3200" dirty="0">
                <a:solidFill>
                  <a:schemeClr val="tx1"/>
                </a:solidFill>
              </a:rPr>
              <a:t> </a:t>
            </a:r>
            <a:r>
              <a:rPr lang="vi-VN" sz="3200" dirty="0" err="1">
                <a:solidFill>
                  <a:schemeClr val="tx1"/>
                </a:solidFill>
              </a:rPr>
              <a:t>nhận</a:t>
            </a:r>
            <a:r>
              <a:rPr lang="vi-VN" sz="3200" dirty="0">
                <a:solidFill>
                  <a:schemeClr val="tx1"/>
                </a:solidFill>
              </a:rPr>
              <a:t> </a:t>
            </a:r>
            <a:r>
              <a:rPr lang="vi-VN" sz="3200" dirty="0" err="1">
                <a:solidFill>
                  <a:schemeClr val="tx1"/>
                </a:solidFill>
              </a:rPr>
              <a:t>biết</a:t>
            </a:r>
            <a:r>
              <a:rPr lang="vi-VN" sz="3200" dirty="0">
                <a:solidFill>
                  <a:schemeClr val="tx1"/>
                </a:solidFill>
              </a:rPr>
              <a:t> </a:t>
            </a:r>
            <a:r>
              <a:rPr lang="vi-VN" sz="3200" dirty="0" err="1">
                <a:solidFill>
                  <a:schemeClr val="tx1"/>
                </a:solidFill>
              </a:rPr>
              <a:t>về</a:t>
            </a:r>
            <a:r>
              <a:rPr lang="vi-VN" sz="3200" dirty="0">
                <a:solidFill>
                  <a:schemeClr val="tx1"/>
                </a:solidFill>
              </a:rPr>
              <a:t> </a:t>
            </a:r>
            <a:r>
              <a:rPr lang="vi-VN" sz="3200" dirty="0" err="1">
                <a:solidFill>
                  <a:schemeClr val="tx1"/>
                </a:solidFill>
              </a:rPr>
              <a:t>từ</a:t>
            </a:r>
            <a:r>
              <a:rPr lang="vi-VN" sz="3200" dirty="0">
                <a:solidFill>
                  <a:schemeClr val="tx1"/>
                </a:solidFill>
              </a:rPr>
              <a:t> </a:t>
            </a:r>
            <a:r>
              <a:rPr lang="vi-VN" sz="3200" dirty="0" err="1">
                <a:solidFill>
                  <a:schemeClr val="tx1"/>
                </a:solidFill>
              </a:rPr>
              <a:t>trường</a:t>
            </a:r>
            <a:r>
              <a:rPr lang="vi-VN" sz="3200" dirty="0">
                <a:solidFill>
                  <a:schemeClr val="tx1"/>
                </a:solidFill>
              </a:rPr>
              <a:t> </a:t>
            </a:r>
            <a:r>
              <a:rPr lang="vi-VN" sz="3200" dirty="0" err="1">
                <a:solidFill>
                  <a:schemeClr val="tx1"/>
                </a:solidFill>
              </a:rPr>
              <a:t>trái</a:t>
            </a:r>
            <a:r>
              <a:rPr lang="vi-VN" sz="3200" dirty="0">
                <a:solidFill>
                  <a:schemeClr val="tx1"/>
                </a:solidFill>
              </a:rPr>
              <a:t> </a:t>
            </a:r>
            <a:r>
              <a:rPr lang="vi-VN" sz="3200" dirty="0" err="1">
                <a:solidFill>
                  <a:schemeClr val="tx1"/>
                </a:solidFill>
              </a:rPr>
              <a:t>đất</a:t>
            </a:r>
            <a:r>
              <a:rPr lang="vi-VN" sz="3200" dirty="0">
                <a:solidFill>
                  <a:schemeClr val="tx1"/>
                </a:solidFill>
              </a:rPr>
              <a:t> </a:t>
            </a:r>
            <a:r>
              <a:rPr lang="vi-VN" sz="3200" dirty="0" err="1">
                <a:solidFill>
                  <a:schemeClr val="tx1"/>
                </a:solidFill>
              </a:rPr>
              <a:t>để</a:t>
            </a:r>
            <a:r>
              <a:rPr lang="vi-VN" sz="3200" dirty="0">
                <a:solidFill>
                  <a:schemeClr val="tx1"/>
                </a:solidFill>
              </a:rPr>
              <a:t> </a:t>
            </a:r>
            <a:r>
              <a:rPr lang="vi-VN" sz="3200" dirty="0" err="1">
                <a:solidFill>
                  <a:schemeClr val="tx1"/>
                </a:solidFill>
              </a:rPr>
              <a:t>định</a:t>
            </a:r>
            <a:r>
              <a:rPr lang="vi-VN" sz="3200" dirty="0">
                <a:solidFill>
                  <a:schemeClr val="tx1"/>
                </a:solidFill>
              </a:rPr>
              <a:t> </a:t>
            </a:r>
            <a:r>
              <a:rPr lang="vi-VN" sz="3200" dirty="0" err="1">
                <a:solidFill>
                  <a:schemeClr val="tx1"/>
                </a:solidFill>
              </a:rPr>
              <a:t>hướng</a:t>
            </a:r>
            <a:r>
              <a:rPr lang="vi-VN" sz="3200" dirty="0">
                <a:solidFill>
                  <a:schemeClr val="tx1"/>
                </a:solidFill>
              </a:rPr>
              <a:t> bay .</a:t>
            </a:r>
            <a:endParaRPr lang="en-US" sz="3200" dirty="0">
              <a:solidFill>
                <a:schemeClr val="tx1"/>
              </a:solidFill>
            </a:endParaRP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538627" y="5999158"/>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3258768"/>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62294" y="4935119"/>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10"/>
          <a:stretch>
            <a:fillRect/>
          </a:stretch>
        </p:blipFill>
        <p:spPr>
          <a:xfrm>
            <a:off x="639227" y="8712893"/>
            <a:ext cx="1627773" cy="1527180"/>
          </a:xfrm>
          <a:prstGeom prst="rect">
            <a:avLst/>
          </a:prstGeom>
        </p:spPr>
      </p:pic>
    </p:spTree>
    <p:custDataLst>
      <p:tags r:id="rId1"/>
    </p:custDataLst>
    <p:extLst>
      <p:ext uri="{BB962C8B-B14F-4D97-AF65-F5344CB8AC3E}">
        <p14:creationId xmlns:p14="http://schemas.microsoft.com/office/powerpoint/2010/main" val="387661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7"/>
                  </p:tgtEl>
                </p:cond>
              </p:nextCondLst>
            </p:seq>
            <p:seq concurrent="1" nextAc="seek">
              <p:cTn id="30" restart="whenNotActive" fill="hold" evtFilter="cancelBubble" nodeType="interactiveSeq">
                <p:stCondLst>
                  <p:cond evt="onClick" delay="0">
                    <p:tgtEl>
                      <p:spTgt spid="3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8"/>
                  </p:tgtEl>
                </p:cond>
              </p:nextCondLst>
            </p:seq>
          </p:childTnLst>
        </p:cTn>
      </p:par>
    </p:tnLst>
    <p:bldLst>
      <p:bldP spid="7" grpId="0"/>
      <p:bldP spid="4" grpId="0" animBg="1"/>
      <p:bldP spid="37" grpId="0" animBg="1"/>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02" t="13018" r="3834" b="8410"/>
          <a:stretch>
            <a:fillRect/>
          </a:stretch>
        </p:blipFill>
        <p:spPr>
          <a:xfrm>
            <a:off x="0" y="0"/>
            <a:ext cx="18288000" cy="10287000"/>
          </a:xfrm>
          <a:prstGeom prst="rect">
            <a:avLst/>
          </a:prstGeom>
        </p:spPr>
      </p:pic>
      <p:grpSp>
        <p:nvGrpSpPr>
          <p:cNvPr id="3" name="Group 3"/>
          <p:cNvGrpSpPr/>
          <p:nvPr/>
        </p:nvGrpSpPr>
        <p:grpSpPr>
          <a:xfrm>
            <a:off x="2504592" y="1903687"/>
            <a:ext cx="13278815" cy="6479627"/>
            <a:chOff x="0" y="0"/>
            <a:chExt cx="3497301" cy="1706568"/>
          </a:xfrm>
        </p:grpSpPr>
        <p:sp>
          <p:nvSpPr>
            <p:cNvPr id="4" name="Freeform 4"/>
            <p:cNvSpPr/>
            <p:nvPr/>
          </p:nvSpPr>
          <p:spPr>
            <a:xfrm>
              <a:off x="0" y="0"/>
              <a:ext cx="3497301" cy="1706568"/>
            </a:xfrm>
            <a:custGeom>
              <a:avLst/>
              <a:gdLst/>
              <a:ahLst/>
              <a:cxnLst/>
              <a:rect l="l" t="t" r="r" b="b"/>
              <a:pathLst>
                <a:path w="3497301" h="1706568">
                  <a:moveTo>
                    <a:pt x="29734" y="0"/>
                  </a:moveTo>
                  <a:lnTo>
                    <a:pt x="3467567" y="0"/>
                  </a:lnTo>
                  <a:cubicBezTo>
                    <a:pt x="3483989" y="0"/>
                    <a:pt x="3497301" y="13313"/>
                    <a:pt x="3497301" y="29734"/>
                  </a:cubicBezTo>
                  <a:lnTo>
                    <a:pt x="3497301" y="1676834"/>
                  </a:lnTo>
                  <a:cubicBezTo>
                    <a:pt x="3497301" y="1693256"/>
                    <a:pt x="3483989" y="1706568"/>
                    <a:pt x="3467567" y="1706568"/>
                  </a:cubicBezTo>
                  <a:lnTo>
                    <a:pt x="29734" y="1706568"/>
                  </a:lnTo>
                  <a:cubicBezTo>
                    <a:pt x="13313" y="1706568"/>
                    <a:pt x="0" y="1693256"/>
                    <a:pt x="0" y="1676834"/>
                  </a:cubicBezTo>
                  <a:lnTo>
                    <a:pt x="0" y="29734"/>
                  </a:lnTo>
                  <a:cubicBezTo>
                    <a:pt x="0" y="13313"/>
                    <a:pt x="13313" y="0"/>
                    <a:pt x="29734" y="0"/>
                  </a:cubicBezTo>
                  <a:close/>
                </a:path>
              </a:pathLst>
            </a:custGeom>
            <a:solidFill>
              <a:srgbClr val="FFF9F5"/>
            </a:solidFill>
          </p:spPr>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sp>
        <p:nvSpPr>
          <p:cNvPr id="6" name="TextBox 6"/>
          <p:cNvSpPr txBox="1"/>
          <p:nvPr/>
        </p:nvSpPr>
        <p:spPr>
          <a:xfrm>
            <a:off x="6482658" y="3213757"/>
            <a:ext cx="5322685" cy="723425"/>
          </a:xfrm>
          <a:prstGeom prst="rect">
            <a:avLst/>
          </a:prstGeom>
        </p:spPr>
        <p:txBody>
          <a:bodyPr lIns="0" tIns="0" rIns="0" bIns="0" rtlCol="0" anchor="t">
            <a:spAutoFit/>
          </a:bodyPr>
          <a:lstStyle/>
          <a:p>
            <a:pPr algn="ctr">
              <a:lnSpc>
                <a:spcPts val="4924"/>
              </a:lnSpc>
            </a:pPr>
            <a:r>
              <a:rPr lang="en-US" sz="4103">
                <a:solidFill>
                  <a:srgbClr val="FFF9F5"/>
                </a:solidFill>
                <a:latin typeface="Jua"/>
              </a:rPr>
              <a:t>Thank You For</a:t>
            </a:r>
          </a:p>
        </p:txBody>
      </p:sp>
      <p:sp>
        <p:nvSpPr>
          <p:cNvPr id="7" name="TextBox 7"/>
          <p:cNvSpPr txBox="1"/>
          <p:nvPr/>
        </p:nvSpPr>
        <p:spPr>
          <a:xfrm>
            <a:off x="6147083" y="2226892"/>
            <a:ext cx="6028104" cy="1787541"/>
          </a:xfrm>
          <a:prstGeom prst="rect">
            <a:avLst/>
          </a:prstGeom>
        </p:spPr>
        <p:txBody>
          <a:bodyPr wrap="square" lIns="0" tIns="0" rIns="0" bIns="0" rtlCol="0" anchor="t">
            <a:spAutoFit/>
          </a:bodyPr>
          <a:lstStyle/>
          <a:p>
            <a:pPr marL="0" lvl="0" indent="0" algn="ctr">
              <a:lnSpc>
                <a:spcPts val="16427"/>
              </a:lnSpc>
            </a:pPr>
            <a:r>
              <a:rPr lang="en-US" sz="7200" b="1" dirty="0">
                <a:solidFill>
                  <a:srgbClr val="010F29"/>
                </a:solidFill>
                <a:latin typeface="Arial" panose="020B0604020202020204" pitchFamily="34" charset="0"/>
                <a:cs typeface="Arial" panose="020B0604020202020204" pitchFamily="34" charset="0"/>
              </a:rPr>
              <a:t>VẬN DỤNG</a:t>
            </a:r>
          </a:p>
        </p:txBody>
      </p:sp>
      <p:grpSp>
        <p:nvGrpSpPr>
          <p:cNvPr id="8" name="Group 8"/>
          <p:cNvGrpSpPr/>
          <p:nvPr/>
        </p:nvGrpSpPr>
        <p:grpSpPr>
          <a:xfrm>
            <a:off x="3171155" y="2403820"/>
            <a:ext cx="190500" cy="190500"/>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7F78"/>
            </a:solidFill>
          </p:spPr>
        </p:sp>
        <p:sp>
          <p:nvSpPr>
            <p:cNvPr id="10" name="TextBox 10"/>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11" name="Group 11"/>
          <p:cNvGrpSpPr/>
          <p:nvPr/>
        </p:nvGrpSpPr>
        <p:grpSpPr>
          <a:xfrm>
            <a:off x="3407641" y="2403820"/>
            <a:ext cx="190500" cy="190500"/>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D4D2"/>
            </a:solidFill>
          </p:spPr>
        </p:sp>
        <p:sp>
          <p:nvSpPr>
            <p:cNvPr id="13" name="TextBox 13"/>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grpSp>
        <p:nvGrpSpPr>
          <p:cNvPr id="14" name="Group 14"/>
          <p:cNvGrpSpPr/>
          <p:nvPr/>
        </p:nvGrpSpPr>
        <p:grpSpPr>
          <a:xfrm>
            <a:off x="3642482" y="2403820"/>
            <a:ext cx="190500" cy="19050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E4677"/>
            </a:solidFill>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300"/>
                </a:lnSpc>
              </a:pPr>
              <a:endParaRPr/>
            </a:p>
          </p:txBody>
        </p:sp>
      </p:grpSp>
      <p:sp>
        <p:nvSpPr>
          <p:cNvPr id="17" name="AutoShape 17"/>
          <p:cNvSpPr/>
          <p:nvPr/>
        </p:nvSpPr>
        <p:spPr>
          <a:xfrm>
            <a:off x="4699835" y="2513357"/>
            <a:ext cx="8391738" cy="0"/>
          </a:xfrm>
          <a:prstGeom prst="line">
            <a:avLst/>
          </a:prstGeom>
          <a:ln w="19050" cap="flat">
            <a:solidFill>
              <a:srgbClr val="000000"/>
            </a:solidFill>
            <a:prstDash val="solid"/>
            <a:headEnd type="none" w="sm" len="sm"/>
            <a:tailEnd type="none" w="sm" len="sm"/>
          </a:ln>
        </p:spPr>
      </p:sp>
      <p:sp>
        <p:nvSpPr>
          <p:cNvPr id="18" name="TextBox 18"/>
          <p:cNvSpPr txBox="1"/>
          <p:nvPr/>
        </p:nvSpPr>
        <p:spPr>
          <a:xfrm>
            <a:off x="7229490" y="6492194"/>
            <a:ext cx="3829020" cy="1172159"/>
          </a:xfrm>
          <a:prstGeom prst="rect">
            <a:avLst/>
          </a:prstGeom>
        </p:spPr>
        <p:txBody>
          <a:bodyPr lIns="0" tIns="0" rIns="0" bIns="0" rtlCol="0" anchor="t">
            <a:spAutoFit/>
          </a:bodyPr>
          <a:lstStyle/>
          <a:p>
            <a:pPr algn="ctr">
              <a:lnSpc>
                <a:spcPts val="4774"/>
              </a:lnSpc>
            </a:pPr>
            <a:r>
              <a:rPr lang="en-US" sz="3410">
                <a:solidFill>
                  <a:srgbClr val="F6F6F6"/>
                </a:solidFill>
                <a:latin typeface="Jua"/>
              </a:rPr>
              <a:t> See you next time! </a:t>
            </a:r>
          </a:p>
        </p:txBody>
      </p:sp>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6300" y="5742640"/>
            <a:ext cx="751650" cy="751650"/>
          </a:xfrm>
          <a:prstGeom prst="rect">
            <a:avLst/>
          </a:prstGeom>
        </p:spPr>
      </p:pic>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3124" y="957675"/>
            <a:ext cx="599250" cy="599250"/>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974078">
            <a:off x="-1880916" y="-1787425"/>
            <a:ext cx="4172167" cy="4114800"/>
          </a:xfrm>
          <a:prstGeom prst="rect">
            <a:avLst/>
          </a:prstGeom>
        </p:spPr>
      </p:pic>
      <p:pic>
        <p:nvPicPr>
          <p:cNvPr id="22"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974078">
            <a:off x="16201916" y="8937725"/>
            <a:ext cx="4172167" cy="4114800"/>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01743">
            <a:off x="951549" y="6537513"/>
            <a:ext cx="4696627" cy="5702306"/>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01743" flipH="1">
            <a:off x="13973681" y="1889149"/>
            <a:ext cx="4696627" cy="5702306"/>
          </a:xfrm>
          <a:prstGeom prst="rect">
            <a:avLst/>
          </a:prstGeom>
        </p:spPr>
      </p:pic>
      <p:pic>
        <p:nvPicPr>
          <p:cNvPr id="25" name="Picture 2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67016">
            <a:off x="352757" y="3770708"/>
            <a:ext cx="1798735" cy="722765"/>
          </a:xfrm>
          <a:prstGeom prst="rect">
            <a:avLst/>
          </a:prstGeom>
        </p:spPr>
      </p:pic>
      <p:sp>
        <p:nvSpPr>
          <p:cNvPr id="26" name="Hộp Văn bản 25">
            <a:extLst>
              <a:ext uri="{FF2B5EF4-FFF2-40B4-BE49-F238E27FC236}">
                <a16:creationId xmlns:a16="http://schemas.microsoft.com/office/drawing/2014/main" id="{0E154C5B-0600-C02A-C0D9-8AA9296F0840}"/>
              </a:ext>
            </a:extLst>
          </p:cNvPr>
          <p:cNvSpPr txBox="1"/>
          <p:nvPr/>
        </p:nvSpPr>
        <p:spPr>
          <a:xfrm>
            <a:off x="4817061" y="4637581"/>
            <a:ext cx="8653876" cy="2228815"/>
          </a:xfrm>
          <a:prstGeom prst="rect">
            <a:avLst/>
          </a:prstGeom>
          <a:noFill/>
        </p:spPr>
        <p:txBody>
          <a:bodyPr wrap="square">
            <a:spAutoFit/>
          </a:bodyPr>
          <a:lstStyle/>
          <a:p>
            <a:pPr algn="just">
              <a:lnSpc>
                <a:spcPct val="150000"/>
              </a:lnSpc>
            </a:pPr>
            <a:r>
              <a:rPr lang="vi-VN" sz="3200" dirty="0" err="1">
                <a:solidFill>
                  <a:srgbClr val="000000"/>
                </a:solidFill>
                <a:effectLst/>
                <a:ea typeface="Times New Roman" panose="02020603050405020304" pitchFamily="18" charset="0"/>
              </a:rPr>
              <a:t>Các</a:t>
            </a:r>
            <a:r>
              <a:rPr lang="vi-VN" sz="3200" dirty="0">
                <a:solidFill>
                  <a:srgbClr val="000000"/>
                </a:solidFill>
                <a:effectLst/>
                <a:ea typeface="Times New Roman" panose="02020603050405020304" pitchFamily="18" charset="0"/>
              </a:rPr>
              <a:t> em </a:t>
            </a:r>
            <a:r>
              <a:rPr lang="vi-VN" sz="3200" dirty="0" err="1">
                <a:solidFill>
                  <a:srgbClr val="000000"/>
                </a:solidFill>
                <a:effectLst/>
                <a:ea typeface="Times New Roman" panose="02020603050405020304" pitchFamily="18" charset="0"/>
              </a:rPr>
              <a:t>hãy</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tìm</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hiểu</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về</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sự</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phụ</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thuộc</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tốc</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độ</a:t>
            </a:r>
            <a:r>
              <a:rPr lang="vi-VN" sz="3200" dirty="0">
                <a:solidFill>
                  <a:srgbClr val="000000"/>
                </a:solidFill>
                <a:effectLst/>
                <a:ea typeface="Times New Roman" panose="02020603050405020304" pitchFamily="18" charset="0"/>
              </a:rPr>
              <a:t> bay hơi </a:t>
            </a:r>
            <a:r>
              <a:rPr lang="vi-VN" sz="3200" dirty="0" err="1">
                <a:solidFill>
                  <a:srgbClr val="000000"/>
                </a:solidFill>
                <a:effectLst/>
                <a:ea typeface="Times New Roman" panose="02020603050405020304" pitchFamily="18" charset="0"/>
              </a:rPr>
              <a:t>của</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nước</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vào</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nhiệt</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độ</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nước</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và</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gió</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thổi</a:t>
            </a:r>
            <a:r>
              <a:rPr lang="vi-VN" sz="3200" dirty="0">
                <a:solidFill>
                  <a:srgbClr val="000000"/>
                </a:solidFill>
                <a:effectLst/>
                <a:ea typeface="Times New Roman" panose="02020603050405020304" pitchFamily="18" charset="0"/>
              </a:rPr>
              <a:t> trên </a:t>
            </a:r>
            <a:r>
              <a:rPr lang="vi-VN" sz="3200" dirty="0" err="1">
                <a:solidFill>
                  <a:srgbClr val="000000"/>
                </a:solidFill>
                <a:effectLst/>
                <a:ea typeface="Times New Roman" panose="02020603050405020304" pitchFamily="18" charset="0"/>
              </a:rPr>
              <a:t>mặt</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nước</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và</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làm</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thí</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nghiệm</a:t>
            </a:r>
            <a:r>
              <a:rPr lang="vi-VN" sz="3200" dirty="0">
                <a:solidFill>
                  <a:srgbClr val="000000"/>
                </a:solidFill>
                <a:effectLst/>
                <a:ea typeface="Times New Roman" panose="02020603050405020304" pitchFamily="18" charset="0"/>
              </a:rPr>
              <a:t> </a:t>
            </a:r>
            <a:r>
              <a:rPr lang="vi-VN" sz="3200" dirty="0" err="1">
                <a:solidFill>
                  <a:srgbClr val="000000"/>
                </a:solidFill>
                <a:effectLst/>
                <a:ea typeface="Times New Roman" panose="02020603050405020304" pitchFamily="18" charset="0"/>
              </a:rPr>
              <a:t>kiểm</a:t>
            </a:r>
            <a:r>
              <a:rPr lang="vi-VN" sz="3200" dirty="0">
                <a:solidFill>
                  <a:srgbClr val="000000"/>
                </a:solidFill>
                <a:effectLst/>
                <a:ea typeface="Times New Roman" panose="02020603050405020304" pitchFamily="18" charset="0"/>
              </a:rPr>
              <a:t> tra.</a:t>
            </a:r>
            <a:endParaRPr lang="en-US" sz="3200" dirty="0"/>
          </a:p>
        </p:txBody>
      </p:sp>
    </p:spTree>
    <p:extLst>
      <p:ext uri="{BB962C8B-B14F-4D97-AF65-F5344CB8AC3E}">
        <p14:creationId xmlns:p14="http://schemas.microsoft.com/office/powerpoint/2010/main" val="102758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65" t="13329" r="3003" b="6776"/>
          <a:stretch>
            <a:fillRect/>
          </a:stretch>
        </p:blipFill>
        <p:spPr>
          <a:xfrm>
            <a:off x="14287" y="22232"/>
            <a:ext cx="18288000" cy="10287000"/>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8404">
            <a:off x="15891564" y="-81387"/>
            <a:ext cx="3388530" cy="4206979"/>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0" y="802260"/>
            <a:ext cx="543096" cy="543096"/>
          </a:xfrm>
          <a:prstGeom prst="rect">
            <a:avLst/>
          </a:prstGeom>
        </p:spPr>
      </p:pic>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1933" y="2400300"/>
            <a:ext cx="418275" cy="418275"/>
          </a:xfrm>
          <a:prstGeom prst="rect">
            <a:avLst/>
          </a:prstGeom>
        </p:spPr>
      </p:pic>
      <p:pic>
        <p:nvPicPr>
          <p:cNvPr id="29"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524572">
            <a:off x="17169504" y="8212726"/>
            <a:ext cx="2707649" cy="2670419"/>
          </a:xfrm>
          <a:prstGeom prst="rect">
            <a:avLst/>
          </a:prstGeom>
        </p:spPr>
      </p:pic>
      <p:pic>
        <p:nvPicPr>
          <p:cNvPr id="30" name="Picture 3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2239">
            <a:off x="17402919" y="7814717"/>
            <a:ext cx="1798735" cy="722765"/>
          </a:xfrm>
          <a:prstGeom prst="rect">
            <a:avLst/>
          </a:prstGeom>
        </p:spPr>
      </p:pic>
      <p:sp>
        <p:nvSpPr>
          <p:cNvPr id="3" name="TextBox 7">
            <a:extLst>
              <a:ext uri="{FF2B5EF4-FFF2-40B4-BE49-F238E27FC236}">
                <a16:creationId xmlns:a16="http://schemas.microsoft.com/office/drawing/2014/main" id="{6A9804DF-5C9A-2747-7290-70A493B9F59E}"/>
              </a:ext>
            </a:extLst>
          </p:cNvPr>
          <p:cNvSpPr txBox="1"/>
          <p:nvPr/>
        </p:nvSpPr>
        <p:spPr>
          <a:xfrm>
            <a:off x="4032347" y="1293761"/>
            <a:ext cx="10251880" cy="1456681"/>
          </a:xfrm>
          <a:prstGeom prst="rect">
            <a:avLst/>
          </a:prstGeom>
        </p:spPr>
        <p:txBody>
          <a:bodyPr wrap="square" lIns="0" tIns="0" rIns="0" bIns="0" rtlCol="0" anchor="t">
            <a:spAutoFit/>
          </a:bodyPr>
          <a:lstStyle/>
          <a:p>
            <a:pPr marL="0" lvl="0" indent="0" algn="ctr">
              <a:lnSpc>
                <a:spcPct val="150000"/>
              </a:lnSpc>
            </a:pPr>
            <a:r>
              <a:rPr lang="en-US" sz="7200" b="1" dirty="0">
                <a:solidFill>
                  <a:srgbClr val="010F29"/>
                </a:solidFill>
                <a:latin typeface="Arial" panose="020B0604020202020204" pitchFamily="34" charset="0"/>
                <a:cs typeface="Arial" panose="020B0604020202020204" pitchFamily="34" charset="0"/>
              </a:rPr>
              <a:t>HƯỚNG DẪN VỀ NHÀ</a:t>
            </a:r>
          </a:p>
        </p:txBody>
      </p:sp>
      <p:sp>
        <p:nvSpPr>
          <p:cNvPr id="6" name="Hộp Văn bản 5">
            <a:extLst>
              <a:ext uri="{FF2B5EF4-FFF2-40B4-BE49-F238E27FC236}">
                <a16:creationId xmlns:a16="http://schemas.microsoft.com/office/drawing/2014/main" id="{DFD77736-21B9-F285-F556-2914B5F2104D}"/>
              </a:ext>
            </a:extLst>
          </p:cNvPr>
          <p:cNvSpPr txBox="1"/>
          <p:nvPr/>
        </p:nvSpPr>
        <p:spPr>
          <a:xfrm>
            <a:off x="1701567" y="6686795"/>
            <a:ext cx="3324225" cy="1478418"/>
          </a:xfrm>
          <a:prstGeom prst="rect">
            <a:avLst/>
          </a:prstGeom>
          <a:noFill/>
        </p:spPr>
        <p:txBody>
          <a:bodyPr wrap="square">
            <a:spAutoFit/>
          </a:bodyPr>
          <a:lstStyle/>
          <a:p>
            <a:pPr marR="0" lvl="0" algn="ctr">
              <a:lnSpc>
                <a:spcPct val="150000"/>
              </a:lnSpc>
              <a:spcBef>
                <a:spcPts val="300"/>
              </a:spcBef>
              <a:spcAft>
                <a:spcPts val="0"/>
              </a:spcAft>
            </a:pP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kiến</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a:t>
            </a:r>
            <a:endParaRPr lang="en-US" sz="3200" dirty="0">
              <a:effectLst/>
              <a:latin typeface="Arial" panose="020B0604020202020204" pitchFamily="34" charset="0"/>
              <a:ea typeface="Noto Sans Symbols"/>
              <a:cs typeface="Arial" panose="020B0604020202020204" pitchFamily="34" charset="0"/>
            </a:endParaRPr>
          </a:p>
        </p:txBody>
      </p:sp>
      <p:sp>
        <p:nvSpPr>
          <p:cNvPr id="9" name="Hộp Văn bản 8">
            <a:extLst>
              <a:ext uri="{FF2B5EF4-FFF2-40B4-BE49-F238E27FC236}">
                <a16:creationId xmlns:a16="http://schemas.microsoft.com/office/drawing/2014/main" id="{C849A9FA-984B-555E-0B74-19DB2E96C19A}"/>
              </a:ext>
            </a:extLst>
          </p:cNvPr>
          <p:cNvSpPr txBox="1"/>
          <p:nvPr/>
        </p:nvSpPr>
        <p:spPr>
          <a:xfrm>
            <a:off x="6934200" y="6686795"/>
            <a:ext cx="3733799" cy="1516890"/>
          </a:xfrm>
          <a:prstGeom prst="rect">
            <a:avLst/>
          </a:prstGeom>
          <a:noFill/>
        </p:spPr>
        <p:txBody>
          <a:bodyPr wrap="square">
            <a:spAutoFit/>
          </a:bodyPr>
          <a:lstStyle/>
          <a:p>
            <a:pPr marR="0" lvl="0" algn="ctr">
              <a:lnSpc>
                <a:spcPct val="150000"/>
              </a:lnSpc>
              <a:spcBef>
                <a:spcPts val="300"/>
              </a:spcBef>
              <a:spcAft>
                <a:spcPts val="0"/>
              </a:spcAft>
            </a:pP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R="0" lvl="0" algn="ctr">
              <a:lnSpc>
                <a:spcPct val="150000"/>
              </a:lnSpc>
              <a:spcBef>
                <a:spcPts val="300"/>
              </a:spcBef>
              <a:spcAft>
                <a:spcPts val="0"/>
              </a:spcAft>
            </a:pP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nhiệm</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vụ</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endParaRPr lang="en-US" sz="3200" dirty="0">
              <a:effectLst/>
              <a:latin typeface="Arial" panose="020B0604020202020204" pitchFamily="34" charset="0"/>
              <a:ea typeface="Noto Sans Symbols"/>
              <a:cs typeface="Arial" panose="020B0604020202020204" pitchFamily="34" charset="0"/>
            </a:endParaRPr>
          </a:p>
        </p:txBody>
      </p:sp>
      <p:sp>
        <p:nvSpPr>
          <p:cNvPr id="10" name="Hộp Văn bản 9">
            <a:extLst>
              <a:ext uri="{FF2B5EF4-FFF2-40B4-BE49-F238E27FC236}">
                <a16:creationId xmlns:a16="http://schemas.microsoft.com/office/drawing/2014/main" id="{B1199085-D533-0C1F-62A6-893CD96BF39B}"/>
              </a:ext>
            </a:extLst>
          </p:cNvPr>
          <p:cNvSpPr txBox="1"/>
          <p:nvPr/>
        </p:nvSpPr>
        <p:spPr>
          <a:xfrm>
            <a:off x="11945705" y="6678990"/>
            <a:ext cx="5353678" cy="2994218"/>
          </a:xfrm>
          <a:prstGeom prst="rect">
            <a:avLst/>
          </a:prstGeom>
          <a:noFill/>
        </p:spPr>
        <p:txBody>
          <a:bodyPr wrap="square">
            <a:spAutoFit/>
          </a:bodyPr>
          <a:lstStyle/>
          <a:p>
            <a:pPr marR="0" lvl="0" algn="ctr">
              <a:lnSpc>
                <a:spcPct val="150000"/>
              </a:lnSpc>
              <a:spcBef>
                <a:spcPts val="300"/>
              </a:spcBef>
              <a:spcAft>
                <a:spcPts val="0"/>
              </a:spcAft>
            </a:pP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a:t>
            </a:r>
          </a:p>
          <a:p>
            <a:pPr marR="0" lvl="0" algn="ctr">
              <a:lnSpc>
                <a:spcPct val="150000"/>
              </a:lnSpc>
              <a:spcBef>
                <a:spcPts val="300"/>
              </a:spcBef>
              <a:spcAft>
                <a:spcPts val="0"/>
              </a:spcAft>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tắc</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toàn</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phòng</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endParaRPr lang="en-US" sz="3200" b="1" dirty="0">
              <a:effectLst/>
              <a:latin typeface="Arial" panose="020B0604020202020204" pitchFamily="34" charset="0"/>
              <a:ea typeface="Noto Sans Symbols"/>
              <a:cs typeface="Arial" panose="020B0604020202020204" pitchFamily="34" charset="0"/>
            </a:endParaRPr>
          </a:p>
        </p:txBody>
      </p:sp>
      <p:pic>
        <p:nvPicPr>
          <p:cNvPr id="4" name="Picture 20">
            <a:extLst>
              <a:ext uri="{FF2B5EF4-FFF2-40B4-BE49-F238E27FC236}">
                <a16:creationId xmlns:a16="http://schemas.microsoft.com/office/drawing/2014/main" id="{594E6D4D-B84B-29F0-8545-0F8E08090DB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7848600" y="3951358"/>
            <a:ext cx="1853010" cy="2573625"/>
          </a:xfrm>
          <a:prstGeom prst="rect">
            <a:avLst/>
          </a:prstGeom>
        </p:spPr>
      </p:pic>
      <p:pic>
        <p:nvPicPr>
          <p:cNvPr id="5" name="Picture 4">
            <a:extLst>
              <a:ext uri="{FF2B5EF4-FFF2-40B4-BE49-F238E27FC236}">
                <a16:creationId xmlns:a16="http://schemas.microsoft.com/office/drawing/2014/main" id="{DB1F3F4B-276F-DCB6-1B68-89A521CC6F1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130283" y="3945916"/>
            <a:ext cx="2119691" cy="2573577"/>
          </a:xfrm>
          <a:prstGeom prst="rect">
            <a:avLst/>
          </a:prstGeom>
        </p:spPr>
      </p:pic>
      <p:pic>
        <p:nvPicPr>
          <p:cNvPr id="7" name="Picture 15">
            <a:extLst>
              <a:ext uri="{FF2B5EF4-FFF2-40B4-BE49-F238E27FC236}">
                <a16:creationId xmlns:a16="http://schemas.microsoft.com/office/drawing/2014/main" id="{395F97E1-7441-F1D1-792F-B8EF2DB590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8404">
            <a:off x="13559549" y="3845988"/>
            <a:ext cx="2125988" cy="2639488"/>
          </a:xfrm>
          <a:prstGeom prst="rect">
            <a:avLst/>
          </a:prstGeom>
        </p:spPr>
      </p:pic>
    </p:spTree>
    <p:extLst>
      <p:ext uri="{BB962C8B-B14F-4D97-AF65-F5344CB8AC3E}">
        <p14:creationId xmlns:p14="http://schemas.microsoft.com/office/powerpoint/2010/main" val="386556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9"/>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anim calcmode="lin" valueType="num">
                                      <p:cBhvr>
                                        <p:cTn id="38" dur="500" fill="hold"/>
                                        <p:tgtEl>
                                          <p:spTgt spid="4"/>
                                        </p:tgtEl>
                                        <p:attrNameLst>
                                          <p:attrName>ppt_x</p:attrName>
                                        </p:attrNameLst>
                                      </p:cBhvr>
                                      <p:tavLst>
                                        <p:tav tm="0">
                                          <p:val>
                                            <p:strVal val="#ppt_x"/>
                                          </p:val>
                                        </p:tav>
                                        <p:tav tm="100000">
                                          <p:val>
                                            <p:strVal val="#ppt_x"/>
                                          </p:val>
                                        </p:tav>
                                      </p:tavLst>
                                    </p:anim>
                                    <p:anim calcmode="lin" valueType="num">
                                      <p:cBhvr>
                                        <p:cTn id="39" dur="5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anim calcmode="lin" valueType="num">
                                      <p:cBhvr>
                                        <p:cTn id="43" dur="500" fill="hold"/>
                                        <p:tgtEl>
                                          <p:spTgt spid="9"/>
                                        </p:tgtEl>
                                        <p:attrNameLst>
                                          <p:attrName>ppt_x</p:attrName>
                                        </p:attrNameLst>
                                      </p:cBhvr>
                                      <p:tavLst>
                                        <p:tav tm="0">
                                          <p:val>
                                            <p:strVal val="#ppt_x"/>
                                          </p:val>
                                        </p:tav>
                                        <p:tav tm="100000">
                                          <p:val>
                                            <p:strVal val="#ppt_x"/>
                                          </p:val>
                                        </p:tav>
                                      </p:tavLst>
                                    </p:anim>
                                    <p:anim calcmode="lin" valueType="num">
                                      <p:cBhvr>
                                        <p:cTn id="4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anim calcmode="lin" valueType="num">
                                      <p:cBhvr>
                                        <p:cTn id="50" dur="500" fill="hold"/>
                                        <p:tgtEl>
                                          <p:spTgt spid="7"/>
                                        </p:tgtEl>
                                        <p:attrNameLst>
                                          <p:attrName>ppt_x</p:attrName>
                                        </p:attrNameLst>
                                      </p:cBhvr>
                                      <p:tavLst>
                                        <p:tav tm="0">
                                          <p:val>
                                            <p:strVal val="#ppt_x"/>
                                          </p:val>
                                        </p:tav>
                                        <p:tav tm="100000">
                                          <p:val>
                                            <p:strVal val="#ppt_x"/>
                                          </p:val>
                                        </p:tav>
                                      </p:tavLst>
                                    </p:anim>
                                    <p:anim calcmode="lin" valueType="num">
                                      <p:cBhvr>
                                        <p:cTn id="51" dur="500" fill="hold"/>
                                        <p:tgtEl>
                                          <p:spTgt spid="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anim calcmode="lin" valueType="num">
                                      <p:cBhvr>
                                        <p:cTn id="55" dur="500" fill="hold"/>
                                        <p:tgtEl>
                                          <p:spTgt spid="10"/>
                                        </p:tgtEl>
                                        <p:attrNameLst>
                                          <p:attrName>ppt_x</p:attrName>
                                        </p:attrNameLst>
                                      </p:cBhvr>
                                      <p:tavLst>
                                        <p:tav tm="0">
                                          <p:val>
                                            <p:strVal val="#ppt_x"/>
                                          </p:val>
                                        </p:tav>
                                        <p:tav tm="100000">
                                          <p:val>
                                            <p:strVal val="#ppt_x"/>
                                          </p:val>
                                        </p:tav>
                                      </p:tavLst>
                                    </p:anim>
                                    <p:anim calcmode="lin" valueType="num">
                                      <p:cBhvr>
                                        <p:cTn id="5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976" t="9828" r="3134" b="10058"/>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2708015" y="-1082461"/>
            <a:ext cx="6555864" cy="6465721"/>
          </a:xfrm>
          <a:prstGeom prst="rect">
            <a:avLst/>
          </a:prstGeom>
        </p:spPr>
      </p:pic>
      <p:grpSp>
        <p:nvGrpSpPr>
          <p:cNvPr id="4" name="Group 4"/>
          <p:cNvGrpSpPr/>
          <p:nvPr/>
        </p:nvGrpSpPr>
        <p:grpSpPr>
          <a:xfrm>
            <a:off x="1823796" y="1483134"/>
            <a:ext cx="14640407" cy="7278414"/>
            <a:chOff x="0" y="0"/>
            <a:chExt cx="3497301" cy="1706568"/>
          </a:xfrm>
        </p:grpSpPr>
        <p:sp>
          <p:nvSpPr>
            <p:cNvPr id="5" name="Freeform 5"/>
            <p:cNvSpPr/>
            <p:nvPr/>
          </p:nvSpPr>
          <p:spPr>
            <a:xfrm>
              <a:off x="0" y="0"/>
              <a:ext cx="3497301" cy="1706568"/>
            </a:xfrm>
            <a:custGeom>
              <a:avLst/>
              <a:gdLst/>
              <a:ahLst/>
              <a:cxnLst/>
              <a:rect l="l" t="t" r="r" b="b"/>
              <a:pathLst>
                <a:path w="3497301" h="1706568">
                  <a:moveTo>
                    <a:pt x="29734" y="0"/>
                  </a:moveTo>
                  <a:lnTo>
                    <a:pt x="3467567" y="0"/>
                  </a:lnTo>
                  <a:cubicBezTo>
                    <a:pt x="3483989" y="0"/>
                    <a:pt x="3497301" y="13313"/>
                    <a:pt x="3497301" y="29734"/>
                  </a:cubicBezTo>
                  <a:lnTo>
                    <a:pt x="3497301" y="1676834"/>
                  </a:lnTo>
                  <a:cubicBezTo>
                    <a:pt x="3497301" y="1693256"/>
                    <a:pt x="3483989" y="1706568"/>
                    <a:pt x="3467567" y="1706568"/>
                  </a:cubicBezTo>
                  <a:lnTo>
                    <a:pt x="29734" y="1706568"/>
                  </a:lnTo>
                  <a:cubicBezTo>
                    <a:pt x="13313" y="1706568"/>
                    <a:pt x="0" y="1693256"/>
                    <a:pt x="0" y="1676834"/>
                  </a:cubicBezTo>
                  <a:lnTo>
                    <a:pt x="0" y="29734"/>
                  </a:lnTo>
                  <a:cubicBezTo>
                    <a:pt x="0" y="13313"/>
                    <a:pt x="13313" y="0"/>
                    <a:pt x="29734" y="0"/>
                  </a:cubicBezTo>
                  <a:close/>
                </a:path>
              </a:pathLst>
            </a:custGeom>
            <a:solidFill>
              <a:srgbClr val="FFF9F5"/>
            </a:solidFill>
          </p:spPr>
        </p:sp>
        <p:sp>
          <p:nvSpPr>
            <p:cNvPr id="6" name="TextBox 6"/>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sp>
        <p:nvSpPr>
          <p:cNvPr id="19" name="TextBox 19"/>
          <p:cNvSpPr txBox="1"/>
          <p:nvPr/>
        </p:nvSpPr>
        <p:spPr>
          <a:xfrm>
            <a:off x="4886764" y="6989135"/>
            <a:ext cx="8514472" cy="4502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FFF9F5"/>
                </a:solidFill>
                <a:latin typeface="Poppins Medium"/>
              </a:rPr>
              <a:t>Shout "Bingo" if you get five in a row!</a:t>
            </a:r>
          </a:p>
        </p:txBody>
      </p:sp>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37597" flipH="1">
            <a:off x="16372946" y="-144967"/>
            <a:ext cx="1678147" cy="2330760"/>
          </a:xfrm>
          <a:prstGeom prst="rect">
            <a:avLst/>
          </a:prstGeom>
        </p:spPr>
      </p:pic>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8114">
            <a:off x="-283710" y="6462519"/>
            <a:ext cx="3094725" cy="3940043"/>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04726" y="1607304"/>
            <a:ext cx="543096" cy="543096"/>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8700" y="3140490"/>
            <a:ext cx="543096" cy="543096"/>
          </a:xfrm>
          <a:prstGeom prst="rect">
            <a:avLst/>
          </a:prstGeom>
        </p:spPr>
      </p:pic>
      <p:sp>
        <p:nvSpPr>
          <p:cNvPr id="7" name="Hộp Văn bản 6">
            <a:extLst>
              <a:ext uri="{FF2B5EF4-FFF2-40B4-BE49-F238E27FC236}">
                <a16:creationId xmlns:a16="http://schemas.microsoft.com/office/drawing/2014/main" id="{98B2CA74-3D7D-6C3C-BB97-D716438A662F}"/>
              </a:ext>
            </a:extLst>
          </p:cNvPr>
          <p:cNvSpPr txBox="1"/>
          <p:nvPr/>
        </p:nvSpPr>
        <p:spPr>
          <a:xfrm>
            <a:off x="2400299" y="3333981"/>
            <a:ext cx="13487400" cy="3211007"/>
          </a:xfrm>
          <a:prstGeom prst="rect">
            <a:avLst/>
          </a:prstGeom>
          <a:noFill/>
        </p:spPr>
        <p:txBody>
          <a:bodyPr wrap="square" rtlCol="0">
            <a:spAutoFit/>
          </a:bodyPr>
          <a:lstStyle/>
          <a:p>
            <a:pPr algn="ctr">
              <a:lnSpc>
                <a:spcPct val="150000"/>
              </a:lnSpc>
            </a:pPr>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HẸN GẶP LẠI CÁC EM TRONG BUỔI HỌC TIẾP THEO</a:t>
            </a:r>
          </a:p>
        </p:txBody>
      </p:sp>
    </p:spTree>
    <p:extLst>
      <p:ext uri="{BB962C8B-B14F-4D97-AF65-F5344CB8AC3E}">
        <p14:creationId xmlns:p14="http://schemas.microsoft.com/office/powerpoint/2010/main" val="10999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65" t="13329" r="3003" b="6776"/>
          <a:stretch>
            <a:fillRect/>
          </a:stretch>
        </p:blipFill>
        <p:spPr>
          <a:xfrm>
            <a:off x="14287" y="22232"/>
            <a:ext cx="18288000" cy="10287000"/>
          </a:xfrm>
          <a:prstGeom prst="rect">
            <a:avLst/>
          </a:prstGeom>
        </p:spPr>
      </p:pic>
      <p:grpSp>
        <p:nvGrpSpPr>
          <p:cNvPr id="3" name="Group 3"/>
          <p:cNvGrpSpPr/>
          <p:nvPr/>
        </p:nvGrpSpPr>
        <p:grpSpPr>
          <a:xfrm>
            <a:off x="1387021" y="3339968"/>
            <a:ext cx="12848928" cy="1122993"/>
            <a:chOff x="0" y="0"/>
            <a:chExt cx="2709864" cy="319378"/>
          </a:xfrm>
        </p:grpSpPr>
        <p:sp>
          <p:nvSpPr>
            <p:cNvPr id="4" name="Freeform 4"/>
            <p:cNvSpPr/>
            <p:nvPr/>
          </p:nvSpPr>
          <p:spPr>
            <a:xfrm>
              <a:off x="0" y="0"/>
              <a:ext cx="2709864" cy="319378"/>
            </a:xfrm>
            <a:custGeom>
              <a:avLst/>
              <a:gdLst/>
              <a:ahLst/>
              <a:cxnLst/>
              <a:rect l="l" t="t" r="r" b="b"/>
              <a:pathLst>
                <a:path w="2709864" h="319378">
                  <a:moveTo>
                    <a:pt x="41438" y="0"/>
                  </a:moveTo>
                  <a:lnTo>
                    <a:pt x="2668426" y="0"/>
                  </a:lnTo>
                  <a:cubicBezTo>
                    <a:pt x="2691311" y="0"/>
                    <a:pt x="2709864" y="18552"/>
                    <a:pt x="2709864" y="41438"/>
                  </a:cubicBezTo>
                  <a:lnTo>
                    <a:pt x="2709864" y="277940"/>
                  </a:lnTo>
                  <a:cubicBezTo>
                    <a:pt x="2709864" y="300825"/>
                    <a:pt x="2691311" y="319378"/>
                    <a:pt x="2668426" y="319378"/>
                  </a:cubicBezTo>
                  <a:lnTo>
                    <a:pt x="41438" y="319378"/>
                  </a:lnTo>
                  <a:cubicBezTo>
                    <a:pt x="18552" y="319378"/>
                    <a:pt x="0" y="300825"/>
                    <a:pt x="0" y="277940"/>
                  </a:cubicBezTo>
                  <a:lnTo>
                    <a:pt x="0" y="41438"/>
                  </a:lnTo>
                  <a:cubicBezTo>
                    <a:pt x="0" y="18552"/>
                    <a:pt x="18552" y="0"/>
                    <a:pt x="41438" y="0"/>
                  </a:cubicBezTo>
                  <a:close/>
                </a:path>
              </a:pathLst>
            </a:custGeom>
            <a:solidFill>
              <a:srgbClr val="FFFFFF"/>
            </a:solidFill>
          </p:spPr>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grpSp>
        <p:nvGrpSpPr>
          <p:cNvPr id="6" name="Group 6"/>
          <p:cNvGrpSpPr/>
          <p:nvPr/>
        </p:nvGrpSpPr>
        <p:grpSpPr>
          <a:xfrm>
            <a:off x="1352427" y="4813639"/>
            <a:ext cx="12848928" cy="1122993"/>
            <a:chOff x="0" y="0"/>
            <a:chExt cx="2709864" cy="319378"/>
          </a:xfrm>
        </p:grpSpPr>
        <p:sp>
          <p:nvSpPr>
            <p:cNvPr id="7" name="Freeform 7"/>
            <p:cNvSpPr/>
            <p:nvPr/>
          </p:nvSpPr>
          <p:spPr>
            <a:xfrm>
              <a:off x="0" y="0"/>
              <a:ext cx="2709864" cy="319378"/>
            </a:xfrm>
            <a:custGeom>
              <a:avLst/>
              <a:gdLst/>
              <a:ahLst/>
              <a:cxnLst/>
              <a:rect l="l" t="t" r="r" b="b"/>
              <a:pathLst>
                <a:path w="2709864" h="319378">
                  <a:moveTo>
                    <a:pt x="41438" y="0"/>
                  </a:moveTo>
                  <a:lnTo>
                    <a:pt x="2668426" y="0"/>
                  </a:lnTo>
                  <a:cubicBezTo>
                    <a:pt x="2691311" y="0"/>
                    <a:pt x="2709864" y="18552"/>
                    <a:pt x="2709864" y="41438"/>
                  </a:cubicBezTo>
                  <a:lnTo>
                    <a:pt x="2709864" y="277940"/>
                  </a:lnTo>
                  <a:cubicBezTo>
                    <a:pt x="2709864" y="300825"/>
                    <a:pt x="2691311" y="319378"/>
                    <a:pt x="2668426" y="319378"/>
                  </a:cubicBezTo>
                  <a:lnTo>
                    <a:pt x="41438" y="319378"/>
                  </a:lnTo>
                  <a:cubicBezTo>
                    <a:pt x="18552" y="319378"/>
                    <a:pt x="0" y="300825"/>
                    <a:pt x="0" y="277940"/>
                  </a:cubicBezTo>
                  <a:lnTo>
                    <a:pt x="0" y="41438"/>
                  </a:lnTo>
                  <a:cubicBezTo>
                    <a:pt x="0" y="18552"/>
                    <a:pt x="18552" y="0"/>
                    <a:pt x="41438" y="0"/>
                  </a:cubicBezTo>
                  <a:close/>
                </a:path>
              </a:pathLst>
            </a:custGeom>
            <a:solidFill>
              <a:srgbClr val="FFFFFF"/>
            </a:solidFill>
          </p:spPr>
          <p:txBody>
            <a:bodyPr/>
            <a:lstStyle/>
            <a:p>
              <a:endParaRPr lang="en-US" dirty="0"/>
            </a:p>
          </p:txBody>
        </p:sp>
        <p:sp>
          <p:nvSpPr>
            <p:cNvPr id="8" name="TextBox 8"/>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8404">
            <a:off x="14305691" y="28489"/>
            <a:ext cx="3388530" cy="4206979"/>
          </a:xfrm>
          <a:prstGeom prst="rect">
            <a:avLst/>
          </a:prstGeom>
        </p:spPr>
      </p:pic>
      <p:sp>
        <p:nvSpPr>
          <p:cNvPr id="18" name="TextBox 18"/>
          <p:cNvSpPr txBox="1"/>
          <p:nvPr/>
        </p:nvSpPr>
        <p:spPr>
          <a:xfrm>
            <a:off x="1678771" y="1503236"/>
            <a:ext cx="8944890" cy="936154"/>
          </a:xfrm>
          <a:prstGeom prst="rect">
            <a:avLst/>
          </a:prstGeom>
        </p:spPr>
        <p:txBody>
          <a:bodyPr wrap="square" lIns="0" tIns="0" rIns="0" bIns="0" rtlCol="0" anchor="t">
            <a:spAutoFit/>
          </a:bodyPr>
          <a:lstStyle/>
          <a:p>
            <a:pPr marL="0" lvl="0" indent="0">
              <a:lnSpc>
                <a:spcPts val="7299"/>
              </a:lnSpc>
            </a:pPr>
            <a:r>
              <a:rPr lang="en-US" sz="7200" b="1" dirty="0">
                <a:solidFill>
                  <a:srgbClr val="010F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NỘI DUNG BÀI HỌC</a:t>
            </a:r>
            <a:endParaRPr lang="en-US" sz="7200" b="1" u="none" dirty="0">
              <a:solidFill>
                <a:srgbClr val="010F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Box 19"/>
          <p:cNvSpPr txBox="1"/>
          <p:nvPr/>
        </p:nvSpPr>
        <p:spPr>
          <a:xfrm>
            <a:off x="2654504" y="3430380"/>
            <a:ext cx="9951462" cy="728341"/>
          </a:xfrm>
          <a:prstGeom prst="rect">
            <a:avLst/>
          </a:prstGeom>
        </p:spPr>
        <p:txBody>
          <a:bodyPr wrap="square" lIns="0" tIns="0" rIns="0" bIns="0" rtlCol="0" anchor="t">
            <a:spAutoFit/>
          </a:bodyPr>
          <a:lstStyle/>
          <a:p>
            <a:pPr>
              <a:lnSpc>
                <a:spcPct val="150000"/>
              </a:lnSpc>
            </a:pPr>
            <a:r>
              <a:rPr lang="en-US" sz="3600" dirty="0" err="1">
                <a:solidFill>
                  <a:srgbClr val="000000"/>
                </a:solidFill>
                <a:latin typeface="Arial" panose="020B0604020202020204" pitchFamily="34" charset="0"/>
                <a:cs typeface="Arial" panose="020B0604020202020204" pitchFamily="34" charset="0"/>
              </a:rPr>
              <a:t>Tìm</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hiểu</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đối</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tượng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vật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lí</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và</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mục</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tiêu</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môn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Vật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lí</a:t>
            </a:r>
            <a:endParaRPr lang="en-US" sz="3600" dirty="0">
              <a:solidFill>
                <a:srgbClr val="000000"/>
              </a:solidFill>
              <a:latin typeface="Arial" panose="020B0604020202020204" pitchFamily="34" charset="0"/>
              <a:cs typeface="Arial" panose="020B0604020202020204" pitchFamily="34" charset="0"/>
            </a:endParaRPr>
          </a:p>
        </p:txBody>
      </p:sp>
      <p:sp>
        <p:nvSpPr>
          <p:cNvPr id="22" name="TextBox 22"/>
          <p:cNvSpPr txBox="1"/>
          <p:nvPr/>
        </p:nvSpPr>
        <p:spPr>
          <a:xfrm>
            <a:off x="2627091" y="5181149"/>
            <a:ext cx="7139465" cy="364780"/>
          </a:xfrm>
          <a:prstGeom prst="rect">
            <a:avLst/>
          </a:prstGeom>
        </p:spPr>
        <p:txBody>
          <a:bodyPr lIns="0" tIns="0" rIns="0" bIns="0" rtlCol="0" anchor="t">
            <a:spAutoFit/>
          </a:bodyPr>
          <a:lstStyle/>
          <a:p>
            <a:pPr>
              <a:lnSpc>
                <a:spcPts val="2729"/>
              </a:lnSpc>
            </a:pPr>
            <a:r>
              <a:rPr lang="en-US" sz="3600" dirty="0" err="1">
                <a:solidFill>
                  <a:srgbClr val="000000"/>
                </a:solidFill>
                <a:latin typeface="Arial" panose="020B0604020202020204" pitchFamily="34" charset="0"/>
                <a:cs typeface="Arial" panose="020B0604020202020204" pitchFamily="34" charset="0"/>
              </a:rPr>
              <a:t>Quá</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trình</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phát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triển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của</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Vật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lí</a:t>
            </a:r>
            <a:endParaRPr lang="en-US" sz="3600" dirty="0">
              <a:solidFill>
                <a:srgbClr val="000000"/>
              </a:solidFill>
              <a:latin typeface="Arial" panose="020B0604020202020204" pitchFamily="34" charset="0"/>
              <a:cs typeface="Arial" panose="020B0604020202020204" pitchFamily="34" charset="0"/>
            </a:endParaRPr>
          </a:p>
        </p:txBody>
      </p:sp>
      <p:sp>
        <p:nvSpPr>
          <p:cNvPr id="23" name="TextBox 23"/>
          <p:cNvSpPr txBox="1"/>
          <p:nvPr/>
        </p:nvSpPr>
        <p:spPr>
          <a:xfrm>
            <a:off x="1689012" y="3727757"/>
            <a:ext cx="894401" cy="403252"/>
          </a:xfrm>
          <a:prstGeom prst="rect">
            <a:avLst/>
          </a:prstGeom>
        </p:spPr>
        <p:txBody>
          <a:bodyPr lIns="0" tIns="0" rIns="0" bIns="0" rtlCol="0" anchor="t">
            <a:spAutoFit/>
          </a:bodyPr>
          <a:lstStyle/>
          <a:p>
            <a:pPr algn="ctr">
              <a:lnSpc>
                <a:spcPts val="3056"/>
              </a:lnSpc>
            </a:pPr>
            <a:r>
              <a:rPr lang="en-US" sz="3600" dirty="0">
                <a:solidFill>
                  <a:srgbClr val="F37F78"/>
                </a:solidFill>
                <a:latin typeface="Arial" panose="020B0604020202020204" pitchFamily="34" charset="0"/>
                <a:cs typeface="Arial" panose="020B0604020202020204" pitchFamily="34" charset="0"/>
              </a:rPr>
              <a:t>1</a:t>
            </a:r>
          </a:p>
        </p:txBody>
      </p:sp>
      <p:sp>
        <p:nvSpPr>
          <p:cNvPr id="24" name="TextBox 24"/>
          <p:cNvSpPr txBox="1"/>
          <p:nvPr/>
        </p:nvSpPr>
        <p:spPr>
          <a:xfrm>
            <a:off x="1654418" y="5113352"/>
            <a:ext cx="894401" cy="403252"/>
          </a:xfrm>
          <a:prstGeom prst="rect">
            <a:avLst/>
          </a:prstGeom>
        </p:spPr>
        <p:txBody>
          <a:bodyPr lIns="0" tIns="0" rIns="0" bIns="0" rtlCol="0" anchor="t">
            <a:spAutoFit/>
          </a:bodyPr>
          <a:lstStyle/>
          <a:p>
            <a:pPr marL="0" lvl="0" indent="0" algn="ctr">
              <a:lnSpc>
                <a:spcPts val="3056"/>
              </a:lnSpc>
            </a:pPr>
            <a:r>
              <a:rPr lang="en-US" sz="3600" u="none" dirty="0">
                <a:solidFill>
                  <a:srgbClr val="F37F78"/>
                </a:solidFill>
                <a:latin typeface="Arial" panose="020B0604020202020204" pitchFamily="34" charset="0"/>
                <a:cs typeface="Arial" panose="020B0604020202020204" pitchFamily="34" charset="0"/>
              </a:rPr>
              <a:t>2</a:t>
            </a:r>
          </a:p>
        </p:txBody>
      </p:sp>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0" y="802260"/>
            <a:ext cx="543096" cy="543096"/>
          </a:xfrm>
          <a:prstGeom prst="rect">
            <a:avLst/>
          </a:prstGeom>
        </p:spPr>
      </p:pic>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053807" y="2921692"/>
            <a:ext cx="418275" cy="418275"/>
          </a:xfrm>
          <a:prstGeom prst="rect">
            <a:avLst/>
          </a:prstGeom>
        </p:spPr>
      </p:pic>
      <p:pic>
        <p:nvPicPr>
          <p:cNvPr id="29"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524572">
            <a:off x="15220471" y="7562996"/>
            <a:ext cx="2707649" cy="2670419"/>
          </a:xfrm>
          <a:prstGeom prst="rect">
            <a:avLst/>
          </a:prstGeom>
        </p:spPr>
      </p:pic>
      <p:pic>
        <p:nvPicPr>
          <p:cNvPr id="30" name="Picture 3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2239">
            <a:off x="15453886" y="7164987"/>
            <a:ext cx="1798735" cy="722765"/>
          </a:xfrm>
          <a:prstGeom prst="rect">
            <a:avLst/>
          </a:prstGeom>
        </p:spPr>
      </p:pic>
      <p:grpSp>
        <p:nvGrpSpPr>
          <p:cNvPr id="32" name="Group 6">
            <a:extLst>
              <a:ext uri="{FF2B5EF4-FFF2-40B4-BE49-F238E27FC236}">
                <a16:creationId xmlns:a16="http://schemas.microsoft.com/office/drawing/2014/main" id="{550005BF-2CCF-B2D4-28F7-C492AEEC7910}"/>
              </a:ext>
            </a:extLst>
          </p:cNvPr>
          <p:cNvGrpSpPr/>
          <p:nvPr/>
        </p:nvGrpSpPr>
        <p:grpSpPr>
          <a:xfrm>
            <a:off x="1361952" y="6284150"/>
            <a:ext cx="12848928" cy="1122993"/>
            <a:chOff x="0" y="0"/>
            <a:chExt cx="2709864" cy="319378"/>
          </a:xfrm>
        </p:grpSpPr>
        <p:sp>
          <p:nvSpPr>
            <p:cNvPr id="33" name="Freeform 7">
              <a:extLst>
                <a:ext uri="{FF2B5EF4-FFF2-40B4-BE49-F238E27FC236}">
                  <a16:creationId xmlns:a16="http://schemas.microsoft.com/office/drawing/2014/main" id="{A4B28D04-F705-CBA7-DD8B-EA24724DDB60}"/>
                </a:ext>
              </a:extLst>
            </p:cNvPr>
            <p:cNvSpPr/>
            <p:nvPr/>
          </p:nvSpPr>
          <p:spPr>
            <a:xfrm>
              <a:off x="0" y="0"/>
              <a:ext cx="2709864" cy="319378"/>
            </a:xfrm>
            <a:custGeom>
              <a:avLst/>
              <a:gdLst/>
              <a:ahLst/>
              <a:cxnLst/>
              <a:rect l="l" t="t" r="r" b="b"/>
              <a:pathLst>
                <a:path w="2709864" h="319378">
                  <a:moveTo>
                    <a:pt x="41438" y="0"/>
                  </a:moveTo>
                  <a:lnTo>
                    <a:pt x="2668426" y="0"/>
                  </a:lnTo>
                  <a:cubicBezTo>
                    <a:pt x="2691311" y="0"/>
                    <a:pt x="2709864" y="18552"/>
                    <a:pt x="2709864" y="41438"/>
                  </a:cubicBezTo>
                  <a:lnTo>
                    <a:pt x="2709864" y="277940"/>
                  </a:lnTo>
                  <a:cubicBezTo>
                    <a:pt x="2709864" y="300825"/>
                    <a:pt x="2691311" y="319378"/>
                    <a:pt x="2668426" y="319378"/>
                  </a:cubicBezTo>
                  <a:lnTo>
                    <a:pt x="41438" y="319378"/>
                  </a:lnTo>
                  <a:cubicBezTo>
                    <a:pt x="18552" y="319378"/>
                    <a:pt x="0" y="300825"/>
                    <a:pt x="0" y="277940"/>
                  </a:cubicBezTo>
                  <a:lnTo>
                    <a:pt x="0" y="41438"/>
                  </a:lnTo>
                  <a:cubicBezTo>
                    <a:pt x="0" y="18552"/>
                    <a:pt x="18552" y="0"/>
                    <a:pt x="41438" y="0"/>
                  </a:cubicBezTo>
                  <a:close/>
                </a:path>
              </a:pathLst>
            </a:custGeom>
            <a:solidFill>
              <a:srgbClr val="FFFFFF"/>
            </a:solidFill>
          </p:spPr>
          <p:txBody>
            <a:bodyPr/>
            <a:lstStyle/>
            <a:p>
              <a:endParaRPr lang="en-US" dirty="0"/>
            </a:p>
          </p:txBody>
        </p:sp>
        <p:sp>
          <p:nvSpPr>
            <p:cNvPr id="34" name="TextBox 8">
              <a:extLst>
                <a:ext uri="{FF2B5EF4-FFF2-40B4-BE49-F238E27FC236}">
                  <a16:creationId xmlns:a16="http://schemas.microsoft.com/office/drawing/2014/main" id="{35C1F8E0-AF2C-B71F-2F42-62A21E576E44}"/>
                </a:ext>
              </a:extLst>
            </p:cNvPr>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sp>
        <p:nvSpPr>
          <p:cNvPr id="26" name="TextBox 26"/>
          <p:cNvSpPr txBox="1"/>
          <p:nvPr/>
        </p:nvSpPr>
        <p:spPr>
          <a:xfrm>
            <a:off x="2615983" y="6693060"/>
            <a:ext cx="11475462" cy="364780"/>
          </a:xfrm>
          <a:prstGeom prst="rect">
            <a:avLst/>
          </a:prstGeom>
        </p:spPr>
        <p:txBody>
          <a:bodyPr wrap="square" lIns="0" tIns="0" rIns="0" bIns="0" rtlCol="0" anchor="t">
            <a:spAutoFit/>
          </a:bodyPr>
          <a:lstStyle/>
          <a:p>
            <a:pPr>
              <a:lnSpc>
                <a:spcPts val="2729"/>
              </a:lnSpc>
            </a:pPr>
            <a:r>
              <a:rPr lang="nl-NL" sz="3600" dirty="0">
                <a:effectLst/>
                <a:latin typeface="Arial" panose="020B0604020202020204" pitchFamily="34" charset="0"/>
                <a:ea typeface="Calibri" panose="020F0502020204030204" pitchFamily="34" charset="0"/>
                <a:cs typeface="Arial" panose="020B0604020202020204" pitchFamily="34" charset="0"/>
              </a:rPr>
              <a:t>Vai trò của vật lí đối với khoa học, kĩ thuật và công nghệ</a:t>
            </a:r>
            <a:endParaRPr lang="en-US" sz="3600" dirty="0">
              <a:solidFill>
                <a:srgbClr val="000000"/>
              </a:solidFill>
              <a:latin typeface="Arial" panose="020B0604020202020204" pitchFamily="34" charset="0"/>
              <a:cs typeface="Arial" panose="020B0604020202020204" pitchFamily="34" charset="0"/>
            </a:endParaRPr>
          </a:p>
        </p:txBody>
      </p:sp>
      <p:grpSp>
        <p:nvGrpSpPr>
          <p:cNvPr id="35" name="Group 6">
            <a:extLst>
              <a:ext uri="{FF2B5EF4-FFF2-40B4-BE49-F238E27FC236}">
                <a16:creationId xmlns:a16="http://schemas.microsoft.com/office/drawing/2014/main" id="{82987BB3-8A0A-B597-4836-F6027805A659}"/>
              </a:ext>
            </a:extLst>
          </p:cNvPr>
          <p:cNvGrpSpPr/>
          <p:nvPr/>
        </p:nvGrpSpPr>
        <p:grpSpPr>
          <a:xfrm>
            <a:off x="1361952" y="7775212"/>
            <a:ext cx="12887448" cy="1122993"/>
            <a:chOff x="0" y="0"/>
            <a:chExt cx="2709864" cy="319378"/>
          </a:xfrm>
        </p:grpSpPr>
        <p:sp>
          <p:nvSpPr>
            <p:cNvPr id="36" name="Freeform 7">
              <a:extLst>
                <a:ext uri="{FF2B5EF4-FFF2-40B4-BE49-F238E27FC236}">
                  <a16:creationId xmlns:a16="http://schemas.microsoft.com/office/drawing/2014/main" id="{C5371A0E-6E21-D6DA-D013-2E12D2696537}"/>
                </a:ext>
              </a:extLst>
            </p:cNvPr>
            <p:cNvSpPr/>
            <p:nvPr/>
          </p:nvSpPr>
          <p:spPr>
            <a:xfrm>
              <a:off x="0" y="0"/>
              <a:ext cx="2709864" cy="319378"/>
            </a:xfrm>
            <a:custGeom>
              <a:avLst/>
              <a:gdLst/>
              <a:ahLst/>
              <a:cxnLst/>
              <a:rect l="l" t="t" r="r" b="b"/>
              <a:pathLst>
                <a:path w="2709864" h="319378">
                  <a:moveTo>
                    <a:pt x="41438" y="0"/>
                  </a:moveTo>
                  <a:lnTo>
                    <a:pt x="2668426" y="0"/>
                  </a:lnTo>
                  <a:cubicBezTo>
                    <a:pt x="2691311" y="0"/>
                    <a:pt x="2709864" y="18552"/>
                    <a:pt x="2709864" y="41438"/>
                  </a:cubicBezTo>
                  <a:lnTo>
                    <a:pt x="2709864" y="277940"/>
                  </a:lnTo>
                  <a:cubicBezTo>
                    <a:pt x="2709864" y="300825"/>
                    <a:pt x="2691311" y="319378"/>
                    <a:pt x="2668426" y="319378"/>
                  </a:cubicBezTo>
                  <a:lnTo>
                    <a:pt x="41438" y="319378"/>
                  </a:lnTo>
                  <a:cubicBezTo>
                    <a:pt x="18552" y="319378"/>
                    <a:pt x="0" y="300825"/>
                    <a:pt x="0" y="277940"/>
                  </a:cubicBezTo>
                  <a:lnTo>
                    <a:pt x="0" y="41438"/>
                  </a:lnTo>
                  <a:cubicBezTo>
                    <a:pt x="0" y="18552"/>
                    <a:pt x="18552" y="0"/>
                    <a:pt x="41438" y="0"/>
                  </a:cubicBezTo>
                  <a:close/>
                </a:path>
              </a:pathLst>
            </a:custGeom>
            <a:solidFill>
              <a:srgbClr val="FFFFFF"/>
            </a:solidFill>
          </p:spPr>
          <p:txBody>
            <a:bodyPr/>
            <a:lstStyle/>
            <a:p>
              <a:endParaRPr lang="en-US" dirty="0"/>
            </a:p>
          </p:txBody>
        </p:sp>
        <p:sp>
          <p:nvSpPr>
            <p:cNvPr id="37" name="TextBox 8">
              <a:extLst>
                <a:ext uri="{FF2B5EF4-FFF2-40B4-BE49-F238E27FC236}">
                  <a16:creationId xmlns:a16="http://schemas.microsoft.com/office/drawing/2014/main" id="{17A45CFC-F8BE-EF19-D7E4-5F0F1389CE0E}"/>
                </a:ext>
              </a:extLst>
            </p:cNvPr>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sp>
        <p:nvSpPr>
          <p:cNvPr id="20" name="TextBox 20"/>
          <p:cNvSpPr txBox="1"/>
          <p:nvPr/>
        </p:nvSpPr>
        <p:spPr>
          <a:xfrm>
            <a:off x="2654503" y="8202294"/>
            <a:ext cx="7346690" cy="364780"/>
          </a:xfrm>
          <a:prstGeom prst="rect">
            <a:avLst/>
          </a:prstGeom>
        </p:spPr>
        <p:txBody>
          <a:bodyPr lIns="0" tIns="0" rIns="0" bIns="0" rtlCol="0" anchor="t">
            <a:spAutoFit/>
          </a:bodyPr>
          <a:lstStyle/>
          <a:p>
            <a:pPr>
              <a:lnSpc>
                <a:spcPts val="2729"/>
              </a:lnSpc>
            </a:pPr>
            <a:r>
              <a:rPr lang="en-US" sz="3600" dirty="0" err="1">
                <a:solidFill>
                  <a:srgbClr val="000000"/>
                </a:solidFill>
                <a:latin typeface="Arial" panose="020B0604020202020204" pitchFamily="34" charset="0"/>
                <a:cs typeface="Arial" panose="020B0604020202020204" pitchFamily="34" charset="0"/>
              </a:rPr>
              <a:t>Phương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pháp</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nghiên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cứu</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vật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lí</a:t>
            </a:r>
            <a:endParaRPr lang="en-US" sz="3600" dirty="0">
              <a:solidFill>
                <a:srgbClr val="000000"/>
              </a:solidFill>
              <a:latin typeface="Arial" panose="020B0604020202020204" pitchFamily="34" charset="0"/>
              <a:cs typeface="Arial" panose="020B0604020202020204" pitchFamily="34" charset="0"/>
            </a:endParaRPr>
          </a:p>
        </p:txBody>
      </p:sp>
      <p:sp>
        <p:nvSpPr>
          <p:cNvPr id="21" name="TextBox 21"/>
          <p:cNvSpPr txBox="1"/>
          <p:nvPr/>
        </p:nvSpPr>
        <p:spPr>
          <a:xfrm>
            <a:off x="1689013" y="8163822"/>
            <a:ext cx="894401" cy="403252"/>
          </a:xfrm>
          <a:prstGeom prst="rect">
            <a:avLst/>
          </a:prstGeom>
        </p:spPr>
        <p:txBody>
          <a:bodyPr lIns="0" tIns="0" rIns="0" bIns="0" rtlCol="0" anchor="t">
            <a:spAutoFit/>
          </a:bodyPr>
          <a:lstStyle/>
          <a:p>
            <a:pPr marL="0" lvl="0" indent="0" algn="ctr">
              <a:lnSpc>
                <a:spcPts val="3056"/>
              </a:lnSpc>
            </a:pPr>
            <a:r>
              <a:rPr lang="en-US" sz="3600" u="none" dirty="0">
                <a:solidFill>
                  <a:srgbClr val="F37F78"/>
                </a:solidFill>
                <a:latin typeface="Arial" panose="020B0604020202020204" pitchFamily="34" charset="0"/>
                <a:cs typeface="Arial" panose="020B0604020202020204" pitchFamily="34" charset="0"/>
              </a:rPr>
              <a:t>4</a:t>
            </a:r>
          </a:p>
        </p:txBody>
      </p:sp>
      <p:sp>
        <p:nvSpPr>
          <p:cNvPr id="25" name="TextBox 25"/>
          <p:cNvSpPr txBox="1"/>
          <p:nvPr/>
        </p:nvSpPr>
        <p:spPr>
          <a:xfrm>
            <a:off x="1650494" y="6699634"/>
            <a:ext cx="894401" cy="403252"/>
          </a:xfrm>
          <a:prstGeom prst="rect">
            <a:avLst/>
          </a:prstGeom>
        </p:spPr>
        <p:txBody>
          <a:bodyPr lIns="0" tIns="0" rIns="0" bIns="0" rtlCol="0" anchor="t">
            <a:spAutoFit/>
          </a:bodyPr>
          <a:lstStyle/>
          <a:p>
            <a:pPr marL="0" lvl="0" indent="0" algn="ctr">
              <a:lnSpc>
                <a:spcPts val="3056"/>
              </a:lnSpc>
            </a:pPr>
            <a:r>
              <a:rPr lang="en-US" sz="3600" u="none" dirty="0">
                <a:solidFill>
                  <a:srgbClr val="F37F78"/>
                </a:solidFill>
                <a:latin typeface="Arial" panose="020B0604020202020204" pitchFamily="34" charset="0"/>
                <a:cs typeface="Arial" panose="020B0604020202020204" pitchFamily="34" charset="0"/>
              </a:rPr>
              <a:t>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par>
                                <p:cTn id="38" presetID="14" presetClass="entr" presetSubtype="1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randombar(horizont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randombar(horizontal)">
                                      <p:cBhvr>
                                        <p:cTn id="45" dur="500"/>
                                        <p:tgtEl>
                                          <p:spTgt spid="21"/>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randombar(horizontal)">
                                      <p:cBhvr>
                                        <p:cTn id="48" dur="500"/>
                                        <p:tgtEl>
                                          <p:spTgt spid="20"/>
                                        </p:tgtEl>
                                      </p:cBhvr>
                                    </p:animEffect>
                                  </p:childTnLst>
                                </p:cTn>
                              </p:par>
                              <p:par>
                                <p:cTn id="49" presetID="14" presetClass="entr" presetSubtype="1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randombar(horizontal)">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23" grpId="0"/>
      <p:bldP spid="24" grpId="0"/>
      <p:bldP spid="26" grpId="0"/>
      <p:bldP spid="20" grpId="0"/>
      <p:bldP spid="21"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86" name="Picture 8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7587" y="1436907"/>
            <a:ext cx="751650" cy="751650"/>
          </a:xfrm>
          <a:prstGeom prst="rect">
            <a:avLst/>
          </a:prstGeom>
        </p:spPr>
      </p:pic>
      <p:pic>
        <p:nvPicPr>
          <p:cNvPr id="87" name="Picture 8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81225">
            <a:off x="16857482" y="8724642"/>
            <a:ext cx="1547018" cy="621620"/>
          </a:xfrm>
          <a:prstGeom prst="rect">
            <a:avLst/>
          </a:prstGeom>
        </p:spPr>
      </p:pic>
      <p:pic>
        <p:nvPicPr>
          <p:cNvPr id="88" name="Picture 8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87328">
            <a:off x="17726961" y="305407"/>
            <a:ext cx="360079" cy="747334"/>
          </a:xfrm>
          <a:prstGeom prst="rect">
            <a:avLst/>
          </a:prstGeom>
        </p:spPr>
      </p:pic>
      <p:sp>
        <p:nvSpPr>
          <p:cNvPr id="91" name="Hộp Văn bản 90">
            <a:extLst>
              <a:ext uri="{FF2B5EF4-FFF2-40B4-BE49-F238E27FC236}">
                <a16:creationId xmlns:a16="http://schemas.microsoft.com/office/drawing/2014/main" id="{4A8606AC-A0DC-191E-6179-C912C6A57AE6}"/>
              </a:ext>
            </a:extLst>
          </p:cNvPr>
          <p:cNvSpPr txBox="1"/>
          <p:nvPr/>
        </p:nvSpPr>
        <p:spPr>
          <a:xfrm>
            <a:off x="881146" y="523678"/>
            <a:ext cx="9258300" cy="1664879"/>
          </a:xfrm>
          <a:prstGeom prst="rect">
            <a:avLst/>
          </a:prstGeom>
          <a:noFill/>
        </p:spPr>
        <p:txBody>
          <a:bodyPr wrap="square">
            <a:spAutoFit/>
          </a:bodyPr>
          <a:lstStyle/>
          <a:p>
            <a:pPr marL="0" marR="0">
              <a:lnSpc>
                <a:spcPct val="150000"/>
              </a:lnSpc>
              <a:spcBef>
                <a:spcPts val="300"/>
              </a:spcBef>
              <a:spcAft>
                <a:spcPts val="300"/>
              </a:spcAft>
            </a:pPr>
            <a:r>
              <a:rPr lang="vi-VN" sz="3600" b="1" dirty="0">
                <a:solidFill>
                  <a:srgbClr val="000000"/>
                </a:solidFill>
                <a:effectLst/>
                <a:ea typeface="Calibri" panose="020F0502020204030204" pitchFamily="34" charset="0"/>
                <a:cs typeface="Times New Roman" panose="02020603050405020304" pitchFamily="18" charset="0"/>
              </a:rPr>
              <a:t>I. TÌM HIỂU ĐỐI TƯỢNG VẬT LÝ VÀ MỤC TIÊU CỦA MÔN VẬT LÝ</a:t>
            </a:r>
            <a:endParaRPr lang="en-US" sz="3600" b="1" dirty="0">
              <a:solidFill>
                <a:srgbClr val="000000"/>
              </a:solidFill>
              <a:effectLst/>
              <a:ea typeface="Calibri" panose="020F0502020204030204" pitchFamily="34" charset="0"/>
              <a:cs typeface="Times New Roman" panose="02020603050405020304" pitchFamily="18" charset="0"/>
            </a:endParaRPr>
          </a:p>
        </p:txBody>
      </p:sp>
      <p:sp>
        <p:nvSpPr>
          <p:cNvPr id="94" name="Hộp Văn bản 93">
            <a:extLst>
              <a:ext uri="{FF2B5EF4-FFF2-40B4-BE49-F238E27FC236}">
                <a16:creationId xmlns:a16="http://schemas.microsoft.com/office/drawing/2014/main" id="{B497DF3C-759D-6ED4-34AE-51C68DB4B960}"/>
              </a:ext>
            </a:extLst>
          </p:cNvPr>
          <p:cNvSpPr txBox="1"/>
          <p:nvPr/>
        </p:nvSpPr>
        <p:spPr>
          <a:xfrm>
            <a:off x="862477" y="2502748"/>
            <a:ext cx="9258300" cy="1565044"/>
          </a:xfrm>
          <a:prstGeom prst="rect">
            <a:avLst/>
          </a:prstGeom>
          <a:noFill/>
        </p:spPr>
        <p:txBody>
          <a:bodyPr wrap="square">
            <a:spAutoFit/>
          </a:bodyPr>
          <a:lstStyle/>
          <a:p>
            <a:pPr marL="0" marR="0" algn="just">
              <a:lnSpc>
                <a:spcPct val="150000"/>
              </a:lnSpc>
              <a:spcBef>
                <a:spcPts val="250"/>
              </a:spcBef>
              <a:spcAft>
                <a:spcPts val="250"/>
              </a:spcAft>
            </a:pPr>
            <a:r>
              <a:rPr lang="en-US" sz="3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kể</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tên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lĩnh</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vực</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lý</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em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cấp</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trung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cơ </a:t>
            </a:r>
            <a:r>
              <a:rPr lang="vi-VN"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sở</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7" name="Hộp Văn bản 96">
            <a:extLst>
              <a:ext uri="{FF2B5EF4-FFF2-40B4-BE49-F238E27FC236}">
                <a16:creationId xmlns:a16="http://schemas.microsoft.com/office/drawing/2014/main" id="{FB868896-BF3B-931C-5B27-07D3477047E5}"/>
              </a:ext>
            </a:extLst>
          </p:cNvPr>
          <p:cNvSpPr txBox="1"/>
          <p:nvPr/>
        </p:nvSpPr>
        <p:spPr>
          <a:xfrm>
            <a:off x="876383" y="5295900"/>
            <a:ext cx="10701254" cy="4013919"/>
          </a:xfrm>
          <a:prstGeom prst="rect">
            <a:avLst/>
          </a:prstGeom>
          <a:noFill/>
        </p:spPr>
        <p:txBody>
          <a:bodyPr wrap="square">
            <a:spAutoFit/>
          </a:bodyPr>
          <a:lstStyle/>
          <a:p>
            <a:pPr marL="0" marR="0" algn="just">
              <a:lnSpc>
                <a:spcPct val="150000"/>
              </a:lnSpc>
              <a:spcBef>
                <a:spcPts val="250"/>
              </a:spcBef>
              <a:spcAft>
                <a:spcPts val="250"/>
              </a:spcAft>
            </a:pPr>
            <a:r>
              <a:rPr lang="vi-VN" sz="3200" dirty="0" err="1">
                <a:solidFill>
                  <a:srgbClr val="000000"/>
                </a:solidFill>
                <a:effectLst/>
                <a:ea typeface="Calibri" panose="020F0502020204030204" pitchFamily="34" charset="0"/>
                <a:cs typeface="Times New Roman" panose="02020603050405020304" pitchFamily="18" charset="0"/>
              </a:rPr>
              <a:t>Các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lĩnh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vực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mà</a:t>
            </a:r>
            <a:r>
              <a:rPr lang="vi-VN" sz="3200" dirty="0">
                <a:solidFill>
                  <a:srgbClr val="000000"/>
                </a:solidFill>
                <a:effectLst/>
                <a:ea typeface="Calibri" panose="020F0502020204030204" pitchFamily="34" charset="0"/>
                <a:cs typeface="Times New Roman" panose="02020603050405020304" pitchFamily="18" charset="0"/>
              </a:rPr>
              <a:t> em </a:t>
            </a:r>
            <a:r>
              <a:rPr lang="vi-VN" sz="3200" dirty="0" err="1">
                <a:solidFill>
                  <a:srgbClr val="000000"/>
                </a:solidFill>
                <a:effectLst/>
                <a:ea typeface="Calibri" panose="020F0502020204030204" pitchFamily="34" charset="0"/>
                <a:cs typeface="Times New Roman" panose="02020603050405020304" pitchFamily="18" charset="0"/>
              </a:rPr>
              <a:t>đã</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ở </a:t>
            </a:r>
            <a:r>
              <a:rPr lang="vi-VN" sz="3200" dirty="0" err="1">
                <a:solidFill>
                  <a:srgbClr val="000000"/>
                </a:solidFill>
                <a:effectLst/>
                <a:ea typeface="Calibri" panose="020F0502020204030204" pitchFamily="34" charset="0"/>
                <a:cs typeface="Times New Roman" panose="02020603050405020304" pitchFamily="18" charset="0"/>
              </a:rPr>
              <a:t>cấp</a:t>
            </a:r>
            <a:r>
              <a:rPr lang="vi-VN" sz="3200" dirty="0">
                <a:solidFill>
                  <a:srgbClr val="000000"/>
                </a:solidFill>
                <a:effectLst/>
                <a:ea typeface="Calibri" panose="020F0502020204030204" pitchFamily="34" charset="0"/>
                <a:cs typeface="Times New Roman" panose="02020603050405020304" pitchFamily="18" charset="0"/>
              </a:rPr>
              <a:t> trung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cơ </a:t>
            </a:r>
            <a:r>
              <a:rPr lang="vi-VN" sz="3200" dirty="0" err="1">
                <a:solidFill>
                  <a:srgbClr val="000000"/>
                </a:solidFill>
                <a:effectLst/>
                <a:ea typeface="Calibri" panose="020F0502020204030204" pitchFamily="34" charset="0"/>
                <a:cs typeface="Times New Roman" panose="02020603050405020304" pitchFamily="18" charset="0"/>
              </a:rPr>
              <a:t>sở</a:t>
            </a:r>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solidFill>
                <a:srgbClr val="000000"/>
              </a:solidFill>
              <a:effectLst/>
              <a:ea typeface="Calibri" panose="020F0502020204030204" pitchFamily="34" charset="0"/>
              <a:cs typeface="Times New Roman" panose="02020603050405020304" pitchFamily="18" charset="0"/>
            </a:endParaRPr>
          </a:p>
          <a:p>
            <a:pPr marL="0" marR="0" algn="just">
              <a:lnSpc>
                <a:spcPct val="150000"/>
              </a:lnSpc>
              <a:spcBef>
                <a:spcPts val="250"/>
              </a:spcBef>
              <a:spcAft>
                <a:spcPts val="25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Lớp</a:t>
            </a:r>
            <a:r>
              <a:rPr lang="vi-VN" sz="3200" dirty="0">
                <a:solidFill>
                  <a:srgbClr val="000000"/>
                </a:solidFill>
                <a:effectLst/>
                <a:ea typeface="Calibri" panose="020F0502020204030204" pitchFamily="34" charset="0"/>
                <a:cs typeface="Times New Roman" panose="02020603050405020304" pitchFamily="18" charset="0"/>
              </a:rPr>
              <a:t> 6 : Cơ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thiên văn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solidFill>
                <a:srgbClr val="000000"/>
              </a:solidFill>
              <a:effectLst/>
              <a:ea typeface="Calibri" panose="020F0502020204030204" pitchFamily="34" charset="0"/>
              <a:cs typeface="Times New Roman" panose="02020603050405020304" pitchFamily="18" charset="0"/>
            </a:endParaRPr>
          </a:p>
          <a:p>
            <a:pPr marL="0" marR="0" algn="just">
              <a:lnSpc>
                <a:spcPct val="150000"/>
              </a:lnSpc>
              <a:spcBef>
                <a:spcPts val="250"/>
              </a:spcBef>
              <a:spcAft>
                <a:spcPts val="25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Lớp</a:t>
            </a:r>
            <a:r>
              <a:rPr lang="vi-VN" sz="3200" dirty="0">
                <a:solidFill>
                  <a:srgbClr val="000000"/>
                </a:solidFill>
                <a:effectLst/>
                <a:ea typeface="Calibri" panose="020F0502020204030204" pitchFamily="34" charset="0"/>
                <a:cs typeface="Times New Roman" panose="02020603050405020304" pitchFamily="18" charset="0"/>
              </a:rPr>
              <a:t> 7: </a:t>
            </a:r>
            <a:r>
              <a:rPr lang="vi-VN" sz="3200" dirty="0" err="1">
                <a:solidFill>
                  <a:srgbClr val="000000"/>
                </a:solidFill>
                <a:effectLst/>
                <a:ea typeface="Calibri" panose="020F0502020204030204" pitchFamily="34" charset="0"/>
                <a:cs typeface="Times New Roman" panose="02020603050405020304" pitchFamily="18" charset="0"/>
              </a:rPr>
              <a:t>Điện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âm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từ</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quang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solidFill>
                <a:srgbClr val="000000"/>
              </a:solidFill>
              <a:effectLst/>
              <a:ea typeface="Calibri" panose="020F0502020204030204" pitchFamily="34" charset="0"/>
              <a:cs typeface="Times New Roman" panose="02020603050405020304" pitchFamily="18" charset="0"/>
            </a:endParaRPr>
          </a:p>
          <a:p>
            <a:pPr marL="0" marR="0" algn="just">
              <a:lnSpc>
                <a:spcPct val="150000"/>
              </a:lnSpc>
              <a:spcBef>
                <a:spcPts val="250"/>
              </a:spcBef>
              <a:spcAft>
                <a:spcPts val="25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Lớp</a:t>
            </a:r>
            <a:r>
              <a:rPr lang="vi-VN" sz="3200" dirty="0">
                <a:solidFill>
                  <a:srgbClr val="000000"/>
                </a:solidFill>
                <a:effectLst/>
                <a:ea typeface="Calibri" panose="020F0502020204030204" pitchFamily="34" charset="0"/>
                <a:cs typeface="Times New Roman" panose="02020603050405020304" pitchFamily="18" charset="0"/>
              </a:rPr>
              <a:t> 8:  </a:t>
            </a:r>
            <a:r>
              <a:rPr lang="vi-VN" sz="3200" dirty="0" err="1">
                <a:solidFill>
                  <a:srgbClr val="000000"/>
                </a:solidFill>
                <a:effectLst/>
                <a:ea typeface="Calibri" panose="020F0502020204030204" pitchFamily="34" charset="0"/>
                <a:cs typeface="Times New Roman" panose="02020603050405020304" pitchFamily="18" charset="0"/>
              </a:rPr>
              <a:t>Thủy</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tĩnh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nhiệt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điện</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solidFill>
                <a:srgbClr val="000000"/>
              </a:solidFill>
              <a:effectLst/>
              <a:ea typeface="Calibri" panose="020F0502020204030204" pitchFamily="34" charset="0"/>
              <a:cs typeface="Times New Roman" panose="02020603050405020304" pitchFamily="18" charset="0"/>
            </a:endParaRPr>
          </a:p>
          <a:p>
            <a:pPr marL="0" marR="0" algn="just">
              <a:lnSpc>
                <a:spcPct val="150000"/>
              </a:lnSpc>
              <a:spcBef>
                <a:spcPts val="250"/>
              </a:spcBef>
              <a:spcAft>
                <a:spcPts val="25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Lớp</a:t>
            </a:r>
            <a:r>
              <a:rPr lang="vi-VN" sz="3200" dirty="0">
                <a:solidFill>
                  <a:srgbClr val="000000"/>
                </a:solidFill>
                <a:effectLst/>
                <a:ea typeface="Calibri" panose="020F0502020204030204" pitchFamily="34" charset="0"/>
                <a:cs typeface="Times New Roman" panose="02020603050405020304" pitchFamily="18" charset="0"/>
              </a:rPr>
              <a:t> 9: năng </a:t>
            </a:r>
            <a:r>
              <a:rPr lang="vi-VN" sz="3200" dirty="0" err="1">
                <a:solidFill>
                  <a:srgbClr val="000000"/>
                </a:solidFill>
                <a:effectLst/>
                <a:ea typeface="Calibri" panose="020F0502020204030204" pitchFamily="34" charset="0"/>
                <a:cs typeface="Times New Roman" panose="02020603050405020304" pitchFamily="18" charset="0"/>
              </a:rPr>
              <a:t>lượng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điện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từ</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điện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quang </a:t>
            </a:r>
            <a:r>
              <a:rPr lang="vi-VN" sz="3200" dirty="0" err="1">
                <a:solidFill>
                  <a:srgbClr val="000000"/>
                </a:solidFill>
                <a:effectLst/>
                <a:ea typeface="Calibri" panose="020F0502020204030204" pitchFamily="34" charset="0"/>
                <a:cs typeface="Times New Roman" panose="02020603050405020304" pitchFamily="18" charset="0"/>
              </a:rPr>
              <a:t>học</a:t>
            </a:r>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solidFill>
                <a:srgbClr val="000000"/>
              </a:solidFill>
              <a:effectLst/>
              <a:ea typeface="Calibri" panose="020F0502020204030204" pitchFamily="34" charset="0"/>
              <a:cs typeface="Times New Roman" panose="02020603050405020304" pitchFamily="18" charset="0"/>
            </a:endParaRPr>
          </a:p>
        </p:txBody>
      </p:sp>
      <p:pic>
        <p:nvPicPr>
          <p:cNvPr id="1028" name="Picture 4" descr="Học trực tuyến miễn phí - ICAN - ICAN">
            <a:extLst>
              <a:ext uri="{FF2B5EF4-FFF2-40B4-BE49-F238E27FC236}">
                <a16:creationId xmlns:a16="http://schemas.microsoft.com/office/drawing/2014/main" id="{E12EAFE0-DE89-302D-FC0C-7CD2FF6053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2316" y="63550"/>
            <a:ext cx="6264667" cy="26562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IẾNG ỒN ẢNH HƯỞNG KHÔNG TƯỞNG ĐẾN CON NGƯỜI - DrHouse">
            <a:extLst>
              <a:ext uri="{FF2B5EF4-FFF2-40B4-BE49-F238E27FC236}">
                <a16:creationId xmlns:a16="http://schemas.microsoft.com/office/drawing/2014/main" id="{99B6C69E-FE94-D107-C43B-D64BFADF4E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77213" y="3249740"/>
            <a:ext cx="4250271" cy="28355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Điện – Wikipedia tiếng Việt">
            <a:extLst>
              <a:ext uri="{FF2B5EF4-FFF2-40B4-BE49-F238E27FC236}">
                <a16:creationId xmlns:a16="http://schemas.microsoft.com/office/drawing/2014/main" id="{8285C5E7-94CE-76D6-E17C-ADA2413A53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173086" y="6329449"/>
            <a:ext cx="4458524" cy="3767453"/>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76FF8B5D-70BE-5A1E-BFA9-916A4F39E317}"/>
              </a:ext>
            </a:extLst>
          </p:cNvPr>
          <p:cNvSpPr txBox="1"/>
          <p:nvPr/>
        </p:nvSpPr>
        <p:spPr>
          <a:xfrm>
            <a:off x="4748296" y="4509156"/>
            <a:ext cx="15240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fade">
                                      <p:cBhvr>
                                        <p:cTn id="11" dur="500"/>
                                        <p:tgtEl>
                                          <p:spTgt spid="9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7">
                                            <p:txEl>
                                              <p:pRg st="0" end="0"/>
                                            </p:txEl>
                                          </p:spTgt>
                                        </p:tgtEl>
                                        <p:attrNameLst>
                                          <p:attrName>style.visibility</p:attrName>
                                        </p:attrNameLst>
                                      </p:cBhvr>
                                      <p:to>
                                        <p:strVal val="visible"/>
                                      </p:to>
                                    </p:set>
                                    <p:animEffect transition="in" filter="fade">
                                      <p:cBhvr>
                                        <p:cTn id="23" dur="500"/>
                                        <p:tgtEl>
                                          <p:spTgt spid="9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7">
                                            <p:txEl>
                                              <p:pRg st="1" end="1"/>
                                            </p:txEl>
                                          </p:spTgt>
                                        </p:tgtEl>
                                        <p:attrNameLst>
                                          <p:attrName>style.visibility</p:attrName>
                                        </p:attrNameLst>
                                      </p:cBhvr>
                                      <p:to>
                                        <p:strVal val="visible"/>
                                      </p:to>
                                    </p:set>
                                    <p:animEffect transition="in" filter="fade">
                                      <p:cBhvr>
                                        <p:cTn id="28" dur="500"/>
                                        <p:tgtEl>
                                          <p:spTgt spid="9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circle(in)">
                                      <p:cBhvr>
                                        <p:cTn id="33" dur="500"/>
                                        <p:tgtEl>
                                          <p:spTgt spid="10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7">
                                            <p:txEl>
                                              <p:pRg st="2" end="2"/>
                                            </p:txEl>
                                          </p:spTgt>
                                        </p:tgtEl>
                                        <p:attrNameLst>
                                          <p:attrName>style.visibility</p:attrName>
                                        </p:attrNameLst>
                                      </p:cBhvr>
                                      <p:to>
                                        <p:strVal val="visible"/>
                                      </p:to>
                                    </p:set>
                                    <p:animEffect transition="in" filter="fade">
                                      <p:cBhvr>
                                        <p:cTn id="38" dur="500"/>
                                        <p:tgtEl>
                                          <p:spTgt spid="9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034"/>
                                        </p:tgtEl>
                                        <p:attrNameLst>
                                          <p:attrName>style.visibility</p:attrName>
                                        </p:attrNameLst>
                                      </p:cBhvr>
                                      <p:to>
                                        <p:strVal val="visible"/>
                                      </p:to>
                                    </p:set>
                                    <p:animEffect transition="in" filter="circle(in)">
                                      <p:cBhvr>
                                        <p:cTn id="43" dur="500"/>
                                        <p:tgtEl>
                                          <p:spTgt spid="103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7">
                                            <p:txEl>
                                              <p:pRg st="3" end="3"/>
                                            </p:txEl>
                                          </p:spTgt>
                                        </p:tgtEl>
                                        <p:attrNameLst>
                                          <p:attrName>style.visibility</p:attrName>
                                        </p:attrNameLst>
                                      </p:cBhvr>
                                      <p:to>
                                        <p:strVal val="visible"/>
                                      </p:to>
                                    </p:set>
                                    <p:animEffect transition="in" filter="fade">
                                      <p:cBhvr>
                                        <p:cTn id="48" dur="500"/>
                                        <p:tgtEl>
                                          <p:spTgt spid="97">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7">
                                            <p:txEl>
                                              <p:pRg st="4" end="4"/>
                                            </p:txEl>
                                          </p:spTgt>
                                        </p:tgtEl>
                                        <p:attrNameLst>
                                          <p:attrName>style.visibility</p:attrName>
                                        </p:attrNameLst>
                                      </p:cBhvr>
                                      <p:to>
                                        <p:strVal val="visible"/>
                                      </p:to>
                                    </p:set>
                                    <p:animEffect transition="in" filter="fade">
                                      <p:cBhvr>
                                        <p:cTn id="53" dur="500"/>
                                        <p:tgtEl>
                                          <p:spTgt spid="97">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1040"/>
                                        </p:tgtEl>
                                        <p:attrNameLst>
                                          <p:attrName>style.visibility</p:attrName>
                                        </p:attrNameLst>
                                      </p:cBhvr>
                                      <p:to>
                                        <p:strVal val="visible"/>
                                      </p:to>
                                    </p:set>
                                    <p:animEffect transition="in" filter="circle(in)">
                                      <p:cBhvr>
                                        <p:cTn id="58"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55" t="13964" r="3983" b="8057"/>
          <a:stretch>
            <a:fillRect/>
          </a:stretch>
        </p:blipFill>
        <p:spPr>
          <a:xfrm>
            <a:off x="0" y="0"/>
            <a:ext cx="18288000" cy="10287000"/>
          </a:xfrm>
          <a:prstGeom prst="rect">
            <a:avLst/>
          </a:prstGeom>
        </p:spPr>
      </p:pic>
      <p:grpSp>
        <p:nvGrpSpPr>
          <p:cNvPr id="3" name="Group 3"/>
          <p:cNvGrpSpPr/>
          <p:nvPr/>
        </p:nvGrpSpPr>
        <p:grpSpPr>
          <a:xfrm>
            <a:off x="348514" y="796987"/>
            <a:ext cx="7823482" cy="6756807"/>
            <a:chOff x="0" y="0"/>
            <a:chExt cx="1771355" cy="1194805"/>
          </a:xfrm>
        </p:grpSpPr>
        <p:sp>
          <p:nvSpPr>
            <p:cNvPr id="4" name="Freeform 4"/>
            <p:cNvSpPr/>
            <p:nvPr/>
          </p:nvSpPr>
          <p:spPr>
            <a:xfrm>
              <a:off x="0" y="0"/>
              <a:ext cx="1771355" cy="1194805"/>
            </a:xfrm>
            <a:custGeom>
              <a:avLst/>
              <a:gdLst/>
              <a:ahLst/>
              <a:cxnLst/>
              <a:rect l="l" t="t" r="r" b="b"/>
              <a:pathLst>
                <a:path w="1771355" h="1194805">
                  <a:moveTo>
                    <a:pt x="58707" y="0"/>
                  </a:moveTo>
                  <a:lnTo>
                    <a:pt x="1712649" y="0"/>
                  </a:lnTo>
                  <a:cubicBezTo>
                    <a:pt x="1745072" y="0"/>
                    <a:pt x="1771355" y="26284"/>
                    <a:pt x="1771355" y="58707"/>
                  </a:cubicBezTo>
                  <a:lnTo>
                    <a:pt x="1771355" y="1136099"/>
                  </a:lnTo>
                  <a:cubicBezTo>
                    <a:pt x="1771355" y="1168522"/>
                    <a:pt x="1745072" y="1194805"/>
                    <a:pt x="1712649" y="1194805"/>
                  </a:cubicBezTo>
                  <a:lnTo>
                    <a:pt x="58707" y="1194805"/>
                  </a:lnTo>
                  <a:cubicBezTo>
                    <a:pt x="26284" y="1194805"/>
                    <a:pt x="0" y="1168522"/>
                    <a:pt x="0" y="1136099"/>
                  </a:cubicBezTo>
                  <a:lnTo>
                    <a:pt x="0" y="58707"/>
                  </a:lnTo>
                  <a:cubicBezTo>
                    <a:pt x="0" y="26284"/>
                    <a:pt x="26284" y="0"/>
                    <a:pt x="58707" y="0"/>
                  </a:cubicBezTo>
                  <a:close/>
                </a:path>
              </a:pathLst>
            </a:custGeom>
            <a:solidFill>
              <a:srgbClr val="FFF9F5"/>
            </a:solidFill>
          </p:spPr>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pic>
        <p:nvPicPr>
          <p:cNvPr id="35" name="Picture 3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28528">
            <a:off x="744194" y="8442009"/>
            <a:ext cx="1798735" cy="722765"/>
          </a:xfrm>
          <a:prstGeom prst="rect">
            <a:avLst/>
          </a:prstGeom>
        </p:spPr>
      </p:pic>
      <p:pic>
        <p:nvPicPr>
          <p:cNvPr id="36" name="Picture 3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22215" y="2333332"/>
            <a:ext cx="751650" cy="751650"/>
          </a:xfrm>
          <a:prstGeom prst="rect">
            <a:avLst/>
          </a:prstGeom>
        </p:spPr>
      </p:pic>
      <p:pic>
        <p:nvPicPr>
          <p:cNvPr id="37" name="Picture 3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974078">
            <a:off x="-1222766" y="-1590571"/>
            <a:ext cx="4172167" cy="4114800"/>
          </a:xfrm>
          <a:prstGeom prst="rect">
            <a:avLst/>
          </a:prstGeom>
        </p:spPr>
      </p:pic>
      <p:sp>
        <p:nvSpPr>
          <p:cNvPr id="41" name="Hộp Văn bản 40">
            <a:extLst>
              <a:ext uri="{FF2B5EF4-FFF2-40B4-BE49-F238E27FC236}">
                <a16:creationId xmlns:a16="http://schemas.microsoft.com/office/drawing/2014/main" id="{9592B874-AA6C-9207-8B5A-4E4AB4EB799D}"/>
              </a:ext>
            </a:extLst>
          </p:cNvPr>
          <p:cNvSpPr txBox="1"/>
          <p:nvPr/>
        </p:nvSpPr>
        <p:spPr>
          <a:xfrm>
            <a:off x="537803" y="1799271"/>
            <a:ext cx="7444902" cy="1577483"/>
          </a:xfrm>
          <a:prstGeom prst="rect">
            <a:avLst/>
          </a:prstGeom>
          <a:noFill/>
        </p:spPr>
        <p:txBody>
          <a:bodyPr wrap="square">
            <a:spAutoFit/>
          </a:bodyPr>
          <a:lstStyle/>
          <a:p>
            <a:pPr algn="just">
              <a:lnSpc>
                <a:spcPct val="150000"/>
              </a:lnSpc>
            </a:pPr>
            <a:r>
              <a:rPr lang="en-US" sz="3400" b="1" dirty="0">
                <a:effectLst/>
                <a:latin typeface="Arial" panose="020B0604020202020204" pitchFamily="34" charset="0"/>
                <a:ea typeface="Calibri" panose="020F0502020204030204" pitchFamily="34" charset="0"/>
                <a:cs typeface="Arial" panose="020B0604020202020204" pitchFamily="34" charset="0"/>
              </a:rPr>
              <a:t>?2. </a:t>
            </a:r>
            <a:r>
              <a:rPr lang="vi-VN" sz="3400" dirty="0">
                <a:effectLst/>
                <a:ea typeface="Calibri" panose="020F0502020204030204" pitchFamily="34" charset="0"/>
              </a:rPr>
              <a:t>Em </a:t>
            </a:r>
            <a:r>
              <a:rPr lang="vi-VN" sz="3400" dirty="0" err="1">
                <a:effectLst/>
                <a:ea typeface="Calibri" panose="020F0502020204030204" pitchFamily="34" charset="0"/>
              </a:rPr>
              <a:t>thích</a:t>
            </a:r>
            <a:r>
              <a:rPr lang="vi-VN" sz="3400" dirty="0">
                <a:effectLst/>
                <a:ea typeface="Calibri" panose="020F0502020204030204" pitchFamily="34" charset="0"/>
              </a:rPr>
              <a:t> </a:t>
            </a:r>
            <a:r>
              <a:rPr lang="vi-VN" sz="3400" dirty="0" err="1">
                <a:effectLst/>
                <a:ea typeface="Calibri" panose="020F0502020204030204" pitchFamily="34" charset="0"/>
              </a:rPr>
              <a:t>nhất</a:t>
            </a:r>
            <a:r>
              <a:rPr lang="vi-VN" sz="3400" dirty="0">
                <a:effectLst/>
                <a:ea typeface="Calibri" panose="020F0502020204030204" pitchFamily="34" charset="0"/>
              </a:rPr>
              <a:t> </a:t>
            </a:r>
            <a:r>
              <a:rPr lang="vi-VN" sz="3400" dirty="0" err="1">
                <a:effectLst/>
                <a:ea typeface="Calibri" panose="020F0502020204030204" pitchFamily="34" charset="0"/>
              </a:rPr>
              <a:t>lĩnh</a:t>
            </a:r>
            <a:r>
              <a:rPr lang="vi-VN" sz="3400" dirty="0">
                <a:effectLst/>
                <a:ea typeface="Calibri" panose="020F0502020204030204" pitchFamily="34" charset="0"/>
              </a:rPr>
              <a:t> </a:t>
            </a:r>
            <a:r>
              <a:rPr lang="vi-VN" sz="3400" dirty="0" err="1">
                <a:effectLst/>
                <a:ea typeface="Calibri" panose="020F0502020204030204" pitchFamily="34" charset="0"/>
              </a:rPr>
              <a:t>vực</a:t>
            </a:r>
            <a:r>
              <a:rPr lang="vi-VN" sz="3400" dirty="0">
                <a:effectLst/>
                <a:ea typeface="Calibri" panose="020F0502020204030204" pitchFamily="34" charset="0"/>
              </a:rPr>
              <a:t> </a:t>
            </a:r>
            <a:r>
              <a:rPr lang="vi-VN" sz="3400" dirty="0" err="1">
                <a:effectLst/>
                <a:ea typeface="Calibri" panose="020F0502020204030204" pitchFamily="34" charset="0"/>
              </a:rPr>
              <a:t>nào</a:t>
            </a:r>
            <a:r>
              <a:rPr lang="vi-VN" sz="3400" dirty="0">
                <a:effectLst/>
                <a:ea typeface="Calibri" panose="020F0502020204030204" pitchFamily="34" charset="0"/>
              </a:rPr>
              <a:t> </a:t>
            </a:r>
            <a:r>
              <a:rPr lang="vi-VN" sz="3400" dirty="0" err="1">
                <a:effectLst/>
                <a:ea typeface="Calibri" panose="020F0502020204030204" pitchFamily="34" charset="0"/>
              </a:rPr>
              <a:t>của</a:t>
            </a:r>
            <a:r>
              <a:rPr lang="vi-VN" sz="3400" dirty="0">
                <a:effectLst/>
                <a:ea typeface="Calibri" panose="020F0502020204030204" pitchFamily="34" charset="0"/>
              </a:rPr>
              <a:t> </a:t>
            </a:r>
            <a:r>
              <a:rPr lang="vi-VN" sz="3400" dirty="0" err="1">
                <a:effectLst/>
                <a:ea typeface="Calibri" panose="020F0502020204030204" pitchFamily="34" charset="0"/>
              </a:rPr>
              <a:t>vật</a:t>
            </a:r>
            <a:r>
              <a:rPr lang="vi-VN" sz="3400" dirty="0">
                <a:effectLst/>
                <a:ea typeface="Calibri" panose="020F0502020204030204" pitchFamily="34" charset="0"/>
              </a:rPr>
              <a:t> </a:t>
            </a:r>
            <a:r>
              <a:rPr lang="vi-VN" sz="3400" dirty="0" err="1">
                <a:effectLst/>
                <a:ea typeface="Calibri" panose="020F0502020204030204" pitchFamily="34" charset="0"/>
              </a:rPr>
              <a:t>lý</a:t>
            </a:r>
            <a:r>
              <a:rPr lang="vi-VN" sz="3400" dirty="0">
                <a:effectLst/>
                <a:ea typeface="Calibri" panose="020F0502020204030204" pitchFamily="34" charset="0"/>
              </a:rPr>
              <a:t>? </a:t>
            </a:r>
            <a:r>
              <a:rPr lang="vi-VN" sz="3400" dirty="0" err="1">
                <a:effectLst/>
                <a:ea typeface="Calibri" panose="020F0502020204030204" pitchFamily="34" charset="0"/>
              </a:rPr>
              <a:t>Tại</a:t>
            </a:r>
            <a:r>
              <a:rPr lang="vi-VN" sz="3400" dirty="0">
                <a:effectLst/>
                <a:ea typeface="Calibri" panose="020F0502020204030204" pitchFamily="34" charset="0"/>
              </a:rPr>
              <a:t> sao?</a:t>
            </a:r>
            <a:endParaRPr lang="en-US" sz="3400" dirty="0"/>
          </a:p>
        </p:txBody>
      </p:sp>
      <p:sp>
        <p:nvSpPr>
          <p:cNvPr id="44" name="Hộp Văn bản 43">
            <a:extLst>
              <a:ext uri="{FF2B5EF4-FFF2-40B4-BE49-F238E27FC236}">
                <a16:creationId xmlns:a16="http://schemas.microsoft.com/office/drawing/2014/main" id="{EB9D34E3-7C79-8D6C-76C8-8D2977C69F4F}"/>
              </a:ext>
            </a:extLst>
          </p:cNvPr>
          <p:cNvSpPr txBox="1"/>
          <p:nvPr/>
        </p:nvSpPr>
        <p:spPr>
          <a:xfrm>
            <a:off x="826793" y="4930991"/>
            <a:ext cx="6866923" cy="1577483"/>
          </a:xfrm>
          <a:prstGeom prst="rect">
            <a:avLst/>
          </a:prstGeom>
          <a:noFill/>
        </p:spPr>
        <p:txBody>
          <a:bodyPr wrap="square">
            <a:spAutoFit/>
          </a:bodyPr>
          <a:lstStyle/>
          <a:p>
            <a:pPr marL="0" marR="0" algn="just">
              <a:lnSpc>
                <a:spcPct val="150000"/>
              </a:lnSpc>
              <a:spcBef>
                <a:spcPts val="250"/>
              </a:spcBef>
              <a:spcAft>
                <a:spcPts val="250"/>
              </a:spcAft>
            </a:pPr>
            <a:r>
              <a:rPr lang="vi-VN" sz="3400" dirty="0">
                <a:effectLst/>
                <a:ea typeface="Calibri" panose="020F0502020204030204" pitchFamily="34" charset="0"/>
                <a:cs typeface="Times New Roman" panose="02020603050405020304" pitchFamily="18" charset="0"/>
              </a:rPr>
              <a:t>VD: </a:t>
            </a:r>
            <a:r>
              <a:rPr lang="vi-VN" sz="3400" dirty="0" err="1">
                <a:effectLst/>
                <a:ea typeface="Calibri" panose="020F0502020204030204" pitchFamily="34" charset="0"/>
                <a:cs typeface="Times New Roman" panose="02020603050405020304" pitchFamily="18" charset="0"/>
              </a:rPr>
              <a:t>Thích</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lĩnh</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vực</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điện</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học</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vì</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nó</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gần</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gũi</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với</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đời</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sống</a:t>
            </a:r>
            <a:r>
              <a:rPr lang="vi-VN" sz="3400" dirty="0">
                <a:effectLst/>
                <a:ea typeface="Calibri" panose="020F0502020204030204" pitchFamily="34" charset="0"/>
                <a:cs typeface="Times New Roman" panose="02020603050405020304" pitchFamily="18" charset="0"/>
              </a:rPr>
              <a:t>.</a:t>
            </a:r>
            <a:endParaRPr lang="en-US" sz="3400" dirty="0">
              <a:effectLst/>
              <a:ea typeface="Calibri" panose="020F0502020204030204" pitchFamily="34" charset="0"/>
              <a:cs typeface="Times New Roman" panose="02020603050405020304" pitchFamily="18" charset="0"/>
            </a:endParaRPr>
          </a:p>
        </p:txBody>
      </p:sp>
      <p:sp>
        <p:nvSpPr>
          <p:cNvPr id="45" name="Hộp Văn bản 44">
            <a:extLst>
              <a:ext uri="{FF2B5EF4-FFF2-40B4-BE49-F238E27FC236}">
                <a16:creationId xmlns:a16="http://schemas.microsoft.com/office/drawing/2014/main" id="{B9BAD840-DE53-1ECF-9CD2-E7AFAD70A61F}"/>
              </a:ext>
            </a:extLst>
          </p:cNvPr>
          <p:cNvSpPr txBox="1"/>
          <p:nvPr/>
        </p:nvSpPr>
        <p:spPr>
          <a:xfrm>
            <a:off x="3415747" y="3956465"/>
            <a:ext cx="16002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pic>
        <p:nvPicPr>
          <p:cNvPr id="2050" name="Picture 2" descr="Miền Bắc phập phồng lo thiếu điện">
            <a:extLst>
              <a:ext uri="{FF2B5EF4-FFF2-40B4-BE49-F238E27FC236}">
                <a16:creationId xmlns:a16="http://schemas.microsoft.com/office/drawing/2014/main" id="{45A6B905-C382-65E4-AB9D-555AC8AB49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9200" y="1064806"/>
            <a:ext cx="9296768" cy="61751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67101" y="-132040"/>
            <a:ext cx="1629832" cy="1440179"/>
          </a:xfrm>
          <a:prstGeom prst="rect">
            <a:avLst/>
          </a:prstGeom>
        </p:spPr>
      </p:pic>
      <mc:AlternateContent xmlns:mc="http://schemas.openxmlformats.org/markup-compatibility/2006" xmlns:a14="http://schemas.microsoft.com/office/drawing/2010/main">
        <mc:Choice Requires="a14">
          <p:sp>
            <p:nvSpPr>
              <p:cNvPr id="48" name="Hộp Văn bản 47">
                <a:extLst>
                  <a:ext uri="{FF2B5EF4-FFF2-40B4-BE49-F238E27FC236}">
                    <a16:creationId xmlns:a16="http://schemas.microsoft.com/office/drawing/2014/main" id="{9745DFFC-0EBA-A20E-00D0-9FA9E5EE253F}"/>
                  </a:ext>
                </a:extLst>
              </p:cNvPr>
              <p:cNvSpPr txBox="1"/>
              <p:nvPr/>
            </p:nvSpPr>
            <p:spPr>
              <a:xfrm>
                <a:off x="3129406" y="8242216"/>
                <a:ext cx="13135055" cy="1664879"/>
              </a:xfrm>
              <a:prstGeom prst="rect">
                <a:avLst/>
              </a:prstGeom>
              <a:noFill/>
            </p:spPr>
            <p:txBody>
              <a:bodyPr wrap="square">
                <a:spAutoFit/>
              </a:bodyPr>
              <a:lstStyle/>
              <a:p>
                <a:pPr>
                  <a:lnSpc>
                    <a:spcPct val="150000"/>
                  </a:lnSpc>
                </a:pPr>
                <a14:m>
                  <m:oMath xmlns:m="http://schemas.openxmlformats.org/officeDocument/2006/math">
                    <m:r>
                      <a:rPr lang="vi-VN" sz="3600" i="1" smtClean="0">
                        <a:effectLst/>
                        <a:latin typeface="Cambria Math" panose="02040503050406030204" pitchFamily="18" charset="0"/>
                        <a:ea typeface="Cambria Math" panose="02040503050406030204" pitchFamily="18" charset="0"/>
                      </a:rPr>
                      <m:t>⇒</m:t>
                    </m:r>
                  </m:oMath>
                </a14:m>
                <a:r>
                  <a:rPr lang="en-US" sz="3600" dirty="0">
                    <a:effectLst/>
                    <a:ea typeface="Calibri" panose="020F0502020204030204" pitchFamily="34" charset="0"/>
                  </a:rPr>
                  <a:t> </a:t>
                </a:r>
                <a:r>
                  <a:rPr lang="vi-VN" sz="3600" dirty="0" err="1">
                    <a:effectLst/>
                    <a:ea typeface="Calibri" panose="020F0502020204030204" pitchFamily="34" charset="0"/>
                  </a:rPr>
                  <a:t>Đối</a:t>
                </a:r>
                <a:r>
                  <a:rPr lang="vi-VN" sz="3600" dirty="0">
                    <a:effectLst/>
                    <a:ea typeface="Calibri" panose="020F0502020204030204" pitchFamily="34" charset="0"/>
                  </a:rPr>
                  <a:t> </a:t>
                </a:r>
                <a:r>
                  <a:rPr lang="vi-VN" sz="3600" dirty="0" err="1">
                    <a:effectLst/>
                    <a:ea typeface="Calibri" panose="020F0502020204030204" pitchFamily="34" charset="0"/>
                  </a:rPr>
                  <a:t>tượng</a:t>
                </a:r>
                <a:r>
                  <a:rPr lang="vi-VN" sz="3600" dirty="0">
                    <a:effectLst/>
                    <a:ea typeface="Calibri" panose="020F0502020204030204" pitchFamily="34" charset="0"/>
                  </a:rPr>
                  <a:t> </a:t>
                </a:r>
                <a:r>
                  <a:rPr lang="vi-VN" sz="3600" dirty="0" err="1">
                    <a:effectLst/>
                    <a:ea typeface="Calibri" panose="020F0502020204030204" pitchFamily="34" charset="0"/>
                  </a:rPr>
                  <a:t>của</a:t>
                </a:r>
                <a:r>
                  <a:rPr lang="vi-VN" sz="3600" dirty="0">
                    <a:effectLst/>
                    <a:ea typeface="Calibri" panose="020F0502020204030204" pitchFamily="34" charset="0"/>
                  </a:rPr>
                  <a:t> </a:t>
                </a:r>
                <a:r>
                  <a:rPr lang="vi-VN" sz="3600" dirty="0" err="1">
                    <a:effectLst/>
                    <a:ea typeface="Calibri" panose="020F0502020204030204" pitchFamily="34" charset="0"/>
                  </a:rPr>
                  <a:t>vật</a:t>
                </a:r>
                <a:r>
                  <a:rPr lang="vi-VN" sz="3600" dirty="0">
                    <a:effectLst/>
                    <a:ea typeface="Calibri" panose="020F0502020204030204" pitchFamily="34" charset="0"/>
                  </a:rPr>
                  <a:t> </a:t>
                </a:r>
                <a:r>
                  <a:rPr lang="vi-VN" sz="3600" dirty="0" err="1">
                    <a:effectLst/>
                    <a:ea typeface="Calibri" panose="020F0502020204030204" pitchFamily="34" charset="0"/>
                  </a:rPr>
                  <a:t>lý</a:t>
                </a:r>
                <a:r>
                  <a:rPr lang="vi-VN" sz="3600" dirty="0">
                    <a:effectLst/>
                    <a:ea typeface="Calibri" panose="020F0502020204030204" pitchFamily="34" charset="0"/>
                  </a:rPr>
                  <a:t> </a:t>
                </a:r>
                <a:r>
                  <a:rPr lang="vi-VN" sz="3600" dirty="0" err="1">
                    <a:effectLst/>
                    <a:ea typeface="Calibri" panose="020F0502020204030204" pitchFamily="34" charset="0"/>
                  </a:rPr>
                  <a:t>là</a:t>
                </a:r>
                <a:r>
                  <a:rPr lang="vi-VN" sz="3600" dirty="0">
                    <a:effectLst/>
                    <a:ea typeface="Calibri" panose="020F0502020204030204" pitchFamily="34" charset="0"/>
                  </a:rPr>
                  <a:t>: nghiên </a:t>
                </a:r>
                <a:r>
                  <a:rPr lang="vi-VN" sz="3600" dirty="0" err="1">
                    <a:effectLst/>
                    <a:ea typeface="Calibri" panose="020F0502020204030204" pitchFamily="34" charset="0"/>
                  </a:rPr>
                  <a:t>cứu</a:t>
                </a:r>
                <a:r>
                  <a:rPr lang="vi-VN" sz="3600" dirty="0">
                    <a:effectLst/>
                    <a:ea typeface="Calibri" panose="020F0502020204030204" pitchFamily="34" charset="0"/>
                  </a:rPr>
                  <a:t> </a:t>
                </a:r>
                <a:r>
                  <a:rPr lang="vi-VN" sz="3600" dirty="0" err="1">
                    <a:effectLst/>
                    <a:ea typeface="Calibri" panose="020F0502020204030204" pitchFamily="34" charset="0"/>
                  </a:rPr>
                  <a:t>tập</a:t>
                </a:r>
                <a:r>
                  <a:rPr lang="vi-VN" sz="3600" dirty="0">
                    <a:effectLst/>
                    <a:ea typeface="Calibri" panose="020F0502020204030204" pitchFamily="34" charset="0"/>
                  </a:rPr>
                  <a:t> trung </a:t>
                </a:r>
                <a:r>
                  <a:rPr lang="vi-VN" sz="3600" dirty="0" err="1">
                    <a:effectLst/>
                    <a:ea typeface="Calibri" panose="020F0502020204030204" pitchFamily="34" charset="0"/>
                  </a:rPr>
                  <a:t>vào</a:t>
                </a:r>
                <a:r>
                  <a:rPr lang="vi-VN" sz="3600" dirty="0">
                    <a:effectLst/>
                    <a:ea typeface="Calibri" panose="020F0502020204030204" pitchFamily="34" charset="0"/>
                  </a:rPr>
                  <a:t> </a:t>
                </a:r>
                <a:r>
                  <a:rPr lang="vi-VN" sz="3600" dirty="0" err="1">
                    <a:effectLst/>
                    <a:ea typeface="Calibri" panose="020F0502020204030204" pitchFamily="34" charset="0"/>
                  </a:rPr>
                  <a:t>các</a:t>
                </a:r>
                <a:r>
                  <a:rPr lang="vi-VN" sz="3600" dirty="0">
                    <a:effectLst/>
                    <a:ea typeface="Calibri" panose="020F0502020204030204" pitchFamily="34" charset="0"/>
                  </a:rPr>
                  <a:t> </a:t>
                </a:r>
                <a:r>
                  <a:rPr lang="vi-VN" sz="3600" dirty="0" err="1">
                    <a:effectLst/>
                    <a:ea typeface="Calibri" panose="020F0502020204030204" pitchFamily="34" charset="0"/>
                  </a:rPr>
                  <a:t>dạng</a:t>
                </a:r>
                <a:r>
                  <a:rPr lang="vi-VN" sz="3600" dirty="0">
                    <a:effectLst/>
                    <a:ea typeface="Calibri" panose="020F0502020204030204" pitchFamily="34" charset="0"/>
                  </a:rPr>
                  <a:t> </a:t>
                </a:r>
                <a:r>
                  <a:rPr lang="vi-VN" sz="3600" dirty="0" err="1">
                    <a:effectLst/>
                    <a:ea typeface="Calibri" panose="020F0502020204030204" pitchFamily="34" charset="0"/>
                  </a:rPr>
                  <a:t>vận</a:t>
                </a:r>
                <a:r>
                  <a:rPr lang="vi-VN" sz="3600" dirty="0">
                    <a:effectLst/>
                    <a:ea typeface="Calibri" panose="020F0502020204030204" pitchFamily="34" charset="0"/>
                  </a:rPr>
                  <a:t> </a:t>
                </a:r>
                <a:r>
                  <a:rPr lang="vi-VN" sz="3600" dirty="0" err="1">
                    <a:effectLst/>
                    <a:ea typeface="Calibri" panose="020F0502020204030204" pitchFamily="34" charset="0"/>
                  </a:rPr>
                  <a:t>động</a:t>
                </a:r>
                <a:r>
                  <a:rPr lang="vi-VN" sz="3600" dirty="0">
                    <a:effectLst/>
                    <a:ea typeface="Calibri" panose="020F0502020204030204" pitchFamily="34" charset="0"/>
                  </a:rPr>
                  <a:t> </a:t>
                </a:r>
                <a:r>
                  <a:rPr lang="vi-VN" sz="3600" dirty="0" err="1">
                    <a:effectLst/>
                    <a:ea typeface="Calibri" panose="020F0502020204030204" pitchFamily="34" charset="0"/>
                  </a:rPr>
                  <a:t>của</a:t>
                </a:r>
                <a:r>
                  <a:rPr lang="vi-VN" sz="3600" dirty="0">
                    <a:effectLst/>
                    <a:ea typeface="Calibri" panose="020F0502020204030204" pitchFamily="34" charset="0"/>
                  </a:rPr>
                  <a:t> </a:t>
                </a:r>
                <a:r>
                  <a:rPr lang="vi-VN" sz="3600" dirty="0" err="1">
                    <a:effectLst/>
                    <a:ea typeface="Calibri" panose="020F0502020204030204" pitchFamily="34" charset="0"/>
                  </a:rPr>
                  <a:t>vật</a:t>
                </a:r>
                <a:r>
                  <a:rPr lang="vi-VN" sz="3600" dirty="0">
                    <a:effectLst/>
                    <a:ea typeface="Calibri" panose="020F0502020204030204" pitchFamily="34" charset="0"/>
                  </a:rPr>
                  <a:t> </a:t>
                </a:r>
                <a:r>
                  <a:rPr lang="vi-VN" sz="3600" dirty="0" err="1">
                    <a:effectLst/>
                    <a:ea typeface="Calibri" panose="020F0502020204030204" pitchFamily="34" charset="0"/>
                  </a:rPr>
                  <a:t>chất</a:t>
                </a:r>
                <a:r>
                  <a:rPr lang="vi-VN" sz="3600" dirty="0">
                    <a:effectLst/>
                    <a:ea typeface="Calibri" panose="020F0502020204030204" pitchFamily="34" charset="0"/>
                  </a:rPr>
                  <a:t>, năng </a:t>
                </a:r>
                <a:r>
                  <a:rPr lang="vi-VN" sz="3600" dirty="0" err="1">
                    <a:effectLst/>
                    <a:ea typeface="Calibri" panose="020F0502020204030204" pitchFamily="34" charset="0"/>
                  </a:rPr>
                  <a:t>lượng</a:t>
                </a:r>
                <a:r>
                  <a:rPr lang="vi-VN" sz="3600" dirty="0">
                    <a:effectLst/>
                    <a:ea typeface="Calibri" panose="020F0502020204030204" pitchFamily="34" charset="0"/>
                  </a:rPr>
                  <a:t>.</a:t>
                </a:r>
                <a:endParaRPr lang="en-US" sz="3600" dirty="0"/>
              </a:p>
            </p:txBody>
          </p:sp>
        </mc:Choice>
        <mc:Fallback xmlns="">
          <p:sp>
            <p:nvSpPr>
              <p:cNvPr id="48" name="Hộp Văn bản 47">
                <a:extLst>
                  <a:ext uri="{FF2B5EF4-FFF2-40B4-BE49-F238E27FC236}">
                    <a16:creationId xmlns:a16="http://schemas.microsoft.com/office/drawing/2014/main" id="{9745DFFC-0EBA-A20E-00D0-9FA9E5EE253F}"/>
                  </a:ext>
                </a:extLst>
              </p:cNvPr>
              <p:cNvSpPr txBox="1">
                <a:spLocks noRot="1" noChangeAspect="1" noMove="1" noResize="1" noEditPoints="1" noAdjustHandles="1" noChangeArrowheads="1" noChangeShapeType="1" noTextEdit="1"/>
              </p:cNvSpPr>
              <p:nvPr/>
            </p:nvSpPr>
            <p:spPr>
              <a:xfrm>
                <a:off x="3129406" y="8242216"/>
                <a:ext cx="13135055" cy="1664879"/>
              </a:xfrm>
              <a:prstGeom prst="rect">
                <a:avLst/>
              </a:prstGeom>
              <a:blipFill>
                <a:blip r:embed="rId12"/>
                <a:stretch>
                  <a:fillRect l="-1392" b="-1208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10"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heel(1)">
                                      <p:cBhvr>
                                        <p:cTn id="2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p:bldP spid="45"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304" t="11033" r="3381" b="10183"/>
          <a:stretch>
            <a:fillRect/>
          </a:stretch>
        </p:blipFill>
        <p:spPr>
          <a:xfrm>
            <a:off x="0" y="0"/>
            <a:ext cx="18288000" cy="10287000"/>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337" y="77443"/>
            <a:ext cx="2224355" cy="216369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69134" y="280046"/>
            <a:ext cx="751650" cy="751650"/>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444070" y="9255304"/>
            <a:ext cx="751650" cy="751650"/>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41586">
            <a:off x="85508" y="9269747"/>
            <a:ext cx="1798735" cy="722765"/>
          </a:xfrm>
          <a:prstGeom prst="rect">
            <a:avLst/>
          </a:prstGeom>
        </p:spPr>
      </p:pic>
      <p:sp>
        <p:nvSpPr>
          <p:cNvPr id="27" name="Hộp Văn bản 26">
            <a:extLst>
              <a:ext uri="{FF2B5EF4-FFF2-40B4-BE49-F238E27FC236}">
                <a16:creationId xmlns:a16="http://schemas.microsoft.com/office/drawing/2014/main" id="{81F32C9F-E38D-5103-ACD1-8E01E9833FBF}"/>
              </a:ext>
            </a:extLst>
          </p:cNvPr>
          <p:cNvSpPr txBox="1"/>
          <p:nvPr/>
        </p:nvSpPr>
        <p:spPr>
          <a:xfrm>
            <a:off x="2562546" y="324765"/>
            <a:ext cx="9234755" cy="834524"/>
          </a:xfrm>
          <a:prstGeom prst="rect">
            <a:avLst/>
          </a:prstGeom>
          <a:noFill/>
        </p:spPr>
        <p:txBody>
          <a:bodyPr wrap="square">
            <a:spAutoFit/>
          </a:bodyPr>
          <a:lstStyle/>
          <a:p>
            <a:pPr marL="0" marR="0" algn="just">
              <a:lnSpc>
                <a:spcPct val="150000"/>
              </a:lnSpc>
              <a:spcBef>
                <a:spcPts val="300"/>
              </a:spcBef>
              <a:spcAft>
                <a:spcPts val="300"/>
              </a:spcAft>
            </a:pPr>
            <a:r>
              <a:rPr lang="vi-VN" sz="3600" b="1" dirty="0">
                <a:effectLst/>
                <a:ea typeface="Calibri" panose="020F0502020204030204" pitchFamily="34" charset="0"/>
                <a:cs typeface="Times New Roman" panose="02020603050405020304" pitchFamily="18" charset="0"/>
              </a:rPr>
              <a:t>II. QUÁ TRÌNH PHÁT TRIỂN CỦA VẬT LÝ</a:t>
            </a:r>
            <a:endParaRPr lang="en-US" sz="3600" dirty="0">
              <a:effectLst/>
              <a:ea typeface="Calibri" panose="020F0502020204030204" pitchFamily="34" charset="0"/>
              <a:cs typeface="Times New Roman" panose="02020603050405020304" pitchFamily="18" charset="0"/>
            </a:endParaRPr>
          </a:p>
        </p:txBody>
      </p:sp>
      <p:pic>
        <p:nvPicPr>
          <p:cNvPr id="29" name="Hình ảnh 28">
            <a:extLst>
              <a:ext uri="{FF2B5EF4-FFF2-40B4-BE49-F238E27FC236}">
                <a16:creationId xmlns:a16="http://schemas.microsoft.com/office/drawing/2014/main" id="{51D36C40-C6B6-C27C-D87F-FC2AB21847E6}"/>
              </a:ext>
            </a:extLst>
          </p:cNvPr>
          <p:cNvPicPr>
            <a:picLocks noChangeAspect="1"/>
          </p:cNvPicPr>
          <p:nvPr/>
        </p:nvPicPr>
        <p:blipFill>
          <a:blip r:embed="rId9"/>
          <a:stretch>
            <a:fillRect/>
          </a:stretch>
        </p:blipFill>
        <p:spPr>
          <a:xfrm>
            <a:off x="2562546" y="1484054"/>
            <a:ext cx="13162908" cy="5630198"/>
          </a:xfrm>
          <a:prstGeom prst="rect">
            <a:avLst/>
          </a:prstGeom>
        </p:spPr>
      </p:pic>
      <p:sp>
        <p:nvSpPr>
          <p:cNvPr id="32" name="Hộp Văn bản 31">
            <a:extLst>
              <a:ext uri="{FF2B5EF4-FFF2-40B4-BE49-F238E27FC236}">
                <a16:creationId xmlns:a16="http://schemas.microsoft.com/office/drawing/2014/main" id="{2A74CD57-1B7B-5D28-547A-F65ABB7CA9DC}"/>
              </a:ext>
            </a:extLst>
          </p:cNvPr>
          <p:cNvSpPr txBox="1"/>
          <p:nvPr/>
        </p:nvSpPr>
        <p:spPr>
          <a:xfrm>
            <a:off x="2348072" y="7911884"/>
            <a:ext cx="14339727" cy="1577483"/>
          </a:xfrm>
          <a:prstGeom prst="rect">
            <a:avLst/>
          </a:prstGeom>
          <a:noFill/>
        </p:spPr>
        <p:txBody>
          <a:bodyPr wrap="square">
            <a:spAutoFit/>
          </a:bodyPr>
          <a:lstStyle/>
          <a:p>
            <a:pPr marL="0" marR="0" algn="just">
              <a:lnSpc>
                <a:spcPct val="150000"/>
              </a:lnSpc>
              <a:spcBef>
                <a:spcPts val="0"/>
              </a:spcBef>
            </a:pPr>
            <a:r>
              <a:rPr lang="en-US" sz="3400" b="1" dirty="0">
                <a:effectLst/>
                <a:latin typeface="Arial" panose="020B0604020202020204" pitchFamily="34" charset="0"/>
                <a:ea typeface="Calibri" panose="020F0502020204030204" pitchFamily="34" charset="0"/>
                <a:cs typeface="Arial" panose="020B0604020202020204" pitchFamily="34" charset="0"/>
              </a:rPr>
              <a:t>?</a:t>
            </a:r>
            <a:r>
              <a:rPr lang="vi-VN" sz="3400" b="1" dirty="0">
                <a:effectLst/>
                <a:ea typeface="Calibri" panose="020F0502020204030204" pitchFamily="34" charset="0"/>
                <a:cs typeface="Times New Roman" panose="02020603050405020304" pitchFamily="18" charset="0"/>
              </a:rPr>
              <a:t>1</a:t>
            </a:r>
            <a:r>
              <a:rPr lang="vi-VN" sz="3400" dirty="0">
                <a:effectLst/>
                <a:ea typeface="Calibri" panose="020F0502020204030204" pitchFamily="34" charset="0"/>
                <a:cs typeface="Times New Roman" panose="02020603050405020304" pitchFamily="18" charset="0"/>
              </a:rPr>
              <a:t>. Môn </a:t>
            </a:r>
            <a:r>
              <a:rPr lang="vi-VN" sz="3400" dirty="0" err="1">
                <a:effectLst/>
                <a:ea typeface="Calibri" panose="020F0502020204030204" pitchFamily="34" charset="0"/>
                <a:cs typeface="Times New Roman" panose="02020603050405020304" pitchFamily="18" charset="0"/>
              </a:rPr>
              <a:t>vật</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lý</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trải</a:t>
            </a:r>
            <a:r>
              <a:rPr lang="vi-VN" sz="3400" dirty="0">
                <a:effectLst/>
                <a:ea typeface="Calibri" panose="020F0502020204030204" pitchFamily="34" charset="0"/>
                <a:cs typeface="Times New Roman" panose="02020603050405020304" pitchFamily="18" charset="0"/>
              </a:rPr>
              <a:t> qua </a:t>
            </a:r>
            <a:r>
              <a:rPr lang="vi-VN" sz="3400" dirty="0" err="1">
                <a:effectLst/>
                <a:ea typeface="Calibri" panose="020F0502020204030204" pitchFamily="34" charset="0"/>
                <a:cs typeface="Times New Roman" panose="02020603050405020304" pitchFamily="18" charset="0"/>
              </a:rPr>
              <a:t>những</a:t>
            </a:r>
            <a:r>
              <a:rPr lang="vi-VN" sz="3400" dirty="0">
                <a:effectLst/>
                <a:ea typeface="Calibri" panose="020F0502020204030204" pitchFamily="34" charset="0"/>
                <a:cs typeface="Times New Roman" panose="02020603050405020304" pitchFamily="18" charset="0"/>
              </a:rPr>
              <a:t> giai </a:t>
            </a:r>
            <a:r>
              <a:rPr lang="vi-VN" sz="3400" dirty="0" err="1">
                <a:effectLst/>
                <a:ea typeface="Calibri" panose="020F0502020204030204" pitchFamily="34" charset="0"/>
                <a:cs typeface="Times New Roman" panose="02020603050405020304" pitchFamily="18" charset="0"/>
              </a:rPr>
              <a:t>đoạn</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nào</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Chỉ</a:t>
            </a:r>
            <a:r>
              <a:rPr lang="vi-VN" sz="3400" dirty="0">
                <a:effectLst/>
                <a:ea typeface="Calibri" panose="020F0502020204030204" pitchFamily="34" charset="0"/>
                <a:cs typeface="Times New Roman" panose="02020603050405020304" pitchFamily="18" charset="0"/>
              </a:rPr>
              <a:t> ra </a:t>
            </a:r>
            <a:r>
              <a:rPr lang="vi-VN" sz="3400" dirty="0" err="1">
                <a:effectLst/>
                <a:ea typeface="Calibri" panose="020F0502020204030204" pitchFamily="34" charset="0"/>
                <a:cs typeface="Times New Roman" panose="02020603050405020304" pitchFamily="18" charset="0"/>
              </a:rPr>
              <a:t>những</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đặc</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điểm</a:t>
            </a:r>
            <a:r>
              <a:rPr lang="vi-VN" sz="3400" dirty="0">
                <a:effectLst/>
                <a:ea typeface="Calibri" panose="020F0502020204030204" pitchFamily="34" charset="0"/>
                <a:cs typeface="Times New Roman" panose="02020603050405020304" pitchFamily="18" charset="0"/>
              </a:rPr>
              <a:t> riêng </a:t>
            </a:r>
            <a:r>
              <a:rPr lang="vi-VN" sz="3400" dirty="0" err="1">
                <a:effectLst/>
                <a:ea typeface="Calibri" panose="020F0502020204030204" pitchFamily="34" charset="0"/>
                <a:cs typeface="Times New Roman" panose="02020603050405020304" pitchFamily="18" charset="0"/>
              </a:rPr>
              <a:t>và</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tầm</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ảnh</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hưởng</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của</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mỗi</a:t>
            </a:r>
            <a:r>
              <a:rPr lang="vi-VN" sz="3400" dirty="0">
                <a:effectLst/>
                <a:ea typeface="Calibri" panose="020F0502020204030204" pitchFamily="34" charset="0"/>
                <a:cs typeface="Times New Roman" panose="02020603050405020304" pitchFamily="18" charset="0"/>
              </a:rPr>
              <a:t> giai </a:t>
            </a:r>
            <a:r>
              <a:rPr lang="vi-VN" sz="3400" dirty="0" err="1">
                <a:effectLst/>
                <a:ea typeface="Calibri" panose="020F0502020204030204" pitchFamily="34" charset="0"/>
                <a:cs typeface="Times New Roman" panose="02020603050405020304" pitchFamily="18" charset="0"/>
              </a:rPr>
              <a:t>đoạn</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đối</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với</a:t>
            </a:r>
            <a:r>
              <a:rPr lang="vi-VN" sz="3400" dirty="0">
                <a:effectLst/>
                <a:ea typeface="Calibri" panose="020F0502020204030204" pitchFamily="34" charset="0"/>
                <a:cs typeface="Times New Roman" panose="02020603050405020304" pitchFamily="18" charset="0"/>
              </a:rPr>
              <a:t> </a:t>
            </a:r>
            <a:r>
              <a:rPr lang="en-US" sz="3400" dirty="0">
                <a:latin typeface="Arial" panose="020B0604020202020204" pitchFamily="34" charset="0"/>
                <a:ea typeface="Calibri" panose="020F0502020204030204" pitchFamily="34" charset="0"/>
                <a:cs typeface="Arial" panose="020B0604020202020204" pitchFamily="34" charset="0"/>
              </a:rPr>
              <a:t>khoa </a:t>
            </a:r>
            <a:r>
              <a:rPr lang="en-US" sz="3400" dirty="0" err="1">
                <a:latin typeface="Arial" panose="020B0604020202020204" pitchFamily="34" charset="0"/>
                <a:ea typeface="Calibri" panose="020F0502020204030204" pitchFamily="34" charset="0"/>
                <a:cs typeface="Arial" panose="020B0604020202020204" pitchFamily="34" charset="0"/>
              </a:rPr>
              <a:t>học</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và</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đời</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sống</a:t>
            </a:r>
            <a:r>
              <a:rPr lang="vi-VN" sz="3400" dirty="0">
                <a:effectLst/>
                <a:ea typeface="Calibri" panose="020F0502020204030204" pitchFamily="34" charset="0"/>
                <a:cs typeface="Times New Roman" panose="02020603050405020304" pitchFamily="18" charset="0"/>
              </a:rPr>
              <a:t>?</a:t>
            </a:r>
            <a:endParaRPr lang="en-US" sz="3400" dirty="0">
              <a:effectLs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circle(i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anim calcmode="lin" valueType="num">
                                      <p:cBhvr>
                                        <p:cTn id="17" dur="500" fill="hold"/>
                                        <p:tgtEl>
                                          <p:spTgt spid="32"/>
                                        </p:tgtEl>
                                        <p:attrNameLst>
                                          <p:attrName>ppt_x</p:attrName>
                                        </p:attrNameLst>
                                      </p:cBhvr>
                                      <p:tavLst>
                                        <p:tav tm="0">
                                          <p:val>
                                            <p:strVal val="#ppt_x"/>
                                          </p:val>
                                        </p:tav>
                                        <p:tav tm="100000">
                                          <p:val>
                                            <p:strVal val="#ppt_x"/>
                                          </p:val>
                                        </p:tav>
                                      </p:tavLst>
                                    </p:anim>
                                    <p:anim calcmode="lin" valueType="num">
                                      <p:cBhvr>
                                        <p:cTn id="1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038" t="15998" r="5386" b="8374"/>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494582" y="-369489"/>
            <a:ext cx="4172167" cy="4114800"/>
          </a:xfrm>
          <a:prstGeom prst="rect">
            <a:avLst/>
          </a:prstGeom>
        </p:spPr>
      </p:pic>
      <p:grpSp>
        <p:nvGrpSpPr>
          <p:cNvPr id="5" name="Group 5"/>
          <p:cNvGrpSpPr/>
          <p:nvPr/>
        </p:nvGrpSpPr>
        <p:grpSpPr>
          <a:xfrm>
            <a:off x="735386" y="994950"/>
            <a:ext cx="16817228" cy="8991599"/>
            <a:chOff x="0" y="0"/>
            <a:chExt cx="1863822" cy="1151967"/>
          </a:xfrm>
        </p:grpSpPr>
        <p:sp>
          <p:nvSpPr>
            <p:cNvPr id="6" name="Freeform 6"/>
            <p:cNvSpPr/>
            <p:nvPr/>
          </p:nvSpPr>
          <p:spPr>
            <a:xfrm>
              <a:off x="0" y="0"/>
              <a:ext cx="1863822" cy="1151967"/>
            </a:xfrm>
            <a:custGeom>
              <a:avLst/>
              <a:gdLst/>
              <a:ahLst/>
              <a:cxnLst/>
              <a:rect l="l" t="t" r="r" b="b"/>
              <a:pathLst>
                <a:path w="1863822" h="1151967">
                  <a:moveTo>
                    <a:pt x="55794" y="0"/>
                  </a:moveTo>
                  <a:lnTo>
                    <a:pt x="1808027" y="0"/>
                  </a:lnTo>
                  <a:cubicBezTo>
                    <a:pt x="1822825" y="0"/>
                    <a:pt x="1837016" y="5878"/>
                    <a:pt x="1847480" y="16342"/>
                  </a:cubicBezTo>
                  <a:cubicBezTo>
                    <a:pt x="1857943" y="26805"/>
                    <a:pt x="1863822" y="40997"/>
                    <a:pt x="1863822" y="55794"/>
                  </a:cubicBezTo>
                  <a:lnTo>
                    <a:pt x="1863822" y="1096173"/>
                  </a:lnTo>
                  <a:cubicBezTo>
                    <a:pt x="1863822" y="1126987"/>
                    <a:pt x="1838842" y="1151967"/>
                    <a:pt x="1808027" y="1151967"/>
                  </a:cubicBezTo>
                  <a:lnTo>
                    <a:pt x="55794" y="1151967"/>
                  </a:lnTo>
                  <a:cubicBezTo>
                    <a:pt x="24980" y="1151967"/>
                    <a:pt x="0" y="1126987"/>
                    <a:pt x="0" y="1096173"/>
                  </a:cubicBezTo>
                  <a:lnTo>
                    <a:pt x="0" y="55794"/>
                  </a:lnTo>
                  <a:cubicBezTo>
                    <a:pt x="0" y="24980"/>
                    <a:pt x="24980" y="0"/>
                    <a:pt x="55794" y="0"/>
                  </a:cubicBezTo>
                  <a:close/>
                </a:path>
              </a:pathLst>
            </a:custGeom>
            <a:solidFill>
              <a:srgbClr val="FFF9F5"/>
            </a:solidFill>
          </p:spPr>
        </p:sp>
        <p:sp>
          <p:nvSpPr>
            <p:cNvPr id="7" name="TextBox 7"/>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pic>
        <p:nvPicPr>
          <p:cNvPr id="96" name="Picture 9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459200" y="619125"/>
            <a:ext cx="751650" cy="75165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29574">
            <a:off x="189391" y="75759"/>
            <a:ext cx="2208115" cy="3066827"/>
          </a:xfrm>
          <a:prstGeom prst="rect">
            <a:avLst/>
          </a:prstGeom>
        </p:spPr>
      </p:pic>
      <p:sp>
        <p:nvSpPr>
          <p:cNvPr id="99" name="Hộp Văn bản 98">
            <a:extLst>
              <a:ext uri="{FF2B5EF4-FFF2-40B4-BE49-F238E27FC236}">
                <a16:creationId xmlns:a16="http://schemas.microsoft.com/office/drawing/2014/main" id="{04D6AA90-0EFC-45CD-BB6B-1F77947A35BF}"/>
              </a:ext>
            </a:extLst>
          </p:cNvPr>
          <p:cNvSpPr txBox="1"/>
          <p:nvPr/>
        </p:nvSpPr>
        <p:spPr>
          <a:xfrm>
            <a:off x="2519362" y="1472016"/>
            <a:ext cx="13249275" cy="8407430"/>
          </a:xfrm>
          <a:prstGeom prst="rect">
            <a:avLst/>
          </a:prstGeom>
          <a:noFill/>
        </p:spPr>
        <p:txBody>
          <a:bodyPr wrap="square">
            <a:spAutoFit/>
          </a:bodyPr>
          <a:lstStyle/>
          <a:p>
            <a:pPr marL="342900" marR="0" lvl="0" indent="-342900" algn="just">
              <a:lnSpc>
                <a:spcPct val="150000"/>
              </a:lnSpc>
              <a:spcBef>
                <a:spcPts val="0"/>
              </a:spcBef>
              <a:spcAft>
                <a:spcPts val="250"/>
              </a:spcAft>
              <a:buFont typeface="Times New Roman" panose="02020603050405020304" pitchFamily="18" charset="0"/>
              <a:buChar char="-"/>
            </a:pPr>
            <a:r>
              <a:rPr lang="vi-VN" sz="3200" dirty="0">
                <a:effectLst/>
                <a:ea typeface="Calibri" panose="020F0502020204030204" pitchFamily="34" charset="0"/>
                <a:cs typeface="Times New Roman" panose="02020603050405020304" pitchFamily="18" charset="0"/>
              </a:rPr>
              <a:t>Môn </a:t>
            </a:r>
            <a:r>
              <a:rPr lang="vi-VN" sz="3200" dirty="0" err="1">
                <a:effectLst/>
                <a:ea typeface="Calibri" panose="020F0502020204030204" pitchFamily="34" charset="0"/>
                <a:cs typeface="Times New Roman" panose="02020603050405020304" pitchFamily="18" charset="0"/>
              </a:rPr>
              <a:t>vật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lý</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trải</a:t>
            </a:r>
            <a:r>
              <a:rPr lang="vi-VN" sz="3200" dirty="0">
                <a:effectLst/>
                <a:ea typeface="Calibri" panose="020F0502020204030204" pitchFamily="34" charset="0"/>
                <a:cs typeface="Times New Roman" panose="02020603050405020304" pitchFamily="18" charset="0"/>
              </a:rPr>
              <a:t> qua 3 giai </a:t>
            </a:r>
            <a:r>
              <a:rPr lang="vi-VN" sz="3200" dirty="0" err="1">
                <a:effectLst/>
                <a:ea typeface="Calibri" panose="020F0502020204030204" pitchFamily="34" charset="0"/>
                <a:cs typeface="Times New Roman" panose="02020603050405020304" pitchFamily="18" charset="0"/>
              </a:rPr>
              <a:t>đoạn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chính</a:t>
            </a:r>
            <a:r>
              <a:rPr lang="vi-VN" sz="3200" dirty="0">
                <a:effectLst/>
                <a:ea typeface="Calibri" panose="020F0502020204030204" pitchFamily="34" charset="0"/>
                <a:cs typeface="Times New Roman" panose="02020603050405020304" pitchFamily="18" charset="0"/>
              </a:rPr>
              <a:t> : </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250"/>
              </a:spcAft>
              <a:buFont typeface="Calibri" panose="020F0502020204030204" pitchFamily="34" charset="0"/>
              <a:buChar char="+"/>
            </a:pPr>
            <a:r>
              <a:rPr lang="vi-VN" sz="3200" dirty="0">
                <a:effectLst/>
                <a:ea typeface="Calibri" panose="020F0502020204030204" pitchFamily="34" charset="0"/>
                <a:cs typeface="Times New Roman" panose="02020603050405020304" pitchFamily="18" charset="0"/>
              </a:rPr>
              <a:t>GD1: </a:t>
            </a:r>
            <a:r>
              <a:rPr lang="vi-VN" sz="3200" dirty="0" err="1">
                <a:effectLst/>
                <a:ea typeface="Calibri" panose="020F0502020204030204" pitchFamily="34" charset="0"/>
                <a:cs typeface="Times New Roman" panose="02020603050405020304" pitchFamily="18" charset="0"/>
              </a:rPr>
              <a:t>từ</a:t>
            </a:r>
            <a:r>
              <a:rPr lang="vi-VN" sz="3200" dirty="0">
                <a:effectLst/>
                <a:ea typeface="Calibri" panose="020F0502020204030204" pitchFamily="34" charset="0"/>
                <a:cs typeface="Times New Roman" panose="02020603050405020304" pitchFamily="18" charset="0"/>
              </a:rPr>
              <a:t> năm 350 TCN </a:t>
            </a:r>
            <a:r>
              <a:rPr lang="vi-VN" sz="3200" dirty="0" err="1">
                <a:effectLst/>
                <a:ea typeface="Calibri" panose="020F0502020204030204" pitchFamily="34" charset="0"/>
                <a:cs typeface="Times New Roman" panose="02020603050405020304" pitchFamily="18" charset="0"/>
              </a:rPr>
              <a:t>đến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thế</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kỉ</a:t>
            </a:r>
            <a:r>
              <a:rPr lang="vi-VN" sz="3200" dirty="0">
                <a:effectLst/>
                <a:ea typeface="Calibri" panose="020F0502020204030204" pitchFamily="34" charset="0"/>
                <a:cs typeface="Times New Roman" panose="02020603050405020304" pitchFamily="18" charset="0"/>
              </a:rPr>
              <a:t> XVI. </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250"/>
              </a:spcAft>
              <a:buFont typeface="Calibri" panose="020F0502020204030204" pitchFamily="34" charset="0"/>
              <a:buChar char="+"/>
            </a:pPr>
            <a:r>
              <a:rPr lang="vi-VN" sz="3200" dirty="0">
                <a:effectLst/>
                <a:ea typeface="Calibri" panose="020F0502020204030204" pitchFamily="34" charset="0"/>
                <a:cs typeface="Times New Roman" panose="02020603050405020304" pitchFamily="18" charset="0"/>
              </a:rPr>
              <a:t>GD2 : </a:t>
            </a:r>
            <a:r>
              <a:rPr lang="vi-VN" sz="3200" dirty="0" err="1">
                <a:effectLst/>
                <a:ea typeface="Calibri" panose="020F0502020204030204" pitchFamily="34" charset="0"/>
                <a:cs typeface="Times New Roman" panose="02020603050405020304" pitchFamily="18" charset="0"/>
              </a:rPr>
              <a:t>từ</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thế</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kỉ</a:t>
            </a:r>
            <a:r>
              <a:rPr lang="vi-VN" sz="3200" dirty="0">
                <a:effectLst/>
                <a:ea typeface="Calibri" panose="020F0502020204030204" pitchFamily="34" charset="0"/>
                <a:cs typeface="Times New Roman" panose="02020603050405020304" pitchFamily="18" charset="0"/>
              </a:rPr>
              <a:t> XVII </a:t>
            </a:r>
            <a:r>
              <a:rPr lang="vi-VN" sz="3200" dirty="0" err="1">
                <a:effectLst/>
                <a:ea typeface="Calibri" panose="020F0502020204030204" pitchFamily="34" charset="0"/>
                <a:cs typeface="Times New Roman" panose="02020603050405020304" pitchFamily="18" charset="0"/>
              </a:rPr>
              <a:t>đến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cuối</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thế</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kỉ</a:t>
            </a:r>
            <a:r>
              <a:rPr lang="vi-VN" sz="3200" dirty="0">
                <a:effectLst/>
                <a:ea typeface="Calibri" panose="020F0502020204030204" pitchFamily="34" charset="0"/>
                <a:cs typeface="Times New Roman" panose="02020603050405020304" pitchFamily="18" charset="0"/>
              </a:rPr>
              <a:t> XIX</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250"/>
              </a:spcAft>
              <a:buFont typeface="Calibri" panose="020F0502020204030204" pitchFamily="34" charset="0"/>
              <a:buChar char="+"/>
            </a:pPr>
            <a:r>
              <a:rPr lang="vi-VN" sz="3200" dirty="0">
                <a:effectLst/>
                <a:ea typeface="Calibri" panose="020F0502020204030204" pitchFamily="34" charset="0"/>
                <a:cs typeface="Times New Roman" panose="02020603050405020304" pitchFamily="18" charset="0"/>
              </a:rPr>
              <a:t>GD3: </a:t>
            </a:r>
            <a:r>
              <a:rPr lang="vi-VN" sz="3200" dirty="0" err="1">
                <a:effectLst/>
                <a:ea typeface="Calibri" panose="020F0502020204030204" pitchFamily="34" charset="0"/>
                <a:cs typeface="Times New Roman" panose="02020603050405020304" pitchFamily="18" charset="0"/>
              </a:rPr>
              <a:t>cuối</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thế</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kỉ</a:t>
            </a:r>
            <a:r>
              <a:rPr lang="vi-VN" sz="3200" dirty="0">
                <a:effectLst/>
                <a:ea typeface="Calibri" panose="020F0502020204030204" pitchFamily="34" charset="0"/>
                <a:cs typeface="Times New Roman" panose="02020603050405020304" pitchFamily="18" charset="0"/>
              </a:rPr>
              <a:t> XIX </a:t>
            </a:r>
            <a:r>
              <a:rPr lang="vi-VN" sz="3200" dirty="0" err="1">
                <a:effectLst/>
                <a:ea typeface="Calibri" panose="020F0502020204030204" pitchFamily="34" charset="0"/>
                <a:cs typeface="Times New Roman" panose="02020603050405020304" pitchFamily="18" charset="0"/>
              </a:rPr>
              <a:t>đến</a:t>
            </a:r>
            <a:r>
              <a:rPr lang="vi-VN" sz="3200" dirty="0">
                <a:effectLst/>
                <a:ea typeface="Calibri" panose="020F0502020204030204" pitchFamily="34" charset="0"/>
                <a:cs typeface="Times New Roman" panose="02020603050405020304" pitchFamily="18" charset="0"/>
              </a:rPr>
              <a:t> nay. </a:t>
            </a:r>
            <a:endParaRPr lang="en-US" sz="3200" dirty="0">
              <a:effectLst/>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250"/>
              </a:spcAft>
              <a:buFont typeface="Times New Roman" panose="02020603050405020304" pitchFamily="18" charset="0"/>
              <a:buChar char="-"/>
            </a:pPr>
            <a:r>
              <a:rPr lang="vi-VN" sz="3200" dirty="0" err="1">
                <a:effectLst/>
                <a:ea typeface="Calibri" panose="020F0502020204030204" pitchFamily="34" charset="0"/>
                <a:cs typeface="Times New Roman" panose="02020603050405020304" pitchFamily="18" charset="0"/>
              </a:rPr>
              <a:t>Đặc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điểm</a:t>
            </a:r>
            <a:r>
              <a:rPr lang="vi-VN" sz="3200" dirty="0">
                <a:effectLst/>
                <a:ea typeface="Calibri" panose="020F0502020204030204" pitchFamily="34" charset="0"/>
                <a:cs typeface="Times New Roman" panose="02020603050405020304" pitchFamily="18" charset="0"/>
              </a:rPr>
              <a:t> riêng </a:t>
            </a:r>
            <a:r>
              <a:rPr lang="vi-VN" sz="3200" dirty="0" err="1">
                <a:effectLst/>
                <a:ea typeface="Calibri" panose="020F0502020204030204" pitchFamily="34" charset="0"/>
                <a:cs typeface="Times New Roman" panose="02020603050405020304" pitchFamily="18" charset="0"/>
              </a:rPr>
              <a:t>và</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tầm</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ảnh</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hưởng</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của</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mỗi</a:t>
            </a:r>
            <a:r>
              <a:rPr lang="vi-VN" sz="3200" dirty="0">
                <a:effectLst/>
                <a:ea typeface="Calibri" panose="020F0502020204030204" pitchFamily="34" charset="0"/>
                <a:cs typeface="Times New Roman" panose="02020603050405020304" pitchFamily="18" charset="0"/>
              </a:rPr>
              <a:t> giai </a:t>
            </a:r>
            <a:r>
              <a:rPr lang="vi-VN" sz="3200" dirty="0" err="1">
                <a:effectLst/>
                <a:ea typeface="Calibri" panose="020F0502020204030204" pitchFamily="34" charset="0"/>
                <a:cs typeface="Times New Roman" panose="02020603050405020304" pitchFamily="18" charset="0"/>
              </a:rPr>
              <a:t>đoạn</a:t>
            </a:r>
            <a:r>
              <a:rPr lang="vi-VN" sz="3200" dirty="0">
                <a:effectLst/>
                <a:ea typeface="Calibri" panose="020F0502020204030204" pitchFamily="34"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250"/>
              </a:spcAft>
              <a:buFont typeface="Calibri" panose="020F0502020204030204" pitchFamily="34" charset="0"/>
              <a:buChar char="+"/>
            </a:pPr>
            <a:r>
              <a:rPr lang="vi-VN" sz="3200" dirty="0">
                <a:effectLst/>
                <a:ea typeface="Calibri" panose="020F0502020204030204" pitchFamily="34" charset="0"/>
                <a:cs typeface="Times New Roman" panose="02020603050405020304" pitchFamily="18" charset="0"/>
              </a:rPr>
              <a:t>GD1: </a:t>
            </a:r>
            <a:r>
              <a:rPr lang="vi-VN" sz="3200" dirty="0" err="1">
                <a:effectLst/>
                <a:ea typeface="Calibri" panose="020F0502020204030204" pitchFamily="34" charset="0"/>
                <a:cs typeface="Times New Roman" panose="02020603050405020304" pitchFamily="18" charset="0"/>
              </a:rPr>
              <a:t>Các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nhà</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triết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học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tìm</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hiểu</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thế</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giới</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tự</a:t>
            </a:r>
            <a:r>
              <a:rPr lang="vi-VN" sz="3200" dirty="0">
                <a:effectLst/>
                <a:ea typeface="Calibri" panose="020F0502020204030204" pitchFamily="34" charset="0"/>
                <a:cs typeface="Times New Roman" panose="02020603050405020304" pitchFamily="18" charset="0"/>
              </a:rPr>
              <a:t> nhiên </a:t>
            </a:r>
            <a:r>
              <a:rPr lang="vi-VN" sz="3200" dirty="0" err="1">
                <a:effectLst/>
                <a:ea typeface="Calibri" panose="020F0502020204030204" pitchFamily="34" charset="0"/>
                <a:cs typeface="Times New Roman" panose="02020603050405020304" pitchFamily="18" charset="0"/>
              </a:rPr>
              <a:t>dựa</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vào</a:t>
            </a:r>
            <a:r>
              <a:rPr lang="vi-VN" sz="3200" dirty="0">
                <a:effectLst/>
                <a:ea typeface="Calibri" panose="020F0502020204030204" pitchFamily="34" charset="0"/>
                <a:cs typeface="Times New Roman" panose="02020603050405020304" pitchFamily="18" charset="0"/>
              </a:rPr>
              <a:t> quan </a:t>
            </a:r>
            <a:r>
              <a:rPr lang="vi-VN" sz="3200" dirty="0" err="1">
                <a:effectLst/>
                <a:ea typeface="Calibri" panose="020F0502020204030204" pitchFamily="34" charset="0"/>
                <a:cs typeface="Times New Roman" panose="02020603050405020304" pitchFamily="18" charset="0"/>
              </a:rPr>
              <a:t>sát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và</a:t>
            </a:r>
            <a:r>
              <a:rPr lang="vi-VN" sz="3200" dirty="0">
                <a:effectLst/>
                <a:ea typeface="Calibri" panose="020F0502020204030204" pitchFamily="34" charset="0"/>
                <a:cs typeface="Times New Roman" panose="02020603050405020304" pitchFamily="18" charset="0"/>
              </a:rPr>
              <a:t> suy </a:t>
            </a:r>
            <a:r>
              <a:rPr lang="vi-VN" sz="3200" dirty="0" err="1">
                <a:effectLst/>
                <a:ea typeface="Calibri" panose="020F0502020204030204" pitchFamily="34" charset="0"/>
                <a:cs typeface="Times New Roman" panose="02020603050405020304" pitchFamily="18" charset="0"/>
              </a:rPr>
              <a:t>luận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chủ</a:t>
            </a:r>
            <a:r>
              <a:rPr lang="vi-VN" sz="3200" dirty="0">
                <a:effectLst/>
                <a:ea typeface="Calibri" panose="020F0502020204030204" pitchFamily="34" charset="0"/>
                <a:cs typeface="Times New Roman" panose="02020603050405020304" pitchFamily="18" charset="0"/>
              </a:rPr>
              <a:t> quan.</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250"/>
              </a:spcAft>
              <a:buFont typeface="Calibri" panose="020F0502020204030204" pitchFamily="34" charset="0"/>
              <a:buChar char="+"/>
            </a:pPr>
            <a:r>
              <a:rPr lang="vi-VN" sz="3200" dirty="0">
                <a:effectLst/>
                <a:ea typeface="Calibri" panose="020F0502020204030204" pitchFamily="34" charset="0"/>
                <a:cs typeface="Times New Roman" panose="02020603050405020304" pitchFamily="18" charset="0"/>
              </a:rPr>
              <a:t>GD2: </a:t>
            </a:r>
            <a:r>
              <a:rPr lang="vi-VN" sz="3200" dirty="0" err="1">
                <a:effectLst/>
                <a:ea typeface="Calibri" panose="020F0502020204030204" pitchFamily="34" charset="0"/>
                <a:cs typeface="Times New Roman" panose="02020603050405020304" pitchFamily="18" charset="0"/>
              </a:rPr>
              <a:t>Các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nhà</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vật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lý</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học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tìm</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hiểu</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thế</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giới</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tự</a:t>
            </a:r>
            <a:r>
              <a:rPr lang="vi-VN" sz="3200" dirty="0">
                <a:effectLst/>
                <a:ea typeface="Calibri" panose="020F0502020204030204" pitchFamily="34" charset="0"/>
                <a:cs typeface="Times New Roman" panose="02020603050405020304" pitchFamily="18" charset="0"/>
              </a:rPr>
              <a:t> nhiên </a:t>
            </a:r>
            <a:r>
              <a:rPr lang="vi-VN" sz="3200" dirty="0" err="1">
                <a:effectLst/>
                <a:ea typeface="Calibri" panose="020F0502020204030204" pitchFamily="34" charset="0"/>
                <a:cs typeface="Times New Roman" panose="02020603050405020304" pitchFamily="18" charset="0"/>
              </a:rPr>
              <a:t>dựa</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vào</a:t>
            </a:r>
            <a:r>
              <a:rPr lang="vi-VN" sz="3200" dirty="0">
                <a:effectLst/>
                <a:ea typeface="Calibri" panose="020F0502020204030204" pitchFamily="34" charset="0"/>
                <a:cs typeface="Times New Roman" panose="02020603050405020304" pitchFamily="18" charset="0"/>
              </a:rPr>
              <a:t> phương </a:t>
            </a:r>
            <a:r>
              <a:rPr lang="vi-VN" sz="3200" dirty="0" err="1">
                <a:effectLst/>
                <a:ea typeface="Calibri" panose="020F0502020204030204" pitchFamily="34" charset="0"/>
                <a:cs typeface="Times New Roman" panose="02020603050405020304" pitchFamily="18" charset="0"/>
              </a:rPr>
              <a:t>pháp</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thực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nghiệm</a:t>
            </a:r>
            <a:r>
              <a:rPr lang="vi-VN" sz="3200" dirty="0">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250"/>
              </a:spcAft>
              <a:buFont typeface="Calibri" panose="020F0502020204030204" pitchFamily="34" charset="0"/>
              <a:buChar char="+"/>
            </a:pPr>
            <a:r>
              <a:rPr lang="vi-VN" sz="3200" dirty="0">
                <a:effectLst/>
                <a:ea typeface="Calibri" panose="020F0502020204030204" pitchFamily="34" charset="0"/>
                <a:cs typeface="Times New Roman" panose="02020603050405020304" pitchFamily="18" charset="0"/>
              </a:rPr>
              <a:t>GD3: </a:t>
            </a:r>
            <a:r>
              <a:rPr lang="vi-VN" sz="3200" dirty="0" err="1">
                <a:effectLst/>
                <a:ea typeface="Calibri" panose="020F0502020204030204" pitchFamily="34" charset="0"/>
                <a:cs typeface="Times New Roman" panose="02020603050405020304" pitchFamily="18" charset="0"/>
              </a:rPr>
              <a:t>Các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nhà</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vật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lý</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tập</a:t>
            </a:r>
            <a:r>
              <a:rPr lang="vi-VN" sz="3200" dirty="0">
                <a:effectLst/>
                <a:ea typeface="Calibri" panose="020F0502020204030204" pitchFamily="34" charset="0"/>
                <a:cs typeface="Times New Roman" panose="02020603050405020304" pitchFamily="18" charset="0"/>
              </a:rPr>
              <a:t> trung </a:t>
            </a:r>
            <a:r>
              <a:rPr lang="vi-VN" sz="3200" dirty="0" err="1">
                <a:effectLst/>
                <a:ea typeface="Calibri" panose="020F0502020204030204" pitchFamily="34" charset="0"/>
                <a:cs typeface="Times New Roman" panose="02020603050405020304" pitchFamily="18" charset="0"/>
              </a:rPr>
              <a:t>vào</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các</a:t>
            </a:r>
            <a:r>
              <a:rPr lang="vi-VN" sz="3200" dirty="0">
                <a:effectLst/>
                <a:ea typeface="Calibri" panose="020F0502020204030204" pitchFamily="34" charset="0"/>
                <a:cs typeface="Times New Roman" panose="02020603050405020304" pitchFamily="18" charset="0"/>
              </a:rPr>
              <a:t> mô </a:t>
            </a:r>
            <a:r>
              <a:rPr lang="vi-VN" sz="3200" dirty="0" err="1">
                <a:effectLst/>
                <a:ea typeface="Calibri" panose="020F0502020204030204" pitchFamily="34" charset="0"/>
                <a:cs typeface="Times New Roman" panose="02020603050405020304" pitchFamily="18" charset="0"/>
              </a:rPr>
              <a:t>hình</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lý</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thuyết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tìm</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hiểu</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thế</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giới</a:t>
            </a:r>
            <a:r>
              <a:rPr lang="vi-VN" sz="3200" dirty="0">
                <a:effectLst/>
                <a:ea typeface="Calibri" panose="020F0502020204030204" pitchFamily="34" charset="0"/>
                <a:cs typeface="Times New Roman" panose="02020603050405020304" pitchFamily="18" charset="0"/>
              </a:rPr>
              <a:t> vi mô </a:t>
            </a:r>
            <a:r>
              <a:rPr lang="vi-VN" sz="3200" dirty="0" err="1">
                <a:effectLst/>
                <a:ea typeface="Calibri" panose="020F0502020204030204" pitchFamily="34" charset="0"/>
                <a:cs typeface="Times New Roman" panose="02020603050405020304" pitchFamily="18" charset="0"/>
              </a:rPr>
              <a:t>và</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dùng</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thí</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nghiệm</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để</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kiểm</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chứng</a:t>
            </a:r>
            <a:r>
              <a:rPr lang="vi-VN" sz="3200" dirty="0">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sp>
        <p:nvSpPr>
          <p:cNvPr id="100" name="Hộp Văn bản 99">
            <a:extLst>
              <a:ext uri="{FF2B5EF4-FFF2-40B4-BE49-F238E27FC236}">
                <a16:creationId xmlns:a16="http://schemas.microsoft.com/office/drawing/2014/main" id="{AE9C551E-7EE5-E8D5-1C07-2F4C25610FEE}"/>
              </a:ext>
            </a:extLst>
          </p:cNvPr>
          <p:cNvSpPr txBox="1"/>
          <p:nvPr/>
        </p:nvSpPr>
        <p:spPr>
          <a:xfrm>
            <a:off x="8305799" y="803797"/>
            <a:ext cx="16764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pic>
        <p:nvPicPr>
          <p:cNvPr id="1026" name="Picture 2" descr="Mục tiêu chương trình vật lý cần điều chỉnh những gì? | Giáo dục Việt Nam">
            <a:extLst>
              <a:ext uri="{FF2B5EF4-FFF2-40B4-BE49-F238E27FC236}">
                <a16:creationId xmlns:a16="http://schemas.microsoft.com/office/drawing/2014/main" id="{19D8F4B5-692C-3B91-A08D-7EA4388C3E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07987" y="1171565"/>
            <a:ext cx="4598854" cy="3456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9">
                                            <p:txEl>
                                              <p:pRg st="0" end="0"/>
                                            </p:txEl>
                                          </p:spTgt>
                                        </p:tgtEl>
                                        <p:attrNameLst>
                                          <p:attrName>style.visibility</p:attrName>
                                        </p:attrNameLst>
                                      </p:cBhvr>
                                      <p:to>
                                        <p:strVal val="visible"/>
                                      </p:to>
                                    </p:set>
                                    <p:animEffect transition="in" filter="randombar(horizontal)">
                                      <p:cBhvr>
                                        <p:cTn id="13" dur="500"/>
                                        <p:tgtEl>
                                          <p:spTgt spid="9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9">
                                            <p:txEl>
                                              <p:pRg st="1" end="1"/>
                                            </p:txEl>
                                          </p:spTgt>
                                        </p:tgtEl>
                                        <p:attrNameLst>
                                          <p:attrName>style.visibility</p:attrName>
                                        </p:attrNameLst>
                                      </p:cBhvr>
                                      <p:to>
                                        <p:strVal val="visible"/>
                                      </p:to>
                                    </p:set>
                                    <p:animEffect transition="in" filter="randombar(horizontal)">
                                      <p:cBhvr>
                                        <p:cTn id="23" dur="500"/>
                                        <p:tgtEl>
                                          <p:spTgt spid="9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9">
                                            <p:txEl>
                                              <p:pRg st="2" end="2"/>
                                            </p:txEl>
                                          </p:spTgt>
                                        </p:tgtEl>
                                        <p:attrNameLst>
                                          <p:attrName>style.visibility</p:attrName>
                                        </p:attrNameLst>
                                      </p:cBhvr>
                                      <p:to>
                                        <p:strVal val="visible"/>
                                      </p:to>
                                    </p:set>
                                    <p:animEffect transition="in" filter="randombar(horizontal)">
                                      <p:cBhvr>
                                        <p:cTn id="28" dur="500"/>
                                        <p:tgtEl>
                                          <p:spTgt spid="9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9">
                                            <p:txEl>
                                              <p:pRg st="3" end="3"/>
                                            </p:txEl>
                                          </p:spTgt>
                                        </p:tgtEl>
                                        <p:attrNameLst>
                                          <p:attrName>style.visibility</p:attrName>
                                        </p:attrNameLst>
                                      </p:cBhvr>
                                      <p:to>
                                        <p:strVal val="visible"/>
                                      </p:to>
                                    </p:set>
                                    <p:animEffect transition="in" filter="randombar(horizontal)">
                                      <p:cBhvr>
                                        <p:cTn id="33" dur="500"/>
                                        <p:tgtEl>
                                          <p:spTgt spid="9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99">
                                            <p:txEl>
                                              <p:pRg st="4" end="4"/>
                                            </p:txEl>
                                          </p:spTgt>
                                        </p:tgtEl>
                                        <p:attrNameLst>
                                          <p:attrName>style.visibility</p:attrName>
                                        </p:attrNameLst>
                                      </p:cBhvr>
                                      <p:to>
                                        <p:strVal val="visible"/>
                                      </p:to>
                                    </p:set>
                                    <p:animEffect transition="in" filter="randombar(horizontal)">
                                      <p:cBhvr>
                                        <p:cTn id="38" dur="500"/>
                                        <p:tgtEl>
                                          <p:spTgt spid="9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99">
                                            <p:txEl>
                                              <p:pRg st="5" end="5"/>
                                            </p:txEl>
                                          </p:spTgt>
                                        </p:tgtEl>
                                        <p:attrNameLst>
                                          <p:attrName>style.visibility</p:attrName>
                                        </p:attrNameLst>
                                      </p:cBhvr>
                                      <p:to>
                                        <p:strVal val="visible"/>
                                      </p:to>
                                    </p:set>
                                    <p:animEffect transition="in" filter="randombar(horizontal)">
                                      <p:cBhvr>
                                        <p:cTn id="43" dur="500"/>
                                        <p:tgtEl>
                                          <p:spTgt spid="99">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99">
                                            <p:txEl>
                                              <p:pRg st="6" end="6"/>
                                            </p:txEl>
                                          </p:spTgt>
                                        </p:tgtEl>
                                        <p:attrNameLst>
                                          <p:attrName>style.visibility</p:attrName>
                                        </p:attrNameLst>
                                      </p:cBhvr>
                                      <p:to>
                                        <p:strVal val="visible"/>
                                      </p:to>
                                    </p:set>
                                    <p:animEffect transition="in" filter="randombar(horizontal)">
                                      <p:cBhvr>
                                        <p:cTn id="48" dur="500"/>
                                        <p:tgtEl>
                                          <p:spTgt spid="99">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99">
                                            <p:txEl>
                                              <p:pRg st="7" end="7"/>
                                            </p:txEl>
                                          </p:spTgt>
                                        </p:tgtEl>
                                        <p:attrNameLst>
                                          <p:attrName>style.visibility</p:attrName>
                                        </p:attrNameLst>
                                      </p:cBhvr>
                                      <p:to>
                                        <p:strVal val="visible"/>
                                      </p:to>
                                    </p:set>
                                    <p:animEffect transition="in" filter="randombar(horizontal)">
                                      <p:cBhvr>
                                        <p:cTn id="53" dur="500"/>
                                        <p:tgtEl>
                                          <p:spTgt spid="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976" t="9828" r="3134" b="10058"/>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74078">
            <a:off x="12708015" y="-1082461"/>
            <a:ext cx="6555864" cy="6465721"/>
          </a:xfrm>
          <a:prstGeom prst="rect">
            <a:avLst/>
          </a:prstGeom>
        </p:spPr>
      </p:pic>
      <p:grpSp>
        <p:nvGrpSpPr>
          <p:cNvPr id="4" name="Group 4"/>
          <p:cNvGrpSpPr/>
          <p:nvPr/>
        </p:nvGrpSpPr>
        <p:grpSpPr>
          <a:xfrm>
            <a:off x="1483396" y="1020413"/>
            <a:ext cx="15321204" cy="8232366"/>
            <a:chOff x="0" y="0"/>
            <a:chExt cx="3497301" cy="1706568"/>
          </a:xfrm>
        </p:grpSpPr>
        <p:sp>
          <p:nvSpPr>
            <p:cNvPr id="5" name="Freeform 5"/>
            <p:cNvSpPr/>
            <p:nvPr/>
          </p:nvSpPr>
          <p:spPr>
            <a:xfrm>
              <a:off x="0" y="0"/>
              <a:ext cx="3497301" cy="1706568"/>
            </a:xfrm>
            <a:custGeom>
              <a:avLst/>
              <a:gdLst/>
              <a:ahLst/>
              <a:cxnLst/>
              <a:rect l="l" t="t" r="r" b="b"/>
              <a:pathLst>
                <a:path w="3497301" h="1706568">
                  <a:moveTo>
                    <a:pt x="29734" y="0"/>
                  </a:moveTo>
                  <a:lnTo>
                    <a:pt x="3467567" y="0"/>
                  </a:lnTo>
                  <a:cubicBezTo>
                    <a:pt x="3483989" y="0"/>
                    <a:pt x="3497301" y="13313"/>
                    <a:pt x="3497301" y="29734"/>
                  </a:cubicBezTo>
                  <a:lnTo>
                    <a:pt x="3497301" y="1676834"/>
                  </a:lnTo>
                  <a:cubicBezTo>
                    <a:pt x="3497301" y="1693256"/>
                    <a:pt x="3483989" y="1706568"/>
                    <a:pt x="3467567" y="1706568"/>
                  </a:cubicBezTo>
                  <a:lnTo>
                    <a:pt x="29734" y="1706568"/>
                  </a:lnTo>
                  <a:cubicBezTo>
                    <a:pt x="13313" y="1706568"/>
                    <a:pt x="0" y="1693256"/>
                    <a:pt x="0" y="1676834"/>
                  </a:cubicBezTo>
                  <a:lnTo>
                    <a:pt x="0" y="29734"/>
                  </a:lnTo>
                  <a:cubicBezTo>
                    <a:pt x="0" y="13313"/>
                    <a:pt x="13313" y="0"/>
                    <a:pt x="29734" y="0"/>
                  </a:cubicBezTo>
                  <a:close/>
                </a:path>
              </a:pathLst>
            </a:custGeom>
            <a:solidFill>
              <a:srgbClr val="FFF9F5"/>
            </a:solidFill>
          </p:spPr>
        </p:sp>
        <p:sp>
          <p:nvSpPr>
            <p:cNvPr id="6" name="TextBox 6"/>
            <p:cNvSpPr txBox="1"/>
            <p:nvPr/>
          </p:nvSpPr>
          <p:spPr>
            <a:xfrm>
              <a:off x="0" y="47625"/>
              <a:ext cx="812800" cy="765175"/>
            </a:xfrm>
            <a:prstGeom prst="rect">
              <a:avLst/>
            </a:prstGeom>
          </p:spPr>
          <p:txBody>
            <a:bodyPr lIns="50800" tIns="50800" rIns="50800" bIns="50800" rtlCol="0" anchor="ctr"/>
            <a:lstStyle/>
            <a:p>
              <a:pPr algn="ctr">
                <a:lnSpc>
                  <a:spcPts val="2534"/>
                </a:lnSpc>
              </a:pPr>
              <a:endParaRPr/>
            </a:p>
          </p:txBody>
        </p:sp>
      </p:grpSp>
      <p:sp>
        <p:nvSpPr>
          <p:cNvPr id="19" name="TextBox 19"/>
          <p:cNvSpPr txBox="1"/>
          <p:nvPr/>
        </p:nvSpPr>
        <p:spPr>
          <a:xfrm>
            <a:off x="4886764" y="6989135"/>
            <a:ext cx="8514472" cy="4502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FFF9F5"/>
                </a:solidFill>
                <a:latin typeface="Poppins Medium"/>
              </a:rPr>
              <a:t>Shout "Bingo" if you get five in a row!</a:t>
            </a:r>
          </a:p>
        </p:txBody>
      </p:sp>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37597" flipH="1">
            <a:off x="16372946" y="-144967"/>
            <a:ext cx="1678147" cy="2330760"/>
          </a:xfrm>
          <a:prstGeom prst="rect">
            <a:avLst/>
          </a:prstGeom>
        </p:spPr>
      </p:pic>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8114">
            <a:off x="-297415" y="7845911"/>
            <a:ext cx="1999504" cy="2545665"/>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04726" y="1607304"/>
            <a:ext cx="543096" cy="543096"/>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8700" y="3140490"/>
            <a:ext cx="543096" cy="543096"/>
          </a:xfrm>
          <a:prstGeom prst="rect">
            <a:avLst/>
          </a:prstGeom>
        </p:spPr>
      </p:pic>
      <p:sp>
        <p:nvSpPr>
          <p:cNvPr id="26" name="Hộp Văn bản 25">
            <a:extLst>
              <a:ext uri="{FF2B5EF4-FFF2-40B4-BE49-F238E27FC236}">
                <a16:creationId xmlns:a16="http://schemas.microsoft.com/office/drawing/2014/main" id="{FEAD2ED7-DDE9-4E38-B7BB-BCC7BE4A244A}"/>
              </a:ext>
            </a:extLst>
          </p:cNvPr>
          <p:cNvSpPr txBox="1"/>
          <p:nvPr/>
        </p:nvSpPr>
        <p:spPr>
          <a:xfrm>
            <a:off x="3210615" y="1350042"/>
            <a:ext cx="11899723" cy="1577483"/>
          </a:xfrm>
          <a:prstGeom prst="rect">
            <a:avLst/>
          </a:prstGeom>
          <a:noFill/>
        </p:spPr>
        <p:txBody>
          <a:bodyPr wrap="square">
            <a:spAutoFit/>
          </a:bodyPr>
          <a:lstStyle/>
          <a:p>
            <a:pPr marL="0" marR="0" algn="just">
              <a:lnSpc>
                <a:spcPct val="150000"/>
              </a:lnSpc>
              <a:spcBef>
                <a:spcPts val="0"/>
              </a:spcBef>
              <a:spcAft>
                <a:spcPts val="250"/>
              </a:spcAft>
            </a:pPr>
            <a:r>
              <a:rPr lang="en-US" sz="3400" b="1" dirty="0">
                <a:effectLst/>
                <a:latin typeface="Arial" panose="020B0604020202020204" pitchFamily="34" charset="0"/>
                <a:ea typeface="Calibri" panose="020F0502020204030204" pitchFamily="34" charset="0"/>
                <a:cs typeface="Arial" panose="020B0604020202020204" pitchFamily="34" charset="0"/>
              </a:rPr>
              <a:t>?</a:t>
            </a:r>
            <a:r>
              <a:rPr lang="vi-VN" sz="3400" b="1" dirty="0">
                <a:effectLst/>
                <a:ea typeface="Calibri" panose="020F0502020204030204" pitchFamily="34" charset="0"/>
                <a:cs typeface="Times New Roman" panose="02020603050405020304" pitchFamily="18" charset="0"/>
              </a:rPr>
              <a:t>2</a:t>
            </a:r>
            <a:r>
              <a:rPr lang="vi-VN" sz="3400" dirty="0">
                <a:effectLst/>
                <a:ea typeface="Calibri" panose="020F0502020204030204" pitchFamily="34" charset="0"/>
                <a:cs typeface="Times New Roman" panose="02020603050405020304" pitchFamily="18" charset="0"/>
              </a:rPr>
              <a:t>. Em cho </a:t>
            </a:r>
            <a:r>
              <a:rPr lang="vi-VN" sz="3400" dirty="0" err="1">
                <a:effectLst/>
                <a:ea typeface="Calibri" panose="020F0502020204030204" pitchFamily="34" charset="0"/>
                <a:cs typeface="Times New Roman" panose="02020603050405020304" pitchFamily="18" charset="0"/>
              </a:rPr>
              <a:t>rằng</a:t>
            </a:r>
            <a:r>
              <a:rPr lang="vi-VN" sz="3400" dirty="0">
                <a:effectLst/>
                <a:ea typeface="Calibri" panose="020F0502020204030204" pitchFamily="34" charset="0"/>
                <a:cs typeface="Times New Roman" panose="02020603050405020304" pitchFamily="18" charset="0"/>
              </a:rPr>
              <a:t>, giai </a:t>
            </a:r>
            <a:r>
              <a:rPr lang="vi-VN" sz="3400" dirty="0" err="1">
                <a:effectLst/>
                <a:ea typeface="Calibri" panose="020F0502020204030204" pitchFamily="34" charset="0"/>
                <a:cs typeface="Times New Roman" panose="02020603050405020304" pitchFamily="18" charset="0"/>
              </a:rPr>
              <a:t>đoạn</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nào</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là</a:t>
            </a:r>
            <a:r>
              <a:rPr lang="vi-VN" sz="3400" dirty="0">
                <a:effectLst/>
                <a:ea typeface="Calibri" panose="020F0502020204030204" pitchFamily="34" charset="0"/>
                <a:cs typeface="Times New Roman" panose="02020603050405020304" pitchFamily="18" charset="0"/>
              </a:rPr>
              <a:t> quan </a:t>
            </a:r>
            <a:r>
              <a:rPr lang="vi-VN" sz="3400" dirty="0" err="1">
                <a:effectLst/>
                <a:ea typeface="Calibri" panose="020F0502020204030204" pitchFamily="34" charset="0"/>
                <a:cs typeface="Times New Roman" panose="02020603050405020304" pitchFamily="18" charset="0"/>
              </a:rPr>
              <a:t>trọng</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nhất</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có</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tầm</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ảnh</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hưởng</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nhất</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đối</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với</a:t>
            </a:r>
            <a:r>
              <a:rPr lang="vi-VN" sz="3400" dirty="0">
                <a:effectLst/>
                <a:ea typeface="Calibri" panose="020F0502020204030204" pitchFamily="34" charset="0"/>
                <a:cs typeface="Times New Roman" panose="02020603050405020304" pitchFamily="18" charset="0"/>
              </a:rPr>
              <a:t> </a:t>
            </a:r>
            <a:r>
              <a:rPr lang="en-US" sz="3400" dirty="0">
                <a:effectLst/>
                <a:latin typeface="Arial" panose="020B0604020202020204" pitchFamily="34" charset="0"/>
                <a:ea typeface="Calibri" panose="020F0502020204030204" pitchFamily="34" charset="0"/>
                <a:cs typeface="Arial" panose="020B0604020202020204" pitchFamily="34" charset="0"/>
              </a:rPr>
              <a:t>khoa </a:t>
            </a:r>
            <a:r>
              <a:rPr lang="en-US" sz="3400" dirty="0" err="1">
                <a:effectLst/>
                <a:latin typeface="Arial" panose="020B0604020202020204" pitchFamily="34" charset="0"/>
                <a:ea typeface="Calibri" panose="020F0502020204030204" pitchFamily="34" charset="0"/>
                <a:cs typeface="Arial" panose="020B0604020202020204" pitchFamily="34" charset="0"/>
              </a:rPr>
              <a:t>học</a:t>
            </a:r>
            <a:r>
              <a:rPr lang="vi-VN" sz="3400" dirty="0">
                <a:effectLst/>
                <a:latin typeface="Arial" panose="020B0604020202020204" pitchFamily="34" charset="0"/>
                <a:ea typeface="Calibri" panose="020F0502020204030204" pitchFamily="34" charset="0"/>
                <a:cs typeface="Arial" panose="020B0604020202020204" pitchFamily="34" charset="0"/>
              </a:rPr>
              <a:t> </a:t>
            </a:r>
            <a:r>
              <a:rPr lang="vi-VN" sz="3400" dirty="0" err="1">
                <a:effectLst/>
                <a:ea typeface="Calibri" panose="020F0502020204030204" pitchFamily="34" charset="0"/>
                <a:cs typeface="Times New Roman" panose="02020603050405020304" pitchFamily="18" charset="0"/>
              </a:rPr>
              <a:t>và</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đời</a:t>
            </a:r>
            <a:r>
              <a:rPr lang="vi-VN" sz="3400" dirty="0">
                <a:effectLst/>
                <a:ea typeface="Calibri" panose="020F0502020204030204" pitchFamily="34" charset="0"/>
                <a:cs typeface="Times New Roman" panose="02020603050405020304" pitchFamily="18" charset="0"/>
              </a:rPr>
              <a:t> </a:t>
            </a:r>
            <a:r>
              <a:rPr lang="vi-VN" sz="3400" dirty="0" err="1">
                <a:effectLst/>
                <a:ea typeface="Calibri" panose="020F0502020204030204" pitchFamily="34" charset="0"/>
                <a:cs typeface="Times New Roman" panose="02020603050405020304" pitchFamily="18" charset="0"/>
              </a:rPr>
              <a:t>sống</a:t>
            </a:r>
            <a:r>
              <a:rPr lang="vi-VN" sz="3400" dirty="0">
                <a:effectLst/>
                <a:ea typeface="Calibri" panose="020F0502020204030204" pitchFamily="34" charset="0"/>
                <a:cs typeface="Times New Roman" panose="02020603050405020304" pitchFamily="18" charset="0"/>
              </a:rPr>
              <a:t>? </a:t>
            </a:r>
            <a:endParaRPr lang="en-US" sz="3400" dirty="0">
              <a:effectLst/>
              <a:ea typeface="Calibri" panose="020F0502020204030204" pitchFamily="34" charset="0"/>
              <a:cs typeface="Times New Roman" panose="02020603050405020304" pitchFamily="18" charset="0"/>
            </a:endParaRPr>
          </a:p>
        </p:txBody>
      </p:sp>
      <p:sp>
        <p:nvSpPr>
          <p:cNvPr id="29" name="Hộp Văn bản 28">
            <a:extLst>
              <a:ext uri="{FF2B5EF4-FFF2-40B4-BE49-F238E27FC236}">
                <a16:creationId xmlns:a16="http://schemas.microsoft.com/office/drawing/2014/main" id="{6C649ABD-AE0A-CE9A-B0FB-A2944DD28602}"/>
              </a:ext>
            </a:extLst>
          </p:cNvPr>
          <p:cNvSpPr txBox="1"/>
          <p:nvPr/>
        </p:nvSpPr>
        <p:spPr>
          <a:xfrm>
            <a:off x="2016891" y="3722780"/>
            <a:ext cx="8293112" cy="5221942"/>
          </a:xfrm>
          <a:prstGeom prst="rect">
            <a:avLst/>
          </a:prstGeom>
          <a:noFill/>
        </p:spPr>
        <p:txBody>
          <a:bodyPr wrap="square">
            <a:spAutoFit/>
          </a:bodyPr>
          <a:lstStyle/>
          <a:p>
            <a:pPr marL="457200" marR="0" lvl="0" indent="-457200" algn="just">
              <a:lnSpc>
                <a:spcPct val="150000"/>
              </a:lnSpc>
              <a:spcBef>
                <a:spcPts val="0"/>
              </a:spcBef>
              <a:spcAft>
                <a:spcPts val="250"/>
              </a:spcAft>
              <a:buFont typeface="Symbol" panose="05050102010706020507" pitchFamily="18" charset="2"/>
              <a:buChar char="-"/>
            </a:pPr>
            <a:r>
              <a:rPr lang="vi-VN" sz="3200" dirty="0" err="1">
                <a:effectLst/>
                <a:ea typeface="Calibri" panose="020F0502020204030204" pitchFamily="34" charset="0"/>
                <a:cs typeface="Times New Roman" panose="02020603050405020304" pitchFamily="18" charset="0"/>
              </a:rPr>
              <a:t>Mỗi</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một</a:t>
            </a:r>
            <a:r>
              <a:rPr lang="vi-VN" sz="3200" dirty="0">
                <a:effectLst/>
                <a:ea typeface="Calibri" panose="020F0502020204030204" pitchFamily="34" charset="0"/>
                <a:cs typeface="Times New Roman" panose="02020603050405020304" pitchFamily="18" charset="0"/>
              </a:rPr>
              <a:t> giai </a:t>
            </a:r>
            <a:r>
              <a:rPr lang="vi-VN" sz="3200" dirty="0" err="1">
                <a:effectLst/>
                <a:ea typeface="Calibri" panose="020F0502020204030204" pitchFamily="34" charset="0"/>
                <a:cs typeface="Times New Roman" panose="02020603050405020304" pitchFamily="18" charset="0"/>
              </a:rPr>
              <a:t>đoạn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đều</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có</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những</a:t>
            </a:r>
            <a:r>
              <a:rPr lang="vi-VN" sz="3200" dirty="0">
                <a:effectLst/>
                <a:ea typeface="Calibri" panose="020F0502020204030204" pitchFamily="34" charset="0"/>
                <a:cs typeface="Times New Roman" panose="02020603050405020304" pitchFamily="18" charset="0"/>
              </a:rPr>
              <a:t> vai </a:t>
            </a:r>
            <a:r>
              <a:rPr lang="vi-VN" sz="3200" dirty="0" err="1">
                <a:effectLst/>
                <a:ea typeface="Calibri" panose="020F0502020204030204" pitchFamily="34" charset="0"/>
                <a:cs typeface="Times New Roman" panose="02020603050405020304" pitchFamily="18" charset="0"/>
              </a:rPr>
              <a:t>trò</a:t>
            </a:r>
            <a:r>
              <a:rPr lang="vi-VN" sz="3200" dirty="0">
                <a:effectLst/>
                <a:ea typeface="Calibri" panose="020F0502020204030204" pitchFamily="34" charset="0"/>
                <a:cs typeface="Times New Roman" panose="02020603050405020304" pitchFamily="18" charset="0"/>
              </a:rPr>
              <a:t> riêng, giai </a:t>
            </a:r>
            <a:r>
              <a:rPr lang="vi-VN" sz="3200" dirty="0" err="1">
                <a:effectLst/>
                <a:ea typeface="Calibri" panose="020F0502020204030204" pitchFamily="34" charset="0"/>
                <a:cs typeface="Times New Roman" panose="02020603050405020304" pitchFamily="18" charset="0"/>
              </a:rPr>
              <a:t>đoạn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trước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là</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tiền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đề</a:t>
            </a:r>
            <a:r>
              <a:rPr lang="vi-VN" sz="3200" dirty="0">
                <a:effectLst/>
                <a:ea typeface="Calibri" panose="020F0502020204030204" pitchFamily="34" charset="0"/>
                <a:cs typeface="Times New Roman" panose="02020603050405020304" pitchFamily="18" charset="0"/>
              </a:rPr>
              <a:t> cho giai </a:t>
            </a:r>
            <a:r>
              <a:rPr lang="vi-VN" sz="3200" dirty="0" err="1">
                <a:effectLst/>
                <a:ea typeface="Calibri" panose="020F0502020204030204" pitchFamily="34" charset="0"/>
                <a:cs typeface="Times New Roman" panose="02020603050405020304" pitchFamily="18" charset="0"/>
              </a:rPr>
              <a:t>đoạn</a:t>
            </a:r>
            <a:r>
              <a:rPr lang="vi-VN" sz="3200" dirty="0">
                <a:effectLst/>
                <a:ea typeface="Calibri" panose="020F0502020204030204" pitchFamily="34" charset="0"/>
                <a:cs typeface="Times New Roman" panose="02020603050405020304" pitchFamily="18" charset="0"/>
              </a:rPr>
              <a:t> sau </a:t>
            </a:r>
            <a:r>
              <a:rPr lang="vi-VN" sz="3200" dirty="0" err="1">
                <a:effectLst/>
                <a:ea typeface="Calibri" panose="020F0502020204030204" pitchFamily="34" charset="0"/>
                <a:cs typeface="Times New Roman" panose="02020603050405020304" pitchFamily="18" charset="0"/>
              </a:rPr>
              <a:t>phát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triển</a:t>
            </a:r>
            <a:r>
              <a:rPr lang="vi-VN" sz="3200" dirty="0">
                <a:effectLst/>
                <a:ea typeface="Calibri" panose="020F0502020204030204" pitchFamily="34" charset="0"/>
                <a:cs typeface="Times New Roman" panose="02020603050405020304" pitchFamily="18" charset="0"/>
              </a:rPr>
              <a:t> hơn. </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250"/>
              </a:spcAft>
              <a:buFont typeface="Symbol" panose="05050102010706020507" pitchFamily="18" charset="2"/>
              <a:buChar char="-"/>
            </a:pPr>
            <a:r>
              <a:rPr lang="vi-VN" sz="3200" dirty="0">
                <a:effectLst/>
                <a:ea typeface="Calibri" panose="020F0502020204030204" pitchFamily="34" charset="0"/>
                <a:cs typeface="Times New Roman" panose="02020603050405020304" pitchFamily="18" charset="0"/>
              </a:rPr>
              <a:t>Nhưng ở giai </a:t>
            </a:r>
            <a:r>
              <a:rPr lang="vi-VN" sz="3200" dirty="0" err="1">
                <a:effectLst/>
                <a:ea typeface="Calibri" panose="020F0502020204030204" pitchFamily="34" charset="0"/>
                <a:cs typeface="Times New Roman" panose="02020603050405020304" pitchFamily="18" charset="0"/>
              </a:rPr>
              <a:t>đoạn</a:t>
            </a:r>
            <a:r>
              <a:rPr lang="vi-VN" sz="3200" dirty="0">
                <a:effectLst/>
                <a:ea typeface="Calibri" panose="020F0502020204030204" pitchFamily="34" charset="0"/>
                <a:cs typeface="Times New Roman" panose="02020603050405020304" pitchFamily="18" charset="0"/>
              </a:rPr>
              <a:t> 3 </a:t>
            </a:r>
            <a:r>
              <a:rPr lang="vi-VN" sz="3200" dirty="0" err="1">
                <a:effectLst/>
                <a:ea typeface="Calibri" panose="020F0502020204030204" pitchFamily="34" charset="0"/>
                <a:cs typeface="Times New Roman" panose="02020603050405020304" pitchFamily="18" charset="0"/>
              </a:rPr>
              <a:t>đã</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kiểm</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chứng</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tính</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đúng</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đắn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và</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bác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bỏ</a:t>
            </a:r>
            <a:r>
              <a:rPr lang="vi-VN" sz="3200" dirty="0">
                <a:effectLst/>
                <a:ea typeface="Calibri" panose="020F0502020204030204" pitchFamily="34" charset="0"/>
                <a:cs typeface="Times New Roman" panose="02020603050405020304" pitchFamily="18" charset="0"/>
              </a:rPr>
              <a:t> đi </a:t>
            </a:r>
            <a:r>
              <a:rPr lang="vi-VN" sz="3200" dirty="0" err="1">
                <a:effectLst/>
                <a:ea typeface="Calibri" panose="020F0502020204030204" pitchFamily="34" charset="0"/>
                <a:cs typeface="Times New Roman" panose="02020603050405020304" pitchFamily="18" charset="0"/>
              </a:rPr>
              <a:t>một</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số</a:t>
            </a:r>
            <a:r>
              <a:rPr lang="vi-VN" sz="3200" dirty="0">
                <a:effectLst/>
                <a:ea typeface="Calibri" panose="020F0502020204030204" pitchFamily="34" charset="0"/>
                <a:cs typeface="Times New Roman" panose="02020603050405020304" pitchFamily="18" charset="0"/>
              </a:rPr>
              <a:t> nghiên </a:t>
            </a:r>
            <a:r>
              <a:rPr lang="vi-VN" sz="3200" dirty="0" err="1">
                <a:effectLst/>
                <a:ea typeface="Calibri" panose="020F0502020204030204" pitchFamily="34" charset="0"/>
                <a:cs typeface="Times New Roman" panose="02020603050405020304" pitchFamily="18" charset="0"/>
              </a:rPr>
              <a:t>cứu</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của</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các</a:t>
            </a:r>
            <a:r>
              <a:rPr lang="vi-VN" sz="3200" dirty="0">
                <a:effectLst/>
                <a:ea typeface="Calibri" panose="020F0502020204030204" pitchFamily="34" charset="0"/>
                <a:cs typeface="Times New Roman" panose="02020603050405020304" pitchFamily="18" charset="0"/>
              </a:rPr>
              <a:t> giai </a:t>
            </a:r>
            <a:r>
              <a:rPr lang="vi-VN" sz="3200" dirty="0" err="1">
                <a:effectLst/>
                <a:ea typeface="Calibri" panose="020F0502020204030204" pitchFamily="34" charset="0"/>
                <a:cs typeface="Times New Roman" panose="02020603050405020304" pitchFamily="18" charset="0"/>
              </a:rPr>
              <a:t>đoạn</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trước</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đó</a:t>
            </a:r>
            <a:r>
              <a:rPr lang="vi-VN" sz="3200" dirty="0">
                <a:effectLst/>
                <a:ea typeface="Calibri" panose="020F0502020204030204" pitchFamily="34" charset="0"/>
                <a:cs typeface="Times New Roman" panose="02020603050405020304" pitchFamily="18" charset="0"/>
              </a:rPr>
              <a:t>. Nên theo em </a:t>
            </a:r>
            <a:r>
              <a:rPr lang="vi-VN" sz="3200" dirty="0" err="1">
                <a:effectLst/>
                <a:ea typeface="Calibri" panose="020F0502020204030204" pitchFamily="34" charset="0"/>
                <a:cs typeface="Times New Roman" panose="02020603050405020304" pitchFamily="18" charset="0"/>
              </a:rPr>
              <a:t>là</a:t>
            </a:r>
            <a:r>
              <a:rPr lang="vi-VN" sz="3200" dirty="0">
                <a:effectLst/>
                <a:ea typeface="Calibri" panose="020F0502020204030204" pitchFamily="34" charset="0"/>
                <a:cs typeface="Times New Roman" panose="02020603050405020304" pitchFamily="18" charset="0"/>
              </a:rPr>
              <a:t> giai </a:t>
            </a:r>
            <a:r>
              <a:rPr lang="vi-VN" sz="3200" dirty="0" err="1">
                <a:effectLst/>
                <a:ea typeface="Calibri" panose="020F0502020204030204" pitchFamily="34" charset="0"/>
                <a:cs typeface="Times New Roman" panose="02020603050405020304" pitchFamily="18" charset="0"/>
              </a:rPr>
              <a:t>đoạn</a:t>
            </a:r>
            <a:r>
              <a:rPr lang="vi-VN" sz="3200" dirty="0">
                <a:effectLst/>
                <a:ea typeface="Calibri" panose="020F0502020204030204" pitchFamily="34" charset="0"/>
                <a:cs typeface="Times New Roman" panose="02020603050405020304" pitchFamily="18" charset="0"/>
              </a:rPr>
              <a:t> 3 </a:t>
            </a:r>
            <a:r>
              <a:rPr lang="vi-VN" sz="3200" dirty="0" err="1">
                <a:effectLst/>
                <a:ea typeface="Calibri" panose="020F0502020204030204" pitchFamily="34" charset="0"/>
                <a:cs typeface="Times New Roman" panose="02020603050405020304" pitchFamily="18" charset="0"/>
              </a:rPr>
              <a:t>có</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tầm</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ảnh</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hưởng</a:t>
            </a:r>
            <a:r>
              <a:rPr lang="vi-VN" sz="3200" dirty="0">
                <a:effectLst/>
                <a:ea typeface="Calibri" panose="020F0502020204030204" pitchFamily="34" charset="0"/>
                <a:cs typeface="Times New Roman" panose="02020603050405020304" pitchFamily="18" charset="0"/>
              </a:rPr>
              <a:t> </a:t>
            </a:r>
            <a:r>
              <a:rPr lang="vi-VN" sz="3200" dirty="0" err="1">
                <a:effectLst/>
                <a:ea typeface="Calibri" panose="020F0502020204030204" pitchFamily="34" charset="0"/>
                <a:cs typeface="Times New Roman" panose="02020603050405020304" pitchFamily="18" charset="0"/>
              </a:rPr>
              <a:t>nhất</a:t>
            </a:r>
            <a:r>
              <a:rPr lang="vi-VN" sz="3200" dirty="0">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sp>
        <p:nvSpPr>
          <p:cNvPr id="30" name="Hộp Văn bản 29">
            <a:extLst>
              <a:ext uri="{FF2B5EF4-FFF2-40B4-BE49-F238E27FC236}">
                <a16:creationId xmlns:a16="http://schemas.microsoft.com/office/drawing/2014/main" id="{C41D4EA2-3E5D-4A3F-E507-6046243A964D}"/>
              </a:ext>
            </a:extLst>
          </p:cNvPr>
          <p:cNvSpPr txBox="1"/>
          <p:nvPr/>
        </p:nvSpPr>
        <p:spPr>
          <a:xfrm>
            <a:off x="8305798" y="3238385"/>
            <a:ext cx="16764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pic>
        <p:nvPicPr>
          <p:cNvPr id="2050" name="Picture 2" descr="15 quyển sách hay về vật lý đáng đọc nhất - Readvii">
            <a:extLst>
              <a:ext uri="{FF2B5EF4-FFF2-40B4-BE49-F238E27FC236}">
                <a16:creationId xmlns:a16="http://schemas.microsoft.com/office/drawing/2014/main" id="{4CC05A11-A0B0-CD55-A6D8-71BE43A9EB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29664" y="4413206"/>
            <a:ext cx="5522802" cy="33278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circle(in)">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xEl>
                                              <p:pRg st="0" end="0"/>
                                            </p:txEl>
                                          </p:spTgt>
                                        </p:tgtEl>
                                        <p:attrNameLst>
                                          <p:attrName>style.visibility</p:attrName>
                                        </p:attrNameLst>
                                      </p:cBhvr>
                                      <p:to>
                                        <p:strVal val="visible"/>
                                      </p:to>
                                    </p:set>
                                    <p:animEffect transition="in" filter="fade">
                                      <p:cBhvr>
                                        <p:cTn id="23" dur="500"/>
                                        <p:tgtEl>
                                          <p:spTgt spid="2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xEl>
                                              <p:pRg st="1" end="1"/>
                                            </p:txEl>
                                          </p:spTgt>
                                        </p:tgtEl>
                                        <p:attrNameLst>
                                          <p:attrName>style.visibility</p:attrName>
                                        </p:attrNameLst>
                                      </p:cBhvr>
                                      <p:to>
                                        <p:strVal val="visible"/>
                                      </p:to>
                                    </p:set>
                                    <p:animEffect transition="in" filter="fade">
                                      <p:cBhvr>
                                        <p:cTn id="28"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BCE722D1-C6C4-4773-BDE9-5FCE9DF8BCE4}:256"/>
</p:tagLst>
</file>

<file path=ppt/tags/tag2.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ags/tag3.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ags/tag4.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ags/tag5.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ags/tag6.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2163</Words>
  <PresentationFormat>Tùy chỉnh</PresentationFormat>
  <Paragraphs>198</Paragraphs>
  <Slides>33</Slides>
  <Notes>8</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33</vt:i4>
      </vt:variant>
    </vt:vector>
  </HeadingPairs>
  <TitlesOfParts>
    <vt:vector size="44" baseType="lpstr">
      <vt:lpstr>Calibri</vt:lpstr>
      <vt:lpstr>Times New Roman</vt:lpstr>
      <vt:lpstr>Cambria Math</vt:lpstr>
      <vt:lpstr>Poppins Medium</vt:lpstr>
      <vt:lpstr>Symbol</vt:lpstr>
      <vt:lpstr>Arial</vt:lpstr>
      <vt:lpstr>Jua</vt:lpstr>
      <vt:lpstr>Wingdings</vt:lpstr>
      <vt:lpstr>Calibri Light</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2022-08-25T01:11:05Z</dcterms:modified>
  <dc:identifier>DAFKDBF-zL8</dc:identifier>
</cp:coreProperties>
</file>