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84" r:id="rId2"/>
    <p:sldId id="446" r:id="rId3"/>
    <p:sldId id="385" r:id="rId4"/>
    <p:sldId id="388" r:id="rId5"/>
    <p:sldId id="389" r:id="rId6"/>
    <p:sldId id="430" r:id="rId7"/>
    <p:sldId id="327" r:id="rId8"/>
    <p:sldId id="427" r:id="rId9"/>
    <p:sldId id="426" r:id="rId10"/>
    <p:sldId id="420" r:id="rId11"/>
    <p:sldId id="421" r:id="rId12"/>
    <p:sldId id="404" r:id="rId13"/>
    <p:sldId id="406" r:id="rId14"/>
    <p:sldId id="431" r:id="rId15"/>
    <p:sldId id="428" r:id="rId16"/>
    <p:sldId id="432" r:id="rId17"/>
    <p:sldId id="370" r:id="rId18"/>
    <p:sldId id="436" r:id="rId19"/>
    <p:sldId id="413" r:id="rId20"/>
    <p:sldId id="435" r:id="rId21"/>
    <p:sldId id="437" r:id="rId22"/>
    <p:sldId id="438" r:id="rId23"/>
    <p:sldId id="439" r:id="rId24"/>
    <p:sldId id="440" r:id="rId25"/>
    <p:sldId id="441" r:id="rId26"/>
    <p:sldId id="442" r:id="rId27"/>
    <p:sldId id="443" r:id="rId28"/>
    <p:sldId id="361" r:id="rId29"/>
    <p:sldId id="445" r:id="rId30"/>
    <p:sldId id="444" r:id="rId31"/>
    <p:sldId id="383" r:id="rId32"/>
    <p:sldId id="277" r:id="rId33"/>
    <p:sldId id="346" r:id="rId34"/>
    <p:sldId id="349" r:id="rId35"/>
    <p:sldId id="375" r:id="rId36"/>
    <p:sldId id="350" r:id="rId37"/>
    <p:sldId id="347" r:id="rId38"/>
    <p:sldId id="376" r:id="rId39"/>
    <p:sldId id="362" r:id="rId40"/>
    <p:sldId id="351" r:id="rId41"/>
    <p:sldId id="336" r:id="rId42"/>
    <p:sldId id="337" r:id="rId43"/>
    <p:sldId id="352" r:id="rId44"/>
    <p:sldId id="363" r:id="rId45"/>
    <p:sldId id="368" r:id="rId46"/>
    <p:sldId id="369" r:id="rId47"/>
    <p:sldId id="377" r:id="rId48"/>
    <p:sldId id="378" r:id="rId49"/>
    <p:sldId id="379" r:id="rId50"/>
    <p:sldId id="380" r:id="rId51"/>
    <p:sldId id="381"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FFFF"/>
    <a:srgbClr val="CCFF99"/>
    <a:srgbClr val="CCFF66"/>
    <a:srgbClr val="CCFFCC"/>
    <a:srgbClr val="009900"/>
    <a:srgbClr val="FF3399"/>
    <a:srgbClr val="008000"/>
    <a:srgbClr val="99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94660"/>
  </p:normalViewPr>
  <p:slideViewPr>
    <p:cSldViewPr>
      <p:cViewPr varScale="1">
        <p:scale>
          <a:sx n="66" d="100"/>
          <a:sy n="66" d="100"/>
        </p:scale>
        <p:origin x="648" y="2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272E33-B097-4066-98C0-47CB9B02D65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342423F-939B-472C-A963-D22050B64D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9CBAC4DF-333A-4085-919E-CDA25B10F6A4}" type="datetimeFigureOut">
              <a:rPr lang="en-US"/>
              <a:pPr>
                <a:defRPr/>
              </a:pPr>
              <a:t>12/18/2021</a:t>
            </a:fld>
            <a:endParaRPr lang="en-US"/>
          </a:p>
        </p:txBody>
      </p:sp>
      <p:sp>
        <p:nvSpPr>
          <p:cNvPr id="4" name="Slide Image Placeholder 3">
            <a:extLst>
              <a:ext uri="{FF2B5EF4-FFF2-40B4-BE49-F238E27FC236}">
                <a16:creationId xmlns:a16="http://schemas.microsoft.com/office/drawing/2014/main" id="{1028BAEF-DA51-454C-A36D-B37C4966740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84AEE38-966E-40BE-ADA9-C6AA1A1F64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E1B87A-832B-4947-AB92-E2E01C75E3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8B77C57-7D84-4D2E-93FB-FBDB5E9DA9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187189-C7DB-47E7-A3B3-300F8B537D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87DACCE-E88F-45C5-B484-325C9ADEA5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C227CAB-85D4-49A4-B638-7152712C5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148" name="Slide Number Placeholder 3">
            <a:extLst>
              <a:ext uri="{FF2B5EF4-FFF2-40B4-BE49-F238E27FC236}">
                <a16:creationId xmlns:a16="http://schemas.microsoft.com/office/drawing/2014/main" id="{DB36865C-B107-45FF-AC03-214EA31BBF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1B01F1-8072-42D5-AB21-36ABC5162C39}" type="slidenum">
              <a:rPr lang="en-US" altLang="vi-VN" smtClean="0">
                <a:latin typeface="VNI-Times" pitchFamily="2" charset="0"/>
              </a:rPr>
              <a:pPr>
                <a:spcBef>
                  <a:spcPct val="0"/>
                </a:spcBef>
              </a:pPr>
              <a:t>3</a:t>
            </a:fld>
            <a:endParaRPr lang="en-US" altLang="vi-VN">
              <a:latin typeface="VNI-Times"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tLang="en-US" sz="1200" b="1" dirty="0">
                <a:effectLst>
                  <a:outerShdw blurRad="38100" dist="38100" dir="2700000" algn="tl">
                    <a:srgbClr val="000000">
                      <a:alpha val="43137"/>
                    </a:srgbClr>
                  </a:outerShdw>
                </a:effectLst>
                <a:latin typeface="Times New Roman" panose="02020603050405020304" pitchFamily="18" charset="0"/>
              </a:rPr>
              <a:t>&gt; Dù không xuất hiện trực tiếp trong truyện mà chỉ gián tiếp qua lời kể của anh thanh niên, song họ họ đã thể hiện được những phẩm chất vàng trong tâm hồn, cách sống . Họ là</a:t>
            </a:r>
            <a:r>
              <a:rPr lang="en-US" altLang="en-US" sz="1200" b="1" dirty="0">
                <a:effectLst>
                  <a:outerShdw blurRad="38100" dist="38100" dir="2700000" algn="tl">
                    <a:srgbClr val="000000">
                      <a:alpha val="43137"/>
                    </a:srgbClr>
                  </a:outerShdw>
                </a:effectLst>
                <a:latin typeface="Times New Roman" panose="02020603050405020304" pitchFamily="18" charset="0"/>
              </a:rPr>
              <a:t> </a:t>
            </a:r>
            <a:r>
              <a:rPr lang="vi-VN" altLang="en-US" sz="1200" b="1" dirty="0">
                <a:effectLst>
                  <a:outerShdw blurRad="38100" dist="38100" dir="2700000" algn="tl">
                    <a:srgbClr val="000000">
                      <a:alpha val="43137"/>
                    </a:srgbClr>
                  </a:outerShdw>
                </a:effectLst>
                <a:latin typeface="Times New Roman" panose="02020603050405020304" pitchFamily="18" charset="0"/>
              </a:rPr>
              <a:t>những người say mê công việc. Vì công việc làm giàu cho đất nước, họ sẵn sàng hi sinh tuổi thanh xuân, hạnh phúc và tình cảm gia đình. Cuộc sống của họ lặng lẽ và nhân ái biết bao..</a:t>
            </a:r>
            <a:endParaRPr lang="en-US" dirty="0"/>
          </a:p>
        </p:txBody>
      </p:sp>
      <p:sp>
        <p:nvSpPr>
          <p:cNvPr id="4" name="Slide Number Placeholder 3"/>
          <p:cNvSpPr>
            <a:spLocks noGrp="1"/>
          </p:cNvSpPr>
          <p:nvPr>
            <p:ph type="sldNum" sz="quarter" idx="5"/>
          </p:nvPr>
        </p:nvSpPr>
        <p:spPr/>
        <p:txBody>
          <a:bodyPr/>
          <a:lstStyle/>
          <a:p>
            <a:pPr>
              <a:defRPr/>
            </a:pPr>
            <a:fld id="{60187189-C7DB-47E7-A3B3-300F8B537DE3}" type="slidenum">
              <a:rPr lang="en-US" altLang="en-US" smtClean="0"/>
              <a:pPr>
                <a:defRPr/>
              </a:pPr>
              <a:t>27</a:t>
            </a:fld>
            <a:endParaRPr lang="en-US" altLang="en-US"/>
          </a:p>
        </p:txBody>
      </p:sp>
    </p:spTree>
    <p:extLst>
      <p:ext uri="{BB962C8B-B14F-4D97-AF65-F5344CB8AC3E}">
        <p14:creationId xmlns:p14="http://schemas.microsoft.com/office/powerpoint/2010/main" val="228823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tLang="en-US" sz="1200" b="1" dirty="0">
                <a:effectLst>
                  <a:outerShdw blurRad="38100" dist="38100" dir="2700000" algn="tl">
                    <a:srgbClr val="000000">
                      <a:alpha val="43137"/>
                    </a:srgbClr>
                  </a:outerShdw>
                </a:effectLst>
                <a:latin typeface="Times New Roman" panose="02020603050405020304" pitchFamily="18" charset="0"/>
              </a:rPr>
              <a:t>&gt; Dù không xuất hiện trực tiếp trong truyện mà chỉ gián tiếp qua lời kể của anh thanh niên, song họ họ đã thể hiện được những phẩm chất vàng trong tâm hồn, cách sống . Họ là</a:t>
            </a:r>
            <a:r>
              <a:rPr lang="en-US" altLang="en-US" sz="1200" b="1" dirty="0">
                <a:effectLst>
                  <a:outerShdw blurRad="38100" dist="38100" dir="2700000" algn="tl">
                    <a:srgbClr val="000000">
                      <a:alpha val="43137"/>
                    </a:srgbClr>
                  </a:outerShdw>
                </a:effectLst>
                <a:latin typeface="Times New Roman" panose="02020603050405020304" pitchFamily="18" charset="0"/>
              </a:rPr>
              <a:t> </a:t>
            </a:r>
            <a:r>
              <a:rPr lang="vi-VN" altLang="en-US" sz="1200" b="1" dirty="0">
                <a:effectLst>
                  <a:outerShdw blurRad="38100" dist="38100" dir="2700000" algn="tl">
                    <a:srgbClr val="000000">
                      <a:alpha val="43137"/>
                    </a:srgbClr>
                  </a:outerShdw>
                </a:effectLst>
                <a:latin typeface="Times New Roman" panose="02020603050405020304" pitchFamily="18" charset="0"/>
              </a:rPr>
              <a:t>những người say mê công việc. Vì công việc làm giàu cho đất nước, họ sẵn sàng hi sinh tuổi thanh xuân, hạnh phúc và tình cảm gia đình. Cuộc sống của họ lặng lẽ và nhân ái biết bao..</a:t>
            </a:r>
            <a:endParaRPr lang="en-US" dirty="0"/>
          </a:p>
        </p:txBody>
      </p:sp>
      <p:sp>
        <p:nvSpPr>
          <p:cNvPr id="4" name="Slide Number Placeholder 3"/>
          <p:cNvSpPr>
            <a:spLocks noGrp="1"/>
          </p:cNvSpPr>
          <p:nvPr>
            <p:ph type="sldNum" sz="quarter" idx="5"/>
          </p:nvPr>
        </p:nvSpPr>
        <p:spPr/>
        <p:txBody>
          <a:bodyPr/>
          <a:lstStyle/>
          <a:p>
            <a:pPr>
              <a:defRPr/>
            </a:pPr>
            <a:fld id="{60187189-C7DB-47E7-A3B3-300F8B537DE3}" type="slidenum">
              <a:rPr lang="en-US" altLang="en-US" smtClean="0"/>
              <a:pPr>
                <a:defRPr/>
              </a:pPr>
              <a:t>30</a:t>
            </a:fld>
            <a:endParaRPr lang="en-US" altLang="en-US"/>
          </a:p>
        </p:txBody>
      </p:sp>
    </p:spTree>
    <p:extLst>
      <p:ext uri="{BB962C8B-B14F-4D97-AF65-F5344CB8AC3E}">
        <p14:creationId xmlns:p14="http://schemas.microsoft.com/office/powerpoint/2010/main" val="107357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5835B7-1B33-4ACA-B796-620B5ACC20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306D4B-D644-4E7E-872B-8BECD76B1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DC1801-0BA4-4D51-B5DE-392DA23D01A3}"/>
              </a:ext>
            </a:extLst>
          </p:cNvPr>
          <p:cNvSpPr>
            <a:spLocks noGrp="1" noChangeArrowheads="1"/>
          </p:cNvSpPr>
          <p:nvPr>
            <p:ph type="sldNum" sz="quarter" idx="12"/>
          </p:nvPr>
        </p:nvSpPr>
        <p:spPr>
          <a:ln/>
        </p:spPr>
        <p:txBody>
          <a:bodyPr/>
          <a:lstStyle>
            <a:lvl1pPr>
              <a:defRPr/>
            </a:lvl1pPr>
          </a:lstStyle>
          <a:p>
            <a:pPr>
              <a:defRPr/>
            </a:pPr>
            <a:fld id="{5FDA317C-5C31-4106-BE5E-F6DDDB6B5803}" type="slidenum">
              <a:rPr lang="en-US" altLang="en-US"/>
              <a:pPr>
                <a:defRPr/>
              </a:pPr>
              <a:t>‹#›</a:t>
            </a:fld>
            <a:endParaRPr lang="en-US" altLang="en-US"/>
          </a:p>
        </p:txBody>
      </p:sp>
    </p:spTree>
    <p:extLst>
      <p:ext uri="{BB962C8B-B14F-4D97-AF65-F5344CB8AC3E}">
        <p14:creationId xmlns:p14="http://schemas.microsoft.com/office/powerpoint/2010/main" val="13338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887E22-35AE-4A9B-BD82-8424649F48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BF70F-BA9F-40CC-88DB-AC8F95C9C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24D8E-5F9F-4EA3-8511-16B0283E5433}"/>
              </a:ext>
            </a:extLst>
          </p:cNvPr>
          <p:cNvSpPr>
            <a:spLocks noGrp="1" noChangeArrowheads="1"/>
          </p:cNvSpPr>
          <p:nvPr>
            <p:ph type="sldNum" sz="quarter" idx="12"/>
          </p:nvPr>
        </p:nvSpPr>
        <p:spPr>
          <a:ln/>
        </p:spPr>
        <p:txBody>
          <a:bodyPr/>
          <a:lstStyle>
            <a:lvl1pPr>
              <a:defRPr/>
            </a:lvl1pPr>
          </a:lstStyle>
          <a:p>
            <a:pPr>
              <a:defRPr/>
            </a:pPr>
            <a:fld id="{9BF6C08F-95E1-4DFA-8AAA-B6FCF2EBCBC6}" type="slidenum">
              <a:rPr lang="en-US" altLang="en-US"/>
              <a:pPr>
                <a:defRPr/>
              </a:pPr>
              <a:t>‹#›</a:t>
            </a:fld>
            <a:endParaRPr lang="en-US" altLang="en-US"/>
          </a:p>
        </p:txBody>
      </p:sp>
    </p:spTree>
    <p:extLst>
      <p:ext uri="{BB962C8B-B14F-4D97-AF65-F5344CB8AC3E}">
        <p14:creationId xmlns:p14="http://schemas.microsoft.com/office/powerpoint/2010/main" val="295610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388657-7123-4EFA-B0FD-5C5354314E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3BE67D-77B4-4730-931B-357672BB4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052FB-CED9-4080-B08E-3AB72F3DAFA2}"/>
              </a:ext>
            </a:extLst>
          </p:cNvPr>
          <p:cNvSpPr>
            <a:spLocks noGrp="1" noChangeArrowheads="1"/>
          </p:cNvSpPr>
          <p:nvPr>
            <p:ph type="sldNum" sz="quarter" idx="12"/>
          </p:nvPr>
        </p:nvSpPr>
        <p:spPr>
          <a:ln/>
        </p:spPr>
        <p:txBody>
          <a:bodyPr/>
          <a:lstStyle>
            <a:lvl1pPr>
              <a:defRPr/>
            </a:lvl1pPr>
          </a:lstStyle>
          <a:p>
            <a:pPr>
              <a:defRPr/>
            </a:pPr>
            <a:fld id="{E1859995-FE38-41EE-8618-7157874130BF}" type="slidenum">
              <a:rPr lang="en-US" altLang="en-US"/>
              <a:pPr>
                <a:defRPr/>
              </a:pPr>
              <a:t>‹#›</a:t>
            </a:fld>
            <a:endParaRPr lang="en-US" altLang="en-US"/>
          </a:p>
        </p:txBody>
      </p:sp>
    </p:spTree>
    <p:extLst>
      <p:ext uri="{BB962C8B-B14F-4D97-AF65-F5344CB8AC3E}">
        <p14:creationId xmlns:p14="http://schemas.microsoft.com/office/powerpoint/2010/main" val="137577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604F351-52FB-41A6-87A5-BC7BE44509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7A471AD-3176-4A7C-BCA3-097AD1B10B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AD22C7-203C-4EAB-9194-C79FB976AEAF}"/>
              </a:ext>
            </a:extLst>
          </p:cNvPr>
          <p:cNvSpPr>
            <a:spLocks noGrp="1" noChangeArrowheads="1"/>
          </p:cNvSpPr>
          <p:nvPr>
            <p:ph type="sldNum" sz="quarter" idx="12"/>
          </p:nvPr>
        </p:nvSpPr>
        <p:spPr>
          <a:ln/>
        </p:spPr>
        <p:txBody>
          <a:bodyPr/>
          <a:lstStyle>
            <a:lvl1pPr>
              <a:defRPr/>
            </a:lvl1pPr>
          </a:lstStyle>
          <a:p>
            <a:pPr>
              <a:defRPr/>
            </a:pPr>
            <a:fld id="{1B88EACC-DA10-46AE-8D39-93EAD2B4C3F2}" type="slidenum">
              <a:rPr lang="en-US" altLang="en-US"/>
              <a:pPr>
                <a:defRPr/>
              </a:pPr>
              <a:t>‹#›</a:t>
            </a:fld>
            <a:endParaRPr lang="en-US" altLang="en-US"/>
          </a:p>
        </p:txBody>
      </p:sp>
    </p:spTree>
    <p:extLst>
      <p:ext uri="{BB962C8B-B14F-4D97-AF65-F5344CB8AC3E}">
        <p14:creationId xmlns:p14="http://schemas.microsoft.com/office/powerpoint/2010/main" val="350808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2671B-1FEB-4908-92EF-B291D4C0BD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04B9BF-D096-47D6-88BA-9F3F9F34E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F30FA7-6D66-43C2-9A12-B3DF64642D53}"/>
              </a:ext>
            </a:extLst>
          </p:cNvPr>
          <p:cNvSpPr>
            <a:spLocks noGrp="1" noChangeArrowheads="1"/>
          </p:cNvSpPr>
          <p:nvPr>
            <p:ph type="sldNum" sz="quarter" idx="12"/>
          </p:nvPr>
        </p:nvSpPr>
        <p:spPr>
          <a:ln/>
        </p:spPr>
        <p:txBody>
          <a:bodyPr/>
          <a:lstStyle>
            <a:lvl1pPr>
              <a:defRPr/>
            </a:lvl1pPr>
          </a:lstStyle>
          <a:p>
            <a:pPr>
              <a:defRPr/>
            </a:pPr>
            <a:fld id="{571C3CEA-354C-448B-B2EC-4AFC58A3BCA1}" type="slidenum">
              <a:rPr lang="en-US" altLang="en-US"/>
              <a:pPr>
                <a:defRPr/>
              </a:pPr>
              <a:t>‹#›</a:t>
            </a:fld>
            <a:endParaRPr lang="en-US" altLang="en-US"/>
          </a:p>
        </p:txBody>
      </p:sp>
    </p:spTree>
    <p:extLst>
      <p:ext uri="{BB962C8B-B14F-4D97-AF65-F5344CB8AC3E}">
        <p14:creationId xmlns:p14="http://schemas.microsoft.com/office/powerpoint/2010/main" val="144489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C0B345-41C5-4CFE-933A-2E82B49E67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14175C-927E-49D7-84BC-3186C925D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BA08D7-2007-46C7-8E38-EDD1B426BE04}"/>
              </a:ext>
            </a:extLst>
          </p:cNvPr>
          <p:cNvSpPr>
            <a:spLocks noGrp="1" noChangeArrowheads="1"/>
          </p:cNvSpPr>
          <p:nvPr>
            <p:ph type="sldNum" sz="quarter" idx="12"/>
          </p:nvPr>
        </p:nvSpPr>
        <p:spPr>
          <a:ln/>
        </p:spPr>
        <p:txBody>
          <a:bodyPr/>
          <a:lstStyle>
            <a:lvl1pPr>
              <a:defRPr/>
            </a:lvl1pPr>
          </a:lstStyle>
          <a:p>
            <a:pPr>
              <a:defRPr/>
            </a:pPr>
            <a:fld id="{4730F065-CE4B-44F5-AA09-162277E8E7E7}" type="slidenum">
              <a:rPr lang="en-US" altLang="en-US"/>
              <a:pPr>
                <a:defRPr/>
              </a:pPr>
              <a:t>‹#›</a:t>
            </a:fld>
            <a:endParaRPr lang="en-US" altLang="en-US"/>
          </a:p>
        </p:txBody>
      </p:sp>
    </p:spTree>
    <p:extLst>
      <p:ext uri="{BB962C8B-B14F-4D97-AF65-F5344CB8AC3E}">
        <p14:creationId xmlns:p14="http://schemas.microsoft.com/office/powerpoint/2010/main" val="13946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D040C2-63B4-401A-A890-91A86961D1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EF88B3-3FCD-4449-BC13-654645E46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86587E-4B05-41E1-90C0-562487D30BCF}"/>
              </a:ext>
            </a:extLst>
          </p:cNvPr>
          <p:cNvSpPr>
            <a:spLocks noGrp="1" noChangeArrowheads="1"/>
          </p:cNvSpPr>
          <p:nvPr>
            <p:ph type="sldNum" sz="quarter" idx="12"/>
          </p:nvPr>
        </p:nvSpPr>
        <p:spPr>
          <a:ln/>
        </p:spPr>
        <p:txBody>
          <a:bodyPr/>
          <a:lstStyle>
            <a:lvl1pPr>
              <a:defRPr/>
            </a:lvl1pPr>
          </a:lstStyle>
          <a:p>
            <a:pPr>
              <a:defRPr/>
            </a:pPr>
            <a:fld id="{FE7D46D1-F5FF-416B-AE7D-B261C541CD35}" type="slidenum">
              <a:rPr lang="en-US" altLang="en-US"/>
              <a:pPr>
                <a:defRPr/>
              </a:pPr>
              <a:t>‹#›</a:t>
            </a:fld>
            <a:endParaRPr lang="en-US" altLang="en-US"/>
          </a:p>
        </p:txBody>
      </p:sp>
    </p:spTree>
    <p:extLst>
      <p:ext uri="{BB962C8B-B14F-4D97-AF65-F5344CB8AC3E}">
        <p14:creationId xmlns:p14="http://schemas.microsoft.com/office/powerpoint/2010/main" val="304307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BE31C6-C7BE-43A5-84CA-D5D4DDC32D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0F934CD-34AC-40FB-B144-51732B9AC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7E8E9B-B7BB-4238-BF7A-A34A97EF5C3A}"/>
              </a:ext>
            </a:extLst>
          </p:cNvPr>
          <p:cNvSpPr>
            <a:spLocks noGrp="1" noChangeArrowheads="1"/>
          </p:cNvSpPr>
          <p:nvPr>
            <p:ph type="sldNum" sz="quarter" idx="12"/>
          </p:nvPr>
        </p:nvSpPr>
        <p:spPr>
          <a:ln/>
        </p:spPr>
        <p:txBody>
          <a:bodyPr/>
          <a:lstStyle>
            <a:lvl1pPr>
              <a:defRPr/>
            </a:lvl1pPr>
          </a:lstStyle>
          <a:p>
            <a:pPr>
              <a:defRPr/>
            </a:pPr>
            <a:fld id="{B599E563-695F-486A-ABB0-967334A72773}" type="slidenum">
              <a:rPr lang="en-US" altLang="en-US"/>
              <a:pPr>
                <a:defRPr/>
              </a:pPr>
              <a:t>‹#›</a:t>
            </a:fld>
            <a:endParaRPr lang="en-US" altLang="en-US"/>
          </a:p>
        </p:txBody>
      </p:sp>
    </p:spTree>
    <p:extLst>
      <p:ext uri="{BB962C8B-B14F-4D97-AF65-F5344CB8AC3E}">
        <p14:creationId xmlns:p14="http://schemas.microsoft.com/office/powerpoint/2010/main" val="389218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1507B2-5644-4524-B321-7849851029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C4BA49-FDCF-4863-9CF5-F3E1C87EC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3EB186-7FA4-4A19-9D31-AD2FA36BAEB8}"/>
              </a:ext>
            </a:extLst>
          </p:cNvPr>
          <p:cNvSpPr>
            <a:spLocks noGrp="1" noChangeArrowheads="1"/>
          </p:cNvSpPr>
          <p:nvPr>
            <p:ph type="sldNum" sz="quarter" idx="12"/>
          </p:nvPr>
        </p:nvSpPr>
        <p:spPr>
          <a:ln/>
        </p:spPr>
        <p:txBody>
          <a:bodyPr/>
          <a:lstStyle>
            <a:lvl1pPr>
              <a:defRPr/>
            </a:lvl1pPr>
          </a:lstStyle>
          <a:p>
            <a:pPr>
              <a:defRPr/>
            </a:pPr>
            <a:fld id="{97F1B947-8E53-49CA-B5D9-FDAC5A58596C}" type="slidenum">
              <a:rPr lang="en-US" altLang="en-US"/>
              <a:pPr>
                <a:defRPr/>
              </a:pPr>
              <a:t>‹#›</a:t>
            </a:fld>
            <a:endParaRPr lang="en-US" altLang="en-US"/>
          </a:p>
        </p:txBody>
      </p:sp>
    </p:spTree>
    <p:extLst>
      <p:ext uri="{BB962C8B-B14F-4D97-AF65-F5344CB8AC3E}">
        <p14:creationId xmlns:p14="http://schemas.microsoft.com/office/powerpoint/2010/main" val="355661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11D333-F15E-4F0E-A05D-894143816C0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86B2C7-8A6B-4BE2-B620-6AF3F4B7B5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3289C7-0ACD-497D-AF17-85ECF0B65960}"/>
              </a:ext>
            </a:extLst>
          </p:cNvPr>
          <p:cNvSpPr>
            <a:spLocks noGrp="1" noChangeArrowheads="1"/>
          </p:cNvSpPr>
          <p:nvPr>
            <p:ph type="sldNum" sz="quarter" idx="12"/>
          </p:nvPr>
        </p:nvSpPr>
        <p:spPr>
          <a:ln/>
        </p:spPr>
        <p:txBody>
          <a:bodyPr/>
          <a:lstStyle>
            <a:lvl1pPr>
              <a:defRPr/>
            </a:lvl1pPr>
          </a:lstStyle>
          <a:p>
            <a:pPr>
              <a:defRPr/>
            </a:pPr>
            <a:fld id="{DDD0222E-296E-4A42-AE9A-FDE653A40317}" type="slidenum">
              <a:rPr lang="en-US" altLang="en-US"/>
              <a:pPr>
                <a:defRPr/>
              </a:pPr>
              <a:t>‹#›</a:t>
            </a:fld>
            <a:endParaRPr lang="en-US" altLang="en-US"/>
          </a:p>
        </p:txBody>
      </p:sp>
    </p:spTree>
    <p:extLst>
      <p:ext uri="{BB962C8B-B14F-4D97-AF65-F5344CB8AC3E}">
        <p14:creationId xmlns:p14="http://schemas.microsoft.com/office/powerpoint/2010/main" val="53660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D48F6E-1599-484F-A9F6-E320338DB3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11CBE3-76C7-407C-BDDD-5EDA9476B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BD65E7-47D5-4F9D-8426-2C272026A500}"/>
              </a:ext>
            </a:extLst>
          </p:cNvPr>
          <p:cNvSpPr>
            <a:spLocks noGrp="1" noChangeArrowheads="1"/>
          </p:cNvSpPr>
          <p:nvPr>
            <p:ph type="sldNum" sz="quarter" idx="12"/>
          </p:nvPr>
        </p:nvSpPr>
        <p:spPr>
          <a:ln/>
        </p:spPr>
        <p:txBody>
          <a:bodyPr/>
          <a:lstStyle>
            <a:lvl1pPr>
              <a:defRPr/>
            </a:lvl1pPr>
          </a:lstStyle>
          <a:p>
            <a:pPr>
              <a:defRPr/>
            </a:pPr>
            <a:fld id="{6E7773AD-1D9E-42AC-841A-98D2C6BB3720}" type="slidenum">
              <a:rPr lang="en-US" altLang="en-US"/>
              <a:pPr>
                <a:defRPr/>
              </a:pPr>
              <a:t>‹#›</a:t>
            </a:fld>
            <a:endParaRPr lang="en-US" altLang="en-US"/>
          </a:p>
        </p:txBody>
      </p:sp>
    </p:spTree>
    <p:extLst>
      <p:ext uri="{BB962C8B-B14F-4D97-AF65-F5344CB8AC3E}">
        <p14:creationId xmlns:p14="http://schemas.microsoft.com/office/powerpoint/2010/main" val="96590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E1368A-0065-4EB1-A7A0-997FAF20DF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6127F7-FB08-4E55-8734-28BD617D3A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B7AD94-F9C9-47AA-B4DA-42076936D9D4}"/>
              </a:ext>
            </a:extLst>
          </p:cNvPr>
          <p:cNvSpPr>
            <a:spLocks noGrp="1" noChangeArrowheads="1"/>
          </p:cNvSpPr>
          <p:nvPr>
            <p:ph type="sldNum" sz="quarter" idx="12"/>
          </p:nvPr>
        </p:nvSpPr>
        <p:spPr>
          <a:ln/>
        </p:spPr>
        <p:txBody>
          <a:bodyPr/>
          <a:lstStyle>
            <a:lvl1pPr>
              <a:defRPr/>
            </a:lvl1pPr>
          </a:lstStyle>
          <a:p>
            <a:pPr>
              <a:defRPr/>
            </a:pPr>
            <a:fld id="{476F357C-C339-46C1-8172-F3AA317ED8EE}" type="slidenum">
              <a:rPr lang="en-US" altLang="en-US"/>
              <a:pPr>
                <a:defRPr/>
              </a:pPr>
              <a:t>‹#›</a:t>
            </a:fld>
            <a:endParaRPr lang="en-US" altLang="en-US"/>
          </a:p>
        </p:txBody>
      </p:sp>
    </p:spTree>
    <p:extLst>
      <p:ext uri="{BB962C8B-B14F-4D97-AF65-F5344CB8AC3E}">
        <p14:creationId xmlns:p14="http://schemas.microsoft.com/office/powerpoint/2010/main" val="151938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FF"/>
            </a:gs>
            <a:gs pos="28000">
              <a:srgbClr val="E0F1F2"/>
            </a:gs>
            <a:gs pos="66000">
              <a:srgbClr val="CCFF99"/>
            </a:gs>
            <a:gs pos="100000">
              <a:srgbClr val="CCFF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D5B41B-EA0D-4C9B-BC38-7D3C196EEB9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B45B8E-C724-49C2-AC8F-611B9E37ECD6}"/>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BEBABC-A608-42A3-8DD1-E24EE84975C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808B47BB-9A0C-4EC4-9144-F3F461D74AA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77455551-DF0B-49F3-AB6A-A0F228B985B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3C56359-2076-4290-92F9-446B22605B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AFD1059-18F4-4703-9865-B37EF591C6F9}"/>
              </a:ext>
            </a:extLst>
          </p:cNvPr>
          <p:cNvSpPr>
            <a:spLocks noChangeArrowheads="1"/>
          </p:cNvSpPr>
          <p:nvPr/>
        </p:nvSpPr>
        <p:spPr bwMode="auto">
          <a:xfrm>
            <a:off x="3429000" y="304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4099" name="Text Box 4">
            <a:extLst>
              <a:ext uri="{FF2B5EF4-FFF2-40B4-BE49-F238E27FC236}">
                <a16:creationId xmlns:a16="http://schemas.microsoft.com/office/drawing/2014/main" id="{7F69CC92-2C5B-4257-A72B-B15EF37336EB}"/>
              </a:ext>
            </a:extLst>
          </p:cNvPr>
          <p:cNvSpPr txBox="1">
            <a:spLocks noChangeArrowheads="1"/>
          </p:cNvSpPr>
          <p:nvPr/>
        </p:nvSpPr>
        <p:spPr bwMode="auto">
          <a:xfrm>
            <a:off x="228600" y="-23813"/>
            <a:ext cx="11430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FF0000"/>
                </a:solidFill>
                <a:latin typeface=".VnArial" panose="020B7200000000000000" pitchFamily="34" charset="0"/>
              </a:rPr>
              <a:t>Văn</a:t>
            </a:r>
            <a:r>
              <a:rPr lang="en-US" altLang="vi-VN" sz="4400" b="1" i="1" dirty="0">
                <a:solidFill>
                  <a:srgbClr val="FF0000"/>
                </a:solidFill>
                <a:latin typeface=".VnArial" panose="020B7200000000000000" pitchFamily="34" charset="0"/>
              </a:rPr>
              <a:t> </a:t>
            </a:r>
            <a:r>
              <a:rPr lang="en-US" altLang="vi-VN" sz="4400" b="1" i="1" dirty="0" err="1">
                <a:solidFill>
                  <a:srgbClr val="FF0000"/>
                </a:solidFill>
                <a:latin typeface=".VnArial" panose="020B7200000000000000" pitchFamily="34" charset="0"/>
              </a:rPr>
              <a:t>bản</a:t>
            </a:r>
            <a:r>
              <a:rPr lang="en-US" altLang="vi-VN" sz="8800" i="1" dirty="0">
                <a:solidFill>
                  <a:srgbClr val="FF0000"/>
                </a:solidFill>
                <a:latin typeface=".VnTime" panose="020B7200000000000000" pitchFamily="34" charset="0"/>
              </a:rPr>
              <a:t>: </a:t>
            </a:r>
            <a:r>
              <a:rPr lang="en-US" altLang="vi-VN" sz="8800" b="1" i="1" dirty="0" err="1">
                <a:solidFill>
                  <a:srgbClr val="FF0000"/>
                </a:solidFill>
                <a:latin typeface=".VnTime" panose="020B7200000000000000" pitchFamily="34" charset="0"/>
              </a:rPr>
              <a:t>LÆng</a:t>
            </a:r>
            <a:r>
              <a:rPr lang="en-US" altLang="vi-VN" sz="8800" b="1" i="1" dirty="0">
                <a:solidFill>
                  <a:srgbClr val="FF0000"/>
                </a:solidFill>
                <a:latin typeface=".VnTime" panose="020B7200000000000000" pitchFamily="34" charset="0"/>
              </a:rPr>
              <a:t> </a:t>
            </a:r>
            <a:r>
              <a:rPr lang="en-US" altLang="vi-VN" sz="8800" b="1" i="1" dirty="0" err="1">
                <a:solidFill>
                  <a:srgbClr val="FF0000"/>
                </a:solidFill>
                <a:latin typeface=".VnTime" panose="020B7200000000000000" pitchFamily="34" charset="0"/>
              </a:rPr>
              <a:t>lÏ</a:t>
            </a:r>
            <a:r>
              <a:rPr lang="en-US" altLang="vi-VN" sz="8800" b="1" i="1" dirty="0">
                <a:solidFill>
                  <a:srgbClr val="FF0000"/>
                </a:solidFill>
                <a:latin typeface=".VnTime" panose="020B7200000000000000" pitchFamily="34" charset="0"/>
              </a:rPr>
              <a:t>  Sa Pa</a:t>
            </a:r>
          </a:p>
          <a:p>
            <a:pPr algn="ctr" eaLnBrk="1" hangingPunct="1">
              <a:lnSpc>
                <a:spcPts val="3000"/>
              </a:lnSpc>
              <a:spcBef>
                <a:spcPct val="0"/>
              </a:spcBef>
              <a:buFontTx/>
              <a:buNone/>
            </a:pPr>
            <a:r>
              <a:rPr lang="en-US" altLang="vi-VN" i="1" dirty="0" smtClean="0">
                <a:solidFill>
                  <a:srgbClr val="0000FF"/>
                </a:solidFill>
                <a:latin typeface=".VnTime" panose="020B7200000000000000" pitchFamily="34" charset="0"/>
              </a:rPr>
              <a:t>                              </a:t>
            </a:r>
            <a:r>
              <a:rPr lang="en-US" altLang="vi-VN" i="1" dirty="0" err="1" smtClean="0">
                <a:solidFill>
                  <a:srgbClr val="0000FF"/>
                </a:solidFill>
                <a:latin typeface=".VnTime" panose="020B7200000000000000" pitchFamily="34" charset="0"/>
              </a:rPr>
              <a:t>NguyÔn</a:t>
            </a:r>
            <a:r>
              <a:rPr lang="en-US" altLang="vi-VN" i="1" dirty="0" smtClean="0">
                <a:solidFill>
                  <a:srgbClr val="0000FF"/>
                </a:solidFill>
                <a:latin typeface=".VnTime" panose="020B7200000000000000" pitchFamily="34" charset="0"/>
              </a:rPr>
              <a:t> </a:t>
            </a:r>
            <a:r>
              <a:rPr lang="en-US" altLang="vi-VN" i="1" dirty="0" err="1">
                <a:solidFill>
                  <a:srgbClr val="0000FF"/>
                </a:solidFill>
                <a:latin typeface=".VnTime" panose="020B7200000000000000" pitchFamily="34" charset="0"/>
              </a:rPr>
              <a:t>Thµnh</a:t>
            </a:r>
            <a:r>
              <a:rPr lang="en-US" altLang="vi-VN" i="1" dirty="0">
                <a:solidFill>
                  <a:srgbClr val="0000FF"/>
                </a:solidFill>
                <a:latin typeface=".VnTime" panose="020B7200000000000000" pitchFamily="34" charset="0"/>
              </a:rPr>
              <a:t> Long</a:t>
            </a:r>
          </a:p>
          <a:p>
            <a:pPr algn="ctr" eaLnBrk="1" hangingPunct="1">
              <a:lnSpc>
                <a:spcPts val="3000"/>
              </a:lnSpc>
              <a:spcBef>
                <a:spcPct val="0"/>
              </a:spcBef>
              <a:buFontTx/>
              <a:buNone/>
            </a:pPr>
            <a:endParaRPr lang="en-US" altLang="vi-VN" sz="2800" i="1" dirty="0">
              <a:latin typeface=".VnTime" panose="020B7200000000000000" pitchFamily="34" charset="0"/>
            </a:endParaRPr>
          </a:p>
        </p:txBody>
      </p:sp>
      <p:pic>
        <p:nvPicPr>
          <p:cNvPr id="4100" name="Picture 2" descr="HÃ¬nh áº£nh cÃ³ liÃªn quan">
            <a:extLst>
              <a:ext uri="{FF2B5EF4-FFF2-40B4-BE49-F238E27FC236}">
                <a16:creationId xmlns:a16="http://schemas.microsoft.com/office/drawing/2014/main" id="{4371CA4C-3ED6-4166-A5E7-1F2D5D464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219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a:extLst>
              <a:ext uri="{FF2B5EF4-FFF2-40B4-BE49-F238E27FC236}">
                <a16:creationId xmlns:a16="http://schemas.microsoft.com/office/drawing/2014/main" id="{1762D932-2A89-4693-B71C-C2F924A76D59}"/>
              </a:ext>
            </a:extLst>
          </p:cNvPr>
          <p:cNvSpPr txBox="1">
            <a:spLocks noChangeArrowheads="1"/>
          </p:cNvSpPr>
          <p:nvPr/>
        </p:nvSpPr>
        <p:spPr bwMode="auto">
          <a:xfrm>
            <a:off x="533400" y="388938"/>
            <a:ext cx="10666413" cy="461962"/>
          </a:xfrm>
          <a:prstGeom prst="rect">
            <a:avLst/>
          </a:prstGeom>
          <a:solidFill>
            <a:schemeClr val="accent1">
              <a:lumMod val="5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Tình</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huống</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truyện</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5" name="Text Box 12">
            <a:extLst>
              <a:ext uri="{FF2B5EF4-FFF2-40B4-BE49-F238E27FC236}">
                <a16:creationId xmlns:a16="http://schemas.microsoft.com/office/drawing/2014/main" id="{9C9548A9-96FD-4235-A9F6-CBAECE0BF98C}"/>
              </a:ext>
            </a:extLst>
          </p:cNvPr>
          <p:cNvSpPr txBox="1">
            <a:spLocks noChangeArrowheads="1"/>
          </p:cNvSpPr>
          <p:nvPr/>
        </p:nvSpPr>
        <p:spPr bwMode="auto">
          <a:xfrm>
            <a:off x="533400" y="866775"/>
            <a:ext cx="10666413" cy="1200150"/>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vi-VN" altLang="en-US" sz="2400" dirty="0">
                <a:latin typeface="Times New Roman" panose="02020603050405020304" pitchFamily="18" charset="0"/>
              </a:rPr>
              <a:t>– Truyện ngắn “Lặng lẽ Sa Pa” được xây dựng xoay quanh một tình huống truyện khá đơn giản mà tự nhiên</a:t>
            </a:r>
            <a:r>
              <a:rPr lang="en-US" altLang="en-US" sz="2400" dirty="0">
                <a:latin typeface="Times New Roman" panose="02020603050405020304" pitchFamily="18" charset="0"/>
              </a:rPr>
              <a:t>:</a:t>
            </a:r>
            <a:r>
              <a:rPr lang="vi-VN" altLang="en-US" sz="2400" dirty="0">
                <a:latin typeface="Times New Roman" panose="02020603050405020304" pitchFamily="18" charset="0"/>
              </a:rPr>
              <a:t> Đó chính là cuộc gặp gỡ tình c</a:t>
            </a:r>
            <a:r>
              <a:rPr lang="en-US" altLang="en-US" sz="2400" dirty="0">
                <a:latin typeface="Times New Roman" panose="02020603050405020304" pitchFamily="18" charset="0"/>
              </a:rPr>
              <a:t>ờ</a:t>
            </a:r>
            <a:r>
              <a:rPr lang="vi-VN" altLang="en-US" sz="2400" dirty="0">
                <a:latin typeface="Times New Roman" panose="02020603050405020304" pitchFamily="18" charset="0"/>
              </a:rPr>
              <a:t> của mấy người khách trên chuyến xe lên Sa Pa với anh thanh niên làm công tác khí tượng trên đỉnh Yên Sơn.</a:t>
            </a:r>
            <a:endParaRPr lang="en-US" altLang="en-US" sz="2400" dirty="0">
              <a:latin typeface="Times New Roman" panose="02020603050405020304" pitchFamily="18" charset="0"/>
            </a:endParaRPr>
          </a:p>
        </p:txBody>
      </p:sp>
      <p:sp>
        <p:nvSpPr>
          <p:cNvPr id="8" name="Text Box 12">
            <a:extLst>
              <a:ext uri="{FF2B5EF4-FFF2-40B4-BE49-F238E27FC236}">
                <a16:creationId xmlns:a16="http://schemas.microsoft.com/office/drawing/2014/main" id="{2D9C0FFA-946B-47E1-9B18-FE2E7A10E442}"/>
              </a:ext>
            </a:extLst>
          </p:cNvPr>
          <p:cNvSpPr txBox="1">
            <a:spLocks noChangeArrowheads="1"/>
          </p:cNvSpPr>
          <p:nvPr/>
        </p:nvSpPr>
        <p:spPr bwMode="auto">
          <a:xfrm>
            <a:off x="533400" y="2060575"/>
            <a:ext cx="10666413" cy="461963"/>
          </a:xfrm>
          <a:prstGeom prst="rect">
            <a:avLst/>
          </a:prstGeom>
          <a:solidFill>
            <a:schemeClr val="accent1">
              <a:lumMod val="50000"/>
            </a:schemeClr>
          </a:solidFill>
          <a:ln>
            <a:noFill/>
          </a:ln>
          <a:effec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Ý nghĩa của tình huống truyện:</a:t>
            </a:r>
            <a:r>
              <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a:t>
            </a:r>
          </a:p>
        </p:txBody>
      </p:sp>
      <p:sp>
        <p:nvSpPr>
          <p:cNvPr id="9" name="Text Box 12">
            <a:extLst>
              <a:ext uri="{FF2B5EF4-FFF2-40B4-BE49-F238E27FC236}">
                <a16:creationId xmlns:a16="http://schemas.microsoft.com/office/drawing/2014/main" id="{9D1A1765-0E37-41B4-BE81-CF59D243EBA0}"/>
              </a:ext>
            </a:extLst>
          </p:cNvPr>
          <p:cNvSpPr txBox="1">
            <a:spLocks noChangeArrowheads="1"/>
          </p:cNvSpPr>
          <p:nvPr/>
        </p:nvSpPr>
        <p:spPr bwMode="auto">
          <a:xfrm>
            <a:off x="533400" y="2560638"/>
            <a:ext cx="10666413" cy="1201737"/>
          </a:xfrm>
          <a:prstGeom prst="rect">
            <a:avLst/>
          </a:prstGeom>
          <a:solidFill>
            <a:schemeClr val="accent1">
              <a:lumMod val="90000"/>
            </a:schemeClr>
          </a:solidFill>
          <a:ln>
            <a:noFill/>
          </a:ln>
          <a:effec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dirty="0">
                <a:latin typeface="Times New Roman" panose="02020603050405020304" pitchFamily="18" charset="0"/>
              </a:rPr>
              <a:t>+ </a:t>
            </a:r>
            <a:r>
              <a:rPr lang="vi-VN" altLang="en-US" sz="2400" dirty="0">
                <a:latin typeface="Times New Roman" panose="02020603050405020304" pitchFamily="18" charset="0"/>
              </a:rPr>
              <a:t>Tình huống gặp gỡ này là cơ hội thuận tiện để tác giả khắc hoạ "bức chân dung" nhân vật chính một cách tự nhiên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quan</a:t>
            </a:r>
            <a:r>
              <a:rPr lang="vi-VN" altLang="en-US" sz="2400" dirty="0">
                <a:latin typeface="Times New Roman" panose="02020603050405020304" pitchFamily="18" charset="0"/>
              </a:rPr>
              <a:t> và tập trung, qua sự quan sát của các nhân vật khác và qua chính lời lẽ, hành động của anh. </a:t>
            </a:r>
            <a:endParaRPr lang="en-US" altLang="en-US" sz="2400" dirty="0">
              <a:latin typeface="Times New Roman" panose="02020603050405020304" pitchFamily="18" charset="0"/>
            </a:endParaRPr>
          </a:p>
        </p:txBody>
      </p:sp>
      <p:sp>
        <p:nvSpPr>
          <p:cNvPr id="10" name="Text Box 12">
            <a:extLst>
              <a:ext uri="{FF2B5EF4-FFF2-40B4-BE49-F238E27FC236}">
                <a16:creationId xmlns:a16="http://schemas.microsoft.com/office/drawing/2014/main" id="{718F3A14-01BB-47B7-AA6E-224E71E8AD9D}"/>
              </a:ext>
            </a:extLst>
          </p:cNvPr>
          <p:cNvSpPr txBox="1">
            <a:spLocks noChangeArrowheads="1"/>
          </p:cNvSpPr>
          <p:nvPr/>
        </p:nvSpPr>
        <p:spPr bwMode="auto">
          <a:xfrm>
            <a:off x="533400" y="3768725"/>
            <a:ext cx="10666413" cy="1200150"/>
          </a:xfrm>
          <a:prstGeom prst="rect">
            <a:avLst/>
          </a:prstGeom>
          <a:solidFill>
            <a:schemeClr val="accent1">
              <a:lumMod val="90000"/>
            </a:schemeClr>
          </a:solidFill>
          <a:ln>
            <a:noFill/>
          </a:ln>
          <a:effec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vi-VN" altLang="en-US" sz="2400" dirty="0">
                <a:latin typeface="Times New Roman" panose="02020603050405020304" pitchFamily="18" charset="0"/>
              </a:rPr>
              <a:t>+ Đồng thời, qua bức chân dung của người thanh niên, qua sự cảm nhận của các nhân vật khác về anh và những người như anh, tác giả đã làm nổi bật được chủ đề của tác phẩm</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slide(fromBottom)">
                                      <p:cBhvr>
                                        <p:cTn id="7" dur="500"/>
                                        <p:tgtEl>
                                          <p:spTgt spid="4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a:extLst>
              <a:ext uri="{FF2B5EF4-FFF2-40B4-BE49-F238E27FC236}">
                <a16:creationId xmlns:a16="http://schemas.microsoft.com/office/drawing/2014/main" id="{768D965B-FB1E-4B14-AB3F-4DFBE1869107}"/>
              </a:ext>
            </a:extLst>
          </p:cNvPr>
          <p:cNvSpPr txBox="1">
            <a:spLocks noChangeArrowheads="1"/>
          </p:cNvSpPr>
          <p:nvPr/>
        </p:nvSpPr>
        <p:spPr bwMode="auto">
          <a:xfrm>
            <a:off x="533400" y="85725"/>
            <a:ext cx="11430000" cy="461963"/>
          </a:xfrm>
          <a:prstGeom prst="rect">
            <a:avLst/>
          </a:prstGeom>
          <a:solidFill>
            <a:schemeClr val="accent1">
              <a:lumMod val="5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solidFill>
                  <a:schemeClr val="bg1"/>
                </a:solidFill>
                <a:latin typeface="Times New Roman" panose="02020603050405020304" pitchFamily="18" charset="0"/>
              </a:rPr>
              <a:t>Ý </a:t>
            </a:r>
            <a:r>
              <a:rPr lang="en-US" altLang="en-US" sz="2400" b="1" dirty="0" err="1">
                <a:solidFill>
                  <a:schemeClr val="bg1"/>
                </a:solidFill>
                <a:latin typeface="Times New Roman" panose="02020603050405020304" pitchFamily="18" charset="0"/>
              </a:rPr>
              <a:t>nghĩa</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nhan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đề</a:t>
            </a:r>
            <a:r>
              <a:rPr lang="en-US" altLang="en-US" sz="2400" b="1" dirty="0">
                <a:solidFill>
                  <a:schemeClr val="bg1"/>
                </a:solidFill>
                <a:latin typeface="Times New Roman" panose="02020603050405020304" pitchFamily="18" charset="0"/>
              </a:rPr>
              <a:t>:</a:t>
            </a:r>
            <a:endParaRPr lang="en-US" altLang="en-US" sz="2400" dirty="0">
              <a:solidFill>
                <a:schemeClr val="bg1"/>
              </a:solidFill>
              <a:latin typeface="Times New Roman" panose="02020603050405020304" pitchFamily="18" charset="0"/>
            </a:endParaRPr>
          </a:p>
        </p:txBody>
      </p:sp>
      <p:sp>
        <p:nvSpPr>
          <p:cNvPr id="6" name="Text Box 12">
            <a:extLst>
              <a:ext uri="{FF2B5EF4-FFF2-40B4-BE49-F238E27FC236}">
                <a16:creationId xmlns:a16="http://schemas.microsoft.com/office/drawing/2014/main" id="{BF5F0CD8-50F7-4922-A95C-E0AE5D4AEE0C}"/>
              </a:ext>
            </a:extLst>
          </p:cNvPr>
          <p:cNvSpPr txBox="1">
            <a:spLocks noChangeArrowheads="1"/>
          </p:cNvSpPr>
          <p:nvPr/>
        </p:nvSpPr>
        <p:spPr bwMode="auto">
          <a:xfrm>
            <a:off x="512763" y="560388"/>
            <a:ext cx="11450637" cy="954087"/>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b="1" i="1" dirty="0">
                <a:latin typeface="Times New Roman" panose="02020603050405020304" pitchFamily="18" charset="0"/>
              </a:rPr>
              <a:t>- </a:t>
            </a:r>
            <a:r>
              <a:rPr lang="en-US" altLang="en-US" sz="2800" dirty="0" err="1">
                <a:latin typeface="Times New Roman" panose="02020603050405020304" pitchFamily="18" charset="0"/>
              </a:rPr>
              <a:t>Nhan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đề</a:t>
            </a:r>
            <a:r>
              <a:rPr lang="en-US" altLang="en-US" sz="2800" dirty="0">
                <a:latin typeface="Times New Roman" panose="02020603050405020304" pitchFamily="18" charset="0"/>
              </a:rPr>
              <a:t> « </a:t>
            </a:r>
            <a:r>
              <a:rPr lang="en-US" altLang="en-US" sz="2800" dirty="0" err="1">
                <a:latin typeface="Times New Roman" panose="02020603050405020304" pitchFamily="18" charset="0"/>
              </a:rPr>
              <a:t>Lặng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lẽ</a:t>
            </a:r>
            <a:r>
              <a:rPr lang="en-US" altLang="en-US" sz="2800" dirty="0">
                <a:latin typeface="Times New Roman" panose="02020603050405020304" pitchFamily="18" charset="0"/>
              </a:rPr>
              <a:t> Sa Pa »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đề</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góp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chủ</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đề</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tưởng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phẩm</a:t>
            </a:r>
            <a:r>
              <a:rPr lang="en-US" altLang="en-US" sz="2800" dirty="0">
                <a:latin typeface="Times New Roman" panose="02020603050405020304" pitchFamily="18" charset="0"/>
              </a:rPr>
              <a:t>.</a:t>
            </a:r>
          </a:p>
        </p:txBody>
      </p:sp>
      <p:sp>
        <p:nvSpPr>
          <p:cNvPr id="5" name="Text Box 12">
            <a:extLst>
              <a:ext uri="{FF2B5EF4-FFF2-40B4-BE49-F238E27FC236}">
                <a16:creationId xmlns:a16="http://schemas.microsoft.com/office/drawing/2014/main" id="{8A4586C4-8E51-4322-884C-F8FC76C64824}"/>
              </a:ext>
            </a:extLst>
          </p:cNvPr>
          <p:cNvSpPr txBox="1">
            <a:spLocks noChangeArrowheads="1"/>
          </p:cNvSpPr>
          <p:nvPr/>
        </p:nvSpPr>
        <p:spPr bwMode="auto">
          <a:xfrm>
            <a:off x="533400" y="1390650"/>
            <a:ext cx="11430000" cy="2185988"/>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Lặng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lẽ</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ngỡ</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đến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khung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cảnh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đềm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tĩnh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Sa Pa.</a:t>
            </a:r>
          </a:p>
          <a:p>
            <a:pPr>
              <a:spcBef>
                <a:spcPct val="0"/>
              </a:spcBef>
              <a:buFontTx/>
              <a:buNone/>
              <a:defRPr/>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  </a:t>
            </a:r>
            <a:r>
              <a:rPr lang="en-US" altLang="en-US" sz="2800" dirty="0" err="1">
                <a:latin typeface="Times New Roman" panose="02020603050405020304" pitchFamily="18" charset="0"/>
              </a:rPr>
              <a:t>Lặng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lẽ</a:t>
            </a:r>
            <a:r>
              <a:rPr lang="en-US" altLang="en-US" sz="2800" dirty="0">
                <a:latin typeface="Times New Roman" panose="02020603050405020304" pitchFamily="18" charset="0"/>
              </a:rPr>
              <a:t> » </a:t>
            </a:r>
            <a:r>
              <a:rPr lang="en-US" altLang="en-US" sz="2800" dirty="0" err="1">
                <a:latin typeface="Times New Roman" panose="02020603050405020304" pitchFamily="18" charset="0"/>
              </a:rPr>
              <a:t>chỉ</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ngoài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cảnh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vẻ</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lặng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lẽ</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huyết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hăng</a:t>
            </a:r>
            <a:r>
              <a:rPr lang="en-US" altLang="en-US" sz="2800" dirty="0">
                <a:latin typeface="Times New Roman" panose="02020603050405020304" pitchFamily="18" charset="0"/>
              </a:rPr>
              <a:t> say </a:t>
            </a:r>
            <a:r>
              <a:rPr lang="en-US" altLang="en-US" sz="2800" dirty="0" err="1">
                <a:latin typeface="Times New Roman" panose="02020603050405020304" pitchFamily="18" charset="0"/>
              </a:rPr>
              <a:t>để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cống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hiến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nghiệp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bảo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vệ</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tổ</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quốc</a:t>
            </a:r>
            <a:r>
              <a:rPr lang="en-US" altLang="en-US" sz="2800" dirty="0">
                <a:latin typeface="Times New Roman" panose="02020603050405020304" pitchFamily="18" charset="0"/>
              </a:rPr>
              <a:t>.</a:t>
            </a:r>
          </a:p>
          <a:p>
            <a:pPr>
              <a:spcBef>
                <a:spcPct val="0"/>
              </a:spcBef>
              <a:buFontTx/>
              <a:buNone/>
              <a:defRPr/>
            </a:pPr>
            <a:r>
              <a:rPr lang="en-US" altLang="en-US" sz="2400" dirty="0">
                <a:latin typeface="Times New Roman" panose="02020603050405020304" pitchFamily="18" charset="0"/>
              </a:rPr>
              <a:t> </a:t>
            </a:r>
          </a:p>
        </p:txBody>
      </p:sp>
      <p:sp>
        <p:nvSpPr>
          <p:cNvPr id="7" name="Text Box 12">
            <a:extLst>
              <a:ext uri="{FF2B5EF4-FFF2-40B4-BE49-F238E27FC236}">
                <a16:creationId xmlns:a16="http://schemas.microsoft.com/office/drawing/2014/main" id="{307AB080-27BB-4D65-B89B-0194E76DA14B}"/>
              </a:ext>
            </a:extLst>
          </p:cNvPr>
          <p:cNvSpPr txBox="1">
            <a:spLocks noChangeArrowheads="1"/>
          </p:cNvSpPr>
          <p:nvPr/>
        </p:nvSpPr>
        <p:spPr bwMode="auto">
          <a:xfrm>
            <a:off x="533400" y="3498850"/>
            <a:ext cx="11450638" cy="1384300"/>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Dưới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vẻ</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Lặng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lẽ</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Sa Pa </a:t>
            </a:r>
            <a:r>
              <a:rPr lang="en-US" altLang="en-US" sz="2800" dirty="0" err="1">
                <a:latin typeface="Times New Roman" panose="02020603050405020304" pitchFamily="18" charset="0"/>
              </a:rPr>
              <a:t>luôn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con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thầm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cống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hiến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đổi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Họ</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dòng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cuộn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chảy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mang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phù</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bồi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đắp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đẹp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giàu</a:t>
            </a:r>
            <a:r>
              <a:rPr lang="en-US" altLang="en-US" sz="2800" dirty="0">
                <a:latin typeface="Times New Roman" panose="02020603050405020304" pitchFamily="18" charset="0"/>
              </a:rPr>
              <a:t>.</a:t>
            </a:r>
          </a:p>
        </p:txBody>
      </p:sp>
      <p:sp>
        <p:nvSpPr>
          <p:cNvPr id="8" name="Text Box 12">
            <a:extLst>
              <a:ext uri="{FF2B5EF4-FFF2-40B4-BE49-F238E27FC236}">
                <a16:creationId xmlns:a16="http://schemas.microsoft.com/office/drawing/2014/main" id="{F3052604-7431-4BBE-A6DB-AE7C71964F63}"/>
              </a:ext>
            </a:extLst>
          </p:cNvPr>
          <p:cNvSpPr txBox="1">
            <a:spLocks noChangeArrowheads="1"/>
          </p:cNvSpPr>
          <p:nvPr/>
        </p:nvSpPr>
        <p:spPr bwMode="auto">
          <a:xfrm>
            <a:off x="536575" y="4883150"/>
            <a:ext cx="8991600" cy="461963"/>
          </a:xfrm>
          <a:prstGeom prst="rect">
            <a:avLst/>
          </a:prstGeom>
          <a:solidFill>
            <a:schemeClr val="accent1">
              <a:lumMod val="5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solidFill>
                  <a:schemeClr val="bg1"/>
                </a:solidFill>
                <a:latin typeface="Times New Roman" panose="02020603050405020304" pitchFamily="18" charset="0"/>
              </a:rPr>
              <a:t>3. </a:t>
            </a:r>
            <a:r>
              <a:rPr lang="en-US" altLang="en-US" sz="2400" b="1" dirty="0" err="1">
                <a:solidFill>
                  <a:schemeClr val="bg1"/>
                </a:solidFill>
                <a:latin typeface="Times New Roman" panose="02020603050405020304" pitchFamily="18" charset="0"/>
              </a:rPr>
              <a:t>Chú</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thích</a:t>
            </a:r>
            <a:endParaRPr lang="en-US" altLang="en-US" sz="2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slide(fromBottom)">
                                      <p:cBhvr>
                                        <p:cTn id="7" dur="500"/>
                                        <p:tgtEl>
                                          <p:spTgt spid="4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6"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C49647-5115-4857-BC92-7AB1B71D3EAA}"/>
              </a:ext>
            </a:extLst>
          </p:cNvPr>
          <p:cNvSpPr>
            <a:spLocks noChangeArrowheads="1"/>
          </p:cNvSpPr>
          <p:nvPr/>
        </p:nvSpPr>
        <p:spPr bwMode="auto">
          <a:xfrm>
            <a:off x="401638" y="5334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solidFill>
                  <a:srgbClr val="0000FF"/>
                </a:solidFill>
                <a:latin typeface="Times New Roman" panose="02020603050405020304" pitchFamily="18" charset="0"/>
                <a:cs typeface="Times New Roman" panose="02020603050405020304" pitchFamily="18" charset="0"/>
              </a:rPr>
              <a:t>- </a:t>
            </a:r>
            <a:r>
              <a:rPr lang="vi-VN" altLang="en-US">
                <a:solidFill>
                  <a:srgbClr val="0000FF"/>
                </a:solidFill>
                <a:latin typeface="Times New Roman" panose="02020603050405020304" pitchFamily="18" charset="0"/>
                <a:cs typeface="Times New Roman" panose="02020603050405020304" pitchFamily="18" charset="0"/>
              </a:rPr>
              <a:t>Khí tượng</a:t>
            </a:r>
            <a:r>
              <a:rPr lang="en-US" altLang="en-US">
                <a:solidFill>
                  <a:srgbClr val="0000FF"/>
                </a:solidFill>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Là chuyên ngành khoa học nghiên cứu về khí hậu, thời tiết nhằm theo dõi và dự báo khí hậu, thời tiết.</a:t>
            </a:r>
          </a:p>
        </p:txBody>
      </p:sp>
      <p:sp>
        <p:nvSpPr>
          <p:cNvPr id="33795" name="Rectangle 5">
            <a:extLst>
              <a:ext uri="{FF2B5EF4-FFF2-40B4-BE49-F238E27FC236}">
                <a16:creationId xmlns:a16="http://schemas.microsoft.com/office/drawing/2014/main" id="{B656A7F5-9990-4212-BC12-D73125167D67}"/>
              </a:ext>
            </a:extLst>
          </p:cNvPr>
          <p:cNvSpPr>
            <a:spLocks noChangeArrowheads="1"/>
          </p:cNvSpPr>
          <p:nvPr/>
        </p:nvSpPr>
        <p:spPr bwMode="auto">
          <a:xfrm>
            <a:off x="381000" y="2103438"/>
            <a:ext cx="88661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 Vật lí địa cầu: </a:t>
            </a:r>
            <a:r>
              <a:rPr lang="en-US" altLang="vi-VN">
                <a:latin typeface="Times New Roman" panose="02020603050405020304" pitchFamily="18" charset="0"/>
                <a:cs typeface="Times New Roman" panose="02020603050405020304" pitchFamily="18" charset="0"/>
              </a:rPr>
              <a:t>khoa học nghiên cứu những tính chất vật lí của trái đất và các quá trình vật lí xảy ra trong trái đất và khí quyển.</a:t>
            </a:r>
            <a:endParaRPr lang="vi-VN" altLang="vi-VN">
              <a:latin typeface="Times New Roman" panose="02020603050405020304" pitchFamily="18" charset="0"/>
              <a:cs typeface="Times New Roman" panose="02020603050405020304" pitchFamily="18" charset="0"/>
            </a:endParaRPr>
          </a:p>
        </p:txBody>
      </p:sp>
      <p:sp>
        <p:nvSpPr>
          <p:cNvPr id="33796" name="Rectangle 9">
            <a:extLst>
              <a:ext uri="{FF2B5EF4-FFF2-40B4-BE49-F238E27FC236}">
                <a16:creationId xmlns:a16="http://schemas.microsoft.com/office/drawing/2014/main" id="{61EC19E1-B166-4874-9B30-C751C152465D}"/>
              </a:ext>
            </a:extLst>
          </p:cNvPr>
          <p:cNvSpPr>
            <a:spLocks noChangeArrowheads="1"/>
          </p:cNvSpPr>
          <p:nvPr/>
        </p:nvSpPr>
        <p:spPr bwMode="auto">
          <a:xfrm>
            <a:off x="152400" y="3810000"/>
            <a:ext cx="678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 Máy nhật quang kí: </a:t>
            </a:r>
            <a:r>
              <a:rPr lang="en-US" altLang="vi-VN">
                <a:latin typeface="Times New Roman" panose="02020603050405020304" pitchFamily="18" charset="0"/>
                <a:cs typeface="Times New Roman" panose="02020603050405020304" pitchFamily="18" charset="0"/>
              </a:rPr>
              <a:t>máy đo cường độ ánh sáng mặt trời.</a:t>
            </a:r>
          </a:p>
        </p:txBody>
      </p:sp>
      <p:pic>
        <p:nvPicPr>
          <p:cNvPr id="5" name="Picture 2" descr="Káº¿t quáº£ hÃ¬nh áº£nh cho hinh anh tram khi tuong o sa pa">
            <a:extLst>
              <a:ext uri="{FF2B5EF4-FFF2-40B4-BE49-F238E27FC236}">
                <a16:creationId xmlns:a16="http://schemas.microsoft.com/office/drawing/2014/main" id="{51E9D3F1-7BC0-4D02-80A6-600DFFF2E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425825"/>
            <a:ext cx="4216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down)">
                                      <p:cBhvr>
                                        <p:cTn id="12" dur="500"/>
                                        <p:tgtEl>
                                          <p:spTgt spid="33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circle(in)">
                                      <p:cBhvr>
                                        <p:cTn id="17" dur="2000"/>
                                        <p:tgtEl>
                                          <p:spTgt spid="33796"/>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795" grpId="0"/>
      <p:bldP spid="337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áº¿t quáº£ hÃ¬nh áº£nh cho hinh anh cay tam that">
            <a:extLst>
              <a:ext uri="{FF2B5EF4-FFF2-40B4-BE49-F238E27FC236}">
                <a16:creationId xmlns:a16="http://schemas.microsoft.com/office/drawing/2014/main" id="{6D2A024F-C9E7-4477-9064-71C1B9C60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3988"/>
            <a:ext cx="26447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Káº¿t quáº£ hÃ¬nh áº£nh cho hinh anh cu tam that">
            <a:extLst>
              <a:ext uri="{FF2B5EF4-FFF2-40B4-BE49-F238E27FC236}">
                <a16:creationId xmlns:a16="http://schemas.microsoft.com/office/drawing/2014/main" id="{1C3C2E3C-FC6B-438F-976B-393C3D03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81000"/>
            <a:ext cx="2819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a:extLst>
              <a:ext uri="{FF2B5EF4-FFF2-40B4-BE49-F238E27FC236}">
                <a16:creationId xmlns:a16="http://schemas.microsoft.com/office/drawing/2014/main" id="{1DAAB2AC-7F79-40A6-A16C-022F8F545FA2}"/>
              </a:ext>
            </a:extLst>
          </p:cNvPr>
          <p:cNvSpPr>
            <a:spLocks noChangeArrowheads="1"/>
          </p:cNvSpPr>
          <p:nvPr/>
        </p:nvSpPr>
        <p:spPr bwMode="auto">
          <a:xfrm>
            <a:off x="142875" y="909638"/>
            <a:ext cx="4572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000">
                <a:solidFill>
                  <a:srgbClr val="0000FF"/>
                </a:solidFill>
                <a:latin typeface="Times New Roman" panose="02020603050405020304" pitchFamily="18" charset="0"/>
                <a:cs typeface="Times New Roman" panose="02020603050405020304" pitchFamily="18" charset="0"/>
              </a:rPr>
              <a:t>- Tam thất: </a:t>
            </a:r>
            <a:r>
              <a:rPr lang="en-US" altLang="vi-VN" sz="2000">
                <a:latin typeface="Times New Roman" panose="02020603050405020304" pitchFamily="18" charset="0"/>
                <a:cs typeface="Times New Roman" panose="02020603050405020304" pitchFamily="18" charset="0"/>
              </a:rPr>
              <a:t>Cây dược liệu, chỉ trồng được ở một số vùng núi cao, khí hậu mát, trồng lâu năm mới có củ, củ dùng làm thuốc bổ dưỡng và chữa bệnh.</a:t>
            </a:r>
            <a:endParaRPr lang="vi-VN" altLang="vi-VN" sz="2000">
              <a:latin typeface="Times New Roman" panose="02020603050405020304" pitchFamily="18" charset="0"/>
              <a:cs typeface="Times New Roman" panose="02020603050405020304" pitchFamily="18" charset="0"/>
            </a:endParaRPr>
          </a:p>
        </p:txBody>
      </p:sp>
      <p:sp>
        <p:nvSpPr>
          <p:cNvPr id="16389" name="Rectangle 4">
            <a:extLst>
              <a:ext uri="{FF2B5EF4-FFF2-40B4-BE49-F238E27FC236}">
                <a16:creationId xmlns:a16="http://schemas.microsoft.com/office/drawing/2014/main" id="{EAE5D7F1-DBDD-4CBE-9593-AB4BD31F1F9F}"/>
              </a:ext>
            </a:extLst>
          </p:cNvPr>
          <p:cNvSpPr>
            <a:spLocks noChangeArrowheads="1"/>
          </p:cNvSpPr>
          <p:nvPr/>
        </p:nvSpPr>
        <p:spPr bwMode="auto">
          <a:xfrm>
            <a:off x="142875" y="3975100"/>
            <a:ext cx="3227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 Máy bộ đàm: </a:t>
            </a:r>
            <a:r>
              <a:rPr lang="en-US" altLang="vi-VN" sz="2000">
                <a:latin typeface="Times New Roman" panose="02020603050405020304" pitchFamily="18" charset="0"/>
                <a:cs typeface="Times New Roman" panose="02020603050405020304" pitchFamily="18" charset="0"/>
              </a:rPr>
              <a:t>Máy liên lạc vô tuyến điện thoại loại nhỏ, có thể di chuyển dễ dàng.</a:t>
            </a:r>
          </a:p>
        </p:txBody>
      </p:sp>
      <p:pic>
        <p:nvPicPr>
          <p:cNvPr id="16390" name="Picture 10" descr="Káº¿t quáº£ hÃ¬nh áº£nh cho hinh anh may bo dam">
            <a:extLst>
              <a:ext uri="{FF2B5EF4-FFF2-40B4-BE49-F238E27FC236}">
                <a16:creationId xmlns:a16="http://schemas.microsoft.com/office/drawing/2014/main" id="{39428574-ABF2-4367-A2B2-F409FC343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3613"/>
            <a:ext cx="2998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AFA7239-67F1-495D-AED7-1C70F28FBF2A}"/>
              </a:ext>
            </a:extLst>
          </p:cNvPr>
          <p:cNvSpPr>
            <a:spLocks noGrp="1" noChangeArrowheads="1"/>
          </p:cNvSpPr>
          <p:nvPr>
            <p:ph type="title"/>
          </p:nvPr>
        </p:nvSpPr>
        <p:spPr/>
        <p:txBody>
          <a:bodyPr/>
          <a:lstStyle/>
          <a:p>
            <a:endParaRPr lang="en-US" altLang="en-US"/>
          </a:p>
        </p:txBody>
      </p:sp>
      <p:sp>
        <p:nvSpPr>
          <p:cNvPr id="17411" name="Content Placeholder 2">
            <a:extLst>
              <a:ext uri="{FF2B5EF4-FFF2-40B4-BE49-F238E27FC236}">
                <a16:creationId xmlns:a16="http://schemas.microsoft.com/office/drawing/2014/main" id="{7137E883-7512-4298-B129-3D9641B73DEC}"/>
              </a:ext>
            </a:extLst>
          </p:cNvPr>
          <p:cNvSpPr>
            <a:spLocks noGrp="1" noChangeArrowheads="1"/>
          </p:cNvSpPr>
          <p:nvPr>
            <p:ph idx="1"/>
          </p:nvPr>
        </p:nvSpPr>
        <p:spPr/>
        <p:txBody>
          <a:bodyPr/>
          <a:lstStyle/>
          <a:p>
            <a:endParaRPr lang="en-US" altLang="en-US"/>
          </a:p>
        </p:txBody>
      </p:sp>
      <p:pic>
        <p:nvPicPr>
          <p:cNvPr id="17412" name="Picture 2" descr="HÃ¬nh áº£nh cÃ³ liÃªn quan">
            <a:extLst>
              <a:ext uri="{FF2B5EF4-FFF2-40B4-BE49-F238E27FC236}">
                <a16:creationId xmlns:a16="http://schemas.microsoft.com/office/drawing/2014/main" id="{E1B2CBE8-9789-47B1-B7DD-185170F2A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95C6B93-2800-4943-9F81-7743E90786F8}"/>
              </a:ext>
            </a:extLst>
          </p:cNvPr>
          <p:cNvSpPr txBox="1">
            <a:spLocks/>
          </p:cNvSpPr>
          <p:nvPr/>
        </p:nvSpPr>
        <p:spPr bwMode="auto">
          <a:xfrm>
            <a:off x="381000" y="641350"/>
            <a:ext cx="11201400" cy="6019800"/>
          </a:xfrm>
          <a:prstGeom prst="rect">
            <a:avLst/>
          </a:prstGeom>
          <a:solidFill>
            <a:schemeClr val="accent6">
              <a:lumMod val="75000"/>
              <a:alpha val="44000"/>
            </a:schemeClr>
          </a:solid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r>
              <a:rPr lang="vi-VN" altLang="en-US" sz="2800" b="1" i="1"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 chuyến xe khách từ Hà Nội lên Lào Cai, ông họa sĩ già,bác lái xe, cô kĩ sư trẻ tình cờ quen nhau. Bác lái xe đã giới thiệu cho ông họa sĩ và cô kĩ sư làm quen với anh thanh niên làm công tác khí tượng trên đỉnh Yên Sơn. Trong cuộc gặp gỡ 30 phút, anh thanh niên tặng hoa cho cô gái, pha trà và trò chuyện với mọi người về cuộc sống và công việc của anh. Ông họa sĩ muốn được vẽ chân dung anh. Anh thanh niên từ chối và giới thiệu với ông những người khác mà anh cho là xứng đáng hơn anh. Những con người tình cờ gặp nhau bỗng trở nên thân thiết. Khi chia tay, ông họa sĩ hứa sẽ quay trở lại, cô kĩ sư thấy xúc động, yên tâm hơn về quyết định lên Lào Cai công tác, còn anh thanh niên tặng mọi người một làn trứng.</a:t>
            </a:r>
            <a:br>
              <a:rPr lang="vi-VN" altLang="en-US" sz="2800" b="1" i="1"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altLang="en-US" sz="2800" b="1" i="1" kern="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3607D35-1913-4B6C-B4A9-4EA0B6D00C80}"/>
              </a:ext>
            </a:extLst>
          </p:cNvPr>
          <p:cNvSpPr txBox="1">
            <a:spLocks noChangeArrowheads="1"/>
          </p:cNvSpPr>
          <p:nvPr/>
        </p:nvSpPr>
        <p:spPr bwMode="auto">
          <a:xfrm>
            <a:off x="2857500" y="-141288"/>
            <a:ext cx="6019800"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u="sng">
                <a:solidFill>
                  <a:srgbClr val="FF0000"/>
                </a:solidFill>
                <a:latin typeface="UVN Buc Thu" panose="030306020505070F0A05" pitchFamily="66" charset="0"/>
                <a:cs typeface="Times New Roman" panose="02020603050405020304" pitchFamily="18" charset="0"/>
              </a:rPr>
              <a:t>Tóm tắt văn bản:</a:t>
            </a:r>
            <a:endParaRPr lang="en-US" altLang="en-US" sz="4800">
              <a:solidFill>
                <a:srgbClr val="FF0000"/>
              </a:solidFill>
              <a:latin typeface="UVN Buc Thu" panose="030306020505070F0A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5A71E0A2-C077-44BE-A565-825B38840493}"/>
              </a:ext>
            </a:extLst>
          </p:cNvPr>
          <p:cNvSpPr txBox="1">
            <a:spLocks noChangeArrowheads="1"/>
          </p:cNvSpPr>
          <p:nvPr/>
        </p:nvSpPr>
        <p:spPr bwMode="auto">
          <a:xfrm>
            <a:off x="1692275" y="38100"/>
            <a:ext cx="440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II. Tìm hiểu văn bản</a:t>
            </a:r>
          </a:p>
        </p:txBody>
      </p:sp>
      <p:sp>
        <p:nvSpPr>
          <p:cNvPr id="6" name="Rectangle 4">
            <a:extLst>
              <a:ext uri="{FF2B5EF4-FFF2-40B4-BE49-F238E27FC236}">
                <a16:creationId xmlns:a16="http://schemas.microsoft.com/office/drawing/2014/main" id="{3142D1FF-CF53-442B-AEA0-EC0CEC1AAA79}"/>
              </a:ext>
            </a:extLst>
          </p:cNvPr>
          <p:cNvSpPr>
            <a:spLocks noChangeArrowheads="1"/>
          </p:cNvSpPr>
          <p:nvPr/>
        </p:nvSpPr>
        <p:spPr bwMode="auto">
          <a:xfrm>
            <a:off x="0" y="817563"/>
            <a:ext cx="7010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000">
                <a:solidFill>
                  <a:srgbClr val="00B050"/>
                </a:solidFill>
                <a:latin typeface="Times New Roman" panose="02020603050405020304" pitchFamily="18" charset="0"/>
                <a:cs typeface="Times New Roman" panose="02020603050405020304" pitchFamily="18" charset="0"/>
              </a:rPr>
              <a:t> </a:t>
            </a:r>
            <a:r>
              <a:rPr lang="en-US" altLang="vi-VN" sz="3000" b="1">
                <a:latin typeface="Times New Roman" panose="02020603050405020304" pitchFamily="18" charset="0"/>
                <a:cs typeface="Times New Roman" panose="02020603050405020304" pitchFamily="18" charset="0"/>
              </a:rPr>
              <a:t>1. Bức tranh nên thơ về cảnh đẹp Sa Pa:</a:t>
            </a:r>
          </a:p>
        </p:txBody>
      </p:sp>
      <p:sp>
        <p:nvSpPr>
          <p:cNvPr id="5" name="TextBox 1">
            <a:extLst>
              <a:ext uri="{FF2B5EF4-FFF2-40B4-BE49-F238E27FC236}">
                <a16:creationId xmlns:a16="http://schemas.microsoft.com/office/drawing/2014/main" id="{816AC9EC-DEEB-4A04-8F7F-AA135825405A}"/>
              </a:ext>
            </a:extLst>
          </p:cNvPr>
          <p:cNvSpPr txBox="1">
            <a:spLocks noChangeArrowheads="1"/>
          </p:cNvSpPr>
          <p:nvPr/>
        </p:nvSpPr>
        <p:spPr bwMode="auto">
          <a:xfrm>
            <a:off x="0" y="-25400"/>
            <a:ext cx="12192000" cy="830263"/>
          </a:xfrm>
          <a:prstGeom prst="rect">
            <a:avLst/>
          </a:prstGeom>
          <a:solidFill>
            <a:schemeClr val="accent2">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3600" b="1" i="1" dirty="0">
                <a:solidFill>
                  <a:srgbClr val="FF0000"/>
                </a:solidFill>
                <a:latin typeface="+mn-lt"/>
              </a:rPr>
              <a:t>II</a:t>
            </a:r>
            <a:r>
              <a:rPr lang="en-US" altLang="en-US" sz="4800" b="1" dirty="0">
                <a:solidFill>
                  <a:srgbClr val="FF0000"/>
                </a:solidFill>
                <a:latin typeface="UVN Buc Thu" panose="030306020505070F0A05" pitchFamily="66" charset="0"/>
              </a:rPr>
              <a:t>. </a:t>
            </a:r>
            <a:r>
              <a:rPr lang="en-US" altLang="en-US" sz="4800" b="1" dirty="0" err="1">
                <a:solidFill>
                  <a:srgbClr val="FF0000"/>
                </a:solidFill>
                <a:latin typeface="UVN Buc Thu" panose="030306020505070F0A05" pitchFamily="66" charset="0"/>
              </a:rPr>
              <a:t>Đọc</a:t>
            </a:r>
            <a:r>
              <a:rPr lang="en-US" altLang="en-US" sz="4800" b="1" dirty="0">
                <a:solidFill>
                  <a:srgbClr val="FF0000"/>
                </a:solidFill>
                <a:latin typeface="UVN Buc Thu" panose="030306020505070F0A05" pitchFamily="66" charset="0"/>
              </a:rPr>
              <a:t> - </a:t>
            </a:r>
            <a:r>
              <a:rPr lang="en-US" altLang="en-US" sz="4800" b="1" dirty="0" err="1">
                <a:solidFill>
                  <a:srgbClr val="FF0000"/>
                </a:solidFill>
                <a:latin typeface="UVN Buc Thu" panose="030306020505070F0A05" pitchFamily="66" charset="0"/>
              </a:rPr>
              <a:t>hiểu</a:t>
            </a:r>
            <a:r>
              <a:rPr lang="en-US" altLang="en-US" sz="4800" b="1" dirty="0">
                <a:solidFill>
                  <a:srgbClr val="FF0000"/>
                </a:solidFill>
                <a:latin typeface="UVN Buc Thu" panose="030306020505070F0A05" pitchFamily="66" charset="0"/>
              </a:rPr>
              <a:t> </a:t>
            </a:r>
            <a:r>
              <a:rPr lang="en-US" altLang="en-US" sz="4800" b="1" dirty="0" err="1">
                <a:solidFill>
                  <a:srgbClr val="FF0000"/>
                </a:solidFill>
                <a:latin typeface="UVN Buc Thu" panose="030306020505070F0A05" pitchFamily="66" charset="0"/>
              </a:rPr>
              <a:t>văn</a:t>
            </a:r>
            <a:r>
              <a:rPr lang="en-US" altLang="en-US" sz="4800" b="1" dirty="0">
                <a:solidFill>
                  <a:srgbClr val="FF0000"/>
                </a:solidFill>
                <a:latin typeface="UVN Buc Thu" panose="030306020505070F0A05" pitchFamily="66" charset="0"/>
              </a:rPr>
              <a:t> </a:t>
            </a:r>
            <a:r>
              <a:rPr lang="en-US" altLang="en-US" sz="4800" b="1" dirty="0" err="1">
                <a:solidFill>
                  <a:srgbClr val="FF0000"/>
                </a:solidFill>
                <a:latin typeface="UVN Buc Thu" panose="030306020505070F0A05" pitchFamily="66" charset="0"/>
              </a:rPr>
              <a:t>bản</a:t>
            </a:r>
            <a:endParaRPr lang="en-US" altLang="en-US" sz="4800" b="1" dirty="0">
              <a:solidFill>
                <a:srgbClr val="FF0000"/>
              </a:solidFill>
              <a:latin typeface="UVN Buc Thu" panose="030306020505070F0A05" pitchFamily="66" charset="0"/>
            </a:endParaRPr>
          </a:p>
        </p:txBody>
      </p:sp>
      <p:sp>
        <p:nvSpPr>
          <p:cNvPr id="2" name="Cloud 1">
            <a:extLst>
              <a:ext uri="{FF2B5EF4-FFF2-40B4-BE49-F238E27FC236}">
                <a16:creationId xmlns:a16="http://schemas.microsoft.com/office/drawing/2014/main" id="{66579D70-FD62-41FE-A363-2FEF61DE03D2}"/>
              </a:ext>
            </a:extLst>
          </p:cNvPr>
          <p:cNvSpPr/>
          <p:nvPr/>
        </p:nvSpPr>
        <p:spPr>
          <a:xfrm>
            <a:off x="6400800" y="1371600"/>
            <a:ext cx="5562600" cy="3733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6C6D51D5-9D42-4F91-8851-90B9DB980A3B}"/>
              </a:ext>
            </a:extLst>
          </p:cNvPr>
          <p:cNvSpPr txBox="1">
            <a:spLocks noChangeArrowheads="1"/>
          </p:cNvSpPr>
          <p:nvPr/>
        </p:nvSpPr>
        <p:spPr bwMode="auto">
          <a:xfrm>
            <a:off x="7162800" y="2268538"/>
            <a:ext cx="518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1.Tìm những câu văn </a:t>
            </a:r>
          </a:p>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miêu tả cảnh sắc thiên nhiên</a:t>
            </a:r>
          </a:p>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 ở SaPa?</a:t>
            </a:r>
          </a:p>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2.Nhận xét về nghệ thuật được tác giả </a:t>
            </a:r>
          </a:p>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sử dụng khi miêu tả? Tác dụng của </a:t>
            </a:r>
          </a:p>
          <a:p>
            <a:pPr eaLnBrk="1" hangingPunct="1">
              <a:spcBef>
                <a:spcPct val="0"/>
              </a:spcBef>
              <a:buFontTx/>
              <a:buNone/>
            </a:pPr>
            <a:r>
              <a:rPr lang="en-US" altLang="en-US" sz="2000" b="1" i="1">
                <a:solidFill>
                  <a:srgbClr val="FF0000"/>
                </a:solidFill>
                <a:latin typeface="Times New Roman" panose="02020603050405020304" pitchFamily="18" charset="0"/>
                <a:cs typeface="Arial" panose="020B0604020202020204" pitchFamily="34" charset="0"/>
              </a:rPr>
              <a:t>những biện pháp nghệ thuật ấy?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32" fill="hold" grpId="1" nodeType="click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6EA7DED-1663-48E4-8080-662A7295AFA4}"/>
              </a:ext>
            </a:extLst>
          </p:cNvPr>
          <p:cNvSpPr>
            <a:spLocks noChangeArrowheads="1"/>
          </p:cNvSpPr>
          <p:nvPr/>
        </p:nvSpPr>
        <p:spPr bwMode="auto">
          <a:xfrm>
            <a:off x="-141288" y="733425"/>
            <a:ext cx="701040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000">
                <a:solidFill>
                  <a:srgbClr val="00B050"/>
                </a:solidFill>
                <a:latin typeface="Times New Roman" panose="02020603050405020304" pitchFamily="18" charset="0"/>
                <a:cs typeface="Times New Roman" panose="02020603050405020304" pitchFamily="18" charset="0"/>
              </a:rPr>
              <a:t> </a:t>
            </a:r>
            <a:r>
              <a:rPr lang="en-US" altLang="vi-VN" sz="3000" b="1">
                <a:latin typeface="Times New Roman" panose="02020603050405020304" pitchFamily="18" charset="0"/>
                <a:cs typeface="Times New Roman" panose="02020603050405020304" pitchFamily="18" charset="0"/>
              </a:rPr>
              <a:t>1. Bức tranh nên thơ về cảnh đẹp Sa Pa:</a:t>
            </a:r>
          </a:p>
        </p:txBody>
      </p:sp>
      <p:sp>
        <p:nvSpPr>
          <p:cNvPr id="53251" name="Rectangle 7">
            <a:extLst>
              <a:ext uri="{FF2B5EF4-FFF2-40B4-BE49-F238E27FC236}">
                <a16:creationId xmlns:a16="http://schemas.microsoft.com/office/drawing/2014/main" id="{C67C1911-2899-429F-BC63-C8A83C9B4D74}"/>
              </a:ext>
            </a:extLst>
          </p:cNvPr>
          <p:cNvSpPr>
            <a:spLocks noChangeArrowheads="1"/>
          </p:cNvSpPr>
          <p:nvPr/>
        </p:nvSpPr>
        <p:spPr bwMode="auto">
          <a:xfrm>
            <a:off x="20638" y="1198563"/>
            <a:ext cx="6848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000" i="1">
                <a:latin typeface="Times New Roman" panose="02020603050405020304" pitchFamily="18" charset="0"/>
                <a:cs typeface="Times New Roman" panose="02020603050405020304" pitchFamily="18" charset="0"/>
              </a:rPr>
              <a:t>- Sa Pa bắt đầu với những rặng đào.	</a:t>
            </a:r>
          </a:p>
        </p:txBody>
      </p:sp>
      <p:sp>
        <p:nvSpPr>
          <p:cNvPr id="53252" name="Rectangle 9">
            <a:extLst>
              <a:ext uri="{FF2B5EF4-FFF2-40B4-BE49-F238E27FC236}">
                <a16:creationId xmlns:a16="http://schemas.microsoft.com/office/drawing/2014/main" id="{5536A6CF-7779-43FB-A64E-2E8378FC5552}"/>
              </a:ext>
            </a:extLst>
          </p:cNvPr>
          <p:cNvSpPr>
            <a:spLocks noChangeArrowheads="1"/>
          </p:cNvSpPr>
          <p:nvPr/>
        </p:nvSpPr>
        <p:spPr bwMode="auto">
          <a:xfrm>
            <a:off x="0" y="1655763"/>
            <a:ext cx="68500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000" i="1">
                <a:latin typeface="Times New Roman" panose="02020603050405020304" pitchFamily="18" charset="0"/>
                <a:cs typeface="Times New Roman" panose="02020603050405020304" pitchFamily="18" charset="0"/>
              </a:rPr>
              <a:t>- Những đàn bò lang cổ …</a:t>
            </a:r>
            <a:r>
              <a:rPr lang="en-US" altLang="vi-VN" sz="3000">
                <a:latin typeface="Times New Roman" panose="02020603050405020304" pitchFamily="18" charset="0"/>
                <a:cs typeface="Times New Roman" panose="02020603050405020304" pitchFamily="18" charset="0"/>
              </a:rPr>
              <a:t>	</a:t>
            </a:r>
          </a:p>
        </p:txBody>
      </p:sp>
      <p:sp>
        <p:nvSpPr>
          <p:cNvPr id="53253" name="Rectangle 10">
            <a:extLst>
              <a:ext uri="{FF2B5EF4-FFF2-40B4-BE49-F238E27FC236}">
                <a16:creationId xmlns:a16="http://schemas.microsoft.com/office/drawing/2014/main" id="{D849EB3C-C263-457B-9469-61B4A68A3FD8}"/>
              </a:ext>
            </a:extLst>
          </p:cNvPr>
          <p:cNvSpPr>
            <a:spLocks noChangeArrowheads="1"/>
          </p:cNvSpPr>
          <p:nvPr/>
        </p:nvSpPr>
        <p:spPr bwMode="auto">
          <a:xfrm>
            <a:off x="20638" y="2112963"/>
            <a:ext cx="8658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vi-VN" sz="3000" i="1">
                <a:latin typeface="Times New Roman" panose="02020603050405020304" pitchFamily="18" charset="0"/>
                <a:cs typeface="Times New Roman" panose="02020603050405020304" pitchFamily="18" charset="0"/>
              </a:rPr>
              <a:t>- Nắng ... len tới, đốt cháy rừng cây</a:t>
            </a:r>
            <a:endParaRPr lang="en-US" altLang="vi-VN" sz="3000" i="1">
              <a:latin typeface="Times New Roman" panose="02020603050405020304" pitchFamily="18" charset="0"/>
              <a:cs typeface="Times New Roman" panose="02020603050405020304" pitchFamily="18" charset="0"/>
            </a:endParaRPr>
          </a:p>
        </p:txBody>
      </p:sp>
      <p:sp>
        <p:nvSpPr>
          <p:cNvPr id="53254" name="Rectangle 8">
            <a:extLst>
              <a:ext uri="{FF2B5EF4-FFF2-40B4-BE49-F238E27FC236}">
                <a16:creationId xmlns:a16="http://schemas.microsoft.com/office/drawing/2014/main" id="{73A3A4BB-BF58-4C3D-96E1-DA3AD2D312AD}"/>
              </a:ext>
            </a:extLst>
          </p:cNvPr>
          <p:cNvSpPr>
            <a:spLocks noChangeArrowheads="1"/>
          </p:cNvSpPr>
          <p:nvPr/>
        </p:nvSpPr>
        <p:spPr bwMode="auto">
          <a:xfrm>
            <a:off x="0" y="2601913"/>
            <a:ext cx="7796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vi-VN" sz="3000" i="1">
                <a:latin typeface="Times New Roman" panose="02020603050405020304" pitchFamily="18" charset="0"/>
                <a:cs typeface="Times New Roman" panose="02020603050405020304" pitchFamily="18" charset="0"/>
              </a:rPr>
              <a:t>- Những cây thông …màu xanh của rừng.</a:t>
            </a:r>
            <a:endParaRPr lang="en-US" altLang="vi-VN" sz="3000" i="1">
              <a:latin typeface="Times New Roman" panose="02020603050405020304" pitchFamily="18" charset="0"/>
              <a:cs typeface="Times New Roman" panose="02020603050405020304" pitchFamily="18" charset="0"/>
            </a:endParaRPr>
          </a:p>
        </p:txBody>
      </p:sp>
      <p:sp>
        <p:nvSpPr>
          <p:cNvPr id="53255" name="Rectangle 1">
            <a:extLst>
              <a:ext uri="{FF2B5EF4-FFF2-40B4-BE49-F238E27FC236}">
                <a16:creationId xmlns:a16="http://schemas.microsoft.com/office/drawing/2014/main" id="{66FF26B7-2256-458C-B27D-407AC7FA6677}"/>
              </a:ext>
            </a:extLst>
          </p:cNvPr>
          <p:cNvSpPr>
            <a:spLocks noChangeArrowheads="1"/>
          </p:cNvSpPr>
          <p:nvPr/>
        </p:nvSpPr>
        <p:spPr bwMode="auto">
          <a:xfrm>
            <a:off x="-17463" y="3017838"/>
            <a:ext cx="6646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vi-VN" sz="3000" i="1">
                <a:latin typeface="Times New Roman" panose="02020603050405020304" pitchFamily="18" charset="0"/>
                <a:cs typeface="Times New Roman" panose="02020603050405020304" pitchFamily="18" charset="0"/>
              </a:rPr>
              <a:t>- Mây bị nắng xua, cuộn tròn … lăn ... luồn cả vào gầm xe.</a:t>
            </a:r>
            <a:endParaRPr lang="en-US" altLang="vi-VN" sz="3000" i="1">
              <a:latin typeface="Times New Roman" panose="02020603050405020304" pitchFamily="18" charset="0"/>
              <a:cs typeface="Times New Roman" panose="02020603050405020304" pitchFamily="18" charset="0"/>
            </a:endParaRPr>
          </a:p>
        </p:txBody>
      </p:sp>
      <p:sp>
        <p:nvSpPr>
          <p:cNvPr id="12" name="Text Box 5">
            <a:extLst>
              <a:ext uri="{FF2B5EF4-FFF2-40B4-BE49-F238E27FC236}">
                <a16:creationId xmlns:a16="http://schemas.microsoft.com/office/drawing/2014/main" id="{AB1588ED-DE65-4DCA-9935-5DB4044598E8}"/>
              </a:ext>
            </a:extLst>
          </p:cNvPr>
          <p:cNvSpPr txBox="1">
            <a:spLocks noChangeArrowheads="1"/>
          </p:cNvSpPr>
          <p:nvPr/>
        </p:nvSpPr>
        <p:spPr bwMode="auto">
          <a:xfrm>
            <a:off x="12700" y="3873500"/>
            <a:ext cx="64643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vi-VN" sz="2800" i="1">
                <a:latin typeface="Times New Roman" panose="02020603050405020304" pitchFamily="18" charset="0"/>
                <a:cs typeface="Times New Roman" panose="02020603050405020304" pitchFamily="18" charset="0"/>
              </a:rPr>
              <a:t>- ... nắng đã mạ bạc cả con đèo, ... như một bó đuốc lớn.</a:t>
            </a:r>
            <a:endParaRPr lang="en-US" altLang="vi-VN" sz="2800" i="1">
              <a:latin typeface="Times New Roman" panose="02020603050405020304" pitchFamily="18" charset="0"/>
              <a:cs typeface="Times New Roman" panose="02020603050405020304" pitchFamily="18" charset="0"/>
            </a:endParaRPr>
          </a:p>
        </p:txBody>
      </p:sp>
      <p:sp>
        <p:nvSpPr>
          <p:cNvPr id="54281" name="Rectangle 2">
            <a:extLst>
              <a:ext uri="{FF2B5EF4-FFF2-40B4-BE49-F238E27FC236}">
                <a16:creationId xmlns:a16="http://schemas.microsoft.com/office/drawing/2014/main" id="{3A387C4F-043A-422F-871F-F62964BBDBCD}"/>
              </a:ext>
            </a:extLst>
          </p:cNvPr>
          <p:cNvSpPr>
            <a:spLocks noChangeArrowheads="1"/>
          </p:cNvSpPr>
          <p:nvPr/>
        </p:nvSpPr>
        <p:spPr bwMode="auto">
          <a:xfrm>
            <a:off x="20638" y="4808538"/>
            <a:ext cx="6829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vi-VN" sz="2400" b="1">
                <a:latin typeface="Times New Roman" panose="02020603050405020304" pitchFamily="18" charset="0"/>
                <a:cs typeface="Times New Roman" panose="02020603050405020304" pitchFamily="18" charset="0"/>
                <a:sym typeface="Wingdings" panose="05000000000000000000" pitchFamily="2" charset="2"/>
              </a:rPr>
              <a:t> </a:t>
            </a:r>
            <a:r>
              <a:rPr lang="fr-FR" altLang="vi-VN" sz="2400" b="1">
                <a:latin typeface="Times New Roman" panose="02020603050405020304" pitchFamily="18" charset="0"/>
                <a:cs typeface="Times New Roman" panose="02020603050405020304" pitchFamily="18" charset="0"/>
              </a:rPr>
              <a:t>Vài nét </a:t>
            </a:r>
            <a:r>
              <a:rPr lang="fr-FR" altLang="vi-VN" sz="2400" b="1" u="sng">
                <a:latin typeface="Times New Roman" panose="02020603050405020304" pitchFamily="18" charset="0"/>
                <a:cs typeface="Times New Roman" panose="02020603050405020304" pitchFamily="18" charset="0"/>
              </a:rPr>
              <a:t>chấm phá</a:t>
            </a:r>
            <a:r>
              <a:rPr lang="fr-FR" altLang="vi-VN" sz="2400" b="1">
                <a:latin typeface="Times New Roman" panose="02020603050405020304" pitchFamily="18" charset="0"/>
                <a:cs typeface="Times New Roman" panose="02020603050405020304" pitchFamily="18" charset="0"/>
              </a:rPr>
              <a:t>, nghệ thuật </a:t>
            </a:r>
            <a:r>
              <a:rPr lang="fr-FR" altLang="vi-VN" sz="2400" b="1" u="sng">
                <a:latin typeface="Times New Roman" panose="02020603050405020304" pitchFamily="18" charset="0"/>
                <a:cs typeface="Times New Roman" panose="02020603050405020304" pitchFamily="18" charset="0"/>
              </a:rPr>
              <a:t>nhân hóa</a:t>
            </a:r>
            <a:r>
              <a:rPr lang="fr-FR" altLang="vi-VN" sz="2400" b="1">
                <a:latin typeface="Times New Roman" panose="02020603050405020304" pitchFamily="18" charset="0"/>
                <a:cs typeface="Times New Roman" panose="02020603050405020304" pitchFamily="18" charset="0"/>
              </a:rPr>
              <a:t>, </a:t>
            </a:r>
            <a:r>
              <a:rPr lang="fr-FR" altLang="vi-VN" sz="2400" b="1" u="sng">
                <a:latin typeface="Times New Roman" panose="02020603050405020304" pitchFamily="18" charset="0"/>
                <a:cs typeface="Times New Roman" panose="02020603050405020304" pitchFamily="18" charset="0"/>
              </a:rPr>
              <a:t>so sánh</a:t>
            </a:r>
            <a:r>
              <a:rPr lang="fr-FR" altLang="vi-VN" sz="2400" b="1">
                <a:latin typeface="Times New Roman" panose="02020603050405020304" pitchFamily="18" charset="0"/>
                <a:cs typeface="Times New Roman" panose="02020603050405020304" pitchFamily="18" charset="0"/>
              </a:rPr>
              <a:t>, </a:t>
            </a:r>
            <a:r>
              <a:rPr lang="fr-FR" altLang="vi-VN" sz="2400" b="1" u="sng">
                <a:latin typeface="Times New Roman" panose="02020603050405020304" pitchFamily="18" charset="0"/>
                <a:cs typeface="Times New Roman" panose="02020603050405020304" pitchFamily="18" charset="0"/>
              </a:rPr>
              <a:t>ngôn ngữ đặc sắc.</a:t>
            </a:r>
            <a:endParaRPr lang="en-US" altLang="vi-VN" sz="2400" b="1">
              <a:latin typeface="Times New Roman" panose="02020603050405020304" pitchFamily="18" charset="0"/>
            </a:endParaRPr>
          </a:p>
        </p:txBody>
      </p:sp>
      <p:sp>
        <p:nvSpPr>
          <p:cNvPr id="54282" name="Rectangle 6">
            <a:extLst>
              <a:ext uri="{FF2B5EF4-FFF2-40B4-BE49-F238E27FC236}">
                <a16:creationId xmlns:a16="http://schemas.microsoft.com/office/drawing/2014/main" id="{37B3A004-7298-48B8-9390-06F79BA4FD1A}"/>
              </a:ext>
            </a:extLst>
          </p:cNvPr>
          <p:cNvSpPr>
            <a:spLocks noChangeArrowheads="1"/>
          </p:cNvSpPr>
          <p:nvPr/>
        </p:nvSpPr>
        <p:spPr bwMode="auto">
          <a:xfrm>
            <a:off x="-3175" y="5545138"/>
            <a:ext cx="6099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vi-VN" sz="2400" b="1">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vi-VN" sz="2400" b="1">
                <a:solidFill>
                  <a:srgbClr val="CC0000"/>
                </a:solidFill>
                <a:latin typeface="Times New Roman" panose="02020603050405020304" pitchFamily="18" charset="0"/>
                <a:cs typeface="Times New Roman" panose="02020603050405020304" pitchFamily="18" charset="0"/>
              </a:rPr>
              <a:t> Vẻ đẹp thiên nhiên Sa Pa độc đáo, tươi sáng, thơ mộng, đầy sức sống. </a:t>
            </a:r>
            <a:endParaRPr lang="en-US" altLang="vi-VN" sz="2400" b="1">
              <a:solidFill>
                <a:srgbClr val="CC0000"/>
              </a:solidFill>
              <a:latin typeface="Times New Roman" panose="02020603050405020304" pitchFamily="18" charset="0"/>
            </a:endParaRPr>
          </a:p>
        </p:txBody>
      </p:sp>
      <p:sp>
        <p:nvSpPr>
          <p:cNvPr id="54283" name="Rectangle 13">
            <a:extLst>
              <a:ext uri="{FF2B5EF4-FFF2-40B4-BE49-F238E27FC236}">
                <a16:creationId xmlns:a16="http://schemas.microsoft.com/office/drawing/2014/main" id="{08B4D7E7-13A4-4D90-8B22-577C9C8327DA}"/>
              </a:ext>
            </a:extLst>
          </p:cNvPr>
          <p:cNvSpPr>
            <a:spLocks noChangeArrowheads="1"/>
          </p:cNvSpPr>
          <p:nvPr/>
        </p:nvSpPr>
        <p:spPr bwMode="auto">
          <a:xfrm>
            <a:off x="104775" y="6334125"/>
            <a:ext cx="6640513" cy="461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=&gt;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Tình</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thiên</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nhiên</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tác</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 </a:t>
            </a:r>
            <a:r>
              <a:rPr lang="fr-FR" altLang="vi-VN" sz="2400" b="1" dirty="0" err="1">
                <a:solidFill>
                  <a:schemeClr val="accent6">
                    <a:lumMod val="50000"/>
                  </a:schemeClr>
                </a:solidFill>
                <a:latin typeface="Times New Roman" panose="02020603050405020304" pitchFamily="18" charset="0"/>
                <a:cs typeface="Times New Roman" panose="02020603050405020304" pitchFamily="18" charset="0"/>
              </a:rPr>
              <a:t>giả</a:t>
            </a:r>
            <a:r>
              <a:rPr lang="fr-FR" altLang="vi-VN" sz="2400" b="1"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vi-VN" sz="2400" b="1" dirty="0">
              <a:solidFill>
                <a:schemeClr val="accent6">
                  <a:lumMod val="50000"/>
                </a:schemeClr>
              </a:solidFill>
              <a:latin typeface="Times New Roman" panose="02020603050405020304" pitchFamily="18" charset="0"/>
            </a:endParaRPr>
          </a:p>
        </p:txBody>
      </p:sp>
      <p:pic>
        <p:nvPicPr>
          <p:cNvPr id="19468" name="Picture 1">
            <a:extLst>
              <a:ext uri="{FF2B5EF4-FFF2-40B4-BE49-F238E27FC236}">
                <a16:creationId xmlns:a16="http://schemas.microsoft.com/office/drawing/2014/main" id="{5A55B561-29EA-4790-9603-53987EBCD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36525"/>
            <a:ext cx="1233963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âIMG]">
            <a:extLst>
              <a:ext uri="{FF2B5EF4-FFF2-40B4-BE49-F238E27FC236}">
                <a16:creationId xmlns:a16="http://schemas.microsoft.com/office/drawing/2014/main" id="{B03254E8-9116-463E-AE26-09F16334E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944563"/>
            <a:ext cx="480060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Hoadao2">
            <a:extLst>
              <a:ext uri="{FF2B5EF4-FFF2-40B4-BE49-F238E27FC236}">
                <a16:creationId xmlns:a16="http://schemas.microsoft.com/office/drawing/2014/main" id="{A54FA27C-8648-4F4E-B45F-934FF9F6F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987425"/>
            <a:ext cx="477043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anbò">
            <a:extLst>
              <a:ext uri="{FF2B5EF4-FFF2-40B4-BE49-F238E27FC236}">
                <a16:creationId xmlns:a16="http://schemas.microsoft.com/office/drawing/2014/main" id="{9E3D30C2-1D2A-4563-9C13-62AFCD48B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1011238"/>
            <a:ext cx="47466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FB65DF8B-987D-40EE-9368-1C6DF64DCC18}"/>
              </a:ext>
            </a:extLst>
          </p:cNvPr>
          <p:cNvSpPr txBox="1">
            <a:spLocks noChangeArrowheads="1"/>
          </p:cNvSpPr>
          <p:nvPr/>
        </p:nvSpPr>
        <p:spPr bwMode="auto">
          <a:xfrm>
            <a:off x="7415213" y="4316413"/>
            <a:ext cx="43053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400" i="1">
                <a:solidFill>
                  <a:srgbClr val="FF0000"/>
                </a:solidFill>
                <a:latin typeface="Times New Roman" panose="02020603050405020304" pitchFamily="18" charset="0"/>
                <a:cs typeface="Times New Roman" panose="02020603050405020304" pitchFamily="18" charset="0"/>
              </a:rPr>
              <a:t>[…] </a:t>
            </a:r>
            <a:r>
              <a:rPr lang="en-US" altLang="vi-VN" sz="2800" i="1">
                <a:solidFill>
                  <a:srgbClr val="FF0000"/>
                </a:solidFill>
                <a:latin typeface="Times New Roman" panose="02020603050405020304" pitchFamily="18" charset="0"/>
                <a:cs typeface="Times New Roman" panose="02020603050405020304" pitchFamily="18" charset="0"/>
              </a:rPr>
              <a:t>Và với những đàn bò lang cổ có đeo chuông ở các đồng cỏ trong lũng hai bên đường.</a:t>
            </a:r>
          </a:p>
        </p:txBody>
      </p:sp>
      <p:sp>
        <p:nvSpPr>
          <p:cNvPr id="18" name="Text Box 5">
            <a:extLst>
              <a:ext uri="{FF2B5EF4-FFF2-40B4-BE49-F238E27FC236}">
                <a16:creationId xmlns:a16="http://schemas.microsoft.com/office/drawing/2014/main" id="{945EEE7E-C298-4E84-B38C-E59E4211E48D}"/>
              </a:ext>
            </a:extLst>
          </p:cNvPr>
          <p:cNvSpPr txBox="1">
            <a:spLocks noChangeArrowheads="1"/>
          </p:cNvSpPr>
          <p:nvPr/>
        </p:nvSpPr>
        <p:spPr bwMode="auto">
          <a:xfrm>
            <a:off x="6989763" y="4052888"/>
            <a:ext cx="48768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vi-VN" sz="2400">
                <a:latin typeface=".VnTime" panose="020B7200000000000000" pitchFamily="34" charset="0"/>
              </a:rPr>
              <a:t> </a:t>
            </a:r>
            <a:r>
              <a:rPr lang="pt-BR" altLang="vi-VN" sz="2400" i="1">
                <a:solidFill>
                  <a:srgbClr val="C00000"/>
                </a:solidFill>
                <a:latin typeface=".VnTime" panose="020B7200000000000000" pitchFamily="34" charset="0"/>
              </a:rPr>
              <a:t>"N¾ng b©y giê b¾t ®Çu len tíi, ®èt ch¸y rõng c©y. Những c©y th«ng chØ cao qu¸ ®Çu, rung tÝt trong n¾ng những ngãn tay b»ng b¹c d­</a:t>
            </a:r>
            <a:r>
              <a:rPr lang="pt-BR" altLang="vi-VN" sz="2400" i="1">
                <a:solidFill>
                  <a:srgbClr val="C00000"/>
                </a:solidFill>
                <a:latin typeface="Times New Roman" panose="02020603050405020304" pitchFamily="18" charset="0"/>
                <a:cs typeface="Times New Roman" panose="02020603050405020304" pitchFamily="18" charset="0"/>
              </a:rPr>
              <a:t>ưới</a:t>
            </a:r>
            <a:r>
              <a:rPr lang="pt-BR" altLang="vi-VN" sz="2400" i="1">
                <a:solidFill>
                  <a:srgbClr val="C00000"/>
                </a:solidFill>
                <a:latin typeface=".VnTime" panose="020B7200000000000000" pitchFamily="34" charset="0"/>
              </a:rPr>
              <a:t> c¸i </a:t>
            </a:r>
            <a:r>
              <a:rPr lang="pt-BR" altLang="vi-VN" sz="2400" i="1">
                <a:solidFill>
                  <a:srgbClr val="C00000"/>
                </a:solidFill>
                <a:latin typeface="Times New Roman" panose="02020603050405020304" pitchFamily="18" charset="0"/>
                <a:cs typeface="Times New Roman" panose="02020603050405020304" pitchFamily="18" charset="0"/>
              </a:rPr>
              <a:t>nhìn</a:t>
            </a:r>
            <a:r>
              <a:rPr lang="pt-BR" altLang="vi-VN" sz="2400" i="1">
                <a:solidFill>
                  <a:srgbClr val="C00000"/>
                </a:solidFill>
                <a:latin typeface=".VnTime" panose="020B7200000000000000" pitchFamily="34" charset="0"/>
              </a:rPr>
              <a:t> bao che cña những c©y tö kinh thØnh tho¶ng nh« c¸i ®Çu mµu hoa cµ lªn trªn mµu xanh cña rõng. </a:t>
            </a:r>
            <a:endParaRPr lang="en-US" altLang="vi-VN" sz="2400" i="1">
              <a:solidFill>
                <a:srgbClr val="C00000"/>
              </a:solidFill>
              <a:latin typeface=".VnTime" panose="020B7200000000000000" pitchFamily="34" charset="0"/>
            </a:endParaRPr>
          </a:p>
        </p:txBody>
      </p:sp>
      <p:pic>
        <p:nvPicPr>
          <p:cNvPr id="19" name="Picture 3" descr="NATUR034">
            <a:extLst>
              <a:ext uri="{FF2B5EF4-FFF2-40B4-BE49-F238E27FC236}">
                <a16:creationId xmlns:a16="http://schemas.microsoft.com/office/drawing/2014/main" id="{92924A5A-051F-4011-B9AD-9E0FDF781A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338" y="1042988"/>
            <a:ext cx="499586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gtEl>
                                        <p:attrNameLst>
                                          <p:attrName>style.visibility</p:attrName>
                                        </p:attrNameLst>
                                      </p:cBhvr>
                                      <p:to>
                                        <p:strVal val="visible"/>
                                      </p:to>
                                    </p:set>
                                    <p:anim calcmode="lin" valueType="num">
                                      <p:cBhvr additive="base">
                                        <p:cTn id="13" dur="500" fill="hold"/>
                                        <p:tgtEl>
                                          <p:spTgt spid="53251"/>
                                        </p:tgtEl>
                                        <p:attrNameLst>
                                          <p:attrName>ppt_x</p:attrName>
                                        </p:attrNameLst>
                                      </p:cBhvr>
                                      <p:tavLst>
                                        <p:tav tm="0">
                                          <p:val>
                                            <p:strVal val="#ppt_x"/>
                                          </p:val>
                                        </p:tav>
                                        <p:tav tm="100000">
                                          <p:val>
                                            <p:strVal val="#ppt_x"/>
                                          </p:val>
                                        </p:tav>
                                      </p:tavLst>
                                    </p:anim>
                                    <p:anim calcmode="lin" valueType="num">
                                      <p:cBhvr additive="base">
                                        <p:cTn id="14"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14"/>
                                        </p:tgtEl>
                                        <p:attrNameLst>
                                          <p:attrName>ppt_w</p:attrName>
                                        </p:attrNameLst>
                                      </p:cBhvr>
                                      <p:tavLst>
                                        <p:tav tm="0">
                                          <p:val>
                                            <p:strVal val="ppt_w"/>
                                          </p:val>
                                        </p:tav>
                                        <p:tav tm="100000">
                                          <p:val>
                                            <p:fltVal val="0"/>
                                          </p:val>
                                        </p:tav>
                                      </p:tavLst>
                                    </p:anim>
                                    <p:anim calcmode="lin" valueType="num">
                                      <p:cBhvr>
                                        <p:cTn id="24" dur="500"/>
                                        <p:tgtEl>
                                          <p:spTgt spid="14"/>
                                        </p:tgtEl>
                                        <p:attrNameLst>
                                          <p:attrName>ppt_h</p:attrName>
                                        </p:attrNameLst>
                                      </p:cBhvr>
                                      <p:tavLst>
                                        <p:tav tm="0">
                                          <p:val>
                                            <p:strVal val="ppt_h"/>
                                          </p:val>
                                        </p:tav>
                                        <p:tav tm="100000">
                                          <p:val>
                                            <p:fltVal val="0"/>
                                          </p:val>
                                        </p:tav>
                                      </p:tavLst>
                                    </p:anim>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32" fill="hold" nodeType="click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2"/>
                                        </p:tgtEl>
                                        <p:attrNameLst>
                                          <p:attrName>style.visibility</p:attrName>
                                        </p:attrNameLst>
                                      </p:cBhvr>
                                      <p:to>
                                        <p:strVal val="visible"/>
                                      </p:to>
                                    </p:set>
                                    <p:anim calcmode="lin" valueType="num">
                                      <p:cBhvr additive="base">
                                        <p:cTn id="43" dur="500" fill="hold"/>
                                        <p:tgtEl>
                                          <p:spTgt spid="53252"/>
                                        </p:tgtEl>
                                        <p:attrNameLst>
                                          <p:attrName>ppt_x</p:attrName>
                                        </p:attrNameLst>
                                      </p:cBhvr>
                                      <p:tavLst>
                                        <p:tav tm="0">
                                          <p:val>
                                            <p:strVal val="#ppt_x"/>
                                          </p:val>
                                        </p:tav>
                                        <p:tav tm="100000">
                                          <p:val>
                                            <p:strVal val="#ppt_x"/>
                                          </p:val>
                                        </p:tav>
                                      </p:tavLst>
                                    </p:anim>
                                    <p:anim calcmode="lin" valueType="num">
                                      <p:cBhvr additive="base">
                                        <p:cTn id="4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3253"/>
                                        </p:tgtEl>
                                        <p:attrNameLst>
                                          <p:attrName>style.visibility</p:attrName>
                                        </p:attrNameLst>
                                      </p:cBhvr>
                                      <p:to>
                                        <p:strVal val="visible"/>
                                      </p:to>
                                    </p:set>
                                    <p:anim calcmode="lin" valueType="num">
                                      <p:cBhvr additive="base">
                                        <p:cTn id="65" dur="500" fill="hold"/>
                                        <p:tgtEl>
                                          <p:spTgt spid="53253"/>
                                        </p:tgtEl>
                                        <p:attrNameLst>
                                          <p:attrName>ppt_x</p:attrName>
                                        </p:attrNameLst>
                                      </p:cBhvr>
                                      <p:tavLst>
                                        <p:tav tm="0">
                                          <p:val>
                                            <p:strVal val="#ppt_x"/>
                                          </p:val>
                                        </p:tav>
                                        <p:tav tm="100000">
                                          <p:val>
                                            <p:strVal val="#ppt_x"/>
                                          </p:val>
                                        </p:tav>
                                      </p:tavLst>
                                    </p:anim>
                                    <p:anim calcmode="lin" valueType="num">
                                      <p:cBhvr additive="base">
                                        <p:cTn id="66"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3254"/>
                                        </p:tgtEl>
                                        <p:attrNameLst>
                                          <p:attrName>style.visibility</p:attrName>
                                        </p:attrNameLst>
                                      </p:cBhvr>
                                      <p:to>
                                        <p:strVal val="visible"/>
                                      </p:to>
                                    </p:set>
                                    <p:anim calcmode="lin" valueType="num">
                                      <p:cBhvr additive="base">
                                        <p:cTn id="71" dur="500" fill="hold"/>
                                        <p:tgtEl>
                                          <p:spTgt spid="53254"/>
                                        </p:tgtEl>
                                        <p:attrNameLst>
                                          <p:attrName>ppt_x</p:attrName>
                                        </p:attrNameLst>
                                      </p:cBhvr>
                                      <p:tavLst>
                                        <p:tav tm="0">
                                          <p:val>
                                            <p:strVal val="#ppt_x"/>
                                          </p:val>
                                        </p:tav>
                                        <p:tav tm="100000">
                                          <p:val>
                                            <p:strVal val="#ppt_x"/>
                                          </p:val>
                                        </p:tav>
                                      </p:tavLst>
                                    </p:anim>
                                    <p:anim calcmode="lin" valueType="num">
                                      <p:cBhvr additive="base">
                                        <p:cTn id="72"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circle(in)">
                                      <p:cBhvr>
                                        <p:cTn id="80" dur="2000"/>
                                        <p:tgtEl>
                                          <p:spTgt spid="1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xit" presetSubtype="32" fill="hold" nodeType="clickEffect">
                                  <p:stCondLst>
                                    <p:cond delay="0"/>
                                  </p:stCondLst>
                                  <p:childTnLst>
                                    <p:anim calcmode="lin" valueType="num">
                                      <p:cBhvr>
                                        <p:cTn id="84" dur="500"/>
                                        <p:tgtEl>
                                          <p:spTgt spid="19"/>
                                        </p:tgtEl>
                                        <p:attrNameLst>
                                          <p:attrName>ppt_w</p:attrName>
                                        </p:attrNameLst>
                                      </p:cBhvr>
                                      <p:tavLst>
                                        <p:tav tm="0">
                                          <p:val>
                                            <p:strVal val="ppt_w"/>
                                          </p:val>
                                        </p:tav>
                                        <p:tav tm="100000">
                                          <p:val>
                                            <p:fltVal val="0"/>
                                          </p:val>
                                        </p:tav>
                                      </p:tavLst>
                                    </p:anim>
                                    <p:anim calcmode="lin" valueType="num">
                                      <p:cBhvr>
                                        <p:cTn id="85" dur="500"/>
                                        <p:tgtEl>
                                          <p:spTgt spid="19"/>
                                        </p:tgtEl>
                                        <p:attrNameLst>
                                          <p:attrName>ppt_h</p:attrName>
                                        </p:attrNameLst>
                                      </p:cBhvr>
                                      <p:tavLst>
                                        <p:tav tm="0">
                                          <p:val>
                                            <p:strVal val="ppt_h"/>
                                          </p:val>
                                        </p:tav>
                                        <p:tav tm="100000">
                                          <p:val>
                                            <p:fltVal val="0"/>
                                          </p:val>
                                        </p:tav>
                                      </p:tavLst>
                                    </p:anim>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53" presetClass="exit" presetSubtype="32" fill="hold" grpId="1" nodeType="withEffect">
                                  <p:stCondLst>
                                    <p:cond delay="0"/>
                                  </p:stCondLst>
                                  <p:childTnLst>
                                    <p:anim calcmode="lin" valueType="num">
                                      <p:cBhvr>
                                        <p:cTn id="89" dur="500"/>
                                        <p:tgtEl>
                                          <p:spTgt spid="18"/>
                                        </p:tgtEl>
                                        <p:attrNameLst>
                                          <p:attrName>ppt_w</p:attrName>
                                        </p:attrNameLst>
                                      </p:cBhvr>
                                      <p:tavLst>
                                        <p:tav tm="0">
                                          <p:val>
                                            <p:strVal val="ppt_w"/>
                                          </p:val>
                                        </p:tav>
                                        <p:tav tm="100000">
                                          <p:val>
                                            <p:fltVal val="0"/>
                                          </p:val>
                                        </p:tav>
                                      </p:tavLst>
                                    </p:anim>
                                    <p:anim calcmode="lin" valueType="num">
                                      <p:cBhvr>
                                        <p:cTn id="90" dur="500"/>
                                        <p:tgtEl>
                                          <p:spTgt spid="18"/>
                                        </p:tgtEl>
                                        <p:attrNameLst>
                                          <p:attrName>ppt_h</p:attrName>
                                        </p:attrNameLst>
                                      </p:cBhvr>
                                      <p:tavLst>
                                        <p:tav tm="0">
                                          <p:val>
                                            <p:strVal val="ppt_h"/>
                                          </p:val>
                                        </p:tav>
                                        <p:tav tm="100000">
                                          <p:val>
                                            <p:fltVal val="0"/>
                                          </p:val>
                                        </p:tav>
                                      </p:tavLst>
                                    </p:anim>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3255"/>
                                        </p:tgtEl>
                                        <p:attrNameLst>
                                          <p:attrName>style.visibility</p:attrName>
                                        </p:attrNameLst>
                                      </p:cBhvr>
                                      <p:to>
                                        <p:strVal val="visible"/>
                                      </p:to>
                                    </p:set>
                                    <p:anim calcmode="lin" valueType="num">
                                      <p:cBhvr additive="base">
                                        <p:cTn id="97" dur="500" fill="hold"/>
                                        <p:tgtEl>
                                          <p:spTgt spid="53255"/>
                                        </p:tgtEl>
                                        <p:attrNameLst>
                                          <p:attrName>ppt_x</p:attrName>
                                        </p:attrNameLst>
                                      </p:cBhvr>
                                      <p:tavLst>
                                        <p:tav tm="0">
                                          <p:val>
                                            <p:strVal val="#ppt_x"/>
                                          </p:val>
                                        </p:tav>
                                        <p:tav tm="100000">
                                          <p:val>
                                            <p:strVal val="#ppt_x"/>
                                          </p:val>
                                        </p:tav>
                                      </p:tavLst>
                                    </p:anim>
                                    <p:anim calcmode="lin" valueType="num">
                                      <p:cBhvr additive="base">
                                        <p:cTn id="98"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circle(in)">
                                      <p:cBhvr>
                                        <p:cTn id="103" dur="2000"/>
                                        <p:tgtEl>
                                          <p:spTgt spid="1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4281"/>
                                        </p:tgtEl>
                                        <p:attrNameLst>
                                          <p:attrName>style.visibility</p:attrName>
                                        </p:attrNameLst>
                                      </p:cBhvr>
                                      <p:to>
                                        <p:strVal val="visible"/>
                                      </p:to>
                                    </p:set>
                                    <p:anim calcmode="lin" valueType="num">
                                      <p:cBhvr>
                                        <p:cTn id="108" dur="500" fill="hold"/>
                                        <p:tgtEl>
                                          <p:spTgt spid="54281"/>
                                        </p:tgtEl>
                                        <p:attrNameLst>
                                          <p:attrName>ppt_w</p:attrName>
                                        </p:attrNameLst>
                                      </p:cBhvr>
                                      <p:tavLst>
                                        <p:tav tm="0">
                                          <p:val>
                                            <p:fltVal val="0"/>
                                          </p:val>
                                        </p:tav>
                                        <p:tav tm="100000">
                                          <p:val>
                                            <p:strVal val="#ppt_w"/>
                                          </p:val>
                                        </p:tav>
                                      </p:tavLst>
                                    </p:anim>
                                    <p:anim calcmode="lin" valueType="num">
                                      <p:cBhvr>
                                        <p:cTn id="109" dur="500" fill="hold"/>
                                        <p:tgtEl>
                                          <p:spTgt spid="54281"/>
                                        </p:tgtEl>
                                        <p:attrNameLst>
                                          <p:attrName>ppt_h</p:attrName>
                                        </p:attrNameLst>
                                      </p:cBhvr>
                                      <p:tavLst>
                                        <p:tav tm="0">
                                          <p:val>
                                            <p:fltVal val="0"/>
                                          </p:val>
                                        </p:tav>
                                        <p:tav tm="100000">
                                          <p:val>
                                            <p:strVal val="#ppt_h"/>
                                          </p:val>
                                        </p:tav>
                                      </p:tavLst>
                                    </p:anim>
                                    <p:animEffect transition="in" filter="fade">
                                      <p:cBhvr>
                                        <p:cTn id="110" dur="500"/>
                                        <p:tgtEl>
                                          <p:spTgt spid="5428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4282"/>
                                        </p:tgtEl>
                                        <p:attrNameLst>
                                          <p:attrName>style.visibility</p:attrName>
                                        </p:attrNameLst>
                                      </p:cBhvr>
                                      <p:to>
                                        <p:strVal val="visible"/>
                                      </p:to>
                                    </p:set>
                                    <p:anim calcmode="lin" valueType="num">
                                      <p:cBhvr additive="base">
                                        <p:cTn id="115" dur="500" fill="hold"/>
                                        <p:tgtEl>
                                          <p:spTgt spid="54282"/>
                                        </p:tgtEl>
                                        <p:attrNameLst>
                                          <p:attrName>ppt_x</p:attrName>
                                        </p:attrNameLst>
                                      </p:cBhvr>
                                      <p:tavLst>
                                        <p:tav tm="0">
                                          <p:val>
                                            <p:strVal val="#ppt_x"/>
                                          </p:val>
                                        </p:tav>
                                        <p:tav tm="100000">
                                          <p:val>
                                            <p:strVal val="#ppt_x"/>
                                          </p:val>
                                        </p:tav>
                                      </p:tavLst>
                                    </p:anim>
                                    <p:anim calcmode="lin" valueType="num">
                                      <p:cBhvr additive="base">
                                        <p:cTn id="116" dur="500" fill="hold"/>
                                        <p:tgtEl>
                                          <p:spTgt spid="54282"/>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4283"/>
                                        </p:tgtEl>
                                        <p:attrNameLst>
                                          <p:attrName>style.visibility</p:attrName>
                                        </p:attrNameLst>
                                      </p:cBhvr>
                                      <p:to>
                                        <p:strVal val="visible"/>
                                      </p:to>
                                    </p:set>
                                    <p:anim calcmode="lin" valueType="num">
                                      <p:cBhvr additive="base">
                                        <p:cTn id="121" dur="500" fill="hold"/>
                                        <p:tgtEl>
                                          <p:spTgt spid="54283"/>
                                        </p:tgtEl>
                                        <p:attrNameLst>
                                          <p:attrName>ppt_x</p:attrName>
                                        </p:attrNameLst>
                                      </p:cBhvr>
                                      <p:tavLst>
                                        <p:tav tm="0">
                                          <p:val>
                                            <p:strVal val="#ppt_x"/>
                                          </p:val>
                                        </p:tav>
                                        <p:tav tm="100000">
                                          <p:val>
                                            <p:strVal val="#ppt_x"/>
                                          </p:val>
                                        </p:tav>
                                      </p:tavLst>
                                    </p:anim>
                                    <p:anim calcmode="lin" valueType="num">
                                      <p:cBhvr additive="base">
                                        <p:cTn id="122"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53251" grpId="0"/>
      <p:bldP spid="53252" grpId="0"/>
      <p:bldP spid="53253" grpId="0"/>
      <p:bldP spid="53254" grpId="0"/>
      <p:bldP spid="53255" grpId="0"/>
      <p:bldP spid="12" grpId="0"/>
      <p:bldP spid="54281" grpId="0"/>
      <p:bldP spid="54282" grpId="0"/>
      <p:bldP spid="54283" grpId="0"/>
      <p:bldP spid="17" grpId="0"/>
      <p:bldP spid="17"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2CC3B93B-891D-4E21-9452-35198B08D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4206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a:extLst>
              <a:ext uri="{FF2B5EF4-FFF2-40B4-BE49-F238E27FC236}">
                <a16:creationId xmlns:a16="http://schemas.microsoft.com/office/drawing/2014/main" id="{573CCEC1-AADD-4DF5-9AED-6272513D3744}"/>
              </a:ext>
            </a:extLst>
          </p:cNvPr>
          <p:cNvSpPr txBox="1">
            <a:spLocks noChangeArrowheads="1"/>
          </p:cNvSpPr>
          <p:nvPr/>
        </p:nvSpPr>
        <p:spPr bwMode="auto">
          <a:xfrm>
            <a:off x="0" y="823119"/>
            <a:ext cx="84867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a:t>
            </a:r>
            <a:endParaRPr lang="vi-VN" altLang="en-US" sz="2400" dirty="0">
              <a:latin typeface="Times New Roman" panose="02020603050405020304" pitchFamily="18" charset="0"/>
            </a:endParaRPr>
          </a:p>
        </p:txBody>
      </p:sp>
      <p:sp>
        <p:nvSpPr>
          <p:cNvPr id="8" name="AutoShape 4">
            <a:extLst>
              <a:ext uri="{FF2B5EF4-FFF2-40B4-BE49-F238E27FC236}">
                <a16:creationId xmlns:a16="http://schemas.microsoft.com/office/drawing/2014/main" id="{94D15B30-6E37-4227-A0DE-67E01B96CCC1}"/>
              </a:ext>
            </a:extLst>
          </p:cNvPr>
          <p:cNvSpPr>
            <a:spLocks noChangeArrowheads="1"/>
          </p:cNvSpPr>
          <p:nvPr/>
        </p:nvSpPr>
        <p:spPr bwMode="auto">
          <a:xfrm>
            <a:off x="6337300" y="992188"/>
            <a:ext cx="5694363" cy="3048000"/>
          </a:xfrm>
          <a:prstGeom prst="wedgeEllipseCallout">
            <a:avLst>
              <a:gd name="adj1" fmla="val -43750"/>
              <a:gd name="adj2" fmla="val 70000"/>
            </a:avLst>
          </a:prstGeom>
          <a:solidFill>
            <a:srgbClr val="002060">
              <a:alpha val="34117"/>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dirty="0" err="1">
                <a:solidFill>
                  <a:srgbClr val="FF0000"/>
                </a:solidFill>
                <a:cs typeface="Arial" panose="020B0604020202020204" pitchFamily="34" charset="0"/>
              </a:rPr>
              <a:t>Tìm</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những</a:t>
            </a:r>
            <a:r>
              <a:rPr lang="en-US" altLang="en-US" sz="2400" dirty="0">
                <a:solidFill>
                  <a:srgbClr val="FF0000"/>
                </a:solidFill>
                <a:cs typeface="Arial" panose="020B0604020202020204" pitchFamily="34" charset="0"/>
              </a:rPr>
              <a:t> chi </a:t>
            </a:r>
            <a:r>
              <a:rPr lang="en-US" altLang="en-US" sz="2400" dirty="0" err="1">
                <a:solidFill>
                  <a:srgbClr val="FF0000"/>
                </a:solidFill>
                <a:cs typeface="Arial" panose="020B0604020202020204" pitchFamily="34" charset="0"/>
              </a:rPr>
              <a:t>tiết</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miêu</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tả</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kể</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về</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những</a:t>
            </a:r>
            <a:endParaRPr lang="en-US" altLang="en-US" sz="2400" dirty="0">
              <a:solidFill>
                <a:srgbClr val="FF0000"/>
              </a:solidFill>
              <a:cs typeface="Arial" panose="020B0604020202020204" pitchFamily="34" charset="0"/>
            </a:endParaRPr>
          </a:p>
          <a:p>
            <a:pPr algn="ctr" eaLnBrk="1" hangingPunct="1">
              <a:buFontTx/>
              <a:buNone/>
            </a:pP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phẩm</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chất</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tốt</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đẹp</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của</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anh</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thanh</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niên</a:t>
            </a:r>
            <a:r>
              <a:rPr lang="en-US" altLang="en-US" sz="2400" dirty="0">
                <a:solidFill>
                  <a:srgbClr val="FF0000"/>
                </a:solidFill>
                <a:cs typeface="Arial" panose="020B0604020202020204" pitchFamily="34" charset="0"/>
              </a:rPr>
              <a:t>? </a:t>
            </a:r>
          </a:p>
          <a:p>
            <a:pPr algn="ctr" eaLnBrk="1" hangingPunct="1">
              <a:buFontTx/>
              <a:buNone/>
            </a:pPr>
            <a:r>
              <a:rPr lang="en-US" altLang="en-US" sz="2400" dirty="0">
                <a:solidFill>
                  <a:srgbClr val="FF0000"/>
                </a:solidFill>
                <a:cs typeface="Arial" panose="020B0604020202020204" pitchFamily="34" charset="0"/>
              </a:rPr>
              <a:t>Cho </a:t>
            </a:r>
            <a:r>
              <a:rPr lang="en-US" altLang="en-US" sz="2400" dirty="0" err="1">
                <a:solidFill>
                  <a:srgbClr val="FF0000"/>
                </a:solidFill>
                <a:cs typeface="Arial" panose="020B0604020202020204" pitchFamily="34" charset="0"/>
              </a:rPr>
              <a:t>biết</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đó</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là</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những</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phẩm</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chất</a:t>
            </a:r>
            <a:r>
              <a:rPr lang="en-US" altLang="en-US" sz="2400" dirty="0">
                <a:solidFill>
                  <a:srgbClr val="FF0000"/>
                </a:solidFill>
                <a:cs typeface="Arial" panose="020B0604020202020204" pitchFamily="34" charset="0"/>
              </a:rPr>
              <a:t> </a:t>
            </a:r>
            <a:r>
              <a:rPr lang="en-US" altLang="en-US" sz="2400" dirty="0" err="1">
                <a:solidFill>
                  <a:srgbClr val="FF0000"/>
                </a:solidFill>
                <a:cs typeface="Arial" panose="020B0604020202020204" pitchFamily="34" charset="0"/>
              </a:rPr>
              <a:t>nào</a:t>
            </a:r>
            <a:r>
              <a:rPr lang="en-US" altLang="en-US" sz="2400" dirty="0">
                <a:solidFill>
                  <a:srgbClr val="FF0000"/>
                </a:solidFill>
                <a:cs typeface="Arial" panose="020B0604020202020204" pitchFamily="34" charset="0"/>
              </a:rPr>
              <a:t>?</a:t>
            </a:r>
            <a:endParaRPr lang="vi-VN" altLang="en-US" sz="2400" dirty="0">
              <a:solidFill>
                <a:srgbClr val="FF0000"/>
              </a:solidFill>
              <a:cs typeface="Arial" panose="020B0604020202020204" pitchFamily="34" charset="0"/>
            </a:endParaRPr>
          </a:p>
        </p:txBody>
      </p:sp>
      <p:sp>
        <p:nvSpPr>
          <p:cNvPr id="5" name="Scroll: Horizontal 4">
            <a:extLst>
              <a:ext uri="{FF2B5EF4-FFF2-40B4-BE49-F238E27FC236}">
                <a16:creationId xmlns:a16="http://schemas.microsoft.com/office/drawing/2014/main" id="{2990E35C-065D-4474-81D1-CAAE156F569B}"/>
              </a:ext>
            </a:extLst>
          </p:cNvPr>
          <p:cNvSpPr/>
          <p:nvPr/>
        </p:nvSpPr>
        <p:spPr>
          <a:xfrm>
            <a:off x="482600" y="1525588"/>
            <a:ext cx="8945563" cy="38068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4">
            <a:extLst>
              <a:ext uri="{FF2B5EF4-FFF2-40B4-BE49-F238E27FC236}">
                <a16:creationId xmlns:a16="http://schemas.microsoft.com/office/drawing/2014/main" id="{6E640C4D-7E91-49EB-8FE1-73D36DFA1A52}"/>
              </a:ext>
            </a:extLst>
          </p:cNvPr>
          <p:cNvSpPr>
            <a:spLocks noChangeArrowheads="1"/>
          </p:cNvSpPr>
          <p:nvPr/>
        </p:nvSpPr>
        <p:spPr bwMode="auto">
          <a:xfrm>
            <a:off x="1143000" y="2170113"/>
            <a:ext cx="723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Lòng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yêu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nghề,tinh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thần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trách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nhiệm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với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công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việc</a:t>
            </a:r>
            <a:r>
              <a:rPr lang="en-US" altLang="en-US" sz="2400" b="1" dirty="0">
                <a:solidFill>
                  <a:srgbClr val="0000FF"/>
                </a:solidFill>
                <a:latin typeface="Times New Roman" panose="02020603050405020304" pitchFamily="18" charset="0"/>
              </a:rPr>
              <a:t>:</a:t>
            </a:r>
            <a:endParaRPr lang="en-US" altLang="en-US" sz="2400" dirty="0">
              <a:solidFill>
                <a:srgbClr val="0000FF"/>
              </a:solidFill>
              <a:latin typeface="Times New Roman" panose="02020603050405020304" pitchFamily="18" charset="0"/>
            </a:endParaRPr>
          </a:p>
        </p:txBody>
      </p:sp>
      <p:sp>
        <p:nvSpPr>
          <p:cNvPr id="11" name="Rectangle 5">
            <a:extLst>
              <a:ext uri="{FF2B5EF4-FFF2-40B4-BE49-F238E27FC236}">
                <a16:creationId xmlns:a16="http://schemas.microsoft.com/office/drawing/2014/main" id="{9D2D379C-53B1-48DB-B815-4EDB9C81D973}"/>
              </a:ext>
            </a:extLst>
          </p:cNvPr>
          <p:cNvSpPr>
            <a:spLocks noChangeArrowheads="1"/>
          </p:cNvSpPr>
          <p:nvPr/>
        </p:nvSpPr>
        <p:spPr bwMode="auto">
          <a:xfrm>
            <a:off x="1143000" y="2611438"/>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2.</a:t>
            </a:r>
            <a:r>
              <a:rPr lang="vi-VN" altLang="en-US" sz="2400" b="1">
                <a:solidFill>
                  <a:srgbClr val="0000FF"/>
                </a:solidFill>
                <a:latin typeface="Times New Roman" panose="02020603050405020304" pitchFamily="18" charset="0"/>
              </a:rPr>
              <a:t> Một người có tinh thần lạc quan và yêu tha thiết cuộc sống</a:t>
            </a:r>
            <a:endParaRPr lang="en-US" altLang="en-US" sz="2400">
              <a:solidFill>
                <a:srgbClr val="0000FF"/>
              </a:solidFill>
              <a:latin typeface="Times New Roman" panose="02020603050405020304" pitchFamily="18" charset="0"/>
            </a:endParaRPr>
          </a:p>
        </p:txBody>
      </p:sp>
      <p:sp>
        <p:nvSpPr>
          <p:cNvPr id="12" name="Rectangle 6">
            <a:extLst>
              <a:ext uri="{FF2B5EF4-FFF2-40B4-BE49-F238E27FC236}">
                <a16:creationId xmlns:a16="http://schemas.microsoft.com/office/drawing/2014/main" id="{0AC8AC23-7BFE-4671-A27F-2B4444F92494}"/>
              </a:ext>
            </a:extLst>
          </p:cNvPr>
          <p:cNvSpPr>
            <a:spLocks noChangeArrowheads="1"/>
          </p:cNvSpPr>
          <p:nvPr/>
        </p:nvSpPr>
        <p:spPr bwMode="auto">
          <a:xfrm>
            <a:off x="1168400" y="3106738"/>
            <a:ext cx="701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3.</a:t>
            </a:r>
            <a:r>
              <a:rPr lang="vi-VN" altLang="en-US" sz="2400" b="1">
                <a:solidFill>
                  <a:srgbClr val="0000FF"/>
                </a:solidFill>
                <a:latin typeface="Times New Roman" panose="02020603050405020304" pitchFamily="18" charset="0"/>
              </a:rPr>
              <a:t>Một con người chân thành, cởi mở và hiếu khách</a:t>
            </a:r>
            <a:endParaRPr lang="en-US" altLang="en-US" sz="2400">
              <a:solidFill>
                <a:srgbClr val="0000FF"/>
              </a:solidFill>
              <a:latin typeface="Times New Roman" panose="02020603050405020304" pitchFamily="18" charset="0"/>
            </a:endParaRPr>
          </a:p>
        </p:txBody>
      </p:sp>
      <p:sp>
        <p:nvSpPr>
          <p:cNvPr id="13" name="Rectangle 7">
            <a:extLst>
              <a:ext uri="{FF2B5EF4-FFF2-40B4-BE49-F238E27FC236}">
                <a16:creationId xmlns:a16="http://schemas.microsoft.com/office/drawing/2014/main" id="{BC3742FD-2D1F-4B2A-A3E7-2F5404EF1736}"/>
              </a:ext>
            </a:extLst>
          </p:cNvPr>
          <p:cNvSpPr>
            <a:spLocks noChangeArrowheads="1"/>
          </p:cNvSpPr>
          <p:nvPr/>
        </p:nvSpPr>
        <p:spPr bwMode="auto">
          <a:xfrm>
            <a:off x="1168400" y="3635375"/>
            <a:ext cx="565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4. </a:t>
            </a:r>
            <a:r>
              <a:rPr lang="vi-VN" altLang="en-US" sz="2400" b="1">
                <a:solidFill>
                  <a:srgbClr val="0000FF"/>
                </a:solidFill>
                <a:latin typeface="Times New Roman" panose="02020603050405020304" pitchFamily="18" charset="0"/>
              </a:rPr>
              <a:t>Một con người khiêm tốn</a:t>
            </a:r>
            <a:r>
              <a:rPr lang="en-US" altLang="en-US" sz="2400" b="1">
                <a:solidFill>
                  <a:srgbClr val="0000FF"/>
                </a:solidFill>
                <a:latin typeface="Times New Roman" panose="02020603050405020304" pitchFamily="18" charset="0"/>
              </a:rPr>
              <a:t>, thành thật</a:t>
            </a:r>
            <a:endParaRPr lang="en-US" altLang="en-US" sz="2400">
              <a:solidFill>
                <a:srgbClr val="0000FF"/>
              </a:solidFill>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autoUpdateAnimBg="0"/>
      <p:bldP spid="8" grpId="1" bldLvl="0" animBg="1" autoUpdateAnimBg="0"/>
      <p:bldP spid="5" grpId="0" animBg="1"/>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85683"/>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 :</a:t>
            </a:r>
            <a:endParaRPr lang="vi-VN" altLang="en-US" sz="2400" dirty="0">
              <a:latin typeface="Times New Roman" panose="02020603050405020304" pitchFamily="18" charset="0"/>
            </a:endParaRPr>
          </a:p>
        </p:txBody>
      </p:sp>
      <p:sp>
        <p:nvSpPr>
          <p:cNvPr id="6" name="Text Box 12">
            <a:extLst>
              <a:ext uri="{FF2B5EF4-FFF2-40B4-BE49-F238E27FC236}">
                <a16:creationId xmlns:a16="http://schemas.microsoft.com/office/drawing/2014/main" id="{443DCE51-3941-4AEF-9773-A071CC43C0ED}"/>
              </a:ext>
            </a:extLst>
          </p:cNvPr>
          <p:cNvSpPr txBox="1">
            <a:spLocks noChangeArrowheads="1"/>
          </p:cNvSpPr>
          <p:nvPr/>
        </p:nvSpPr>
        <p:spPr bwMode="auto">
          <a:xfrm>
            <a:off x="0" y="1114425"/>
            <a:ext cx="848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2400" b="1" u="sng" dirty="0">
                <a:solidFill>
                  <a:srgbClr val="FF0000"/>
                </a:solidFill>
                <a:latin typeface="Times New Roman" panose="02020603050405020304" pitchFamily="18" charset="0"/>
              </a:rPr>
              <a:t>a.</a:t>
            </a:r>
            <a:r>
              <a:rPr lang="vi-VN" altLang="en-US" sz="2400" b="1" dirty="0">
                <a:solidFill>
                  <a:srgbClr val="FF0000"/>
                </a:solidFill>
                <a:latin typeface="Times New Roman" panose="02020603050405020304" pitchFamily="18" charset="0"/>
              </a:rPr>
              <a:t>Hoàn cảnh sống và làm việc:</a:t>
            </a:r>
            <a:endParaRPr lang="vi-VN" altLang="en-US" sz="2400" dirty="0">
              <a:solidFill>
                <a:srgbClr val="FF0000"/>
              </a:solidFill>
              <a:latin typeface="Times New Roman" panose="02020603050405020304" pitchFamily="18" charset="0"/>
            </a:endParaRPr>
          </a:p>
        </p:txBody>
      </p:sp>
      <p:sp>
        <p:nvSpPr>
          <p:cNvPr id="8" name="Text Box 12">
            <a:extLst>
              <a:ext uri="{FF2B5EF4-FFF2-40B4-BE49-F238E27FC236}">
                <a16:creationId xmlns:a16="http://schemas.microsoft.com/office/drawing/2014/main" id="{D345709F-202B-4F2D-8BC0-C6FF663E3CD5}"/>
              </a:ext>
            </a:extLst>
          </p:cNvPr>
          <p:cNvSpPr txBox="1">
            <a:spLocks noChangeArrowheads="1"/>
          </p:cNvSpPr>
          <p:nvPr/>
        </p:nvSpPr>
        <p:spPr bwMode="auto">
          <a:xfrm>
            <a:off x="26559" y="1612529"/>
            <a:ext cx="7451632" cy="1200329"/>
          </a:xfrm>
          <a:prstGeom prst="rect">
            <a:avLst/>
          </a:prstGeom>
          <a:solidFill>
            <a:schemeClr val="accent2">
              <a:alpha val="45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-A</a:t>
            </a: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nh thanh niên 27 tuổi sống và làm việc một mình trên đỉnh núi cao 2600m, quanh năm làm bạn với mây mù và cây cỏ.</a:t>
            </a:r>
          </a:p>
        </p:txBody>
      </p:sp>
      <p:sp>
        <p:nvSpPr>
          <p:cNvPr id="10" name="Text Box 12">
            <a:extLst>
              <a:ext uri="{FF2B5EF4-FFF2-40B4-BE49-F238E27FC236}">
                <a16:creationId xmlns:a16="http://schemas.microsoft.com/office/drawing/2014/main" id="{A7C6E7DE-71EE-4C62-AE73-441FE30E2F4E}"/>
              </a:ext>
            </a:extLst>
          </p:cNvPr>
          <p:cNvSpPr txBox="1">
            <a:spLocks noChangeArrowheads="1"/>
          </p:cNvSpPr>
          <p:nvPr/>
        </p:nvSpPr>
        <p:spPr bwMode="auto">
          <a:xfrm>
            <a:off x="61015" y="4248513"/>
            <a:ext cx="7399350" cy="830997"/>
          </a:xfrm>
          <a:prstGeom prst="rect">
            <a:avLst/>
          </a:prstGeom>
          <a:solidFill>
            <a:schemeClr val="accent2">
              <a:alpha val="4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Công việc ấy đòi hỏi phải tỉ mỉ, chính xác và có tinh thần trách nhiệm cao</a:t>
            </a:r>
          </a:p>
        </p:txBody>
      </p:sp>
      <p:sp>
        <p:nvSpPr>
          <p:cNvPr id="11" name="Text Box 12">
            <a:extLst>
              <a:ext uri="{FF2B5EF4-FFF2-40B4-BE49-F238E27FC236}">
                <a16:creationId xmlns:a16="http://schemas.microsoft.com/office/drawing/2014/main" id="{1D1E8C75-144A-4BC8-B015-FEA4096B433C}"/>
              </a:ext>
            </a:extLst>
          </p:cNvPr>
          <p:cNvSpPr txBox="1">
            <a:spLocks noChangeArrowheads="1"/>
          </p:cNvSpPr>
          <p:nvPr/>
        </p:nvSpPr>
        <p:spPr bwMode="auto">
          <a:xfrm>
            <a:off x="40207" y="5202657"/>
            <a:ext cx="12061341" cy="1200329"/>
          </a:xfrm>
          <a:prstGeom prst="rect">
            <a:avLst/>
          </a:prstGeom>
          <a:solidFill>
            <a:schemeClr val="accent2">
              <a:alpha val="46000"/>
            </a:schemeClr>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Tx/>
              <a:buChar char="-"/>
              <a:defRPr/>
            </a:pPr>
            <a:r>
              <a:rPr lang="vi-VN" sz="2400" dirty="0">
                <a:solidFill>
                  <a:schemeClr val="bg1"/>
                </a:solidFill>
                <a:effectLst>
                  <a:outerShdw blurRad="38100" dist="38100" dir="2700000" algn="tl">
                    <a:srgbClr val="000000">
                      <a:alpha val="43137"/>
                    </a:srgbClr>
                  </a:outerShdw>
                </a:effectLst>
              </a:rPr>
              <a:t>Nhưng cái gian khổ nhất là phải vượt qua được sự cô đơn, vắng vẻ, quanh năm suốt tháng một mình trên đỉnh núi cao không một bóng người </a:t>
            </a:r>
            <a:endParaRPr lang="en-US" sz="2400" dirty="0">
              <a:solidFill>
                <a:schemeClr val="bg1"/>
              </a:solidFill>
              <a:effectLst>
                <a:outerShdw blurRad="38100" dist="38100" dir="2700000" algn="tl">
                  <a:srgbClr val="000000">
                    <a:alpha val="43137"/>
                  </a:srgbClr>
                </a:outerShdw>
              </a:effectLst>
            </a:endParaRPr>
          </a:p>
          <a:p>
            <a:pPr>
              <a:defRPr/>
            </a:pPr>
            <a:r>
              <a:rPr lang="en-US" sz="2400" b="1" dirty="0">
                <a:solidFill>
                  <a:srgbClr val="FFFF00"/>
                </a:solidFill>
                <a:effectLst>
                  <a:outerShdw blurRad="38100" dist="38100" dir="2700000" algn="tl">
                    <a:srgbClr val="000000">
                      <a:alpha val="43137"/>
                    </a:srgbClr>
                  </a:outerShdw>
                </a:effectLst>
              </a:rPr>
              <a:t>-&gt;</a:t>
            </a:r>
            <a:r>
              <a:rPr lang="vi-VN" sz="2400" b="1" dirty="0">
                <a:solidFill>
                  <a:srgbClr val="FFFF00"/>
                </a:solidFill>
                <a:effectLst>
                  <a:outerShdw blurRad="38100" dist="38100" dir="2700000" algn="tl">
                    <a:srgbClr val="000000">
                      <a:alpha val="43137"/>
                    </a:srgbClr>
                  </a:outerShdw>
                </a:effectLst>
              </a:rPr>
              <a:t> </a:t>
            </a:r>
            <a:r>
              <a:rPr lang="en-US" sz="2400" b="1" dirty="0">
                <a:solidFill>
                  <a:srgbClr val="FFFF00"/>
                </a:solidFill>
                <a:effectLst>
                  <a:outerShdw blurRad="38100" dist="38100" dir="2700000" algn="tl">
                    <a:srgbClr val="000000">
                      <a:alpha val="43137"/>
                    </a:srgbClr>
                  </a:outerShdw>
                </a:effectLst>
              </a:rPr>
              <a:t>H</a:t>
            </a:r>
            <a:r>
              <a:rPr lang="vi-VN" sz="2400" b="1" dirty="0">
                <a:solidFill>
                  <a:srgbClr val="FFFF00"/>
                </a:solidFill>
                <a:effectLst>
                  <a:outerShdw blurRad="38100" dist="38100" dir="2700000" algn="tl">
                    <a:srgbClr val="000000">
                      <a:alpha val="43137"/>
                    </a:srgbClr>
                  </a:outerShdw>
                </a:effectLst>
              </a:rPr>
              <a:t>oàn cảnh </a:t>
            </a:r>
            <a:r>
              <a:rPr lang="en-US" sz="2400" b="1" dirty="0" err="1">
                <a:solidFill>
                  <a:srgbClr val="FFFF00"/>
                </a:solidFill>
                <a:effectLst>
                  <a:outerShdw blurRad="38100" dist="38100" dir="2700000" algn="tl">
                    <a:srgbClr val="000000">
                      <a:alpha val="43137"/>
                    </a:srgbClr>
                  </a:outerShdw>
                </a:effectLst>
              </a:rPr>
              <a:t>sống</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thật</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khó</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khăn</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và</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hết</a:t>
            </a:r>
            <a:r>
              <a:rPr lang="en-US" sz="2400" b="1" dirty="0">
                <a:solidFill>
                  <a:srgbClr val="FFFF00"/>
                </a:solidFill>
                <a:effectLst>
                  <a:outerShdw blurRad="38100" dist="38100" dir="2700000" algn="tl">
                    <a:srgbClr val="000000">
                      <a:alpha val="43137"/>
                    </a:srgbClr>
                  </a:outerShdw>
                </a:effectLst>
              </a:rPr>
              <a:t> </a:t>
            </a:r>
            <a:r>
              <a:rPr lang="en-US" sz="2400" b="1" dirty="0" err="1">
                <a:solidFill>
                  <a:srgbClr val="FFFF00"/>
                </a:solidFill>
                <a:effectLst>
                  <a:outerShdw blurRad="38100" dist="38100" dir="2700000" algn="tl">
                    <a:srgbClr val="000000">
                      <a:alpha val="43137"/>
                    </a:srgbClr>
                  </a:outerShdw>
                </a:effectLst>
              </a:rPr>
              <a:t>sức</a:t>
            </a:r>
            <a:r>
              <a:rPr lang="vi-VN" sz="2400" b="1" dirty="0">
                <a:solidFill>
                  <a:srgbClr val="FFFF00"/>
                </a:solidFill>
                <a:effectLst>
                  <a:outerShdw blurRad="38100" dist="38100" dir="2700000" algn="tl">
                    <a:srgbClr val="000000">
                      <a:alpha val="43137"/>
                    </a:srgbClr>
                  </a:outerShdw>
                </a:effectLst>
              </a:rPr>
              <a:t> đặc biệt.</a:t>
            </a:r>
            <a:endParaRPr lang="en-US" sz="2400" b="1" dirty="0">
              <a:solidFill>
                <a:srgbClr val="FFFF00"/>
              </a:solidFill>
              <a:effectLst>
                <a:outerShdw blurRad="38100" dist="38100" dir="2700000" algn="tl">
                  <a:srgbClr val="000000">
                    <a:alpha val="43137"/>
                  </a:srgbClr>
                </a:outerShdw>
              </a:effectLst>
            </a:endParaRPr>
          </a:p>
        </p:txBody>
      </p:sp>
      <p:pic>
        <p:nvPicPr>
          <p:cNvPr id="12" name="Picture 2" descr="trạm khí tượng">
            <a:extLst>
              <a:ext uri="{FF2B5EF4-FFF2-40B4-BE49-F238E27FC236}">
                <a16:creationId xmlns:a16="http://schemas.microsoft.com/office/drawing/2014/main" id="{E76587B0-283D-4364-88AA-C10308BD8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549" y="131493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019F4D-BBBA-41B8-B7E7-A6C141333A3E}"/>
              </a:ext>
            </a:extLst>
          </p:cNvPr>
          <p:cNvSpPr txBox="1"/>
          <p:nvPr/>
        </p:nvSpPr>
        <p:spPr>
          <a:xfrm>
            <a:off x="55198" y="2944135"/>
            <a:ext cx="7491942" cy="1200329"/>
          </a:xfrm>
          <a:prstGeom prst="rect">
            <a:avLst/>
          </a:prstGeom>
          <a:solidFill>
            <a:schemeClr val="accent2">
              <a:lumMod val="75000"/>
              <a:alpha val="48000"/>
            </a:schemeClr>
          </a:solid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Công</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việc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gió</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mưa</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nắng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tính</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mây</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chấn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động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mặt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đất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dự</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vào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việc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báo</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trước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thời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tiết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hàng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ngày</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phục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vụ</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sản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xuất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chiến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đấu</a:t>
            </a:r>
            <a:r>
              <a:rPr lang="en-US" sz="2400" dirty="0">
                <a:solidFill>
                  <a:schemeClr val="bg1"/>
                </a:solidFill>
                <a:effectLst>
                  <a:outerShdw blurRad="38100" dist="38100" dir="2700000" algn="tl">
                    <a:srgbClr val="000000">
                      <a:alpha val="43137"/>
                    </a:srgbClr>
                  </a:outerShdw>
                </a:effectLst>
                <a:ea typeface="Times New Roman" panose="02020603050405020304" pitchFamily="18" charset="0"/>
              </a:rPr>
              <a:t>.” </a:t>
            </a:r>
            <a:endParaRPr lang="en-US" sz="2400" dirty="0">
              <a:solidFill>
                <a:schemeClr val="bg1"/>
              </a:solidFill>
              <a:effectLst>
                <a:outerShdw blurRad="38100" dist="38100" dir="2700000" algn="tl">
                  <a:srgbClr val="000000">
                    <a:alpha val="43137"/>
                  </a:srgbClr>
                </a:outerShdw>
              </a:effectLst>
            </a:endParaRPr>
          </a:p>
        </p:txBody>
      </p:sp>
      <p:sp>
        <p:nvSpPr>
          <p:cNvPr id="14" name="Text Box 12">
            <a:extLst>
              <a:ext uri="{FF2B5EF4-FFF2-40B4-BE49-F238E27FC236}">
                <a16:creationId xmlns:a16="http://schemas.microsoft.com/office/drawing/2014/main" id="{DDDE2A70-30E7-450A-916E-E3F679DCBC23}"/>
              </a:ext>
            </a:extLst>
          </p:cNvPr>
          <p:cNvSpPr txBox="1">
            <a:spLocks noChangeArrowheads="1"/>
          </p:cNvSpPr>
          <p:nvPr/>
        </p:nvSpPr>
        <p:spPr bwMode="auto">
          <a:xfrm>
            <a:off x="7426832" y="2090172"/>
            <a:ext cx="4709970" cy="2677656"/>
          </a:xfrm>
          <a:prstGeom prst="rect">
            <a:avLst/>
          </a:prstGeom>
          <a:solidFill>
            <a:schemeClr val="accent2">
              <a:alpha val="4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effectLst>
                  <a:outerShdw blurRad="38100" dist="38100" dir="2700000" algn="tl">
                    <a:srgbClr val="000000">
                      <a:alpha val="43137"/>
                    </a:srgbClr>
                  </a:outerShdw>
                </a:effectLst>
                <a:latin typeface="Times New Roman" panose="02020603050405020304" pitchFamily="18" charset="0"/>
              </a:rPr>
              <a:t>– Anh làm công tác khí tượng kiêm vật lí địa cầu .Công việc của anh là: </a:t>
            </a:r>
            <a:r>
              <a:rPr lang="vi-VN" altLang="en-US" sz="2400" i="1" dirty="0">
                <a:effectLst>
                  <a:outerShdw blurRad="38100" dist="38100" dir="2700000" algn="tl">
                    <a:srgbClr val="000000">
                      <a:alpha val="43137"/>
                    </a:srgbClr>
                  </a:outerShdw>
                </a:effectLst>
                <a:latin typeface="Times New Roman" panose="02020603050405020304" pitchFamily="18" charset="0"/>
              </a:rPr>
              <a:t>“đo gió, đo mưa, đo nắng, tính mây, đo chấn động mặt đất, dựa vào công việc báo trước thời tiết hàng ngày, phục vụ sản xuất, phục vụ chiến đấu</a:t>
            </a:r>
            <a:r>
              <a:rPr lang="vi-VN" altLang="en-US" sz="2400" dirty="0">
                <a:effectLst>
                  <a:outerShdw blurRad="38100" dist="38100" dir="2700000" algn="tl">
                    <a:srgbClr val="000000">
                      <a:alpha val="43137"/>
                    </a:srgbClr>
                  </a:outerShdw>
                </a:effectLst>
                <a:latin typeface="Times New Roman" panose="02020603050405020304" pitchFamily="18" charset="0"/>
              </a:rPr>
              <a:t>”. </a:t>
            </a:r>
          </a:p>
        </p:txBody>
      </p:sp>
      <p:sp>
        <p:nvSpPr>
          <p:cNvPr id="15" name="Cloud 14">
            <a:extLst>
              <a:ext uri="{FF2B5EF4-FFF2-40B4-BE49-F238E27FC236}">
                <a16:creationId xmlns:a16="http://schemas.microsoft.com/office/drawing/2014/main" id="{B21BA1E6-C752-4964-87A2-154321D3B1E6}"/>
              </a:ext>
            </a:extLst>
          </p:cNvPr>
          <p:cNvSpPr/>
          <p:nvPr/>
        </p:nvSpPr>
        <p:spPr>
          <a:xfrm>
            <a:off x="8157490" y="903602"/>
            <a:ext cx="365351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969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Bottom)">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14"/>
                                        </p:tgtEl>
                                        <p:attrNameLst>
                                          <p:attrName>ppt_w</p:attrName>
                                        </p:attrNameLst>
                                      </p:cBhvr>
                                      <p:tavLst>
                                        <p:tav tm="0">
                                          <p:val>
                                            <p:strVal val="ppt_w"/>
                                          </p:val>
                                        </p:tav>
                                        <p:tav tm="100000">
                                          <p:val>
                                            <p:fltVal val="0"/>
                                          </p:val>
                                        </p:tav>
                                      </p:tavLst>
                                    </p:anim>
                                    <p:anim calcmode="lin" valueType="num">
                                      <p:cBhvr>
                                        <p:cTn id="34" dur="500"/>
                                        <p:tgtEl>
                                          <p:spTgt spid="14"/>
                                        </p:tgtEl>
                                        <p:attrNameLst>
                                          <p:attrName>ppt_h</p:attrName>
                                        </p:attrNameLst>
                                      </p:cBhvr>
                                      <p:tavLst>
                                        <p:tav tm="0">
                                          <p:val>
                                            <p:strVal val="ppt_h"/>
                                          </p:val>
                                        </p:tav>
                                        <p:tav tm="100000">
                                          <p:val>
                                            <p:fltVal val="0"/>
                                          </p:val>
                                        </p:tav>
                                      </p:tavLst>
                                    </p:anim>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lide(fromBottom)">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lide(fromBottom)">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 grpId="0" animBg="1"/>
      <p:bldP spid="14" grpId="0" animBg="1"/>
      <p:bldP spid="14" grpId="1"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a:extLst>
              <a:ext uri="{FF2B5EF4-FFF2-40B4-BE49-F238E27FC236}">
                <a16:creationId xmlns:a16="http://schemas.microsoft.com/office/drawing/2014/main" id="{443DCE51-3941-4AEF-9773-A071CC43C0ED}"/>
              </a:ext>
            </a:extLst>
          </p:cNvPr>
          <p:cNvSpPr txBox="1">
            <a:spLocks noChangeArrowheads="1"/>
          </p:cNvSpPr>
          <p:nvPr/>
        </p:nvSpPr>
        <p:spPr bwMode="auto">
          <a:xfrm>
            <a:off x="-6246" y="751604"/>
            <a:ext cx="8486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366611DA-B959-441D-B74D-8C6F07126147}"/>
              </a:ext>
            </a:extLst>
          </p:cNvPr>
          <p:cNvSpPr txBox="1">
            <a:spLocks noChangeArrowheads="1"/>
          </p:cNvSpPr>
          <p:nvPr/>
        </p:nvSpPr>
        <p:spPr bwMode="auto">
          <a:xfrm>
            <a:off x="0" y="1134735"/>
            <a:ext cx="9764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niên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8" name="Text Box 12">
            <a:extLst>
              <a:ext uri="{FF2B5EF4-FFF2-40B4-BE49-F238E27FC236}">
                <a16:creationId xmlns:a16="http://schemas.microsoft.com/office/drawing/2014/main" id="{1C138CCE-3D2B-4914-807B-D44B6293B6BE}"/>
              </a:ext>
            </a:extLst>
          </p:cNvPr>
          <p:cNvSpPr txBox="1">
            <a:spLocks noChangeArrowheads="1"/>
          </p:cNvSpPr>
          <p:nvPr/>
        </p:nvSpPr>
        <p:spPr bwMode="auto">
          <a:xfrm>
            <a:off x="-22486" y="1965171"/>
            <a:ext cx="11523817" cy="461665"/>
          </a:xfrm>
          <a:prstGeom prst="rect">
            <a:avLst/>
          </a:prstGeom>
          <a:solidFill>
            <a:srgbClr val="99FFCC">
              <a:alpha val="43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latin typeface="Times New Roman" panose="02020603050405020304" pitchFamily="18" charset="0"/>
              </a:rPr>
              <a:t>- </a:t>
            </a:r>
            <a:r>
              <a:rPr lang="vi-VN" altLang="en-US" sz="2400" b="1" dirty="0">
                <a:solidFill>
                  <a:srgbClr val="FF0000"/>
                </a:solidFill>
                <a:latin typeface="Times New Roman" panose="02020603050405020304" pitchFamily="18" charset="0"/>
              </a:rPr>
              <a:t>Một người yêu nghề, dám chấp nhận hi sinh</a:t>
            </a:r>
            <a:r>
              <a:rPr lang="vi-VN" altLang="en-US" sz="2400" dirty="0">
                <a:solidFill>
                  <a:srgbClr val="FF0000"/>
                </a:solidFill>
                <a:latin typeface="Times New Roman" panose="02020603050405020304" pitchFamily="18" charset="0"/>
              </a:rPr>
              <a:t>: </a:t>
            </a:r>
            <a:endParaRPr lang="en-US" altLang="en-US" sz="2400" dirty="0">
              <a:solidFill>
                <a:srgbClr val="FF0000"/>
              </a:solidFill>
              <a:latin typeface="Times New Roman" panose="02020603050405020304" pitchFamily="18" charset="0"/>
            </a:endParaRPr>
          </a:p>
        </p:txBody>
      </p:sp>
      <p:sp>
        <p:nvSpPr>
          <p:cNvPr id="9" name="Text Box 12">
            <a:extLst>
              <a:ext uri="{FF2B5EF4-FFF2-40B4-BE49-F238E27FC236}">
                <a16:creationId xmlns:a16="http://schemas.microsoft.com/office/drawing/2014/main" id="{7B9F4612-965F-405E-A182-28AEE04D4B08}"/>
              </a:ext>
            </a:extLst>
          </p:cNvPr>
          <p:cNvSpPr txBox="1">
            <a:spLocks noChangeArrowheads="1"/>
          </p:cNvSpPr>
          <p:nvPr/>
        </p:nvSpPr>
        <p:spPr bwMode="auto">
          <a:xfrm>
            <a:off x="33727" y="1808410"/>
            <a:ext cx="11243873" cy="830997"/>
          </a:xfrm>
          <a:prstGeom prst="rect">
            <a:avLst/>
          </a:prstGeom>
          <a:solidFill>
            <a:srgbClr val="7030A0">
              <a:alpha val="43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Chấp nhận sống và làm việc trong một hoàn cảnh, môi trường đặc biệt: trên đỉnh núi Yên Sơn cao 2600m, quanh năm chỉ có cỏ cây và mây mù lạnh lẽo.</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0" name="Text Box 12">
            <a:extLst>
              <a:ext uri="{FF2B5EF4-FFF2-40B4-BE49-F238E27FC236}">
                <a16:creationId xmlns:a16="http://schemas.microsoft.com/office/drawing/2014/main" id="{F43A02A7-B76F-4331-BF61-794182686F02}"/>
              </a:ext>
            </a:extLst>
          </p:cNvPr>
          <p:cNvSpPr txBox="1">
            <a:spLocks noChangeArrowheads="1"/>
          </p:cNvSpPr>
          <p:nvPr/>
        </p:nvSpPr>
        <p:spPr bwMode="auto">
          <a:xfrm>
            <a:off x="33726" y="2763189"/>
            <a:ext cx="11243873" cy="1200329"/>
          </a:xfrm>
          <a:prstGeom prst="rect">
            <a:avLst/>
          </a:prstGeom>
          <a:solidFill>
            <a:srgbClr val="7030A0">
              <a:alpha val="43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Coi công việc như một người bạn: "Khi ta làm việc, ta với công việc là đôi, sao gọi là một mình được?...Công việc của cháu gian khổ thế đấy chứ cất nó đi, cháu buồn chết mất".</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1" name="Text Box 12">
            <a:extLst>
              <a:ext uri="{FF2B5EF4-FFF2-40B4-BE49-F238E27FC236}">
                <a16:creationId xmlns:a16="http://schemas.microsoft.com/office/drawing/2014/main" id="{9AB459D0-BFB4-4723-9403-3FB750B9B1DE}"/>
              </a:ext>
            </a:extLst>
          </p:cNvPr>
          <p:cNvSpPr txBox="1">
            <a:spLocks noChangeArrowheads="1"/>
          </p:cNvSpPr>
          <p:nvPr/>
        </p:nvSpPr>
        <p:spPr bwMode="auto">
          <a:xfrm>
            <a:off x="-6246" y="4075034"/>
            <a:ext cx="11251368" cy="831850"/>
          </a:xfrm>
          <a:prstGeom prst="rect">
            <a:avLst/>
          </a:prstGeom>
          <a:solidFill>
            <a:srgbClr val="7030A0">
              <a:alpha val="43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Tìm thấy những ý nghĩa trong công việc: "báo trước thời tiết hàng ngày, phục vụ sản xuất, phục vụ chiến đấu".</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2" name="Text Box 12">
            <a:extLst>
              <a:ext uri="{FF2B5EF4-FFF2-40B4-BE49-F238E27FC236}">
                <a16:creationId xmlns:a16="http://schemas.microsoft.com/office/drawing/2014/main" id="{14C122F9-6222-4085-9704-6E2896FB7D37}"/>
              </a:ext>
            </a:extLst>
          </p:cNvPr>
          <p:cNvSpPr txBox="1">
            <a:spLocks noChangeArrowheads="1"/>
          </p:cNvSpPr>
          <p:nvPr/>
        </p:nvSpPr>
        <p:spPr bwMode="auto">
          <a:xfrm>
            <a:off x="-6246" y="4982101"/>
            <a:ext cx="11237629" cy="1200329"/>
          </a:xfrm>
          <a:prstGeom prst="rect">
            <a:avLst/>
          </a:prstGeom>
          <a:solidFill>
            <a:srgbClr val="7030A0">
              <a:alpha val="43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effectLst>
                  <a:outerShdw blurRad="38100" dist="38100" dir="2700000" algn="tl">
                    <a:srgbClr val="000000">
                      <a:alpha val="43137"/>
                    </a:srgbClr>
                  </a:outerShdw>
                </a:effectLst>
                <a:latin typeface="Times New Roman" panose="02020603050405020304" pitchFamily="18" charset="0"/>
              </a:rPr>
              <a:t>+ Tự hào và hạnh phúc bởi anh không chỉ giúp ích cho lao động mà cả trong chiến đấu: Phát hiện một đám mây khô giúp không quân ta hạ được bao nhiêu phản lực Mỹ trên cầu Hàm Rồng.</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3" name="Text Box 12">
            <a:extLst>
              <a:ext uri="{FF2B5EF4-FFF2-40B4-BE49-F238E27FC236}">
                <a16:creationId xmlns:a16="http://schemas.microsoft.com/office/drawing/2014/main" id="{D69B9140-F902-4C51-A011-1965394018C1}"/>
              </a:ext>
            </a:extLst>
          </p:cNvPr>
          <p:cNvSpPr txBox="1">
            <a:spLocks noChangeArrowheads="1"/>
          </p:cNvSpPr>
          <p:nvPr/>
        </p:nvSpPr>
        <p:spPr bwMode="auto">
          <a:xfrm>
            <a:off x="93514" y="2738379"/>
            <a:ext cx="11648783" cy="1200329"/>
          </a:xfrm>
          <a:prstGeom prst="rect">
            <a:avLst/>
          </a:prstGeom>
          <a:solidFill>
            <a:schemeClr val="bg1">
              <a:alpha val="31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effectLst>
                  <a:outerShdw blurRad="38100" dist="38100" dir="2700000" algn="tl">
                    <a:srgbClr val="000000">
                      <a:alpha val="43137"/>
                    </a:srgbClr>
                  </a:outerShdw>
                </a:effectLst>
                <a:latin typeface="Times New Roman" panose="02020603050405020304" pitchFamily="18" charset="0"/>
              </a:rPr>
              <a:t>=&gt; </a:t>
            </a:r>
            <a:r>
              <a:rPr lang="vi-VN" altLang="en-US" sz="2400" dirty="0">
                <a:effectLst>
                  <a:outerShdw blurRad="38100" dist="38100" dir="2700000" algn="tl">
                    <a:srgbClr val="000000">
                      <a:alpha val="43137"/>
                    </a:srgbClr>
                  </a:outerShdw>
                </a:effectLst>
                <a:latin typeface="Times New Roman" panose="02020603050405020304" pitchFamily="18" charset="0"/>
              </a:rPr>
              <a:t>Qua lời anh kể và lời bộc bạch này, ta hiểu rằng anh đã thực sự tìm thấy niềm vui và hạnh phúc trong công việc thầm lặng giữa Sa Pa và sương mù bao phủ.</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Yêu</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công</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việc</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xem</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công</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việc</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là</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bạn</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Hạnh</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phúc</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là</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được</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cống</a:t>
            </a:r>
            <a:r>
              <a:rPr lang="en-US" altLang="en-US" sz="2400" dirty="0">
                <a:effectLst>
                  <a:outerShdw blurRad="38100" dist="38100" dir="2700000" algn="tl">
                    <a:srgbClr val="000000">
                      <a:alpha val="43137"/>
                    </a:srgbClr>
                  </a:outerShdw>
                </a:effectLst>
                <a:latin typeface="Times New Roman" panose="02020603050405020304" pitchFamily="18" charset="0"/>
              </a:rPr>
              <a:t> </a:t>
            </a:r>
            <a:r>
              <a:rPr lang="en-US" altLang="en-US" sz="2400" dirty="0" err="1">
                <a:effectLst>
                  <a:outerShdw blurRad="38100" dist="38100" dir="2700000" algn="tl">
                    <a:srgbClr val="000000">
                      <a:alpha val="43137"/>
                    </a:srgbClr>
                  </a:outerShdw>
                </a:effectLst>
                <a:latin typeface="Times New Roman" panose="02020603050405020304" pitchFamily="18" charset="0"/>
              </a:rPr>
              <a:t>hiến</a:t>
            </a:r>
            <a:r>
              <a:rPr lang="en-US" altLang="en-US" sz="2400" dirty="0">
                <a:solidFill>
                  <a:srgbClr val="FF0000"/>
                </a:solidFill>
                <a:effectLst>
                  <a:outerShdw blurRad="38100" dist="38100" dir="2700000" algn="tl">
                    <a:srgbClr val="000000">
                      <a:alpha val="43137"/>
                    </a:srgbClr>
                  </a:outerShdw>
                </a:effectLst>
                <a:latin typeface="Times New Roman" panose="02020603050405020304" pitchFamily="18" charset="0"/>
              </a:rPr>
              <a:t> </a:t>
            </a:r>
          </a:p>
        </p:txBody>
      </p:sp>
      <p:sp>
        <p:nvSpPr>
          <p:cNvPr id="16" name="Cloud 15">
            <a:extLst>
              <a:ext uri="{FF2B5EF4-FFF2-40B4-BE49-F238E27FC236}">
                <a16:creationId xmlns:a16="http://schemas.microsoft.com/office/drawing/2014/main" id="{08ACA907-E289-4F45-95F8-71D5B675CB3D}"/>
              </a:ext>
            </a:extLst>
          </p:cNvPr>
          <p:cNvSpPr/>
          <p:nvPr/>
        </p:nvSpPr>
        <p:spPr>
          <a:xfrm>
            <a:off x="7598844" y="360610"/>
            <a:ext cx="3178071" cy="2895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16"/>
                                        </p:tgtEl>
                                        <p:attrNameLst>
                                          <p:attrName>ppt_w</p:attrName>
                                        </p:attrNameLst>
                                      </p:cBhvr>
                                      <p:tavLst>
                                        <p:tav tm="0">
                                          <p:val>
                                            <p:strVal val="ppt_w"/>
                                          </p:val>
                                        </p:tav>
                                        <p:tav tm="100000">
                                          <p:val>
                                            <p:fltVal val="0"/>
                                          </p:val>
                                        </p:tav>
                                      </p:tavLst>
                                    </p:anim>
                                    <p:anim calcmode="lin" valueType="num">
                                      <p:cBhvr>
                                        <p:cTn id="17" dur="500"/>
                                        <p:tgtEl>
                                          <p:spTgt spid="16"/>
                                        </p:tgtEl>
                                        <p:attrNameLst>
                                          <p:attrName>ppt_h</p:attrName>
                                        </p:attrNameLst>
                                      </p:cBhvr>
                                      <p:tavLst>
                                        <p:tav tm="0">
                                          <p:val>
                                            <p:strVal val="ppt_h"/>
                                          </p:val>
                                        </p:tav>
                                        <p:tav tm="100000">
                                          <p:val>
                                            <p:fltVal val="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Bottom)">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Bottom)">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lide(fromBottom)">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Bottom)">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slide(fromBottom)">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11277600" cy="5693866"/>
          </a:xfrm>
          <a:prstGeom prst="rect">
            <a:avLst/>
          </a:prstGeom>
        </p:spPr>
        <p:txBody>
          <a:bodyPr wrap="square">
            <a:spAutoFit/>
          </a:bodyPr>
          <a:lstStyle/>
          <a:p>
            <a:pPr marL="0" marR="0" algn="just">
              <a:spcBef>
                <a:spcPts val="0"/>
              </a:spcBef>
              <a:spcAft>
                <a:spcPts val="0"/>
              </a:spcAft>
            </a:pPr>
            <a:r>
              <a:rPr lang="de-DE" sz="3200" b="1" dirty="0">
                <a:solidFill>
                  <a:srgbClr val="FF0000"/>
                </a:solidFill>
                <a:ea typeface="Times New Roman" panose="02020603050405020304" pitchFamily="18" charset="0"/>
              </a:rPr>
              <a:t>I</a:t>
            </a:r>
            <a:r>
              <a:rPr lang="de-DE" sz="4400" b="1" dirty="0">
                <a:solidFill>
                  <a:srgbClr val="FF0000"/>
                </a:solidFill>
                <a:ea typeface="Times New Roman" panose="02020603050405020304" pitchFamily="18" charset="0"/>
              </a:rPr>
              <a:t>. MỤC TIÊU CẦN ĐẠT.  </a:t>
            </a:r>
            <a:endParaRPr lang="en-US" sz="4400" dirty="0">
              <a:solidFill>
                <a:srgbClr val="FF0000"/>
              </a:solidFill>
              <a:ea typeface="Times New Roman" panose="02020603050405020304" pitchFamily="18" charset="0"/>
            </a:endParaRPr>
          </a:p>
          <a:p>
            <a:pPr marL="0" marR="0" algn="just">
              <a:spcBef>
                <a:spcPts val="0"/>
              </a:spcBef>
              <a:spcAft>
                <a:spcPts val="0"/>
              </a:spcAft>
            </a:pPr>
            <a:r>
              <a:rPr lang="de-DE" sz="3200" dirty="0">
                <a:ea typeface="Times New Roman" panose="02020603050405020304" pitchFamily="18" charset="0"/>
              </a:rPr>
              <a:t>1.Ki</a:t>
            </a:r>
            <a:r>
              <a:rPr lang="vi-VN" sz="3200" dirty="0">
                <a:ea typeface="Times New Roman" panose="02020603050405020304" pitchFamily="18" charset="0"/>
              </a:rPr>
              <a:t>ến thức:</a:t>
            </a:r>
            <a:endParaRPr lang="en-US" sz="3200" dirty="0">
              <a:ea typeface="Times New Roman" panose="02020603050405020304" pitchFamily="18" charset="0"/>
            </a:endParaRPr>
          </a:p>
          <a:p>
            <a:pPr marL="0" marR="0" algn="just">
              <a:spcBef>
                <a:spcPts val="0"/>
              </a:spcBef>
              <a:spcAft>
                <a:spcPts val="0"/>
              </a:spcAft>
            </a:pPr>
            <a:r>
              <a:rPr lang="fr-FR" sz="3200" dirty="0">
                <a:ea typeface="Times New Roman" panose="02020603050405020304" pitchFamily="18" charset="0"/>
              </a:rPr>
              <a:t>+ </a:t>
            </a:r>
            <a:r>
              <a:rPr lang="fr-FR" sz="3200" dirty="0" err="1">
                <a:ea typeface="Times New Roman" panose="02020603050405020304" pitchFamily="18" charset="0"/>
              </a:rPr>
              <a:t>Vẻ</a:t>
            </a:r>
            <a:r>
              <a:rPr lang="fr-FR" sz="3200" dirty="0">
                <a:ea typeface="Times New Roman" panose="02020603050405020304" pitchFamily="18" charset="0"/>
              </a:rPr>
              <a:t> </a:t>
            </a:r>
            <a:r>
              <a:rPr lang="fr-FR" sz="3200" dirty="0" err="1">
                <a:ea typeface="Times New Roman" panose="02020603050405020304" pitchFamily="18" charset="0"/>
              </a:rPr>
              <a:t>đẹp</a:t>
            </a:r>
            <a:r>
              <a:rPr lang="fr-FR" sz="3200" dirty="0">
                <a:ea typeface="Times New Roman" panose="02020603050405020304" pitchFamily="18" charset="0"/>
              </a:rPr>
              <a:t> </a:t>
            </a:r>
            <a:r>
              <a:rPr lang="fr-FR" sz="3200" dirty="0" err="1">
                <a:ea typeface="Times New Roman" panose="02020603050405020304" pitchFamily="18" charset="0"/>
              </a:rPr>
              <a:t>của</a:t>
            </a:r>
            <a:r>
              <a:rPr lang="fr-FR" sz="3200" dirty="0">
                <a:ea typeface="Times New Roman" panose="02020603050405020304" pitchFamily="18" charset="0"/>
              </a:rPr>
              <a:t> </a:t>
            </a:r>
            <a:r>
              <a:rPr lang="fr-FR" sz="3200" dirty="0" err="1">
                <a:ea typeface="Times New Roman" panose="02020603050405020304" pitchFamily="18" charset="0"/>
              </a:rPr>
              <a:t>hình</a:t>
            </a:r>
            <a:r>
              <a:rPr lang="fr-FR" sz="3200" dirty="0">
                <a:ea typeface="Times New Roman" panose="02020603050405020304" pitchFamily="18" charset="0"/>
              </a:rPr>
              <a:t> </a:t>
            </a:r>
            <a:r>
              <a:rPr lang="fr-FR" sz="3200" dirty="0" err="1">
                <a:ea typeface="Times New Roman" panose="02020603050405020304" pitchFamily="18" charset="0"/>
              </a:rPr>
              <a:t>tượng</a:t>
            </a:r>
            <a:r>
              <a:rPr lang="fr-FR" sz="3200" dirty="0">
                <a:ea typeface="Times New Roman" panose="02020603050405020304" pitchFamily="18" charset="0"/>
              </a:rPr>
              <a:t> con </a:t>
            </a:r>
            <a:r>
              <a:rPr lang="fr-FR" sz="3200" dirty="0" err="1">
                <a:ea typeface="Times New Roman" panose="02020603050405020304" pitchFamily="18" charset="0"/>
              </a:rPr>
              <a:t>người</a:t>
            </a:r>
            <a:r>
              <a:rPr lang="fr-FR" sz="3200" dirty="0">
                <a:ea typeface="Times New Roman" panose="02020603050405020304" pitchFamily="18" charset="0"/>
              </a:rPr>
              <a:t> </a:t>
            </a:r>
            <a:r>
              <a:rPr lang="fr-FR" sz="3200" dirty="0" err="1">
                <a:ea typeface="Times New Roman" panose="02020603050405020304" pitchFamily="18" charset="0"/>
              </a:rPr>
              <a:t>thầm</a:t>
            </a:r>
            <a:r>
              <a:rPr lang="fr-FR" sz="3200" dirty="0">
                <a:ea typeface="Times New Roman" panose="02020603050405020304" pitchFamily="18" charset="0"/>
              </a:rPr>
              <a:t> </a:t>
            </a:r>
            <a:r>
              <a:rPr lang="fr-FR" sz="3200" dirty="0" err="1">
                <a:ea typeface="Times New Roman" panose="02020603050405020304" pitchFamily="18" charset="0"/>
              </a:rPr>
              <a:t>lặng</a:t>
            </a:r>
            <a:r>
              <a:rPr lang="fr-FR" sz="3200" dirty="0">
                <a:ea typeface="Times New Roman" panose="02020603050405020304" pitchFamily="18" charset="0"/>
              </a:rPr>
              <a:t> </a:t>
            </a:r>
            <a:r>
              <a:rPr lang="fr-FR" sz="3200" dirty="0" err="1">
                <a:ea typeface="Times New Roman" panose="02020603050405020304" pitchFamily="18" charset="0"/>
              </a:rPr>
              <a:t>cống</a:t>
            </a:r>
            <a:r>
              <a:rPr lang="fr-FR" sz="3200" dirty="0">
                <a:ea typeface="Times New Roman" panose="02020603050405020304" pitchFamily="18" charset="0"/>
              </a:rPr>
              <a:t> </a:t>
            </a:r>
            <a:r>
              <a:rPr lang="fr-FR" sz="3200" dirty="0" err="1">
                <a:ea typeface="Times New Roman" panose="02020603050405020304" pitchFamily="18" charset="0"/>
              </a:rPr>
              <a:t>hiến</a:t>
            </a:r>
            <a:r>
              <a:rPr lang="fr-FR" sz="3200" dirty="0">
                <a:ea typeface="Times New Roman" panose="02020603050405020304" pitchFamily="18" charset="0"/>
              </a:rPr>
              <a:t> </a:t>
            </a:r>
            <a:r>
              <a:rPr lang="fr-FR" sz="3200" dirty="0" err="1">
                <a:ea typeface="Times New Roman" panose="02020603050405020304" pitchFamily="18" charset="0"/>
              </a:rPr>
              <a:t>quên</a:t>
            </a:r>
            <a:r>
              <a:rPr lang="fr-FR" sz="3200" dirty="0">
                <a:ea typeface="Times New Roman" panose="02020603050405020304" pitchFamily="18" charset="0"/>
              </a:rPr>
              <a:t> </a:t>
            </a:r>
            <a:r>
              <a:rPr lang="fr-FR" sz="3200" dirty="0" err="1">
                <a:ea typeface="Times New Roman" panose="02020603050405020304" pitchFamily="18" charset="0"/>
              </a:rPr>
              <a:t>mình</a:t>
            </a:r>
            <a:r>
              <a:rPr lang="fr-FR" sz="3200" dirty="0">
                <a:ea typeface="Times New Roman" panose="02020603050405020304" pitchFamily="18" charset="0"/>
              </a:rPr>
              <a:t> </a:t>
            </a:r>
            <a:r>
              <a:rPr lang="fr-FR" sz="3200" dirty="0" err="1">
                <a:ea typeface="Times New Roman" panose="02020603050405020304" pitchFamily="18" charset="0"/>
              </a:rPr>
              <a:t>vì</a:t>
            </a:r>
            <a:r>
              <a:rPr lang="fr-FR" sz="3200" dirty="0">
                <a:ea typeface="Times New Roman" panose="02020603050405020304" pitchFamily="18" charset="0"/>
              </a:rPr>
              <a:t> </a:t>
            </a:r>
            <a:r>
              <a:rPr lang="fr-FR" sz="3200" dirty="0" err="1">
                <a:ea typeface="Times New Roman" panose="02020603050405020304" pitchFamily="18" charset="0"/>
              </a:rPr>
              <a:t>Tổ</a:t>
            </a:r>
            <a:r>
              <a:rPr lang="fr-FR" sz="3200" dirty="0">
                <a:ea typeface="Times New Roman" panose="02020603050405020304" pitchFamily="18" charset="0"/>
              </a:rPr>
              <a:t> </a:t>
            </a:r>
            <a:r>
              <a:rPr lang="fr-FR" sz="3200" dirty="0" err="1">
                <a:ea typeface="Times New Roman" panose="02020603050405020304" pitchFamily="18" charset="0"/>
              </a:rPr>
              <a:t>quốc</a:t>
            </a:r>
            <a:r>
              <a:rPr lang="fr-FR" sz="3200" dirty="0">
                <a:ea typeface="Times New Roman" panose="02020603050405020304" pitchFamily="18" charset="0"/>
              </a:rPr>
              <a:t> </a:t>
            </a:r>
            <a:r>
              <a:rPr lang="fr-FR" sz="3200" dirty="0" err="1">
                <a:ea typeface="Times New Roman" panose="02020603050405020304" pitchFamily="18" charset="0"/>
              </a:rPr>
              <a:t>trong</a:t>
            </a:r>
            <a:r>
              <a:rPr lang="fr-FR" sz="3200" dirty="0">
                <a:ea typeface="Times New Roman" panose="02020603050405020304" pitchFamily="18" charset="0"/>
              </a:rPr>
              <a:t> </a:t>
            </a:r>
            <a:r>
              <a:rPr lang="fr-FR" sz="3200" dirty="0" err="1">
                <a:ea typeface="Times New Roman" panose="02020603050405020304" pitchFamily="18" charset="0"/>
              </a:rPr>
              <a:t>tác</a:t>
            </a:r>
            <a:r>
              <a:rPr lang="fr-FR" sz="3200" dirty="0">
                <a:ea typeface="Times New Roman" panose="02020603050405020304" pitchFamily="18" charset="0"/>
              </a:rPr>
              <a:t> </a:t>
            </a:r>
            <a:r>
              <a:rPr lang="fr-FR" sz="3200" dirty="0" err="1">
                <a:ea typeface="Times New Roman" panose="02020603050405020304" pitchFamily="18" charset="0"/>
              </a:rPr>
              <a:t>phẩm</a:t>
            </a:r>
            <a:r>
              <a:rPr lang="fr-FR" sz="3200" dirty="0">
                <a:ea typeface="Times New Roman" panose="02020603050405020304" pitchFamily="18" charset="0"/>
              </a:rPr>
              <a:t>.</a:t>
            </a:r>
            <a:endParaRPr lang="en-US" sz="3200" dirty="0">
              <a:ea typeface="Times New Roman" panose="02020603050405020304" pitchFamily="18" charset="0"/>
            </a:endParaRPr>
          </a:p>
          <a:p>
            <a:pPr marL="0" marR="0" algn="just">
              <a:spcBef>
                <a:spcPts val="0"/>
              </a:spcBef>
              <a:spcAft>
                <a:spcPts val="0"/>
              </a:spcAft>
            </a:pPr>
            <a:r>
              <a:rPr lang="fr-FR" sz="3200" dirty="0">
                <a:ea typeface="Times New Roman" panose="02020603050405020304" pitchFamily="18" charset="0"/>
              </a:rPr>
              <a:t>+ </a:t>
            </a:r>
            <a:r>
              <a:rPr lang="fr-FR" sz="3200" dirty="0" err="1">
                <a:ea typeface="Times New Roman" panose="02020603050405020304" pitchFamily="18" charset="0"/>
              </a:rPr>
              <a:t>Nghệ</a:t>
            </a:r>
            <a:r>
              <a:rPr lang="fr-FR" sz="3200" dirty="0">
                <a:ea typeface="Times New Roman" panose="02020603050405020304" pitchFamily="18" charset="0"/>
              </a:rPr>
              <a:t> </a:t>
            </a:r>
            <a:r>
              <a:rPr lang="fr-FR" sz="3200" dirty="0" err="1">
                <a:ea typeface="Times New Roman" panose="02020603050405020304" pitchFamily="18" charset="0"/>
              </a:rPr>
              <a:t>thuật</a:t>
            </a:r>
            <a:r>
              <a:rPr lang="fr-FR" sz="3200" dirty="0">
                <a:ea typeface="Times New Roman" panose="02020603050405020304" pitchFamily="18" charset="0"/>
              </a:rPr>
              <a:t> </a:t>
            </a:r>
            <a:r>
              <a:rPr lang="fr-FR" sz="3200" dirty="0" err="1">
                <a:ea typeface="Times New Roman" panose="02020603050405020304" pitchFamily="18" charset="0"/>
              </a:rPr>
              <a:t>kể</a:t>
            </a:r>
            <a:r>
              <a:rPr lang="fr-FR" sz="3200" dirty="0">
                <a:ea typeface="Times New Roman" panose="02020603050405020304" pitchFamily="18" charset="0"/>
              </a:rPr>
              <a:t> </a:t>
            </a:r>
            <a:r>
              <a:rPr lang="fr-FR" sz="3200" dirty="0" err="1">
                <a:ea typeface="Times New Roman" panose="02020603050405020304" pitchFamily="18" charset="0"/>
              </a:rPr>
              <a:t>chuyện</a:t>
            </a:r>
            <a:r>
              <a:rPr lang="fr-FR" sz="3200" dirty="0">
                <a:ea typeface="Times New Roman" panose="02020603050405020304" pitchFamily="18" charset="0"/>
              </a:rPr>
              <a:t>, </a:t>
            </a:r>
            <a:r>
              <a:rPr lang="fr-FR" sz="3200" dirty="0" err="1">
                <a:ea typeface="Times New Roman" panose="02020603050405020304" pitchFamily="18" charset="0"/>
              </a:rPr>
              <a:t>miêu</a:t>
            </a:r>
            <a:r>
              <a:rPr lang="fr-FR" sz="3200" dirty="0">
                <a:ea typeface="Times New Roman" panose="02020603050405020304" pitchFamily="18" charset="0"/>
              </a:rPr>
              <a:t> </a:t>
            </a:r>
            <a:r>
              <a:rPr lang="fr-FR" sz="3200" dirty="0" err="1">
                <a:ea typeface="Times New Roman" panose="02020603050405020304" pitchFamily="18" charset="0"/>
              </a:rPr>
              <a:t>tả</a:t>
            </a:r>
            <a:r>
              <a:rPr lang="fr-FR" sz="3200" dirty="0">
                <a:ea typeface="Times New Roman" panose="02020603050405020304" pitchFamily="18" charset="0"/>
              </a:rPr>
              <a:t> </a:t>
            </a:r>
            <a:r>
              <a:rPr lang="fr-FR" sz="3200" dirty="0" err="1">
                <a:ea typeface="Times New Roman" panose="02020603050405020304" pitchFamily="18" charset="0"/>
              </a:rPr>
              <a:t>sinh</a:t>
            </a:r>
            <a:r>
              <a:rPr lang="fr-FR" sz="3200" dirty="0">
                <a:ea typeface="Times New Roman" panose="02020603050405020304" pitchFamily="18" charset="0"/>
              </a:rPr>
              <a:t> </a:t>
            </a:r>
            <a:r>
              <a:rPr lang="fr-FR" sz="3200" dirty="0" err="1">
                <a:ea typeface="Times New Roman" panose="02020603050405020304" pitchFamily="18" charset="0"/>
              </a:rPr>
              <a:t>động</a:t>
            </a:r>
            <a:r>
              <a:rPr lang="fr-FR" sz="3200" dirty="0">
                <a:ea typeface="Times New Roman" panose="02020603050405020304" pitchFamily="18" charset="0"/>
              </a:rPr>
              <a:t>, </a:t>
            </a:r>
            <a:r>
              <a:rPr lang="fr-FR" sz="3200" dirty="0" err="1">
                <a:ea typeface="Times New Roman" panose="02020603050405020304" pitchFamily="18" charset="0"/>
              </a:rPr>
              <a:t>hấp</a:t>
            </a:r>
            <a:r>
              <a:rPr lang="fr-FR" sz="3200" dirty="0">
                <a:ea typeface="Times New Roman" panose="02020603050405020304" pitchFamily="18" charset="0"/>
              </a:rPr>
              <a:t> </a:t>
            </a:r>
            <a:r>
              <a:rPr lang="fr-FR" sz="3200" dirty="0" err="1">
                <a:ea typeface="Times New Roman" panose="02020603050405020304" pitchFamily="18" charset="0"/>
              </a:rPr>
              <a:t>dẫn</a:t>
            </a:r>
            <a:r>
              <a:rPr lang="fr-FR" sz="3200" dirty="0">
                <a:ea typeface="Times New Roman" panose="02020603050405020304" pitchFamily="18" charset="0"/>
              </a:rPr>
              <a:t> </a:t>
            </a:r>
            <a:r>
              <a:rPr lang="fr-FR" sz="3200" dirty="0" err="1">
                <a:ea typeface="Times New Roman" panose="02020603050405020304" pitchFamily="18" charset="0"/>
              </a:rPr>
              <a:t>trong</a:t>
            </a:r>
            <a:r>
              <a:rPr lang="fr-FR" sz="3200" dirty="0">
                <a:ea typeface="Times New Roman" panose="02020603050405020304" pitchFamily="18" charset="0"/>
              </a:rPr>
              <a:t> </a:t>
            </a:r>
            <a:r>
              <a:rPr lang="fr-FR" sz="3200" dirty="0" err="1">
                <a:ea typeface="Times New Roman" panose="02020603050405020304" pitchFamily="18" charset="0"/>
              </a:rPr>
              <a:t>truyện</a:t>
            </a:r>
            <a:r>
              <a:rPr lang="fr-FR" sz="3200" dirty="0">
                <a:ea typeface="Times New Roman" panose="02020603050405020304" pitchFamily="18" charset="0"/>
              </a:rPr>
              <a:t>.</a:t>
            </a:r>
            <a:endParaRPr lang="en-US" sz="3200" dirty="0">
              <a:ea typeface="Times New Roman" panose="02020603050405020304" pitchFamily="18" charset="0"/>
            </a:endParaRPr>
          </a:p>
          <a:p>
            <a:pPr marL="0" marR="0" algn="just">
              <a:spcBef>
                <a:spcPts val="0"/>
              </a:spcBef>
              <a:spcAft>
                <a:spcPts val="0"/>
              </a:spcAft>
            </a:pPr>
            <a:r>
              <a:rPr lang="de-DE" sz="3200" dirty="0">
                <a:ea typeface="Times New Roman" panose="02020603050405020304" pitchFamily="18" charset="0"/>
              </a:rPr>
              <a:t>2. Năng lực:</a:t>
            </a:r>
            <a:endParaRPr lang="en-US" sz="3200" dirty="0">
              <a:ea typeface="Times New Roman" panose="02020603050405020304" pitchFamily="18" charset="0"/>
            </a:endParaRPr>
          </a:p>
          <a:p>
            <a:pPr marL="0" marR="0" algn="just">
              <a:spcBef>
                <a:spcPts val="0"/>
              </a:spcBef>
              <a:spcAft>
                <a:spcPts val="0"/>
              </a:spcAft>
            </a:pPr>
            <a:r>
              <a:rPr lang="fr-FR" sz="3200" dirty="0">
                <a:ea typeface="Times New Roman" panose="02020603050405020304" pitchFamily="18" charset="0"/>
              </a:rPr>
              <a:t>+ KĨ </a:t>
            </a:r>
            <a:r>
              <a:rPr lang="fr-FR" sz="3200" dirty="0" err="1">
                <a:ea typeface="Times New Roman" panose="02020603050405020304" pitchFamily="18" charset="0"/>
              </a:rPr>
              <a:t>năng</a:t>
            </a:r>
            <a:r>
              <a:rPr lang="fr-FR" sz="3200" dirty="0">
                <a:ea typeface="Times New Roman" panose="02020603050405020304" pitchFamily="18" charset="0"/>
              </a:rPr>
              <a:t> </a:t>
            </a:r>
            <a:r>
              <a:rPr lang="fr-FR" sz="3200" dirty="0" err="1">
                <a:ea typeface="Times New Roman" panose="02020603050405020304" pitchFamily="18" charset="0"/>
              </a:rPr>
              <a:t>giao</a:t>
            </a:r>
            <a:r>
              <a:rPr lang="fr-FR" sz="3200" dirty="0">
                <a:ea typeface="Times New Roman" panose="02020603050405020304" pitchFamily="18" charset="0"/>
              </a:rPr>
              <a:t> </a:t>
            </a:r>
            <a:r>
              <a:rPr lang="fr-FR" sz="3200" dirty="0" err="1">
                <a:ea typeface="Times New Roman" panose="02020603050405020304" pitchFamily="18" charset="0"/>
              </a:rPr>
              <a:t>tiếp</a:t>
            </a:r>
            <a:r>
              <a:rPr lang="fr-FR" sz="3200" dirty="0">
                <a:ea typeface="Times New Roman" panose="02020603050405020304" pitchFamily="18" charset="0"/>
              </a:rPr>
              <a:t>, </a:t>
            </a:r>
            <a:r>
              <a:rPr lang="fr-FR" sz="3200" dirty="0" err="1">
                <a:ea typeface="Times New Roman" panose="02020603050405020304" pitchFamily="18" charset="0"/>
              </a:rPr>
              <a:t>trình</a:t>
            </a:r>
            <a:r>
              <a:rPr lang="fr-FR" sz="3200" dirty="0">
                <a:ea typeface="Times New Roman" panose="02020603050405020304" pitchFamily="18" charset="0"/>
              </a:rPr>
              <a:t> </a:t>
            </a:r>
            <a:r>
              <a:rPr lang="fr-FR" sz="3200" dirty="0" err="1">
                <a:ea typeface="Times New Roman" panose="02020603050405020304" pitchFamily="18" charset="0"/>
              </a:rPr>
              <a:t>bày</a:t>
            </a:r>
            <a:r>
              <a:rPr lang="fr-FR" sz="3200" dirty="0">
                <a:ea typeface="Times New Roman" panose="02020603050405020304" pitchFamily="18" charset="0"/>
              </a:rPr>
              <a:t>, </a:t>
            </a:r>
            <a:r>
              <a:rPr lang="fr-FR" sz="3200" dirty="0" err="1">
                <a:ea typeface="Times New Roman" panose="02020603050405020304" pitchFamily="18" charset="0"/>
              </a:rPr>
              <a:t>lắng</a:t>
            </a:r>
            <a:r>
              <a:rPr lang="fr-FR" sz="3200" dirty="0">
                <a:ea typeface="Times New Roman" panose="02020603050405020304" pitchFamily="18" charset="0"/>
              </a:rPr>
              <a:t> </a:t>
            </a:r>
            <a:r>
              <a:rPr lang="fr-FR" sz="3200" dirty="0" err="1">
                <a:ea typeface="Times New Roman" panose="02020603050405020304" pitchFamily="18" charset="0"/>
              </a:rPr>
              <a:t>nghe</a:t>
            </a:r>
            <a:r>
              <a:rPr lang="fr-FR" sz="3200" dirty="0">
                <a:ea typeface="Times New Roman" panose="02020603050405020304" pitchFamily="18" charset="0"/>
              </a:rPr>
              <a:t> </a:t>
            </a:r>
            <a:r>
              <a:rPr lang="fr-FR" sz="3200" dirty="0" err="1">
                <a:ea typeface="Times New Roman" panose="02020603050405020304" pitchFamily="18" charset="0"/>
              </a:rPr>
              <a:t>tích</a:t>
            </a:r>
            <a:r>
              <a:rPr lang="fr-FR" sz="3200" dirty="0">
                <a:ea typeface="Times New Roman" panose="02020603050405020304" pitchFamily="18" charset="0"/>
              </a:rPr>
              <a:t> </a:t>
            </a:r>
            <a:r>
              <a:rPr lang="fr-FR" sz="3200" dirty="0" err="1">
                <a:ea typeface="Times New Roman" panose="02020603050405020304" pitchFamily="18" charset="0"/>
              </a:rPr>
              <a:t>cực</a:t>
            </a:r>
            <a:r>
              <a:rPr lang="fr-FR" sz="3200" dirty="0">
                <a:ea typeface="Times New Roman" panose="02020603050405020304" pitchFamily="18" charset="0"/>
              </a:rPr>
              <a:t>, </a:t>
            </a:r>
            <a:r>
              <a:rPr lang="fr-FR" sz="3200" dirty="0" err="1">
                <a:ea typeface="Times New Roman" panose="02020603050405020304" pitchFamily="18" charset="0"/>
              </a:rPr>
              <a:t>đọc</a:t>
            </a:r>
            <a:r>
              <a:rPr lang="fr-FR" sz="3200" dirty="0">
                <a:ea typeface="Times New Roman" panose="02020603050405020304" pitchFamily="18" charset="0"/>
              </a:rPr>
              <a:t> </a:t>
            </a:r>
            <a:r>
              <a:rPr lang="fr-FR" sz="3200" dirty="0" err="1">
                <a:ea typeface="Times New Roman" panose="02020603050405020304" pitchFamily="18" charset="0"/>
              </a:rPr>
              <a:t>hợp</a:t>
            </a:r>
            <a:r>
              <a:rPr lang="fr-FR" sz="3200" dirty="0">
                <a:ea typeface="Times New Roman" panose="02020603050405020304" pitchFamily="18" charset="0"/>
              </a:rPr>
              <a:t> </a:t>
            </a:r>
            <a:r>
              <a:rPr lang="fr-FR" sz="3200" dirty="0" err="1">
                <a:ea typeface="Times New Roman" panose="02020603050405020304" pitchFamily="18" charset="0"/>
              </a:rPr>
              <a:t>tác</a:t>
            </a:r>
            <a:r>
              <a:rPr lang="fr-FR" sz="3200" dirty="0">
                <a:ea typeface="Times New Roman" panose="02020603050405020304" pitchFamily="18" charset="0"/>
              </a:rPr>
              <a:t>, </a:t>
            </a:r>
            <a:r>
              <a:rPr lang="fr-FR" sz="3200" dirty="0" err="1">
                <a:ea typeface="Times New Roman" panose="02020603050405020304" pitchFamily="18" charset="0"/>
              </a:rPr>
              <a:t>học</a:t>
            </a:r>
            <a:r>
              <a:rPr lang="fr-FR" sz="3200" dirty="0">
                <a:ea typeface="Times New Roman" panose="02020603050405020304" pitchFamily="18" charset="0"/>
              </a:rPr>
              <a:t> </a:t>
            </a:r>
            <a:r>
              <a:rPr lang="fr-FR" sz="3200" dirty="0" err="1">
                <a:ea typeface="Times New Roman" panose="02020603050405020304" pitchFamily="18" charset="0"/>
              </a:rPr>
              <a:t>theo</a:t>
            </a:r>
            <a:r>
              <a:rPr lang="fr-FR" sz="3200" dirty="0">
                <a:ea typeface="Times New Roman" panose="02020603050405020304" pitchFamily="18" charset="0"/>
              </a:rPr>
              <a:t> </a:t>
            </a:r>
            <a:r>
              <a:rPr lang="fr-FR" sz="3200" dirty="0" err="1">
                <a:ea typeface="Times New Roman" panose="02020603050405020304" pitchFamily="18" charset="0"/>
              </a:rPr>
              <a:t>nhóm</a:t>
            </a:r>
            <a:r>
              <a:rPr lang="fr-FR" sz="3200" dirty="0">
                <a:ea typeface="Times New Roman" panose="02020603050405020304" pitchFamily="18" charset="0"/>
              </a:rPr>
              <a:t>, </a:t>
            </a:r>
            <a:r>
              <a:rPr lang="fr-FR" sz="3200" dirty="0" err="1">
                <a:ea typeface="Times New Roman" panose="02020603050405020304" pitchFamily="18" charset="0"/>
              </a:rPr>
              <a:t>tìm</a:t>
            </a:r>
            <a:r>
              <a:rPr lang="fr-FR" sz="3200" dirty="0">
                <a:ea typeface="Times New Roman" panose="02020603050405020304" pitchFamily="18" charset="0"/>
              </a:rPr>
              <a:t> </a:t>
            </a:r>
            <a:r>
              <a:rPr lang="fr-FR" sz="3200" dirty="0" err="1">
                <a:ea typeface="Times New Roman" panose="02020603050405020304" pitchFamily="18" charset="0"/>
              </a:rPr>
              <a:t>kiếm</a:t>
            </a:r>
            <a:r>
              <a:rPr lang="fr-FR" sz="3200" dirty="0">
                <a:ea typeface="Times New Roman" panose="02020603050405020304" pitchFamily="18" charset="0"/>
              </a:rPr>
              <a:t> </a:t>
            </a:r>
            <a:r>
              <a:rPr lang="fr-FR" sz="3200" dirty="0" err="1">
                <a:ea typeface="Times New Roman" panose="02020603050405020304" pitchFamily="18" charset="0"/>
              </a:rPr>
              <a:t>và</a:t>
            </a:r>
            <a:r>
              <a:rPr lang="fr-FR" sz="3200" dirty="0">
                <a:ea typeface="Times New Roman" panose="02020603050405020304" pitchFamily="18" charset="0"/>
              </a:rPr>
              <a:t> </a:t>
            </a:r>
            <a:r>
              <a:rPr lang="fr-FR" sz="3200" dirty="0" err="1">
                <a:ea typeface="Times New Roman" panose="02020603050405020304" pitchFamily="18" charset="0"/>
              </a:rPr>
              <a:t>xử</a:t>
            </a:r>
            <a:r>
              <a:rPr lang="fr-FR" sz="3200" dirty="0">
                <a:ea typeface="Times New Roman" panose="02020603050405020304" pitchFamily="18" charset="0"/>
              </a:rPr>
              <a:t> </a:t>
            </a:r>
            <a:r>
              <a:rPr lang="fr-FR" sz="3200" dirty="0" err="1">
                <a:ea typeface="Times New Roman" panose="02020603050405020304" pitchFamily="18" charset="0"/>
              </a:rPr>
              <a:t>lí</a:t>
            </a:r>
            <a:r>
              <a:rPr lang="fr-FR" sz="3200" dirty="0">
                <a:ea typeface="Times New Roman" panose="02020603050405020304" pitchFamily="18" charset="0"/>
              </a:rPr>
              <a:t> </a:t>
            </a:r>
            <a:r>
              <a:rPr lang="fr-FR" sz="3200" dirty="0" err="1">
                <a:ea typeface="Times New Roman" panose="02020603050405020304" pitchFamily="18" charset="0"/>
              </a:rPr>
              <a:t>thông</a:t>
            </a:r>
            <a:r>
              <a:rPr lang="fr-FR" sz="3200" dirty="0">
                <a:ea typeface="Times New Roman" panose="02020603050405020304" pitchFamily="18" charset="0"/>
              </a:rPr>
              <a:t> </a:t>
            </a:r>
            <a:r>
              <a:rPr lang="fr-FR" sz="3200" dirty="0" err="1">
                <a:ea typeface="Times New Roman" panose="02020603050405020304" pitchFamily="18" charset="0"/>
              </a:rPr>
              <a:t>tin.v.v</a:t>
            </a:r>
            <a:r>
              <a:rPr lang="fr-FR" sz="3200" dirty="0">
                <a:ea typeface="Times New Roman" panose="02020603050405020304" pitchFamily="18" charset="0"/>
              </a:rPr>
              <a:t>.</a:t>
            </a:r>
            <a:r>
              <a:rPr lang="de-DE" sz="3200" dirty="0">
                <a:ea typeface="Times New Roman" panose="02020603050405020304" pitchFamily="18" charset="0"/>
              </a:rPr>
              <a:t> </a:t>
            </a:r>
            <a:endParaRPr lang="en-US" sz="3200" dirty="0">
              <a:ea typeface="Times New Roman" panose="02020603050405020304" pitchFamily="18" charset="0"/>
            </a:endParaRPr>
          </a:p>
          <a:p>
            <a:pPr marL="0" marR="0" algn="just">
              <a:spcBef>
                <a:spcPts val="0"/>
              </a:spcBef>
              <a:spcAft>
                <a:spcPts val="0"/>
              </a:spcAft>
            </a:pPr>
            <a:r>
              <a:rPr lang="de-DE" sz="3200" dirty="0">
                <a:ea typeface="Times New Roman" panose="02020603050405020304" pitchFamily="18" charset="0"/>
              </a:rPr>
              <a:t>3. Phẩm chất: </a:t>
            </a:r>
            <a:endParaRPr lang="en-US" sz="3200" dirty="0">
              <a:ea typeface="Times New Roman" panose="02020603050405020304" pitchFamily="18" charset="0"/>
            </a:endParaRPr>
          </a:p>
          <a:p>
            <a:pPr marL="0" marR="0" algn="just">
              <a:spcBef>
                <a:spcPts val="0"/>
              </a:spcBef>
              <a:spcAft>
                <a:spcPts val="0"/>
              </a:spcAft>
            </a:pPr>
            <a:r>
              <a:rPr lang="en-US" sz="3200" dirty="0">
                <a:ea typeface="Times New Roman" panose="02020603050405020304" pitchFamily="18" charset="0"/>
              </a:rPr>
              <a:t>+ </a:t>
            </a:r>
            <a:r>
              <a:rPr lang="fr-FR" sz="3200" dirty="0" err="1">
                <a:ea typeface="Times New Roman" panose="02020603050405020304" pitchFamily="18" charset="0"/>
              </a:rPr>
              <a:t>Giáo</a:t>
            </a:r>
            <a:r>
              <a:rPr lang="fr-FR" sz="3200" dirty="0">
                <a:ea typeface="Times New Roman" panose="02020603050405020304" pitchFamily="18" charset="0"/>
              </a:rPr>
              <a:t> </a:t>
            </a:r>
            <a:r>
              <a:rPr lang="fr-FR" sz="3200" dirty="0" err="1">
                <a:ea typeface="Times New Roman" panose="02020603050405020304" pitchFamily="18" charset="0"/>
              </a:rPr>
              <a:t>dục</a:t>
            </a:r>
            <a:r>
              <a:rPr lang="fr-FR" sz="3200" dirty="0">
                <a:ea typeface="Times New Roman" panose="02020603050405020304" pitchFamily="18" charset="0"/>
              </a:rPr>
              <a:t> </a:t>
            </a:r>
            <a:r>
              <a:rPr lang="fr-FR" sz="3200" dirty="0" err="1">
                <a:ea typeface="Times New Roman" panose="02020603050405020304" pitchFamily="18" charset="0"/>
              </a:rPr>
              <a:t>học</a:t>
            </a:r>
            <a:r>
              <a:rPr lang="fr-FR" sz="3200" dirty="0">
                <a:ea typeface="Times New Roman" panose="02020603050405020304" pitchFamily="18" charset="0"/>
              </a:rPr>
              <a:t> </a:t>
            </a:r>
            <a:r>
              <a:rPr lang="fr-FR" sz="3200" dirty="0" err="1">
                <a:ea typeface="Times New Roman" panose="02020603050405020304" pitchFamily="18" charset="0"/>
              </a:rPr>
              <a:t>sinh</a:t>
            </a:r>
            <a:r>
              <a:rPr lang="fr-FR" sz="3200" dirty="0">
                <a:ea typeface="Times New Roman" panose="02020603050405020304" pitchFamily="18" charset="0"/>
              </a:rPr>
              <a:t> </a:t>
            </a:r>
            <a:r>
              <a:rPr lang="fr-FR" sz="3200" dirty="0" err="1">
                <a:ea typeface="Times New Roman" panose="02020603050405020304" pitchFamily="18" charset="0"/>
              </a:rPr>
              <a:t>biết</a:t>
            </a:r>
            <a:r>
              <a:rPr lang="fr-FR" sz="3200" dirty="0">
                <a:ea typeface="Times New Roman" panose="02020603050405020304" pitchFamily="18" charset="0"/>
              </a:rPr>
              <a:t> </a:t>
            </a:r>
            <a:r>
              <a:rPr lang="fr-FR" sz="3200" dirty="0" err="1">
                <a:ea typeface="Times New Roman" panose="02020603050405020304" pitchFamily="18" charset="0"/>
              </a:rPr>
              <a:t>yêu</a:t>
            </a:r>
            <a:r>
              <a:rPr lang="fr-FR" sz="3200" dirty="0">
                <a:ea typeface="Times New Roman" panose="02020603050405020304" pitchFamily="18" charset="0"/>
              </a:rPr>
              <a:t> </a:t>
            </a:r>
            <a:r>
              <a:rPr lang="fr-FR" sz="3200" dirty="0" err="1">
                <a:ea typeface="Times New Roman" panose="02020603050405020304" pitchFamily="18" charset="0"/>
              </a:rPr>
              <a:t>những</a:t>
            </a:r>
            <a:r>
              <a:rPr lang="fr-FR" sz="3200" dirty="0">
                <a:ea typeface="Times New Roman" panose="02020603050405020304" pitchFamily="18" charset="0"/>
              </a:rPr>
              <a:t> con </a:t>
            </a:r>
            <a:r>
              <a:rPr lang="fr-FR" sz="3200" dirty="0" err="1">
                <a:ea typeface="Times New Roman" panose="02020603050405020304" pitchFamily="18" charset="0"/>
              </a:rPr>
              <a:t>người</a:t>
            </a:r>
            <a:r>
              <a:rPr lang="fr-FR" sz="3200" dirty="0">
                <a:ea typeface="Times New Roman" panose="02020603050405020304" pitchFamily="18" charset="0"/>
              </a:rPr>
              <a:t> </a:t>
            </a:r>
            <a:r>
              <a:rPr lang="fr-FR" sz="3200" dirty="0" err="1">
                <a:ea typeface="Times New Roman" panose="02020603050405020304" pitchFamily="18" charset="0"/>
              </a:rPr>
              <a:t>chân</a:t>
            </a:r>
            <a:r>
              <a:rPr lang="fr-FR" sz="3200" dirty="0">
                <a:ea typeface="Times New Roman" panose="02020603050405020304" pitchFamily="18" charset="0"/>
              </a:rPr>
              <a:t> </a:t>
            </a:r>
            <a:r>
              <a:rPr lang="fr-FR" sz="3200" dirty="0" err="1">
                <a:ea typeface="Times New Roman" panose="02020603050405020304" pitchFamily="18" charset="0"/>
              </a:rPr>
              <a:t>chính</a:t>
            </a:r>
            <a:r>
              <a:rPr lang="fr-FR" sz="3200" dirty="0">
                <a:ea typeface="Times New Roman" panose="02020603050405020304" pitchFamily="18" charset="0"/>
              </a:rPr>
              <a:t>, </a:t>
            </a:r>
            <a:r>
              <a:rPr lang="fr-FR" sz="3200" dirty="0" err="1">
                <a:ea typeface="Times New Roman" panose="02020603050405020304" pitchFamily="18" charset="0"/>
              </a:rPr>
              <a:t>tìm</a:t>
            </a:r>
            <a:r>
              <a:rPr lang="fr-FR" sz="3200" dirty="0">
                <a:ea typeface="Times New Roman" panose="02020603050405020304" pitchFamily="18" charset="0"/>
              </a:rPr>
              <a:t> </a:t>
            </a:r>
            <a:r>
              <a:rPr lang="fr-FR" sz="3200" dirty="0" err="1">
                <a:ea typeface="Times New Roman" panose="02020603050405020304" pitchFamily="18" charset="0"/>
              </a:rPr>
              <a:t>được</a:t>
            </a:r>
            <a:r>
              <a:rPr lang="fr-FR" sz="3200" dirty="0">
                <a:ea typeface="Times New Roman" panose="02020603050405020304" pitchFamily="18" charset="0"/>
              </a:rPr>
              <a:t> </a:t>
            </a:r>
            <a:r>
              <a:rPr lang="fr-FR" sz="3200" dirty="0" err="1">
                <a:ea typeface="Times New Roman" panose="02020603050405020304" pitchFamily="18" charset="0"/>
              </a:rPr>
              <a:t>hạnh</a:t>
            </a:r>
            <a:r>
              <a:rPr lang="fr-FR" sz="3200" dirty="0">
                <a:ea typeface="Times New Roman" panose="02020603050405020304" pitchFamily="18" charset="0"/>
              </a:rPr>
              <a:t> </a:t>
            </a:r>
            <a:r>
              <a:rPr lang="fr-FR" sz="3200" dirty="0" err="1">
                <a:ea typeface="Times New Roman" panose="02020603050405020304" pitchFamily="18" charset="0"/>
              </a:rPr>
              <a:t>phúc</a:t>
            </a:r>
            <a:r>
              <a:rPr lang="fr-FR" sz="3200" dirty="0">
                <a:ea typeface="Times New Roman" panose="02020603050405020304" pitchFamily="18" charset="0"/>
              </a:rPr>
              <a:t> </a:t>
            </a:r>
            <a:r>
              <a:rPr lang="fr-FR" sz="3200" dirty="0" err="1">
                <a:ea typeface="Times New Roman" panose="02020603050405020304" pitchFamily="18" charset="0"/>
              </a:rPr>
              <a:t>trong</a:t>
            </a:r>
            <a:r>
              <a:rPr lang="fr-FR" sz="3200" dirty="0">
                <a:ea typeface="Times New Roman" panose="02020603050405020304" pitchFamily="18" charset="0"/>
              </a:rPr>
              <a:t> lao </a:t>
            </a:r>
            <a:r>
              <a:rPr lang="fr-FR" sz="3200" dirty="0" err="1">
                <a:ea typeface="Times New Roman" panose="02020603050405020304" pitchFamily="18" charset="0"/>
              </a:rPr>
              <a:t>động</a:t>
            </a:r>
            <a:r>
              <a:rPr lang="fr-FR" sz="3200" dirty="0">
                <a:ea typeface="Times New Roman" panose="02020603050405020304" pitchFamily="18" charset="0"/>
              </a:rPr>
              <a:t> </a:t>
            </a:r>
            <a:r>
              <a:rPr lang="fr-FR" sz="3200" dirty="0" err="1">
                <a:ea typeface="Times New Roman" panose="02020603050405020304" pitchFamily="18" charset="0"/>
              </a:rPr>
              <a:t>xây</a:t>
            </a:r>
            <a:r>
              <a:rPr lang="fr-FR" sz="3200" dirty="0">
                <a:ea typeface="Times New Roman" panose="02020603050405020304" pitchFamily="18" charset="0"/>
              </a:rPr>
              <a:t> </a:t>
            </a:r>
            <a:r>
              <a:rPr lang="fr-FR" sz="3200" dirty="0" err="1">
                <a:ea typeface="Times New Roman" panose="02020603050405020304" pitchFamily="18" charset="0"/>
              </a:rPr>
              <a:t>dựng</a:t>
            </a:r>
            <a:r>
              <a:rPr lang="fr-FR" sz="3200" dirty="0">
                <a:ea typeface="Times New Roman" panose="02020603050405020304" pitchFamily="18" charset="0"/>
              </a:rPr>
              <a:t> </a:t>
            </a:r>
            <a:r>
              <a:rPr lang="fr-FR" sz="3200" dirty="0" err="1">
                <a:ea typeface="Times New Roman" panose="02020603050405020304" pitchFamily="18" charset="0"/>
              </a:rPr>
              <a:t>đất</a:t>
            </a:r>
            <a:r>
              <a:rPr lang="fr-FR" sz="3200" dirty="0">
                <a:ea typeface="Times New Roman" panose="02020603050405020304" pitchFamily="18" charset="0"/>
              </a:rPr>
              <a:t> </a:t>
            </a:r>
            <a:r>
              <a:rPr lang="fr-FR" sz="3200" dirty="0" err="1">
                <a:ea typeface="Times New Roman" panose="02020603050405020304" pitchFamily="18" charset="0"/>
              </a:rPr>
              <a:t>nước</a:t>
            </a:r>
            <a:r>
              <a:rPr lang="fr-FR" sz="3200" dirty="0">
                <a:ea typeface="Times New Roman" panose="02020603050405020304" pitchFamily="18" charset="0"/>
              </a:rPr>
              <a:t>. </a:t>
            </a:r>
            <a:endParaRPr lang="en-US" sz="3200" dirty="0">
              <a:ea typeface="Times New Roman" panose="02020603050405020304" pitchFamily="18" charset="0"/>
            </a:endParaRPr>
          </a:p>
        </p:txBody>
      </p:sp>
    </p:spTree>
    <p:extLst>
      <p:ext uri="{BB962C8B-B14F-4D97-AF65-F5344CB8AC3E}">
        <p14:creationId xmlns:p14="http://schemas.microsoft.com/office/powerpoint/2010/main" val="4259254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2"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 :</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C7733957-BA0E-4C40-934C-39CF879F15F9}"/>
              </a:ext>
            </a:extLst>
          </p:cNvPr>
          <p:cNvSpPr txBox="1">
            <a:spLocks noChangeArrowheads="1"/>
          </p:cNvSpPr>
          <p:nvPr/>
        </p:nvSpPr>
        <p:spPr bwMode="auto">
          <a:xfrm>
            <a:off x="52690" y="1786843"/>
            <a:ext cx="12052939" cy="523220"/>
          </a:xfrm>
          <a:prstGeom prst="rect">
            <a:avLst/>
          </a:prstGeom>
          <a:solidFill>
            <a:srgbClr val="FF99FF">
              <a:alpha val="30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Times New Roman" panose="02020603050405020304" pitchFamily="18" charset="0"/>
              </a:rPr>
              <a:t>- </a:t>
            </a:r>
            <a:r>
              <a:rPr lang="vi-VN" altLang="en-US" sz="2800" b="1" dirty="0">
                <a:solidFill>
                  <a:srgbClr val="FF0000"/>
                </a:solidFill>
                <a:latin typeface="Times New Roman" panose="02020603050405020304" pitchFamily="18" charset="0"/>
              </a:rPr>
              <a:t>Có tinh thần trách nhiệm cao trong công việc</a:t>
            </a:r>
            <a:endParaRPr lang="en-US" altLang="en-US" sz="2800" b="1" dirty="0">
              <a:solidFill>
                <a:srgbClr val="FF0000"/>
              </a:solidFill>
              <a:latin typeface="Times New Roman" panose="02020603050405020304" pitchFamily="18" charset="0"/>
            </a:endParaRPr>
          </a:p>
        </p:txBody>
      </p:sp>
      <p:sp>
        <p:nvSpPr>
          <p:cNvPr id="8" name="Text Box 12">
            <a:extLst>
              <a:ext uri="{FF2B5EF4-FFF2-40B4-BE49-F238E27FC236}">
                <a16:creationId xmlns:a16="http://schemas.microsoft.com/office/drawing/2014/main" id="{C83BEA72-3EE8-4CB3-86FF-3AB68A492F87}"/>
              </a:ext>
            </a:extLst>
          </p:cNvPr>
          <p:cNvSpPr txBox="1">
            <a:spLocks noChangeArrowheads="1"/>
          </p:cNvSpPr>
          <p:nvPr/>
        </p:nvSpPr>
        <p:spPr bwMode="auto">
          <a:xfrm>
            <a:off x="119993" y="1584423"/>
            <a:ext cx="113862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latin typeface="Times New Roman" panose="02020603050405020304" pitchFamily="18" charset="0"/>
              </a:rPr>
              <a:t>+ Làm việc một mình trên đỉnh núi cao, không có ai </a:t>
            </a:r>
            <a:r>
              <a:rPr lang="en-US" altLang="en-US" sz="2800" b="1" dirty="0" err="1">
                <a:latin typeface="Times New Roman" panose="02020603050405020304" pitchFamily="18" charset="0"/>
              </a:rPr>
              <a:t>gi</a:t>
            </a:r>
            <a:r>
              <a:rPr lang="vi-VN" altLang="en-US" sz="2800" b="1" dirty="0">
                <a:latin typeface="Times New Roman" panose="02020603050405020304" pitchFamily="18" charset="0"/>
              </a:rPr>
              <a:t>ám sát xong anh vẫn luôn tự giác, tận tụy: Mỗi ngày đều bốn lần đi "ốp" để báo về nhà, không ngần ngại những đêm mưa tuyết,...</a:t>
            </a:r>
            <a:endParaRPr lang="en-US" altLang="en-US" sz="2800" b="1" dirty="0">
              <a:latin typeface="Times New Roman" panose="02020603050405020304" pitchFamily="18" charset="0"/>
            </a:endParaRPr>
          </a:p>
        </p:txBody>
      </p:sp>
      <p:sp>
        <p:nvSpPr>
          <p:cNvPr id="9" name="Text Box 12">
            <a:extLst>
              <a:ext uri="{FF2B5EF4-FFF2-40B4-BE49-F238E27FC236}">
                <a16:creationId xmlns:a16="http://schemas.microsoft.com/office/drawing/2014/main" id="{3FB440DB-2813-44D5-A49C-212B11879B9C}"/>
              </a:ext>
            </a:extLst>
          </p:cNvPr>
          <p:cNvSpPr txBox="1">
            <a:spLocks noChangeArrowheads="1"/>
          </p:cNvSpPr>
          <p:nvPr/>
        </p:nvSpPr>
        <p:spPr bwMode="auto">
          <a:xfrm>
            <a:off x="119992" y="3457696"/>
            <a:ext cx="115633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latin typeface="Times New Roman" panose="02020603050405020304" pitchFamily="18" charset="0"/>
              </a:rPr>
              <a:t>+ Tác phong làm việc khoa học, nghiêm túc, đúng giờ giấc và chính xác đến từng phút: Anh đếm từng phút trong cuộc gặp gỡ vì sợ hết ba mươi phút</a:t>
            </a:r>
            <a:r>
              <a:rPr lang="vi-VN" altLang="en-US" sz="2800" dirty="0">
                <a:latin typeface="Times New Roman" panose="02020603050405020304" pitchFamily="18" charset="0"/>
              </a:rPr>
              <a:t>.</a:t>
            </a:r>
            <a:endParaRPr lang="en-US" altLang="en-US" sz="2800" dirty="0">
              <a:latin typeface="Times New Roman" panose="02020603050405020304" pitchFamily="18" charset="0"/>
            </a:endParaRPr>
          </a:p>
        </p:txBody>
      </p:sp>
      <p:sp>
        <p:nvSpPr>
          <p:cNvPr id="10" name="Text Box 12">
            <a:extLst>
              <a:ext uri="{FF2B5EF4-FFF2-40B4-BE49-F238E27FC236}">
                <a16:creationId xmlns:a16="http://schemas.microsoft.com/office/drawing/2014/main" id="{23AF2B73-64F9-4189-8CB6-DE4702EE7E10}"/>
              </a:ext>
            </a:extLst>
          </p:cNvPr>
          <p:cNvSpPr txBox="1">
            <a:spLocks noChangeArrowheads="1"/>
          </p:cNvSpPr>
          <p:nvPr/>
        </p:nvSpPr>
        <p:spPr bwMode="auto">
          <a:xfrm>
            <a:off x="75175" y="4953923"/>
            <a:ext cx="10319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latin typeface="Times New Roman" panose="02020603050405020304" pitchFamily="18" charset="0"/>
              </a:rPr>
              <a:t>+ Anh luôn hoàn thành xuất sắc công việc của mình.</a:t>
            </a:r>
            <a:endParaRPr lang="en-US" altLang="en-US" sz="2800" b="1" dirty="0">
              <a:latin typeface="Times New Roman" panose="02020603050405020304" pitchFamily="18" charset="0"/>
            </a:endParaRPr>
          </a:p>
        </p:txBody>
      </p:sp>
      <p:sp>
        <p:nvSpPr>
          <p:cNvPr id="11" name="Text Box 12">
            <a:extLst>
              <a:ext uri="{FF2B5EF4-FFF2-40B4-BE49-F238E27FC236}">
                <a16:creationId xmlns:a16="http://schemas.microsoft.com/office/drawing/2014/main" id="{4D39B915-85A7-413D-8417-0DF3C9AA33E0}"/>
              </a:ext>
            </a:extLst>
          </p:cNvPr>
          <p:cNvSpPr txBox="1">
            <a:spLocks noChangeArrowheads="1"/>
          </p:cNvSpPr>
          <p:nvPr/>
        </p:nvSpPr>
        <p:spPr bwMode="auto">
          <a:xfrm>
            <a:off x="238145" y="2618960"/>
            <a:ext cx="11563310" cy="954107"/>
          </a:xfrm>
          <a:prstGeom prst="rect">
            <a:avLst/>
          </a:prstGeom>
          <a:solidFill>
            <a:srgbClr val="CCFF66">
              <a:alpha val="30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i="1" dirty="0">
                <a:solidFill>
                  <a:srgbClr val="0000FF"/>
                </a:solidFill>
                <a:latin typeface="Times New Roman" panose="02020603050405020304" pitchFamily="18" charset="0"/>
              </a:rPr>
              <a:t>=&gt; </a:t>
            </a:r>
            <a:r>
              <a:rPr lang="vi-VN" altLang="en-US" sz="2800" b="1" dirty="0">
                <a:solidFill>
                  <a:srgbClr val="0000FF"/>
                </a:solidFill>
                <a:latin typeface="Times New Roman" panose="02020603050405020304" pitchFamily="18" charset="0"/>
              </a:rPr>
              <a:t>Anh thanh niên là hiện thân cho những con người lao động mới trong công cuộc xây dựng và bảo vệ quê hương, đất nước thêm giàu đẹp.</a:t>
            </a:r>
            <a:endParaRPr lang="en-US" altLang="en-US" sz="2800" b="1" dirty="0">
              <a:solidFill>
                <a:srgbClr val="0000FF"/>
              </a:solidFill>
              <a:latin typeface="Times New Roman" panose="02020603050405020304" pitchFamily="18" charset="0"/>
            </a:endParaRPr>
          </a:p>
        </p:txBody>
      </p:sp>
      <p:sp>
        <p:nvSpPr>
          <p:cNvPr id="14" name="Text Box 12">
            <a:extLst>
              <a:ext uri="{FF2B5EF4-FFF2-40B4-BE49-F238E27FC236}">
                <a16:creationId xmlns:a16="http://schemas.microsoft.com/office/drawing/2014/main" id="{BA94D06B-FF5E-4C65-9FC9-74CA0115CEE2}"/>
              </a:ext>
            </a:extLst>
          </p:cNvPr>
          <p:cNvSpPr txBox="1">
            <a:spLocks noChangeArrowheads="1"/>
          </p:cNvSpPr>
          <p:nvPr/>
        </p:nvSpPr>
        <p:spPr bwMode="auto">
          <a:xfrm>
            <a:off x="0" y="1134735"/>
            <a:ext cx="9764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niên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5" name="Cloud 14">
            <a:extLst>
              <a:ext uri="{FF2B5EF4-FFF2-40B4-BE49-F238E27FC236}">
                <a16:creationId xmlns:a16="http://schemas.microsoft.com/office/drawing/2014/main" id="{A0681AF5-BE4E-4580-9E80-BEB6B3322C1F}"/>
              </a:ext>
            </a:extLst>
          </p:cNvPr>
          <p:cNvSpPr/>
          <p:nvPr/>
        </p:nvSpPr>
        <p:spPr>
          <a:xfrm>
            <a:off x="7169315" y="228599"/>
            <a:ext cx="4020448" cy="31085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863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Bottom)">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Bottom)">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Bottom)">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lide(fromBottom)">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 grpId="0"/>
      <p:bldP spid="9" grpId="1"/>
      <p:bldP spid="10" grpId="0"/>
      <p:bldP spid="10" grpId="1"/>
      <p:bldP spid="11"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2004"/>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0" y="1134735"/>
            <a:ext cx="9764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niên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8" name="Text Box 12">
            <a:extLst>
              <a:ext uri="{FF2B5EF4-FFF2-40B4-BE49-F238E27FC236}">
                <a16:creationId xmlns:a16="http://schemas.microsoft.com/office/drawing/2014/main" id="{85507193-D83E-415D-B7AC-8A1F48BDAC76}"/>
              </a:ext>
            </a:extLst>
          </p:cNvPr>
          <p:cNvSpPr txBox="1">
            <a:spLocks noChangeArrowheads="1"/>
          </p:cNvSpPr>
          <p:nvPr/>
        </p:nvSpPr>
        <p:spPr bwMode="auto">
          <a:xfrm>
            <a:off x="192311" y="1984352"/>
            <a:ext cx="11575310" cy="461665"/>
          </a:xfrm>
          <a:prstGeom prst="rect">
            <a:avLst/>
          </a:prstGeom>
          <a:solidFill>
            <a:srgbClr val="CCFF99">
              <a:alpha val="4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latin typeface="Times New Roman" panose="02020603050405020304" pitchFamily="18" charset="0"/>
              </a:rPr>
              <a:t> </a:t>
            </a:r>
            <a:r>
              <a:rPr lang="en-US" altLang="en-US" sz="2400" b="1" dirty="0">
                <a:solidFill>
                  <a:srgbClr val="FF0000"/>
                </a:solidFill>
                <a:latin typeface="Times New Roman" panose="02020603050405020304" pitchFamily="18" charset="0"/>
              </a:rPr>
              <a:t>*</a:t>
            </a:r>
            <a:r>
              <a:rPr lang="vi-VN" altLang="en-US" sz="2400" b="1" dirty="0">
                <a:solidFill>
                  <a:srgbClr val="FF0000"/>
                </a:solidFill>
                <a:latin typeface="Times New Roman" panose="02020603050405020304" pitchFamily="18" charset="0"/>
              </a:rPr>
              <a:t> Một người có tinh thần lạc quan và yêu tha thiết cuộc sống</a:t>
            </a:r>
            <a:endParaRPr lang="en-US" altLang="en-US" sz="2400" dirty="0">
              <a:solidFill>
                <a:srgbClr val="FF0000"/>
              </a:solidFill>
              <a:latin typeface="Times New Roman" panose="02020603050405020304" pitchFamily="18" charset="0"/>
            </a:endParaRPr>
          </a:p>
        </p:txBody>
      </p:sp>
      <p:sp>
        <p:nvSpPr>
          <p:cNvPr id="9" name="Text Box 12">
            <a:extLst>
              <a:ext uri="{FF2B5EF4-FFF2-40B4-BE49-F238E27FC236}">
                <a16:creationId xmlns:a16="http://schemas.microsoft.com/office/drawing/2014/main" id="{F18FCEFA-6EB3-4296-9764-6C5DE97E667C}"/>
              </a:ext>
            </a:extLst>
          </p:cNvPr>
          <p:cNvSpPr txBox="1">
            <a:spLocks noChangeArrowheads="1"/>
          </p:cNvSpPr>
          <p:nvPr/>
        </p:nvSpPr>
        <p:spPr bwMode="auto">
          <a:xfrm>
            <a:off x="192311" y="1744314"/>
            <a:ext cx="10997452" cy="1200329"/>
          </a:xfrm>
          <a:prstGeom prst="rect">
            <a:avLst/>
          </a:prstGeom>
          <a:solidFill>
            <a:schemeClr val="accent6">
              <a:lumMod val="75000"/>
              <a:alpha val="7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Anh biết tạo ra niềm vui trong cuộc sống của mình bằng việc trồng đủ các loài hoa rực rỡ để làm đẹp cho ngôi nhà mình ở; nuôi gà, nuôi ong để làm giàu nguồn lương thực cho mình.</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0" name="Text Box 12">
            <a:extLst>
              <a:ext uri="{FF2B5EF4-FFF2-40B4-BE49-F238E27FC236}">
                <a16:creationId xmlns:a16="http://schemas.microsoft.com/office/drawing/2014/main" id="{3B97C47D-A3BE-44ED-99DF-6AA86B8E5EB0}"/>
              </a:ext>
            </a:extLst>
          </p:cNvPr>
          <p:cNvSpPr txBox="1">
            <a:spLocks noChangeArrowheads="1"/>
          </p:cNvSpPr>
          <p:nvPr/>
        </p:nvSpPr>
        <p:spPr bwMode="auto">
          <a:xfrm>
            <a:off x="192311" y="3152246"/>
            <a:ext cx="11009881" cy="830997"/>
          </a:xfrm>
          <a:prstGeom prst="rect">
            <a:avLst/>
          </a:prstGeom>
          <a:solidFill>
            <a:schemeClr val="accent6">
              <a:lumMod val="75000"/>
              <a:alpha val="7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Luôn tự trau dồi bản thân bằng cách đọc qua sách, để nâng cao hiểu biết và chất lượng cuộc sống.</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1" name="Text Box 12">
            <a:extLst>
              <a:ext uri="{FF2B5EF4-FFF2-40B4-BE49-F238E27FC236}">
                <a16:creationId xmlns:a16="http://schemas.microsoft.com/office/drawing/2014/main" id="{B3F5561B-CFD1-48C0-A2E6-6DDD4DAE2B6C}"/>
              </a:ext>
            </a:extLst>
          </p:cNvPr>
          <p:cNvSpPr txBox="1">
            <a:spLocks noChangeArrowheads="1"/>
          </p:cNvSpPr>
          <p:nvPr/>
        </p:nvSpPr>
        <p:spPr bwMode="auto">
          <a:xfrm>
            <a:off x="192311" y="4173354"/>
            <a:ext cx="11280952" cy="1200329"/>
          </a:xfrm>
          <a:prstGeom prst="rect">
            <a:avLst/>
          </a:prstGeom>
          <a:solidFill>
            <a:schemeClr val="accent6">
              <a:lumMod val="75000"/>
              <a:alpha val="7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Không chỉ sắp xếp xếp, tổ chức công việc một cách khoa học,mà ngay trong cuộc sống anh cũng thật gọn gàng, ngăn nắp : Một căn nhà ba gian sạch sẽ khiến ông họa sĩ phải trầm trồ và bất ngờ.</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2" name="Text Box 12">
            <a:extLst>
              <a:ext uri="{FF2B5EF4-FFF2-40B4-BE49-F238E27FC236}">
                <a16:creationId xmlns:a16="http://schemas.microsoft.com/office/drawing/2014/main" id="{14DAE6E0-7632-4365-AEDC-3EBD9EF88E23}"/>
              </a:ext>
            </a:extLst>
          </p:cNvPr>
          <p:cNvSpPr txBox="1">
            <a:spLocks noChangeArrowheads="1"/>
          </p:cNvSpPr>
          <p:nvPr/>
        </p:nvSpPr>
        <p:spPr bwMode="auto">
          <a:xfrm>
            <a:off x="50870" y="2700121"/>
            <a:ext cx="11563834" cy="830997"/>
          </a:xfrm>
          <a:prstGeom prst="rect">
            <a:avLst/>
          </a:prstGeom>
          <a:solidFill>
            <a:srgbClr val="92D050">
              <a:alpha val="4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i="1" dirty="0">
                <a:effectLst>
                  <a:outerShdw blurRad="38100" dist="38100" dir="2700000" algn="tl">
                    <a:srgbClr val="000000">
                      <a:alpha val="43137"/>
                    </a:srgbClr>
                  </a:outerShdw>
                </a:effectLst>
                <a:latin typeface="Times New Roman" panose="02020603050405020304" pitchFamily="18" charset="0"/>
              </a:rPr>
              <a:t>=&gt; </a:t>
            </a:r>
            <a:r>
              <a:rPr lang="vi-VN" altLang="en-US" sz="2400" dirty="0">
                <a:effectLst>
                  <a:outerShdw blurRad="38100" dist="38100" dir="2700000" algn="tl">
                    <a:srgbClr val="000000">
                      <a:alpha val="43137"/>
                    </a:srgbClr>
                  </a:outerShdw>
                </a:effectLst>
                <a:latin typeface="Times New Roman" panose="02020603050405020304" pitchFamily="18" charset="0"/>
              </a:rPr>
              <a:t>Tinh thần lạc quan đã làm điểm tựa vững bền giúp anh chủ động vượt lên hoàn cảnh còn nhiều khó khăn cả về vật chất lẫn tinh thần và tìm được niềm vui , ý nghĩa của cuộc sống.</a:t>
            </a:r>
            <a:endParaRPr lang="en-US" altLang="en-US" sz="2400" dirty="0">
              <a:effectLst>
                <a:outerShdw blurRad="38100" dist="38100" dir="2700000" algn="tl">
                  <a:srgbClr val="000000">
                    <a:alpha val="43137"/>
                  </a:srgbClr>
                </a:outerShdw>
              </a:effectLst>
              <a:latin typeface="Times New Roman" panose="02020603050405020304" pitchFamily="18" charset="0"/>
            </a:endParaRPr>
          </a:p>
        </p:txBody>
      </p:sp>
      <p:sp>
        <p:nvSpPr>
          <p:cNvPr id="13" name="Cloud 12">
            <a:extLst>
              <a:ext uri="{FF2B5EF4-FFF2-40B4-BE49-F238E27FC236}">
                <a16:creationId xmlns:a16="http://schemas.microsoft.com/office/drawing/2014/main" id="{1475D8C9-59DB-4D64-81FD-20217EA2B86D}"/>
              </a:ext>
            </a:extLst>
          </p:cNvPr>
          <p:cNvSpPr/>
          <p:nvPr/>
        </p:nvSpPr>
        <p:spPr>
          <a:xfrm>
            <a:off x="7169315" y="228599"/>
            <a:ext cx="4020448" cy="31085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xoá</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0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lide(fromBottom)">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lide(fromBottom)">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lide(fromBottom)">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P spid="12" grpId="0"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1"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9011" y="68811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80482" y="1015260"/>
            <a:ext cx="9764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niên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6" name="Text Box 12">
            <a:extLst>
              <a:ext uri="{FF2B5EF4-FFF2-40B4-BE49-F238E27FC236}">
                <a16:creationId xmlns:a16="http://schemas.microsoft.com/office/drawing/2014/main" id="{D6D55F99-F3EA-4BC8-BBAB-CD9165322C18}"/>
              </a:ext>
            </a:extLst>
          </p:cNvPr>
          <p:cNvSpPr txBox="1">
            <a:spLocks noChangeArrowheads="1"/>
          </p:cNvSpPr>
          <p:nvPr/>
        </p:nvSpPr>
        <p:spPr bwMode="auto">
          <a:xfrm>
            <a:off x="-95316" y="1554015"/>
            <a:ext cx="7548082" cy="461665"/>
          </a:xfrm>
          <a:prstGeom prst="rect">
            <a:avLst/>
          </a:prstGeom>
          <a:solidFill>
            <a:srgbClr val="CCFF99">
              <a:alpha val="76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FF0000"/>
                </a:solidFill>
                <a:latin typeface="Times New Roman" panose="02020603050405020304" pitchFamily="18" charset="0"/>
              </a:rPr>
              <a:t>* </a:t>
            </a:r>
            <a:r>
              <a:rPr lang="vi-VN" altLang="en-US" sz="2400" b="1" dirty="0">
                <a:solidFill>
                  <a:srgbClr val="FF0000"/>
                </a:solidFill>
                <a:latin typeface="Times New Roman" panose="02020603050405020304" pitchFamily="18" charset="0"/>
              </a:rPr>
              <a:t>Một con người chân thành, cởi mở và hiếu khách</a:t>
            </a:r>
            <a:endParaRPr lang="en-US" altLang="en-US" sz="2400" dirty="0">
              <a:solidFill>
                <a:srgbClr val="FF0000"/>
              </a:solidFill>
              <a:latin typeface="Times New Roman" panose="02020603050405020304" pitchFamily="18" charset="0"/>
            </a:endParaRPr>
          </a:p>
        </p:txBody>
      </p:sp>
      <p:sp>
        <p:nvSpPr>
          <p:cNvPr id="8" name="Text Box 12">
            <a:extLst>
              <a:ext uri="{FF2B5EF4-FFF2-40B4-BE49-F238E27FC236}">
                <a16:creationId xmlns:a16="http://schemas.microsoft.com/office/drawing/2014/main" id="{F5407A5C-0971-4B94-8F35-FBB587EF46DA}"/>
              </a:ext>
            </a:extLst>
          </p:cNvPr>
          <p:cNvSpPr txBox="1">
            <a:spLocks noChangeArrowheads="1"/>
          </p:cNvSpPr>
          <p:nvPr/>
        </p:nvSpPr>
        <p:spPr bwMode="auto">
          <a:xfrm>
            <a:off x="-14584" y="1474267"/>
            <a:ext cx="11062720" cy="830997"/>
          </a:xfrm>
          <a:prstGeom prst="rect">
            <a:avLst/>
          </a:prstGeom>
          <a:solidFill>
            <a:srgbClr val="008000">
              <a:alpha val="6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latin typeface="Times New Roman" panose="02020603050405020304" pitchFamily="18" charset="0"/>
              </a:rPr>
              <a:t>- Thể hiện ở nỗi thèm người, muốn được nhìn ngắm, trò chuyện với con người. Vì thế, anh đã lấy khúc cây chắn ngang đường để dừng những chuyến xe hiếm hoi.</a:t>
            </a:r>
            <a:endParaRPr lang="en-US" altLang="en-US" sz="2400" dirty="0">
              <a:solidFill>
                <a:schemeClr val="bg1"/>
              </a:solidFill>
              <a:latin typeface="Times New Roman" panose="02020603050405020304" pitchFamily="18" charset="0"/>
            </a:endParaRPr>
          </a:p>
        </p:txBody>
      </p:sp>
      <p:sp>
        <p:nvSpPr>
          <p:cNvPr id="9" name="Text Box 12">
            <a:extLst>
              <a:ext uri="{FF2B5EF4-FFF2-40B4-BE49-F238E27FC236}">
                <a16:creationId xmlns:a16="http://schemas.microsoft.com/office/drawing/2014/main" id="{64F34010-B89F-4CEC-8289-4C18D1DA353C}"/>
              </a:ext>
            </a:extLst>
          </p:cNvPr>
          <p:cNvSpPr txBox="1">
            <a:spLocks noChangeArrowheads="1"/>
          </p:cNvSpPr>
          <p:nvPr/>
        </p:nvSpPr>
        <p:spPr bwMode="auto">
          <a:xfrm>
            <a:off x="-24984" y="2524086"/>
            <a:ext cx="10784441" cy="1200329"/>
          </a:xfrm>
          <a:prstGeom prst="rect">
            <a:avLst/>
          </a:prstGeom>
          <a:solidFill>
            <a:srgbClr val="008000">
              <a:alpha val="6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latin typeface="Times New Roman" panose="02020603050405020304" pitchFamily="18" charset="0"/>
              </a:rPr>
              <a:t>- Khi gặp được người thì anh mừng đến mức tất tả, cuống cuồng như không kiềm được cảm xúc: "Anh chạy vụt đi, cũng tất tả như khi đến", "Người con trai nói to những điều đáng lẽ người ta chỉ nghĩ".</a:t>
            </a:r>
            <a:endParaRPr lang="en-US" altLang="en-US" sz="2400" dirty="0">
              <a:solidFill>
                <a:schemeClr val="bg1"/>
              </a:solidFill>
              <a:latin typeface="Times New Roman" panose="02020603050405020304" pitchFamily="18" charset="0"/>
            </a:endParaRPr>
          </a:p>
        </p:txBody>
      </p:sp>
      <p:sp>
        <p:nvSpPr>
          <p:cNvPr id="10" name="Text Box 12">
            <a:extLst>
              <a:ext uri="{FF2B5EF4-FFF2-40B4-BE49-F238E27FC236}">
                <a16:creationId xmlns:a16="http://schemas.microsoft.com/office/drawing/2014/main" id="{FD08CBB8-09E4-430C-9EED-CBEA604926CF}"/>
              </a:ext>
            </a:extLst>
          </p:cNvPr>
          <p:cNvSpPr txBox="1">
            <a:spLocks noChangeArrowheads="1"/>
          </p:cNvSpPr>
          <p:nvPr/>
        </p:nvSpPr>
        <p:spPr bwMode="auto">
          <a:xfrm>
            <a:off x="-44575" y="3952953"/>
            <a:ext cx="10784440" cy="1200329"/>
          </a:xfrm>
          <a:prstGeom prst="rect">
            <a:avLst/>
          </a:prstGeom>
          <a:solidFill>
            <a:srgbClr val="008000">
              <a:alpha val="6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latin typeface="Times New Roman" panose="02020603050405020304" pitchFamily="18" charset="0"/>
              </a:rPr>
              <a:t>- Anh là một người thân thiện, cởi mở</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quan</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tâm</a:t>
            </a:r>
            <a:r>
              <a:rPr lang="en-US" altLang="en-US" sz="2400" dirty="0">
                <a:solidFill>
                  <a:schemeClr val="bg1"/>
                </a:solidFill>
                <a:latin typeface="Times New Roman" panose="02020603050405020304" pitchFamily="18" charset="0"/>
              </a:rPr>
              <a:t>, chu </a:t>
            </a:r>
            <a:r>
              <a:rPr lang="en-US" altLang="en-US" sz="2400" dirty="0" err="1">
                <a:solidFill>
                  <a:schemeClr val="bg1"/>
                </a:solidFill>
                <a:latin typeface="Times New Roman" panose="02020603050405020304" pitchFamily="18" charset="0"/>
              </a:rPr>
              <a:t>đáo</a:t>
            </a:r>
            <a:r>
              <a:rPr lang="vi-VN" altLang="en-US" sz="2400" dirty="0">
                <a:solidFill>
                  <a:schemeClr val="bg1"/>
                </a:solidFill>
                <a:latin typeface="Times New Roman" panose="02020603050405020304" pitchFamily="18" charset="0"/>
              </a:rPr>
              <a:t> ngay cả với những người mới gặp lần đầu : niềm nở, hồ hởi không giấu lòng, pha trà, tặng hoa</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tặng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trứng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biếu</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củ</a:t>
            </a:r>
            <a:r>
              <a:rPr lang="en-US" altLang="en-US" sz="2400" dirty="0">
                <a:solidFill>
                  <a:schemeClr val="bg1"/>
                </a:solidFill>
                <a:latin typeface="Times New Roman" panose="02020603050405020304" pitchFamily="18" charset="0"/>
              </a:rPr>
              <a:t> tam </a:t>
            </a:r>
            <a:r>
              <a:rPr lang="en-US" altLang="en-US" sz="2400" dirty="0" err="1">
                <a:solidFill>
                  <a:schemeClr val="bg1"/>
                </a:solidFill>
                <a:latin typeface="Times New Roman" panose="02020603050405020304" pitchFamily="18" charset="0"/>
              </a:rPr>
              <a:t>thất</a:t>
            </a:r>
            <a:r>
              <a:rPr lang="vi-VN" altLang="en-US" sz="2400" dirty="0">
                <a:solidFill>
                  <a:schemeClr val="bg1"/>
                </a:solidFill>
                <a:latin typeface="Times New Roman" panose="02020603050405020304" pitchFamily="18" charset="0"/>
              </a:rPr>
              <a:t> và cả quà ăn đường.</a:t>
            </a:r>
            <a:endParaRPr lang="en-US" altLang="en-US" sz="2400" dirty="0">
              <a:solidFill>
                <a:schemeClr val="bg1"/>
              </a:solidFill>
              <a:latin typeface="Times New Roman" panose="02020603050405020304" pitchFamily="18" charset="0"/>
            </a:endParaRPr>
          </a:p>
        </p:txBody>
      </p:sp>
      <p:sp>
        <p:nvSpPr>
          <p:cNvPr id="11" name="Text Box 12">
            <a:extLst>
              <a:ext uri="{FF2B5EF4-FFF2-40B4-BE49-F238E27FC236}">
                <a16:creationId xmlns:a16="http://schemas.microsoft.com/office/drawing/2014/main" id="{479051E3-C4B2-43F2-A41B-1EF49AA8EE35}"/>
              </a:ext>
            </a:extLst>
          </p:cNvPr>
          <p:cNvSpPr txBox="1">
            <a:spLocks noChangeArrowheads="1"/>
          </p:cNvSpPr>
          <p:nvPr/>
        </p:nvSpPr>
        <p:spPr bwMode="auto">
          <a:xfrm>
            <a:off x="-57849" y="5456978"/>
            <a:ext cx="10784440" cy="830263"/>
          </a:xfrm>
          <a:prstGeom prst="rect">
            <a:avLst/>
          </a:prstGeom>
          <a:solidFill>
            <a:srgbClr val="008000">
              <a:alpha val="6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chemeClr val="bg1"/>
                </a:solidFill>
                <a:latin typeface="Times New Roman" panose="02020603050405020304" pitchFamily="18" charset="0"/>
              </a:rPr>
              <a:t>- Trân trọng từng giây từng phút gặp gỡ: Đếm từng phút vì sợ hết mất ba mươi phút gặp gỡ vô cùng quý báu.</a:t>
            </a:r>
            <a:endParaRPr lang="en-US" altLang="en-US" sz="2400" dirty="0">
              <a:solidFill>
                <a:schemeClr val="bg1"/>
              </a:solidFill>
              <a:latin typeface="Times New Roman" panose="02020603050405020304" pitchFamily="18" charset="0"/>
            </a:endParaRPr>
          </a:p>
        </p:txBody>
      </p:sp>
      <p:sp>
        <p:nvSpPr>
          <p:cNvPr id="12" name="Text Box 12">
            <a:extLst>
              <a:ext uri="{FF2B5EF4-FFF2-40B4-BE49-F238E27FC236}">
                <a16:creationId xmlns:a16="http://schemas.microsoft.com/office/drawing/2014/main" id="{2CF70DC6-4868-4CB1-A5BE-D590EFED5395}"/>
              </a:ext>
            </a:extLst>
          </p:cNvPr>
          <p:cNvSpPr txBox="1">
            <a:spLocks noChangeArrowheads="1"/>
          </p:cNvSpPr>
          <p:nvPr/>
        </p:nvSpPr>
        <p:spPr bwMode="auto">
          <a:xfrm>
            <a:off x="-14584" y="2320191"/>
            <a:ext cx="10784440" cy="954107"/>
          </a:xfrm>
          <a:prstGeom prst="rect">
            <a:avLst/>
          </a:prstGeom>
          <a:solidFill>
            <a:srgbClr val="FF99FF">
              <a:alpha val="68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i="1" dirty="0">
                <a:latin typeface="Times New Roman" panose="02020603050405020304" pitchFamily="18" charset="0"/>
              </a:rPr>
              <a:t>=&gt; </a:t>
            </a:r>
            <a:r>
              <a:rPr lang="vi-VN" altLang="en-US" sz="2800" b="1" dirty="0">
                <a:latin typeface="Times New Roman" panose="02020603050405020304" pitchFamily="18" charset="0"/>
              </a:rPr>
              <a:t>Anh thanh niên xứng đáng trở thành biểu tượng cho phẩm chất và con người nơi mảnh đất Sa Pa.</a:t>
            </a:r>
            <a:endParaRPr lang="en-US" altLang="en-US" sz="2800" b="1" dirty="0">
              <a:latin typeface="Times New Roman" panose="02020603050405020304" pitchFamily="18" charset="0"/>
            </a:endParaRPr>
          </a:p>
        </p:txBody>
      </p:sp>
      <p:sp>
        <p:nvSpPr>
          <p:cNvPr id="15" name="Cloud 14">
            <a:extLst>
              <a:ext uri="{FF2B5EF4-FFF2-40B4-BE49-F238E27FC236}">
                <a16:creationId xmlns:a16="http://schemas.microsoft.com/office/drawing/2014/main" id="{41B49DAE-539F-44D5-B25B-DBB26A9DB19D}"/>
              </a:ext>
            </a:extLst>
          </p:cNvPr>
          <p:cNvSpPr/>
          <p:nvPr/>
        </p:nvSpPr>
        <p:spPr>
          <a:xfrm>
            <a:off x="7906549" y="138044"/>
            <a:ext cx="3401283" cy="33026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35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Bottom)">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lide(fromBottom)">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slide(fromBottom)">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lide(fromBottom)">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2</a:t>
            </a:r>
            <a:r>
              <a:rPr lang="vi-VN" altLang="en-US" sz="2400" b="1" u="sng" dirty="0">
                <a:latin typeface="Times New Roman" panose="02020603050405020304" pitchFamily="18" charset="0"/>
              </a:rPr>
              <a:t>. Nhân vật anh thanh niên:</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0" y="1134735"/>
            <a:ext cx="9764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niên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3" name="Text Box 12">
            <a:extLst>
              <a:ext uri="{FF2B5EF4-FFF2-40B4-BE49-F238E27FC236}">
                <a16:creationId xmlns:a16="http://schemas.microsoft.com/office/drawing/2014/main" id="{2E54F552-5E18-4C97-A74F-5BB16189ED6C}"/>
              </a:ext>
            </a:extLst>
          </p:cNvPr>
          <p:cNvSpPr txBox="1">
            <a:spLocks noChangeArrowheads="1"/>
          </p:cNvSpPr>
          <p:nvPr/>
        </p:nvSpPr>
        <p:spPr bwMode="auto">
          <a:xfrm>
            <a:off x="-44277" y="1947976"/>
            <a:ext cx="11018326" cy="1200329"/>
          </a:xfrm>
          <a:prstGeom prst="rect">
            <a:avLst/>
          </a:prstGeom>
          <a:solidFill>
            <a:srgbClr val="CCFFFF">
              <a:alpha val="5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Công việc của anh đang làm góp một phần quan trọng cho những bước chuyển mình của đất nước: phục vụ sản xuất và phục vụ chiến đấu. Nhưng anh lại cho những đóng góp của mình là vô cùng nhỏ bé so với bao người khác.</a:t>
            </a:r>
            <a:endParaRPr lang="en-US" altLang="en-US" sz="2400" dirty="0">
              <a:latin typeface="Times New Roman" panose="02020603050405020304" pitchFamily="18" charset="0"/>
            </a:endParaRPr>
          </a:p>
        </p:txBody>
      </p:sp>
      <p:sp>
        <p:nvSpPr>
          <p:cNvPr id="16" name="Text Box 12">
            <a:extLst>
              <a:ext uri="{FF2B5EF4-FFF2-40B4-BE49-F238E27FC236}">
                <a16:creationId xmlns:a16="http://schemas.microsoft.com/office/drawing/2014/main" id="{2F880147-3DED-4701-8D53-4B7BB6C83E70}"/>
              </a:ext>
            </a:extLst>
          </p:cNvPr>
          <p:cNvSpPr txBox="1">
            <a:spLocks noChangeArrowheads="1"/>
          </p:cNvSpPr>
          <p:nvPr/>
        </p:nvSpPr>
        <p:spPr bwMode="auto">
          <a:xfrm>
            <a:off x="0" y="3485756"/>
            <a:ext cx="11023101" cy="830997"/>
          </a:xfrm>
          <a:prstGeom prst="rect">
            <a:avLst/>
          </a:prstGeom>
          <a:solidFill>
            <a:srgbClr val="CCFFFF">
              <a:alpha val="52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Khi ông họa sĩ xin ký họa chân dung, anh từ chối, e ngại : "Không, không, đừng vẽ cháu! Để cháu giới thiệu với bác những người khác đánh cho bác vẽ hơn".</a:t>
            </a:r>
            <a:endParaRPr lang="en-US" altLang="en-US" sz="2400" dirty="0">
              <a:latin typeface="Times New Roman" panose="02020603050405020304" pitchFamily="18" charset="0"/>
            </a:endParaRPr>
          </a:p>
        </p:txBody>
      </p:sp>
      <p:sp>
        <p:nvSpPr>
          <p:cNvPr id="17" name="TextBox 16">
            <a:extLst>
              <a:ext uri="{FF2B5EF4-FFF2-40B4-BE49-F238E27FC236}">
                <a16:creationId xmlns:a16="http://schemas.microsoft.com/office/drawing/2014/main" id="{E6EF3FBF-9FE5-4A3B-BC6E-3FA8DC6422CE}"/>
              </a:ext>
            </a:extLst>
          </p:cNvPr>
          <p:cNvSpPr txBox="1">
            <a:spLocks noChangeArrowheads="1"/>
          </p:cNvSpPr>
          <p:nvPr/>
        </p:nvSpPr>
        <p:spPr bwMode="auto">
          <a:xfrm>
            <a:off x="-44277" y="4727697"/>
            <a:ext cx="11309478" cy="1107996"/>
          </a:xfrm>
          <a:prstGeom prst="rect">
            <a:avLst/>
          </a:prstGeom>
          <a:solidFill>
            <a:srgbClr val="CCFFFF">
              <a:alpha val="5200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 A </a:t>
            </a:r>
            <a:r>
              <a:rPr lang="en-US" altLang="en-US" sz="2400" dirty="0" err="1">
                <a:latin typeface="Times New Roman" panose="02020603050405020304" pitchFamily="18" charset="0"/>
              </a:rPr>
              <a:t>rất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thẳng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thắn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hồn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Nói</a:t>
            </a:r>
            <a:r>
              <a:rPr lang="en-US" altLang="en-US" sz="2400" dirty="0">
                <a:latin typeface="Times New Roman" panose="02020603050405020304" pitchFamily="18" charset="0"/>
              </a:rPr>
              <a:t> to </a:t>
            </a:r>
            <a:r>
              <a:rPr lang="en-US" altLang="en-US" sz="2400" dirty="0" err="1">
                <a:latin typeface="Times New Roman" panose="02020603050405020304" pitchFamily="18" charset="0"/>
              </a:rPr>
              <a:t>những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chưa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nghe</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rõ</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chiếc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khắn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gái</a:t>
            </a:r>
            <a:r>
              <a:rPr lang="en-US" altLang="en-US" sz="2400" dirty="0">
                <a:latin typeface="Times New Roman" panose="02020603050405020304" pitchFamily="18" charset="0"/>
              </a:rPr>
              <a:t>.</a:t>
            </a:r>
          </a:p>
          <a:p>
            <a:pPr eaLnBrk="1" hangingPunct="1">
              <a:spcBef>
                <a:spcPct val="0"/>
              </a:spcBef>
              <a:buFontTx/>
              <a:buNone/>
            </a:pPr>
            <a:endParaRPr lang="en-US" altLang="en-US" sz="1800" dirty="0">
              <a:latin typeface="Times New Roman" panose="02020603050405020304" pitchFamily="18" charset="0"/>
            </a:endParaRPr>
          </a:p>
        </p:txBody>
      </p:sp>
      <p:sp>
        <p:nvSpPr>
          <p:cNvPr id="18" name="Cloud 17">
            <a:extLst>
              <a:ext uri="{FF2B5EF4-FFF2-40B4-BE49-F238E27FC236}">
                <a16:creationId xmlns:a16="http://schemas.microsoft.com/office/drawing/2014/main" id="{2A77D7EC-4152-4826-A6CC-BC2204CA48E3}"/>
              </a:ext>
            </a:extLst>
          </p:cNvPr>
          <p:cNvSpPr/>
          <p:nvPr/>
        </p:nvSpPr>
        <p:spPr>
          <a:xfrm>
            <a:off x="7365028" y="263847"/>
            <a:ext cx="4212513" cy="29920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Cảm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hành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đẹp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anh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thanh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niên</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19" name="Text Box 12">
            <a:extLst>
              <a:ext uri="{FF2B5EF4-FFF2-40B4-BE49-F238E27FC236}">
                <a16:creationId xmlns:a16="http://schemas.microsoft.com/office/drawing/2014/main" id="{4029DA9E-87D6-4E46-B52D-AFA90177A8DF}"/>
              </a:ext>
            </a:extLst>
          </p:cNvPr>
          <p:cNvSpPr txBox="1">
            <a:spLocks noChangeArrowheads="1"/>
          </p:cNvSpPr>
          <p:nvPr/>
        </p:nvSpPr>
        <p:spPr bwMode="auto">
          <a:xfrm>
            <a:off x="29818" y="3649310"/>
            <a:ext cx="11624316" cy="2308324"/>
          </a:xfrm>
          <a:prstGeom prst="rect">
            <a:avLst/>
          </a:prstGeom>
          <a:solidFill>
            <a:schemeClr val="accent6">
              <a:lumMod val="75000"/>
              <a:alpha val="4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=&gt;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Qua những nét phác họa của Nguyễn Thành Long, anh thanh niên hiện lên thật chân thực, sinh động, đẹp đẽ. Giữa thiên nhiên im lặng, hắt hiu, giữa cái lặng lẽ muôn thuở của Sa Pa đã vang lên những âm thanh trong sáng, những sắc màu lung linh của những con người lao động mới như anh.  Anh thanh niên là hình ảnh tiêu biểu cho những con người ở Sa Pa, là chân dung con người lao động mới trong công cuộc xây dựng và bảo vệ đất nước.</a:t>
            </a:r>
          </a:p>
        </p:txBody>
      </p:sp>
      <p:sp>
        <p:nvSpPr>
          <p:cNvPr id="20" name="Text Box 12">
            <a:extLst>
              <a:ext uri="{FF2B5EF4-FFF2-40B4-BE49-F238E27FC236}">
                <a16:creationId xmlns:a16="http://schemas.microsoft.com/office/drawing/2014/main" id="{2A3F0F67-51AC-46E8-B6C7-5638D00FB3F4}"/>
              </a:ext>
            </a:extLst>
          </p:cNvPr>
          <p:cNvSpPr txBox="1">
            <a:spLocks noChangeArrowheads="1"/>
          </p:cNvSpPr>
          <p:nvPr/>
        </p:nvSpPr>
        <p:spPr bwMode="auto">
          <a:xfrm>
            <a:off x="29818" y="2557270"/>
            <a:ext cx="11400182" cy="830997"/>
          </a:xfrm>
          <a:prstGeom prst="rect">
            <a:avLst/>
          </a:prstGeom>
          <a:solidFill>
            <a:schemeClr val="accent6">
              <a:lumMod val="75000"/>
              <a:alpha val="4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00FF"/>
                </a:solidFill>
                <a:latin typeface="Times New Roman" panose="02020603050405020304" pitchFamily="18" charset="0"/>
              </a:rPr>
              <a: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&gt;</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ác giả đã phác hoạ được chân dung nhân vật chính với những nét đẹp về tinh thần, tình cảm, cách sống và những suy nghĩ về cuộc sống, về ý nghĩa của công việc.</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21" name="Text Box 12">
            <a:extLst>
              <a:ext uri="{FF2B5EF4-FFF2-40B4-BE49-F238E27FC236}">
                <a16:creationId xmlns:a16="http://schemas.microsoft.com/office/drawing/2014/main" id="{C18636C0-EE1D-4F3F-AD79-ACE62D38B2B6}"/>
              </a:ext>
            </a:extLst>
          </p:cNvPr>
          <p:cNvSpPr txBox="1">
            <a:spLocks noChangeArrowheads="1"/>
          </p:cNvSpPr>
          <p:nvPr/>
        </p:nvSpPr>
        <p:spPr bwMode="auto">
          <a:xfrm>
            <a:off x="448690" y="1826532"/>
            <a:ext cx="55673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latin typeface="Times New Roman" panose="02020603050405020304" pitchFamily="18" charset="0"/>
              </a:rPr>
              <a:t>Một con người khiêm tốn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11582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8"/>
                                        </p:tgtEl>
                                        <p:attrNameLst>
                                          <p:attrName>ppt_w</p:attrName>
                                        </p:attrNameLst>
                                      </p:cBhvr>
                                      <p:tavLst>
                                        <p:tav tm="0">
                                          <p:val>
                                            <p:strVal val="ppt_w"/>
                                          </p:val>
                                        </p:tav>
                                        <p:tav tm="100000">
                                          <p:val>
                                            <p:fltVal val="0"/>
                                          </p:val>
                                        </p:tav>
                                      </p:tavLst>
                                    </p:anim>
                                    <p:anim calcmode="lin" valueType="num">
                                      <p:cBhvr>
                                        <p:cTn id="12" dur="500"/>
                                        <p:tgtEl>
                                          <p:spTgt spid="18"/>
                                        </p:tgtEl>
                                        <p:attrNameLst>
                                          <p:attrName>ppt_h</p:attrName>
                                        </p:attrNameLst>
                                      </p:cBhvr>
                                      <p:tavLst>
                                        <p:tav tm="0">
                                          <p:val>
                                            <p:strVal val="ppt_h"/>
                                          </p:val>
                                        </p:tav>
                                        <p:tav tm="100000">
                                          <p:val>
                                            <p:fltVal val="0"/>
                                          </p:val>
                                        </p:tav>
                                      </p:tavLst>
                                    </p:anim>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slide(fromBottom)">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lide(fromBottom)">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slide(fromBottom)">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7" grpId="0" animBg="1"/>
      <p:bldP spid="17" grpId="1" animBg="1"/>
      <p:bldP spid="18" grpId="0" animBg="1"/>
      <p:bldP spid="18" grpId="1"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226"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3</a:t>
            </a:r>
            <a:r>
              <a:rPr lang="vi-VN" altLang="en-US" sz="2400" b="1" u="sng" dirty="0">
                <a:latin typeface="Times New Roman" panose="02020603050405020304" pitchFamily="18" charset="0"/>
              </a:rPr>
              <a:t>. </a:t>
            </a:r>
            <a:r>
              <a:rPr lang="en-US" altLang="en-US" sz="2400" b="1" u="sng" dirty="0" err="1">
                <a:latin typeface="Times New Roman" panose="02020603050405020304" pitchFamily="18" charset="0"/>
              </a:rPr>
              <a:t>Những</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nhân</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vật</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khác</a:t>
            </a:r>
            <a:r>
              <a:rPr lang="vi-VN" altLang="en-US" sz="2400" b="1" u="sng" dirty="0">
                <a:latin typeface="Times New Roman" panose="02020603050405020304" pitchFamily="18" charset="0"/>
              </a:rPr>
              <a:t>:</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1" y="1134735"/>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a)</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sĩ</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 name="Cloud 1">
            <a:extLst>
              <a:ext uri="{FF2B5EF4-FFF2-40B4-BE49-F238E27FC236}">
                <a16:creationId xmlns:a16="http://schemas.microsoft.com/office/drawing/2014/main" id="{0329F064-D1B8-42D0-AAC1-8E18C6EEC589}"/>
              </a:ext>
            </a:extLst>
          </p:cNvPr>
          <p:cNvSpPr/>
          <p:nvPr/>
        </p:nvSpPr>
        <p:spPr>
          <a:xfrm>
            <a:off x="7513077" y="304800"/>
            <a:ext cx="3543299" cy="3510946"/>
          </a:xfrm>
          <a:prstGeom prst="cloud">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ts val="1610"/>
              </a:lnSpc>
              <a:spcBef>
                <a:spcPts val="0"/>
              </a:spcBef>
              <a:spcAft>
                <a:spcPts val="600"/>
              </a:spcAft>
            </a:pP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Sap pa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b="1" i="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i="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
        <p:nvSpPr>
          <p:cNvPr id="8" name="Text Box 12">
            <a:extLst>
              <a:ext uri="{FF2B5EF4-FFF2-40B4-BE49-F238E27FC236}">
                <a16:creationId xmlns:a16="http://schemas.microsoft.com/office/drawing/2014/main" id="{E6340AA0-32DD-4C2C-B99A-B9E08F111165}"/>
              </a:ext>
            </a:extLst>
          </p:cNvPr>
          <p:cNvSpPr txBox="1">
            <a:spLocks noChangeArrowheads="1"/>
          </p:cNvSpPr>
          <p:nvPr/>
        </p:nvSpPr>
        <p:spPr bwMode="auto">
          <a:xfrm>
            <a:off x="0" y="1596400"/>
            <a:ext cx="11636373" cy="1570037"/>
          </a:xfrm>
          <a:prstGeom prst="rect">
            <a:avLst/>
          </a:prstGeom>
          <a:solidFill>
            <a:srgbClr val="7030A0">
              <a:alpha val="40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Tuy không phải là nhân vật chính của truyện, nhưng ông họa sĩ có vị trí quan trọng, mang quan điểm trần thuật của tác giả. Người kể chuyện đã nhập vào cái nhìn và suy nghĩ của nhân vật ông họa sĩ để quan sát, miêu tả từ cảnh thiên nhiên đến nhân vật chính của truyện.</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9" name="Text Box 12">
            <a:extLst>
              <a:ext uri="{FF2B5EF4-FFF2-40B4-BE49-F238E27FC236}">
                <a16:creationId xmlns:a16="http://schemas.microsoft.com/office/drawing/2014/main" id="{1EAC37FE-193C-4686-A75B-D934210512A8}"/>
              </a:ext>
            </a:extLst>
          </p:cNvPr>
          <p:cNvSpPr txBox="1">
            <a:spLocks noChangeArrowheads="1"/>
          </p:cNvSpPr>
          <p:nvPr/>
        </p:nvSpPr>
        <p:spPr bwMode="auto">
          <a:xfrm>
            <a:off x="22226" y="3306853"/>
            <a:ext cx="11636373" cy="1569660"/>
          </a:xfrm>
          <a:prstGeom prst="rect">
            <a:avLst/>
          </a:prstGeom>
          <a:solidFill>
            <a:srgbClr val="7030A0">
              <a:alpha val="40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latin typeface="Times New Roman" panose="02020603050405020304" pitchFamily="18" charset="0"/>
              </a:rPr>
              <a:t>+ Trước hết, ông là một nghệ sĩ chân chính, nghiêm túc, say mê đi tìm cái đẹp: "Hơn bao nhiêu người khác, ông biết rất rõ sự bất lực của nghệ thuật, của hội họa trong cuộc hành trình vĩ đại của cuộc đời... Đối với chính nhà họa sĩ, vẽ bao giờ cũng là một việc khó, nặng nhọc, gian nan".</a:t>
            </a:r>
            <a:endParaRPr lang="en-US" altLang="en-US" sz="2400" b="1" dirty="0">
              <a:solidFill>
                <a:schemeClr val="bg1"/>
              </a:solidFill>
              <a:latin typeface="Times New Roman" panose="02020603050405020304" pitchFamily="18" charset="0"/>
            </a:endParaRPr>
          </a:p>
        </p:txBody>
      </p:sp>
      <p:sp>
        <p:nvSpPr>
          <p:cNvPr id="10" name="Text Box 12">
            <a:extLst>
              <a:ext uri="{FF2B5EF4-FFF2-40B4-BE49-F238E27FC236}">
                <a16:creationId xmlns:a16="http://schemas.microsoft.com/office/drawing/2014/main" id="{CE6EECCB-32D0-4CEE-A3F9-51E2A3776B40}"/>
              </a:ext>
            </a:extLst>
          </p:cNvPr>
          <p:cNvSpPr txBox="1">
            <a:spLocks noChangeArrowheads="1"/>
          </p:cNvSpPr>
          <p:nvPr/>
        </p:nvSpPr>
        <p:spPr bwMode="auto">
          <a:xfrm>
            <a:off x="22224" y="5022776"/>
            <a:ext cx="11636375" cy="1569660"/>
          </a:xfrm>
          <a:prstGeom prst="rect">
            <a:avLst/>
          </a:prstGeom>
          <a:solidFill>
            <a:srgbClr val="7030A0">
              <a:alpha val="40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Những cảm xúc và suy tư của ông họa sĩ về anh thanh niên và những vấn đề của nghệ thuật, của đời sống được gợi lên từ câu chuyện của anh thanh niên, đã làm</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cho chân dung nhân vật chính thêm sáng đẹp và tạo được chiều sâu tư tưởng của tác phẩm.</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pPr>
            <a:endParaRPr lang="en-US" altLang="en-US" sz="2400" dirty="0">
              <a:latin typeface="Times New Roman" panose="02020603050405020304" pitchFamily="18" charset="0"/>
            </a:endParaRPr>
          </a:p>
        </p:txBody>
      </p:sp>
      <p:sp>
        <p:nvSpPr>
          <p:cNvPr id="6" name="TextBox 5">
            <a:extLst>
              <a:ext uri="{FF2B5EF4-FFF2-40B4-BE49-F238E27FC236}">
                <a16:creationId xmlns:a16="http://schemas.microsoft.com/office/drawing/2014/main" id="{90F8B2D3-574B-4624-B038-A7FABA48B9E6}"/>
              </a:ext>
            </a:extLst>
          </p:cNvPr>
          <p:cNvSpPr txBox="1"/>
          <p:nvPr/>
        </p:nvSpPr>
        <p:spPr>
          <a:xfrm>
            <a:off x="83576" y="1943077"/>
            <a:ext cx="10972800" cy="3816429"/>
          </a:xfrm>
          <a:prstGeom prst="rect">
            <a:avLst/>
          </a:prstGeom>
          <a:solidFill>
            <a:srgbClr val="CCFFCC"/>
          </a:solidFill>
        </p:spPr>
        <p:txBody>
          <a:bodyPr wrap="square" rtlCol="0">
            <a:spAutoFit/>
          </a:bodyPr>
          <a:lstStyle/>
          <a:p>
            <a:pPr marL="0" marR="0" algn="just">
              <a:spcBef>
                <a:spcPts val="0"/>
              </a:spcBef>
              <a:spcAft>
                <a:spcPts val="0"/>
              </a:spcAft>
            </a:pP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Có</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năng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lực</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quan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sát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và</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tưởng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tượng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đầy</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cảm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xúc</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của</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người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nghệ</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sĩ</a:t>
            </a:r>
            <a:r>
              <a:rPr lang="en-US" sz="2800" b="0" i="1" dirty="0">
                <a:effectLst/>
                <a:ea typeface="Times New Roman" panose="02020603050405020304" pitchFamily="18" charset="0"/>
                <a:cs typeface="Times New Roman" panose="02020603050405020304" pitchFamily="18" charset="0"/>
              </a:rPr>
              <a:t> -</a:t>
            </a:r>
            <a:endParaRPr lang="en-US" sz="2800" b="1" i="1"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i="1" dirty="0">
                <a:ea typeface="Times New Roman" panose="02020603050405020304" pitchFamily="18" charset="0"/>
                <a:cs typeface="Times New Roman" panose="02020603050405020304" pitchFamily="18" charset="0"/>
              </a:rPr>
              <a: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Tha</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thiết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với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vẻ</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đẹp</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của</a:t>
            </a:r>
            <a:r>
              <a:rPr lang="en-US" sz="2800" b="0" i="1" dirty="0">
                <a:effectLst/>
                <a:ea typeface="Times New Roman" panose="02020603050405020304" pitchFamily="18" charset="0"/>
                <a:cs typeface="Times New Roman" panose="02020603050405020304" pitchFamily="18" charset="0"/>
              </a:rPr>
              <a:t> Sa Pa.</a:t>
            </a:r>
            <a:endParaRPr lang="en-US" sz="2800" b="1" i="1"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Cách</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nhìn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mới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mẻ</a:t>
            </a:r>
            <a:r>
              <a:rPr lang="en-US" sz="2800" b="0" i="1" dirty="0">
                <a:effectLst/>
                <a:ea typeface="Times New Roman" panose="02020603050405020304" pitchFamily="18" charset="0"/>
                <a:cs typeface="Times New Roman" panose="02020603050405020304" pitchFamily="18" charset="0"/>
              </a:rPr>
              <a:t>, tin </a:t>
            </a:r>
            <a:r>
              <a:rPr lang="en-US" sz="2800" b="0" i="1" dirty="0" err="1">
                <a:effectLst/>
                <a:ea typeface="Times New Roman" panose="02020603050405020304" pitchFamily="18" charset="0"/>
                <a:cs typeface="Times New Roman" panose="02020603050405020304" pitchFamily="18" charset="0"/>
              </a:rPr>
              <a:t>tưởng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và</a:t>
            </a:r>
            <a:r>
              <a:rPr lang="en-US" sz="2800" b="0" i="1" dirty="0">
                <a:effectLst/>
                <a:ea typeface="Times New Roman" panose="02020603050405020304" pitchFamily="18" charset="0"/>
                <a:cs typeface="Times New Roman" panose="02020603050405020304" pitchFamily="18" charset="0"/>
              </a:rPr>
              <a:t> hi </a:t>
            </a:r>
            <a:r>
              <a:rPr lang="en-US" sz="2800" b="0" i="1" dirty="0" err="1">
                <a:effectLst/>
                <a:ea typeface="Times New Roman" panose="02020603050405020304" pitchFamily="18" charset="0"/>
                <a:cs typeface="Times New Roman" panose="02020603050405020304" pitchFamily="18" charset="0"/>
              </a:rPr>
              <a:t>vọng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vào</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người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lao</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động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trẻ</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tuổi</a:t>
            </a:r>
            <a:r>
              <a:rPr lang="en-US" sz="2800" b="0" i="1" dirty="0">
                <a:effectLst/>
                <a:ea typeface="Times New Roman" panose="02020603050405020304" pitchFamily="18" charset="0"/>
                <a:cs typeface="Times New Roman" panose="02020603050405020304" pitchFamily="18" charset="0"/>
              </a:rPr>
              <a:t>.</a:t>
            </a:r>
            <a:endParaRPr lang="en-US" sz="2800" b="1" i="1"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0" i="1" dirty="0">
                <a:effectLst/>
                <a:ea typeface="Times New Roman" panose="02020603050405020304" pitchFamily="18" charset="0"/>
                <a:cs typeface="Times New Roman" panose="02020603050405020304" pitchFamily="18" charset="0"/>
              </a:rPr>
              <a:t>=&gt; </a:t>
            </a:r>
            <a:r>
              <a:rPr lang="en-US" sz="2800" b="0" i="1" dirty="0" err="1">
                <a:effectLst/>
                <a:ea typeface="Times New Roman" panose="02020603050405020304" pitchFamily="18" charset="0"/>
                <a:cs typeface="Times New Roman" panose="02020603050405020304" pitchFamily="18" charset="0"/>
              </a:rPr>
              <a:t>Biết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trân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trọng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vẻ</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đẹp</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cuộc</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sống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và</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có</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quan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điểm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nghệ</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thuật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đúng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đắn</a:t>
            </a:r>
            <a:r>
              <a:rPr lang="en-US" sz="2800" b="0" i="1" dirty="0">
                <a:effectLst/>
                <a:ea typeface="Times New Roman" panose="02020603050405020304" pitchFamily="18" charset="0"/>
                <a:cs typeface="Times New Roman" panose="02020603050405020304" pitchFamily="18" charset="0"/>
              </a:rPr>
              <a:t>.</a:t>
            </a:r>
            <a:endParaRPr lang="en-US" sz="2800" b="1" i="1"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Ông</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họa</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sĩ</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là</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điểm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nhìn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trần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thuật</a:t>
            </a:r>
            <a:endParaRPr lang="en-US" sz="2800" b="1" i="1" dirty="0">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0" i="1" dirty="0">
                <a:effectLst/>
                <a:ea typeface="Times New Roman" panose="02020603050405020304" pitchFamily="18" charset="0"/>
                <a:cs typeface="Times New Roman" panose="02020603050405020304" pitchFamily="18" charset="0"/>
              </a:rPr>
              <a:t>-&gt; </a:t>
            </a:r>
            <a:r>
              <a:rPr lang="en-US" sz="2800" b="0" i="1" dirty="0" err="1">
                <a:effectLst/>
                <a:ea typeface="Times New Roman" panose="02020603050405020304" pitchFamily="18" charset="0"/>
                <a:cs typeface="Times New Roman" panose="02020603050405020304" pitchFamily="18" charset="0"/>
              </a:rPr>
              <a:t>Tác</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giả</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muốn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gửi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gắm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tình</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cảm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suy</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nghĩ</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của</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mình</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về</a:t>
            </a:r>
            <a:r>
              <a:rPr lang="en-US" sz="2800" b="0" i="1" dirty="0">
                <a:effectLst/>
                <a:ea typeface="Times New Roman" panose="02020603050405020304" pitchFamily="18" charset="0"/>
                <a:cs typeface="Times New Roman" panose="02020603050405020304" pitchFamily="18" charset="0"/>
              </a:rPr>
              <a:t> con </a:t>
            </a:r>
            <a:r>
              <a:rPr lang="en-US" sz="2800" b="0" i="1" dirty="0" err="1">
                <a:effectLst/>
                <a:ea typeface="Times New Roman" panose="02020603050405020304" pitchFamily="18" charset="0"/>
                <a:cs typeface="Times New Roman" panose="02020603050405020304" pitchFamily="18" charset="0"/>
              </a:rPr>
              <a:t>người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và</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nghệ</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thuật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Một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người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nhìn</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cuộc</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đời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có</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nhiều</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kinh</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nghiệm</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Một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người</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họa</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sĩ</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có</a:t>
            </a:r>
            <a:r>
              <a:rPr lang="en-US" sz="2800" b="0" i="1" dirty="0">
                <a:effectLst/>
                <a:ea typeface="Times New Roman" panose="02020603050405020304" pitchFamily="18" charset="0"/>
                <a:cs typeface="Times New Roman" panose="02020603050405020304" pitchFamily="18" charset="0"/>
              </a:rPr>
              <a:t> con </a:t>
            </a:r>
            <a:r>
              <a:rPr lang="en-US" sz="2800" b="0" i="1" dirty="0" err="1">
                <a:effectLst/>
                <a:ea typeface="Times New Roman" panose="02020603050405020304" pitchFamily="18" charset="0"/>
                <a:cs typeface="Times New Roman" panose="02020603050405020304" pitchFamily="18" charset="0"/>
              </a:rPr>
              <a:t>mắt</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nghệ</a:t>
            </a:r>
            <a:r>
              <a:rPr lang="en-US" sz="2800" b="0" i="1" dirty="0">
                <a:effectLst/>
                <a:ea typeface="Times New Roman" panose="02020603050405020304" pitchFamily="18" charset="0"/>
                <a:cs typeface="Times New Roman" panose="02020603050405020304" pitchFamily="18" charset="0"/>
              </a:rPr>
              <a:t> </a:t>
            </a:r>
            <a:r>
              <a:rPr lang="en-US" sz="2800" b="0" i="1" dirty="0" err="1">
                <a:effectLst/>
                <a:ea typeface="Times New Roman" panose="02020603050405020304" pitchFamily="18" charset="0"/>
                <a:cs typeface="Times New Roman" panose="02020603050405020304" pitchFamily="18" charset="0"/>
              </a:rPr>
              <a:t>thuật</a:t>
            </a:r>
            <a:r>
              <a:rPr lang="en-US" sz="2800" b="0" i="1" dirty="0">
                <a:effectLst/>
                <a:ea typeface="Times New Roman" panose="02020603050405020304" pitchFamily="18" charset="0"/>
                <a:cs typeface="Times New Roman" panose="02020603050405020304" pitchFamily="18" charset="0"/>
              </a:rPr>
              <a:t>...)</a:t>
            </a:r>
            <a:endParaRPr lang="en-US" sz="2800" b="1" i="1"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3619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9" grpId="1" animBg="1"/>
      <p:bldP spid="10" grpId="0" animBg="1"/>
      <p:bldP spid="10"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3</a:t>
            </a:r>
            <a:r>
              <a:rPr lang="vi-VN" altLang="en-US" sz="2400" b="1" u="sng" dirty="0">
                <a:latin typeface="Times New Roman" panose="02020603050405020304" pitchFamily="18" charset="0"/>
              </a:rPr>
              <a:t>. </a:t>
            </a:r>
            <a:r>
              <a:rPr lang="en-US" altLang="en-US" sz="2400" b="1" u="sng" dirty="0" err="1">
                <a:latin typeface="Times New Roman" panose="02020603050405020304" pitchFamily="18" charset="0"/>
              </a:rPr>
              <a:t>Những</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nhân</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vật</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khác</a:t>
            </a:r>
            <a:r>
              <a:rPr lang="vi-VN" altLang="en-US" sz="2400" b="1" u="sng" dirty="0">
                <a:latin typeface="Times New Roman" panose="02020603050405020304" pitchFamily="18" charset="0"/>
              </a:rPr>
              <a:t>:</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1" y="1134735"/>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sư</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9E0A3CBB-403B-4EBE-8821-4FC1BC8C81D0}"/>
              </a:ext>
            </a:extLst>
          </p:cNvPr>
          <p:cNvSpPr/>
          <p:nvPr/>
        </p:nvSpPr>
        <p:spPr>
          <a:xfrm>
            <a:off x="4482233" y="762074"/>
            <a:ext cx="7391400" cy="4343400"/>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heo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
        <p:nvSpPr>
          <p:cNvPr id="8" name="Text Box 12">
            <a:extLst>
              <a:ext uri="{FF2B5EF4-FFF2-40B4-BE49-F238E27FC236}">
                <a16:creationId xmlns:a16="http://schemas.microsoft.com/office/drawing/2014/main" id="{CE805808-BB3A-4ECE-BF5D-B39743713FFD}"/>
              </a:ext>
            </a:extLst>
          </p:cNvPr>
          <p:cNvSpPr txBox="1">
            <a:spLocks noChangeArrowheads="1"/>
          </p:cNvSpPr>
          <p:nvPr/>
        </p:nvSpPr>
        <p:spPr bwMode="auto">
          <a:xfrm>
            <a:off x="141040" y="2001531"/>
            <a:ext cx="10159999" cy="830997"/>
          </a:xfrm>
          <a:prstGeom prst="rect">
            <a:avLst/>
          </a:prstGeom>
          <a:solidFill>
            <a:srgbClr val="CCFF99">
              <a:alpha val="58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Cô kỹ sư là một hình ảnh đẹp đẽ, biểu tượng cho sức sống mãnh liệt của tuổi trẻ: cô vừa tốt nghiệp đã tình nguyện lên miền núi Lai Châu nhận nhiệm vụ.</a:t>
            </a:r>
            <a:endParaRPr lang="en-US" altLang="en-US" sz="2400" dirty="0">
              <a:latin typeface="Times New Roman" panose="02020603050405020304" pitchFamily="18" charset="0"/>
            </a:endParaRPr>
          </a:p>
        </p:txBody>
      </p:sp>
      <p:sp>
        <p:nvSpPr>
          <p:cNvPr id="9" name="Text Box 12">
            <a:extLst>
              <a:ext uri="{FF2B5EF4-FFF2-40B4-BE49-F238E27FC236}">
                <a16:creationId xmlns:a16="http://schemas.microsoft.com/office/drawing/2014/main" id="{B7E1AF84-B631-40B4-ACC2-F3D2073127CE}"/>
              </a:ext>
            </a:extLst>
          </p:cNvPr>
          <p:cNvSpPr txBox="1">
            <a:spLocks noChangeArrowheads="1"/>
          </p:cNvSpPr>
          <p:nvPr/>
        </p:nvSpPr>
        <p:spPr bwMode="auto">
          <a:xfrm>
            <a:off x="0" y="1510494"/>
            <a:ext cx="12109016" cy="830997"/>
          </a:xfrm>
          <a:prstGeom prst="rect">
            <a:avLst/>
          </a:prstGeom>
          <a:solidFill>
            <a:schemeClr val="accent2">
              <a:lumMod val="20000"/>
              <a:lumOff val="8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a:t>
            </a:r>
            <a:r>
              <a:rPr lang="vi-VN" altLang="en-US" sz="2400" dirty="0">
                <a:latin typeface="Times New Roman" panose="02020603050405020304" pitchFamily="18" charset="0"/>
              </a:rPr>
              <a:t> Cuộc gặp gỡ bất ngờ với anh thanh niên, được nghe những điều anh tâm sự, chia sẻ về bản thân và những người khác khiến cô "bàng hoàng".</a:t>
            </a:r>
            <a:endParaRPr lang="en-US" altLang="en-US" sz="2400" dirty="0">
              <a:latin typeface="Times New Roman" panose="02020603050405020304" pitchFamily="18" charset="0"/>
            </a:endParaRPr>
          </a:p>
        </p:txBody>
      </p:sp>
      <p:sp>
        <p:nvSpPr>
          <p:cNvPr id="10" name="Text Box 12">
            <a:extLst>
              <a:ext uri="{FF2B5EF4-FFF2-40B4-BE49-F238E27FC236}">
                <a16:creationId xmlns:a16="http://schemas.microsoft.com/office/drawing/2014/main" id="{72FFA7A1-8AD2-49F0-8B4B-D29C525313C5}"/>
              </a:ext>
            </a:extLst>
          </p:cNvPr>
          <p:cNvSpPr txBox="1">
            <a:spLocks noChangeArrowheads="1"/>
          </p:cNvSpPr>
          <p:nvPr/>
        </p:nvSpPr>
        <p:spPr bwMode="auto">
          <a:xfrm>
            <a:off x="82983" y="2409375"/>
            <a:ext cx="12026033" cy="2677656"/>
          </a:xfrm>
          <a:prstGeom prst="rect">
            <a:avLst/>
          </a:prstGeom>
          <a:solidFill>
            <a:schemeClr val="accent2">
              <a:lumMod val="20000"/>
              <a:lumOff val="8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i="1" dirty="0">
                <a:latin typeface="Times New Roman" panose="02020603050405020304" pitchFamily="18" charset="0"/>
              </a:rPr>
              <a:t>+ Cái "bàng hoàng" như một sự va đập giúp cô bừng dạy những tình cảm và suy nghĩ lớn lao ,đẹp đẽ:</a:t>
            </a:r>
            <a:endParaRPr lang="en-US" altLang="en-US" sz="2400" i="1" dirty="0">
              <a:latin typeface="Times New Roman" panose="02020603050405020304" pitchFamily="18" charset="0"/>
            </a:endParaRPr>
          </a:p>
          <a:p>
            <a:pPr>
              <a:spcBef>
                <a:spcPct val="0"/>
              </a:spcBef>
              <a:buFontTx/>
              <a:buNone/>
            </a:pPr>
            <a:r>
              <a:rPr lang="vi-VN" altLang="en-US" sz="2400" i="1" dirty="0">
                <a:latin typeface="Times New Roman" panose="02020603050405020304" pitchFamily="18" charset="0"/>
              </a:rPr>
              <a:t>+ Cô đánh giá, kiểm điểm đúng hơn mối tình đầu nhạt nhẽo mà cô đã từ bỏ.</a:t>
            </a:r>
            <a:endParaRPr lang="en-US" altLang="en-US" sz="2400" i="1" dirty="0">
              <a:latin typeface="Times New Roman" panose="02020603050405020304" pitchFamily="18" charset="0"/>
            </a:endParaRPr>
          </a:p>
          <a:p>
            <a:pPr>
              <a:spcBef>
                <a:spcPct val="0"/>
              </a:spcBef>
              <a:buFontTx/>
              <a:buNone/>
            </a:pPr>
            <a:r>
              <a:rPr lang="vi-VN" altLang="en-US" sz="2400" i="1" dirty="0">
                <a:latin typeface="Times New Roman" panose="02020603050405020304" pitchFamily="18" charset="0"/>
              </a:rPr>
              <a:t>+ Vững tin và quyết tâm về quyết định cho chuyến ra đi đầu đời của mình.</a:t>
            </a:r>
            <a:endParaRPr lang="en-US" altLang="en-US" sz="2400" i="1" dirty="0">
              <a:latin typeface="Times New Roman" panose="02020603050405020304" pitchFamily="18" charset="0"/>
            </a:endParaRPr>
          </a:p>
          <a:p>
            <a:pPr>
              <a:spcBef>
                <a:spcPct val="0"/>
              </a:spcBef>
              <a:buFontTx/>
              <a:buNone/>
            </a:pPr>
            <a:r>
              <a:rPr lang="vi-VN" altLang="en-US" sz="2400" i="1" dirty="0">
                <a:latin typeface="Times New Roman" panose="02020603050405020304" pitchFamily="18" charset="0"/>
              </a:rPr>
              <a:t>+ Từ quý mến, khâm phục cô dần dần thấy biết ơn vô cùng anh thanh niên. Không phải chỉ vì bó hoa to mà anh tặng mà còn vì "một bó hoa nào khác nữa, bó hoa của những háo hức và mơ mộng ngẫu nhiên anh cho thêm cô".</a:t>
            </a:r>
            <a:endParaRPr lang="en-US" altLang="en-US" sz="2400" i="1" dirty="0">
              <a:latin typeface="Times New Roman" panose="02020603050405020304" pitchFamily="18" charset="0"/>
            </a:endParaRPr>
          </a:p>
        </p:txBody>
      </p:sp>
      <p:sp>
        <p:nvSpPr>
          <p:cNvPr id="11" name="Text Box 12">
            <a:extLst>
              <a:ext uri="{FF2B5EF4-FFF2-40B4-BE49-F238E27FC236}">
                <a16:creationId xmlns:a16="http://schemas.microsoft.com/office/drawing/2014/main" id="{2C2E7FB7-45D7-4D61-A788-D941EE6D63D4}"/>
              </a:ext>
            </a:extLst>
          </p:cNvPr>
          <p:cNvSpPr txBox="1">
            <a:spLocks noChangeArrowheads="1"/>
          </p:cNvSpPr>
          <p:nvPr/>
        </p:nvSpPr>
        <p:spPr bwMode="auto">
          <a:xfrm>
            <a:off x="79354" y="5162570"/>
            <a:ext cx="12026032" cy="1569660"/>
          </a:xfrm>
          <a:prstGeom prst="rect">
            <a:avLst/>
          </a:prstGeom>
          <a:solidFill>
            <a:schemeClr val="accent1">
              <a:lumMod val="9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a:t>
            </a:r>
            <a:r>
              <a:rPr lang="vi-VN" altLang="en-US" sz="2400" dirty="0">
                <a:latin typeface="Times New Roman" panose="02020603050405020304" pitchFamily="18" charset="0"/>
              </a:rPr>
              <a:t> Cuộc gặp gỡ đã khơi lên trong tâm tư cô gái trẻ những tình cảm và suy nghĩ mới mẻ, cao đẹp về con người, về cuộc sống. Đó là sự đồng cảm về lý tưởng của thế hệ thanh niên Việt Nam thời chống Mỹ. Đồng thời, qua tâm tư, cảm xúc của cô kỹ sư, ta nhận ra vẻ đẹp và sức mạnh của nhân vật anh thanh niên.</a:t>
            </a:r>
            <a:endParaRPr lang="en-US" altLang="en-US" sz="2400" dirty="0">
              <a:latin typeface="Times New Roman" panose="02020603050405020304" pitchFamily="18" charset="0"/>
            </a:endParaRPr>
          </a:p>
        </p:txBody>
      </p:sp>
      <p:sp>
        <p:nvSpPr>
          <p:cNvPr id="12" name="TextBox 11">
            <a:extLst>
              <a:ext uri="{FF2B5EF4-FFF2-40B4-BE49-F238E27FC236}">
                <a16:creationId xmlns:a16="http://schemas.microsoft.com/office/drawing/2014/main" id="{41302782-DFCA-4EAE-B69B-9A5DF6A12F3F}"/>
              </a:ext>
            </a:extLst>
          </p:cNvPr>
          <p:cNvSpPr txBox="1">
            <a:spLocks noChangeArrowheads="1"/>
          </p:cNvSpPr>
          <p:nvPr/>
        </p:nvSpPr>
        <p:spPr bwMode="auto">
          <a:xfrm>
            <a:off x="68468" y="3103565"/>
            <a:ext cx="11873633" cy="1846659"/>
          </a:xfrm>
          <a:prstGeom prst="rect">
            <a:avLst/>
          </a:prstGeom>
          <a:solidFill>
            <a:srgbClr val="CCFF66">
              <a:alpha val="5500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-&gt;</a:t>
            </a:r>
            <a:r>
              <a:rPr lang="en-US" altLang="en-US" sz="2400" b="1" dirty="0" err="1">
                <a:latin typeface="Times New Roman" panose="02020603050405020304" pitchFamily="18" charset="0"/>
              </a:rPr>
              <a:t>Cuộc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gặp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tâm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suy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nghĩ</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con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sống</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Đó là sự đồng cảm về lý tưởng của thế hệ thanh niên Việt Nam thời chống Mỹ. </a:t>
            </a:r>
            <a:r>
              <a:rPr lang="en-US" altLang="en-US" sz="2400" b="1" dirty="0">
                <a:latin typeface="Times New Roman" panose="02020603050405020304" pitchFamily="18" charset="0"/>
              </a:rPr>
              <a:t>Qua </a:t>
            </a:r>
            <a:r>
              <a:rPr lang="en-US" altLang="en-US" sz="2400" b="1" dirty="0" err="1">
                <a:latin typeface="Times New Roman" panose="02020603050405020304" pitchFamily="18" charset="0"/>
              </a:rPr>
              <a:t>tâm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kĩ</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sư</a:t>
            </a:r>
            <a:r>
              <a:rPr lang="en-US" altLang="en-US" sz="2400" b="1" dirty="0">
                <a:latin typeface="Times New Roman" panose="02020603050405020304" pitchFamily="18" charset="0"/>
              </a:rPr>
              <a:t>, ta </a:t>
            </a:r>
            <a:r>
              <a:rPr lang="en-US" altLang="en-US" sz="2400" b="1" dirty="0" err="1">
                <a:latin typeface="Times New Roman" panose="02020603050405020304" pitchFamily="18" charset="0"/>
              </a:rPr>
              <a:t>nhận</a:t>
            </a:r>
            <a:r>
              <a:rPr lang="en-US" altLang="en-US" sz="2400" b="1" dirty="0">
                <a:latin typeface="Times New Roman" panose="02020603050405020304" pitchFamily="18" charset="0"/>
              </a:rPr>
              <a:t> ra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sức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anh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thanh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niên</a:t>
            </a:r>
            <a:r>
              <a:rPr lang="en-US" altLang="en-US" sz="2400" b="1" dirty="0">
                <a:latin typeface="Times New Roman" panose="02020603050405020304" pitchFamily="18" charset="0"/>
              </a:rPr>
              <a:t>.</a:t>
            </a:r>
            <a:endParaRPr lang="en-US" altLang="en-US" sz="2400" dirty="0">
              <a:latin typeface="Times New Roman" panose="02020603050405020304" pitchFamily="18" charset="0"/>
            </a:endParaRPr>
          </a:p>
          <a:p>
            <a:pPr eaLnBrk="1" hangingPunct="1">
              <a:spcBef>
                <a:spcPct val="0"/>
              </a:spcBef>
              <a:buFontTx/>
              <a:buNone/>
            </a:pP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251422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Bottom)">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9" grpId="1" animBg="1"/>
      <p:bldP spid="10" grpId="0" animBg="1"/>
      <p:bldP spid="10" grpId="1" animBg="1"/>
      <p:bldP spid="11" grpId="0" animBg="1"/>
      <p:bldP spid="11" grpId="1"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3</a:t>
            </a:r>
            <a:r>
              <a:rPr lang="vi-VN" altLang="en-US" sz="2400" b="1" u="sng" dirty="0">
                <a:latin typeface="Times New Roman" panose="02020603050405020304" pitchFamily="18" charset="0"/>
              </a:rPr>
              <a:t>. </a:t>
            </a:r>
            <a:r>
              <a:rPr lang="en-US" altLang="en-US" sz="2400" b="1" u="sng" dirty="0" err="1">
                <a:latin typeface="Times New Roman" panose="02020603050405020304" pitchFamily="18" charset="0"/>
              </a:rPr>
              <a:t>Những</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nhân</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vật</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khác</a:t>
            </a:r>
            <a:r>
              <a:rPr lang="vi-VN" altLang="en-US" sz="2400" b="1" u="sng" dirty="0">
                <a:latin typeface="Times New Roman" panose="02020603050405020304" pitchFamily="18" charset="0"/>
              </a:rPr>
              <a:t>:</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1" y="1134735"/>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400" b="1" dirty="0">
                <a:solidFill>
                  <a:srgbClr val="FF0000"/>
                </a:solidFill>
                <a:latin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B</a:t>
            </a:r>
            <a:r>
              <a:rPr lang="vi-VN" altLang="en-US" sz="2400" b="1" dirty="0">
                <a:solidFill>
                  <a:srgbClr val="FF0000"/>
                </a:solidFill>
                <a:latin typeface="Times New Roman" panose="02020603050405020304" pitchFamily="18" charset="0"/>
              </a:rPr>
              <a:t>ác lái xe </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 name="Rectangle: Rounded Corners 1">
            <a:extLst>
              <a:ext uri="{FF2B5EF4-FFF2-40B4-BE49-F238E27FC236}">
                <a16:creationId xmlns:a16="http://schemas.microsoft.com/office/drawing/2014/main" id="{6376A76D-A1C5-4203-A9EA-94988E621C5D}"/>
              </a:ext>
            </a:extLst>
          </p:cNvPr>
          <p:cNvSpPr/>
          <p:nvPr/>
        </p:nvSpPr>
        <p:spPr>
          <a:xfrm>
            <a:off x="2971800" y="1876425"/>
            <a:ext cx="5659437" cy="18573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b="1"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
        <p:nvSpPr>
          <p:cNvPr id="8" name="Text Box 12">
            <a:extLst>
              <a:ext uri="{FF2B5EF4-FFF2-40B4-BE49-F238E27FC236}">
                <a16:creationId xmlns:a16="http://schemas.microsoft.com/office/drawing/2014/main" id="{0D2D557F-533F-4A29-AB46-96F7C715BC74}"/>
              </a:ext>
            </a:extLst>
          </p:cNvPr>
          <p:cNvSpPr txBox="1">
            <a:spLocks noChangeArrowheads="1"/>
          </p:cNvSpPr>
          <p:nvPr/>
        </p:nvSpPr>
        <p:spPr bwMode="auto">
          <a:xfrm>
            <a:off x="4762" y="1729571"/>
            <a:ext cx="11958637" cy="830997"/>
          </a:xfrm>
          <a:prstGeom prst="rect">
            <a:avLst/>
          </a:prstGeom>
          <a:solidFill>
            <a:srgbClr val="CCFF99">
              <a:alpha val="64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Là người xuất hiện từ đầu tác phẩm, bác là người dẫn dắt, giới thiệu một cách sơ lược và kích thích sự chú ý về nhân vật chính của tác phẩm - "người cô độc nhất thế gian".</a:t>
            </a:r>
            <a:endParaRPr lang="en-US" altLang="en-US" sz="2400" dirty="0">
              <a:latin typeface="Times New Roman" panose="02020603050405020304" pitchFamily="18" charset="0"/>
            </a:endParaRPr>
          </a:p>
        </p:txBody>
      </p:sp>
      <p:sp>
        <p:nvSpPr>
          <p:cNvPr id="9" name="Text Box 12">
            <a:extLst>
              <a:ext uri="{FF2B5EF4-FFF2-40B4-BE49-F238E27FC236}">
                <a16:creationId xmlns:a16="http://schemas.microsoft.com/office/drawing/2014/main" id="{79DF2A9D-6BC6-4195-81FF-75165A0058F2}"/>
              </a:ext>
            </a:extLst>
          </p:cNvPr>
          <p:cNvSpPr txBox="1">
            <a:spLocks noChangeArrowheads="1"/>
          </p:cNvSpPr>
          <p:nvPr/>
        </p:nvSpPr>
        <p:spPr bwMode="auto">
          <a:xfrm>
            <a:off x="33791" y="2739717"/>
            <a:ext cx="11958637" cy="830997"/>
          </a:xfrm>
          <a:prstGeom prst="rect">
            <a:avLst/>
          </a:prstGeom>
          <a:solidFill>
            <a:srgbClr val="CCFF99">
              <a:alpha val="64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Bác là một người yêu nghề và có trách nhiệm với công việc: Đã có ba mươi năm lái xe và hiểu tường tận Sa Pa.</a:t>
            </a:r>
            <a:endParaRPr lang="en-US" altLang="en-US" sz="2400" dirty="0">
              <a:latin typeface="Times New Roman" panose="02020603050405020304" pitchFamily="18" charset="0"/>
            </a:endParaRPr>
          </a:p>
        </p:txBody>
      </p:sp>
      <p:sp>
        <p:nvSpPr>
          <p:cNvPr id="10" name="Text Box 12">
            <a:extLst>
              <a:ext uri="{FF2B5EF4-FFF2-40B4-BE49-F238E27FC236}">
                <a16:creationId xmlns:a16="http://schemas.microsoft.com/office/drawing/2014/main" id="{9510E1BE-128E-4633-978A-EEF58B78DAC1}"/>
              </a:ext>
            </a:extLst>
          </p:cNvPr>
          <p:cNvSpPr txBox="1">
            <a:spLocks noChangeArrowheads="1"/>
          </p:cNvSpPr>
          <p:nvPr/>
        </p:nvSpPr>
        <p:spPr bwMode="auto">
          <a:xfrm>
            <a:off x="33790" y="3749863"/>
            <a:ext cx="11958637" cy="830997"/>
          </a:xfrm>
          <a:prstGeom prst="rect">
            <a:avLst/>
          </a:prstGeom>
          <a:solidFill>
            <a:srgbClr val="CCFF99">
              <a:alpha val="64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Là một con người niềm nở và cởi mở: trên khuôn mặt hồ hởi, bác giới thiệu về thiên nhiên và cảnh sắc Sa Pa; chia sẻ với ông họa sĩ và cô kỹ sư về anh thanh niên.</a:t>
            </a:r>
            <a:endParaRPr lang="en-US" altLang="en-US" sz="2400" dirty="0">
              <a:latin typeface="Times New Roman" panose="02020603050405020304" pitchFamily="18" charset="0"/>
            </a:endParaRPr>
          </a:p>
        </p:txBody>
      </p:sp>
      <p:sp>
        <p:nvSpPr>
          <p:cNvPr id="11" name="Text Box 12">
            <a:extLst>
              <a:ext uri="{FF2B5EF4-FFF2-40B4-BE49-F238E27FC236}">
                <a16:creationId xmlns:a16="http://schemas.microsoft.com/office/drawing/2014/main" id="{DAFDEE10-2983-4A3C-A712-0BB20A989482}"/>
              </a:ext>
            </a:extLst>
          </p:cNvPr>
          <p:cNvSpPr txBox="1">
            <a:spLocks noChangeArrowheads="1"/>
          </p:cNvSpPr>
          <p:nvPr/>
        </p:nvSpPr>
        <p:spPr bwMode="auto">
          <a:xfrm>
            <a:off x="78580" y="4780507"/>
            <a:ext cx="11810999" cy="830997"/>
          </a:xfrm>
          <a:prstGeom prst="rect">
            <a:avLst/>
          </a:prstGeom>
          <a:solidFill>
            <a:srgbClr val="CCFF99">
              <a:alpha val="64000"/>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Bác là cầu nối giữa anh thanh niên với cuộc đời: Bác mua sách giúp anh; giới thiệu anh với những người bạn mới;...</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3391792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7243"/>
            <a:ext cx="12192000" cy="6858000"/>
          </a:xfrm>
          <a:prstGeom prst="rect">
            <a:avLst/>
          </a:prstGeom>
        </p:spPr>
      </p:pic>
      <p:pic>
        <p:nvPicPr>
          <p:cNvPr id="4" name="Picture 3">
            <a:extLst>
              <a:ext uri="{FF2B5EF4-FFF2-40B4-BE49-F238E27FC236}">
                <a16:creationId xmlns:a16="http://schemas.microsoft.com/office/drawing/2014/main" id="{A6E5B005-DF0C-46FC-B394-8FF802432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2344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7B2E2A4F-FD93-4701-BBBC-9D7A8F19215F}"/>
              </a:ext>
            </a:extLst>
          </p:cNvPr>
          <p:cNvSpPr txBox="1">
            <a:spLocks noChangeArrowheads="1"/>
          </p:cNvSpPr>
          <p:nvPr/>
        </p:nvSpPr>
        <p:spPr bwMode="auto">
          <a:xfrm>
            <a:off x="4763" y="762000"/>
            <a:ext cx="8945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dirty="0">
                <a:latin typeface="Times New Roman" panose="02020603050405020304" pitchFamily="18" charset="0"/>
              </a:rPr>
              <a:t>3</a:t>
            </a:r>
            <a:r>
              <a:rPr lang="vi-VN" altLang="en-US" sz="2400" b="1" u="sng" dirty="0">
                <a:latin typeface="Times New Roman" panose="02020603050405020304" pitchFamily="18" charset="0"/>
              </a:rPr>
              <a:t>. </a:t>
            </a:r>
            <a:r>
              <a:rPr lang="en-US" altLang="en-US" sz="2400" b="1" u="sng" dirty="0" err="1">
                <a:latin typeface="Times New Roman" panose="02020603050405020304" pitchFamily="18" charset="0"/>
              </a:rPr>
              <a:t>Những</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nhân</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vật</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khác</a:t>
            </a:r>
            <a:r>
              <a:rPr lang="vi-VN" altLang="en-US" sz="2400" b="1" u="sng" dirty="0">
                <a:latin typeface="Times New Roman" panose="02020603050405020304" pitchFamily="18" charset="0"/>
              </a:rPr>
              <a:t>:</a:t>
            </a:r>
            <a:endParaRPr lang="vi-VN" altLang="en-US" sz="2400" dirty="0">
              <a:latin typeface="Times New Roman" panose="02020603050405020304" pitchFamily="18" charset="0"/>
            </a:endParaRPr>
          </a:p>
        </p:txBody>
      </p:sp>
      <p:sp>
        <p:nvSpPr>
          <p:cNvPr id="7" name="Text Box 12">
            <a:extLst>
              <a:ext uri="{FF2B5EF4-FFF2-40B4-BE49-F238E27FC236}">
                <a16:creationId xmlns:a16="http://schemas.microsoft.com/office/drawing/2014/main" id="{D207BD28-31D7-4D2D-A730-F926FA863A0A}"/>
              </a:ext>
            </a:extLst>
          </p:cNvPr>
          <p:cNvSpPr txBox="1">
            <a:spLocks noChangeArrowheads="1"/>
          </p:cNvSpPr>
          <p:nvPr/>
        </p:nvSpPr>
        <p:spPr bwMode="auto">
          <a:xfrm>
            <a:off x="0" y="1134735"/>
            <a:ext cx="6857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0000"/>
                </a:solidFill>
                <a:latin typeface="Times New Roman" panose="02020603050405020304" pitchFamily="18" charset="0"/>
              </a:rPr>
              <a:t>d</a:t>
            </a:r>
            <a:r>
              <a:rPr lang="vi-VN" altLang="en-US" sz="2400" b="1" i="1" dirty="0">
                <a:solidFill>
                  <a:srgbClr val="FF0000"/>
                </a:solidFill>
                <a:latin typeface="Times New Roman" panose="02020603050405020304" pitchFamily="18" charset="0"/>
              </a:rPr>
              <a:t>) Những nhân vật được giới thiệu gián tiếp</a:t>
            </a:r>
            <a:endParaRPr lang="en-US" altLang="en-US" sz="2400" dirty="0">
              <a:solidFill>
                <a:srgbClr val="FF0000"/>
              </a:solidFill>
              <a:latin typeface="Times New Roman" panose="02020603050405020304" pitchFamily="18" charset="0"/>
            </a:endParaRPr>
          </a:p>
        </p:txBody>
      </p:sp>
      <p:sp>
        <p:nvSpPr>
          <p:cNvPr id="6" name="Text Box 12">
            <a:extLst>
              <a:ext uri="{FF2B5EF4-FFF2-40B4-BE49-F238E27FC236}">
                <a16:creationId xmlns:a16="http://schemas.microsoft.com/office/drawing/2014/main" id="{429F94EC-F082-4813-9EAE-6489F67AD28B}"/>
              </a:ext>
            </a:extLst>
          </p:cNvPr>
          <p:cNvSpPr txBox="1">
            <a:spLocks noChangeArrowheads="1"/>
          </p:cNvSpPr>
          <p:nvPr/>
        </p:nvSpPr>
        <p:spPr bwMode="auto">
          <a:xfrm>
            <a:off x="0" y="1705029"/>
            <a:ext cx="12118408" cy="461665"/>
          </a:xfrm>
          <a:prstGeom prst="rect">
            <a:avLst/>
          </a:prstGeom>
          <a:solidFill>
            <a:schemeClr val="accent2">
              <a:lumMod val="75000"/>
              <a:alpha val="5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rPr>
              <a:t>Anh bạn đồng nghiệp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lặng lẽ cống hiến trên đỉnh</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Phan-xi-păng cao 3142 mét.</a:t>
            </a:r>
          </a:p>
        </p:txBody>
      </p:sp>
      <p:sp>
        <p:nvSpPr>
          <p:cNvPr id="8" name="Text Box 12">
            <a:extLst>
              <a:ext uri="{FF2B5EF4-FFF2-40B4-BE49-F238E27FC236}">
                <a16:creationId xmlns:a16="http://schemas.microsoft.com/office/drawing/2014/main" id="{6BDFE777-D470-4ED7-8838-08341A616862}"/>
              </a:ext>
            </a:extLst>
          </p:cNvPr>
          <p:cNvSpPr txBox="1">
            <a:spLocks noChangeArrowheads="1"/>
          </p:cNvSpPr>
          <p:nvPr/>
        </p:nvSpPr>
        <p:spPr bwMode="auto">
          <a:xfrm>
            <a:off x="47172" y="2379422"/>
            <a:ext cx="12003314" cy="2308324"/>
          </a:xfrm>
          <a:prstGeom prst="rect">
            <a:avLst/>
          </a:prstGeom>
          <a:solidFill>
            <a:schemeClr val="accent2">
              <a:lumMod val="75000"/>
              <a:alpha val="5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 </a:t>
            </a:r>
            <a:r>
              <a:rPr lang="vi-VN"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rPr>
              <a:t>Ông kĩ sư vườn rau Sa Pa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hết lòng với công việc. Kiên trì, bền bỉ, làm việc trong âm thầm lặng lẽ “ngày này sang ngàykhác”. Ông ngồi im trong vườn su hào rình xem cách ong lấy phấn, thụ phận chohoa su hào. Và tự ông đi thụ phấn cho từng cây su hào để củ su hào nhân dântoàn miền Bắc ăn được to hơn, ngọt hơn. Ông kĩ sư làm cho anh thanh niên cảmthấy cuộc đời đẹp quá! Công việc thầm lặng ấy chỉ những con người  nơi</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mảnh đất Sa Pa mói hiểu hết được ý nghĩa của nó.</a:t>
            </a:r>
          </a:p>
        </p:txBody>
      </p:sp>
      <p:sp>
        <p:nvSpPr>
          <p:cNvPr id="9" name="Text Box 12">
            <a:extLst>
              <a:ext uri="{FF2B5EF4-FFF2-40B4-BE49-F238E27FC236}">
                <a16:creationId xmlns:a16="http://schemas.microsoft.com/office/drawing/2014/main" id="{60A12D31-0DFF-40AF-AA22-0F0AB0E0FB95}"/>
              </a:ext>
            </a:extLst>
          </p:cNvPr>
          <p:cNvSpPr txBox="1">
            <a:spLocks noChangeArrowheads="1"/>
          </p:cNvSpPr>
          <p:nvPr/>
        </p:nvSpPr>
        <p:spPr bwMode="auto">
          <a:xfrm>
            <a:off x="82437" y="4927389"/>
            <a:ext cx="12035971" cy="1200329"/>
          </a:xfrm>
          <a:prstGeom prst="rect">
            <a:avLst/>
          </a:prstGeom>
          <a:solidFill>
            <a:schemeClr val="accent2">
              <a:lumMod val="75000"/>
              <a:alpha val="56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rPr>
              <a:t>Anh cán bộ nghiên cứu bản đồ sét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Anh luôn ở</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trong tư thế sẵn sằng suốt ngày chờ</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sét</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Anh đã hi sinh hạnh phúc cá nhân vì niềm đam mê</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công việc để khai thác “của chìm nông, của chìm sâu” dưới lòng đất làm giàu choTổ quốc.</a:t>
            </a:r>
            <a:endPar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40484649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áº¿t quáº£ hÃ¬nh áº£nh cho trinh chieu mot so hinh anh dep ve Sapa"/>
          <p:cNvPicPr>
            <a:picLocks noChangeAspect="1" noChangeArrowheads="1"/>
          </p:cNvPicPr>
          <p:nvPr/>
        </p:nvPicPr>
        <p:blipFill rotWithShape="1">
          <a:blip r:embed="rId2">
            <a:extLst>
              <a:ext uri="{28A0092B-C50C-407E-A947-70E740481C1C}">
                <a14:useLocalDpi xmlns:a14="http://schemas.microsoft.com/office/drawing/2010/main" val="0"/>
              </a:ext>
            </a:extLst>
          </a:blip>
          <a:srcRect l="-32075" t="1219" r="1320" b="6096"/>
          <a:stretch/>
        </p:blipFill>
        <p:spPr bwMode="auto">
          <a:xfrm>
            <a:off x="-3962400" y="-38100"/>
            <a:ext cx="16154400" cy="685246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94588F62-79A6-47A4-8755-54AF23600056}"/>
              </a:ext>
            </a:extLst>
          </p:cNvPr>
          <p:cNvSpPr txBox="1">
            <a:spLocks noChangeArrowheads="1"/>
          </p:cNvSpPr>
          <p:nvPr/>
        </p:nvSpPr>
        <p:spPr>
          <a:xfrm>
            <a:off x="7772400" y="43634"/>
            <a:ext cx="4114801" cy="3962400"/>
          </a:xfrm>
          <a:prstGeom prst="cloudCallout">
            <a:avLst>
              <a:gd name="adj1" fmla="val -80460"/>
              <a:gd name="adj2" fmla="val 61320"/>
            </a:avLst>
          </a:prstGeom>
          <a:gradFill rotWithShape="1">
            <a:gsLst>
              <a:gs pos="0">
                <a:srgbClr val="A1FC8C"/>
              </a:gs>
              <a:gs pos="50000">
                <a:schemeClr val="bg1"/>
              </a:gs>
              <a:gs pos="100000">
                <a:srgbClr val="A1FC8C"/>
              </a:gs>
            </a:gsLst>
            <a:lin ang="5400000" scaled="1"/>
          </a:gradFill>
          <a:ln>
            <a:solidFill>
              <a:srgbClr val="0000FF"/>
            </a:solidFill>
            <a:round/>
            <a:headEnd/>
            <a:tailEnd/>
          </a:ln>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defRPr/>
            </a:pPr>
            <a:r>
              <a:rPr lang="en-US" sz="3600" b="1" dirty="0">
                <a:solidFill>
                  <a:srgbClr val="FF0000"/>
                </a:solidFill>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6" name="AutoShape 5">
            <a:extLst>
              <a:ext uri="{FF2B5EF4-FFF2-40B4-BE49-F238E27FC236}">
                <a16:creationId xmlns:a16="http://schemas.microsoft.com/office/drawing/2014/main" id="{EBEDC4B1-47FB-4E53-8A1E-D4BFA9FF1FFA}"/>
              </a:ext>
            </a:extLst>
          </p:cNvPr>
          <p:cNvSpPr>
            <a:spLocks noChangeArrowheads="1"/>
          </p:cNvSpPr>
          <p:nvPr/>
        </p:nvSpPr>
        <p:spPr bwMode="auto">
          <a:xfrm>
            <a:off x="1866900" y="3124200"/>
            <a:ext cx="4495800" cy="3505200"/>
          </a:xfrm>
          <a:prstGeom prst="cloudCallout">
            <a:avLst>
              <a:gd name="adj1" fmla="val -324556"/>
              <a:gd name="adj2" fmla="val 36375"/>
            </a:avLst>
          </a:prstGeom>
          <a:gradFill rotWithShape="1">
            <a:gsLst>
              <a:gs pos="0">
                <a:srgbClr val="A1FC8C"/>
              </a:gs>
              <a:gs pos="50000">
                <a:schemeClr val="bg1"/>
              </a:gs>
              <a:gs pos="100000">
                <a:srgbClr val="A1FC8C"/>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tx2"/>
              </a:buClr>
              <a:defRPr/>
            </a:pPr>
            <a:r>
              <a:rPr lang="en-US" sz="3200" dirty="0">
                <a:solidFill>
                  <a:srgbClr val="FF0000"/>
                </a:solidFill>
                <a:cs typeface="Times New Roman" panose="02020603050405020304" pitchFamily="18" charset="0"/>
              </a:rPr>
              <a:t>=&gt; </a:t>
            </a:r>
            <a:r>
              <a:rPr lang="en-US" sz="3200" b="1" dirty="0" err="1">
                <a:solidFill>
                  <a:srgbClr val="FF0000"/>
                </a:solidFill>
                <a:cs typeface="Times New Roman" panose="02020603050405020304" pitchFamily="18" charset="0"/>
              </a:rPr>
              <a:t>Hy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sinh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quyền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lợi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riêng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quên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mình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vì</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công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việc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chung</a:t>
            </a:r>
            <a:r>
              <a:rPr lang="en-US" sz="32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3233692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apalaocai.com/userfiles/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15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C7E1107-EBD3-4ED8-9DC0-9FFC32BC2A08}"/>
              </a:ext>
            </a:extLst>
          </p:cNvPr>
          <p:cNvSpPr txBox="1">
            <a:spLocks noChangeArrowheads="1"/>
          </p:cNvSpPr>
          <p:nvPr/>
        </p:nvSpPr>
        <p:spPr>
          <a:xfrm>
            <a:off x="762000" y="762000"/>
            <a:ext cx="6743700" cy="1752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6788" lvl="1" indent="-495300" algn="just">
              <a:buNone/>
            </a:pPr>
            <a:r>
              <a:rPr lang="en-US" sz="4000" b="1" dirty="0" err="1">
                <a:solidFill>
                  <a:srgbClr val="FF0000"/>
                </a:solidFill>
                <a:latin typeface="Times New Roman" pitchFamily="18" charset="0"/>
              </a:rPr>
              <a:t>Vì</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sao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tác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giả</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không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đặt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tên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cho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nhân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vật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bằng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những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tên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gọi</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cụ</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thể</a:t>
            </a:r>
            <a:r>
              <a:rPr lang="en-US" sz="4000" b="1" dirty="0">
                <a:solidFill>
                  <a:srgbClr val="FF0000"/>
                </a:solidFill>
                <a:latin typeface="Times New Roman" pitchFamily="18" charset="0"/>
              </a:rPr>
              <a:t> ? </a:t>
            </a:r>
            <a:endParaRPr lang="en-US" sz="3600" b="1" dirty="0">
              <a:solidFill>
                <a:srgbClr val="FF0000"/>
              </a:solidFill>
              <a:latin typeface="Times New Roman" pitchFamily="18" charset="0"/>
            </a:endParaRPr>
          </a:p>
        </p:txBody>
      </p:sp>
    </p:spTree>
    <p:extLst>
      <p:ext uri="{BB962C8B-B14F-4D97-AF65-F5344CB8AC3E}">
        <p14:creationId xmlns:p14="http://schemas.microsoft.com/office/powerpoint/2010/main" val="144916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áº¿t quáº£ hÃ¬nh áº£nh cho hinh anh sa pa tren ban do">
            <a:extLst>
              <a:ext uri="{FF2B5EF4-FFF2-40B4-BE49-F238E27FC236}">
                <a16:creationId xmlns:a16="http://schemas.microsoft.com/office/drawing/2014/main" id="{18AE2931-CE26-44FE-8513-FA6977C16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19063"/>
            <a:ext cx="411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scan0022">
            <a:extLst>
              <a:ext uri="{FF2B5EF4-FFF2-40B4-BE49-F238E27FC236}">
                <a16:creationId xmlns:a16="http://schemas.microsoft.com/office/drawing/2014/main" id="{03DBE9B8-5C63-495F-89D8-1327363BF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875"/>
            <a:ext cx="4654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a:extLst>
              <a:ext uri="{FF2B5EF4-FFF2-40B4-BE49-F238E27FC236}">
                <a16:creationId xmlns:a16="http://schemas.microsoft.com/office/drawing/2014/main" id="{086F16B4-513B-4721-82A5-477B04AB680B}"/>
              </a:ext>
            </a:extLst>
          </p:cNvPr>
          <p:cNvSpPr>
            <a:spLocks noChangeArrowheads="1"/>
          </p:cNvSpPr>
          <p:nvPr/>
        </p:nvSpPr>
        <p:spPr bwMode="auto">
          <a:xfrm>
            <a:off x="7096125" y="481013"/>
            <a:ext cx="228600" cy="304800"/>
          </a:xfrm>
          <a:prstGeom prst="star5">
            <a:avLst/>
          </a:prstGeom>
          <a:solidFill>
            <a:srgbClr val="FF6600"/>
          </a:solidFill>
          <a:ln w="9525">
            <a:solidFill>
              <a:srgbClr val="FF0000"/>
            </a:solidFill>
            <a:miter lim="800000"/>
            <a:headEnd/>
            <a:tailEnd/>
          </a:ln>
          <a:effectLst/>
        </p:spPr>
        <p:txBody>
          <a:bodyPr wrap="none" anchor="ctr"/>
          <a:lstStyle/>
          <a:p>
            <a:pP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7C913-9813-4DE9-9010-5905A9CE01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771" y="12506"/>
            <a:ext cx="12192000" cy="6858000"/>
          </a:xfrm>
          <a:prstGeom prst="rect">
            <a:avLst/>
          </a:prstGeom>
        </p:spPr>
      </p:pic>
      <p:sp>
        <p:nvSpPr>
          <p:cNvPr id="6" name="Text Box 12">
            <a:extLst>
              <a:ext uri="{FF2B5EF4-FFF2-40B4-BE49-F238E27FC236}">
                <a16:creationId xmlns:a16="http://schemas.microsoft.com/office/drawing/2014/main" id="{D3A1249C-0050-41E8-9279-F9B306E8AEEA}"/>
              </a:ext>
            </a:extLst>
          </p:cNvPr>
          <p:cNvSpPr txBox="1">
            <a:spLocks noChangeArrowheads="1"/>
          </p:cNvSpPr>
          <p:nvPr/>
        </p:nvSpPr>
        <p:spPr bwMode="auto">
          <a:xfrm>
            <a:off x="228600" y="2133600"/>
            <a:ext cx="1125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FFFF00"/>
                </a:solidFill>
                <a:effectLst>
                  <a:outerShdw blurRad="38100" dist="38100" dir="2700000" algn="tl">
                    <a:srgbClr val="000000">
                      <a:alpha val="43137"/>
                    </a:srgbClr>
                  </a:outerShdw>
                </a:effectLst>
                <a:latin typeface="Times New Roman" panose="02020603050405020304" pitchFamily="18" charset="0"/>
              </a:rPr>
              <a:t>=</a:t>
            </a:r>
            <a:endParaRPr lang="vi-VN" altLang="en-US" sz="1600" b="1" dirty="0">
              <a:effectLst>
                <a:outerShdw blurRad="38100" dist="38100" dir="2700000" algn="tl">
                  <a:srgbClr val="000000">
                    <a:alpha val="43137"/>
                  </a:srgbClr>
                </a:outerShdw>
              </a:effectLst>
              <a:latin typeface="Times New Roman" panose="02020603050405020304" pitchFamily="18" charset="0"/>
            </a:endParaRPr>
          </a:p>
        </p:txBody>
      </p:sp>
      <p:sp>
        <p:nvSpPr>
          <p:cNvPr id="8" name="Text Box 12">
            <a:extLst>
              <a:ext uri="{FF2B5EF4-FFF2-40B4-BE49-F238E27FC236}">
                <a16:creationId xmlns:a16="http://schemas.microsoft.com/office/drawing/2014/main" id="{B11820A9-EB82-4D5F-BCF0-4E765E65A199}"/>
              </a:ext>
            </a:extLst>
          </p:cNvPr>
          <p:cNvSpPr txBox="1">
            <a:spLocks noChangeArrowheads="1"/>
          </p:cNvSpPr>
          <p:nvPr/>
        </p:nvSpPr>
        <p:spPr bwMode="auto">
          <a:xfrm>
            <a:off x="43542" y="69382"/>
            <a:ext cx="1970882" cy="461963"/>
          </a:xfrm>
          <a:prstGeom prst="rect">
            <a:avLst/>
          </a:prstGeom>
          <a:solidFill>
            <a:srgbClr val="FF99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0000"/>
                </a:solidFill>
                <a:latin typeface="Times New Roman" panose="02020603050405020304" pitchFamily="18" charset="0"/>
              </a:rPr>
              <a:t>III. </a:t>
            </a:r>
            <a:r>
              <a:rPr lang="en-US" altLang="en-US" sz="2400" b="1" dirty="0" err="1">
                <a:solidFill>
                  <a:srgbClr val="FF0000"/>
                </a:solidFill>
                <a:latin typeface="Times New Roman" panose="02020603050405020304" pitchFamily="18" charset="0"/>
              </a:rPr>
              <a:t>Tổng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kết</a:t>
            </a:r>
            <a:endParaRPr lang="en-US" altLang="en-US" sz="2400" dirty="0">
              <a:solidFill>
                <a:srgbClr val="FF0000"/>
              </a:solidFill>
              <a:latin typeface="Times New Roman" panose="02020603050405020304" pitchFamily="18" charset="0"/>
            </a:endParaRPr>
          </a:p>
        </p:txBody>
      </p:sp>
      <p:sp>
        <p:nvSpPr>
          <p:cNvPr id="9" name="Text Box 12">
            <a:extLst>
              <a:ext uri="{FF2B5EF4-FFF2-40B4-BE49-F238E27FC236}">
                <a16:creationId xmlns:a16="http://schemas.microsoft.com/office/drawing/2014/main" id="{33F0A0F1-ACBB-4403-A5EB-69790677FE3B}"/>
              </a:ext>
            </a:extLst>
          </p:cNvPr>
          <p:cNvSpPr txBox="1">
            <a:spLocks noChangeArrowheads="1"/>
          </p:cNvSpPr>
          <p:nvPr/>
        </p:nvSpPr>
        <p:spPr bwMode="auto">
          <a:xfrm>
            <a:off x="25966" y="642249"/>
            <a:ext cx="2163762" cy="461963"/>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Times New Roman" panose="02020603050405020304" pitchFamily="18" charset="0"/>
              </a:rPr>
              <a:t>1. </a:t>
            </a:r>
            <a:r>
              <a:rPr lang="en-US" altLang="en-US" sz="2400" b="1" dirty="0" err="1">
                <a:latin typeface="Times New Roman" panose="02020603050405020304" pitchFamily="18" charset="0"/>
              </a:rPr>
              <a:t>Nội</a:t>
            </a:r>
            <a:r>
              <a:rPr lang="en-US" altLang="en-US" sz="2400" b="1" dirty="0">
                <a:latin typeface="Times New Roman" panose="02020603050405020304" pitchFamily="18" charset="0"/>
              </a:rPr>
              <a:t> dung:</a:t>
            </a:r>
            <a:r>
              <a:rPr lang="en-US" altLang="en-US" sz="2400" dirty="0">
                <a:latin typeface="Times New Roman" panose="02020603050405020304" pitchFamily="18" charset="0"/>
              </a:rPr>
              <a:t>.</a:t>
            </a:r>
          </a:p>
        </p:txBody>
      </p:sp>
      <p:sp>
        <p:nvSpPr>
          <p:cNvPr id="10" name="Text Box 12">
            <a:extLst>
              <a:ext uri="{FF2B5EF4-FFF2-40B4-BE49-F238E27FC236}">
                <a16:creationId xmlns:a16="http://schemas.microsoft.com/office/drawing/2014/main" id="{0D695C6B-12F6-40C6-8FCE-35EC41F18942}"/>
              </a:ext>
            </a:extLst>
          </p:cNvPr>
          <p:cNvSpPr txBox="1">
            <a:spLocks noChangeArrowheads="1"/>
          </p:cNvSpPr>
          <p:nvPr/>
        </p:nvSpPr>
        <p:spPr bwMode="auto">
          <a:xfrm>
            <a:off x="-21773" y="1533435"/>
            <a:ext cx="12148458" cy="1200329"/>
          </a:xfrm>
          <a:prstGeom prst="rect">
            <a:avLst/>
          </a:prstGeom>
          <a:solidFill>
            <a:srgbClr val="CC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rPr>
              <a:t>Truyện ngắn “Lặng lẽ Sa Pa” khắc họa thành công hình ảnh những conngười lao động bình thường, mà tiêu biểu là anh thanh niên làm công tác khítượng ở một mình trên đỉnh núi cao. Qua đó, truyện khẳng định vẻ đẹp của conngười lao động và ý nghĩa của những công việc thầm lặng.</a:t>
            </a:r>
            <a:endParaRPr lang="en-US" altLang="en-US" sz="2400" dirty="0">
              <a:latin typeface="Times New Roman" panose="02020603050405020304" pitchFamily="18" charset="0"/>
            </a:endParaRPr>
          </a:p>
        </p:txBody>
      </p:sp>
      <p:sp>
        <p:nvSpPr>
          <p:cNvPr id="11" name="Text Box 12">
            <a:extLst>
              <a:ext uri="{FF2B5EF4-FFF2-40B4-BE49-F238E27FC236}">
                <a16:creationId xmlns:a16="http://schemas.microsoft.com/office/drawing/2014/main" id="{733455F2-0995-41AF-928E-5E074E98CE13}"/>
              </a:ext>
            </a:extLst>
          </p:cNvPr>
          <p:cNvSpPr txBox="1">
            <a:spLocks noChangeArrowheads="1"/>
          </p:cNvSpPr>
          <p:nvPr/>
        </p:nvSpPr>
        <p:spPr bwMode="auto">
          <a:xfrm>
            <a:off x="43542" y="2995577"/>
            <a:ext cx="2362200" cy="461962"/>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Times New Roman" panose="02020603050405020304" pitchFamily="18" charset="0"/>
              </a:rPr>
              <a:t>2. </a:t>
            </a:r>
            <a:r>
              <a:rPr lang="en-US" altLang="en-US" sz="2400" b="1" dirty="0" err="1">
                <a:latin typeface="Times New Roman" panose="02020603050405020304" pitchFamily="18" charset="0"/>
              </a:rPr>
              <a:t>Nghệ</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thuật</a:t>
            </a:r>
            <a:r>
              <a:rPr lang="en-US" altLang="en-US" sz="2400" b="1" dirty="0">
                <a:latin typeface="Times New Roman" panose="02020603050405020304" pitchFamily="18" charset="0"/>
              </a:rPr>
              <a:t>:</a:t>
            </a:r>
            <a:endParaRPr lang="en-US" altLang="en-US" sz="2400" dirty="0">
              <a:latin typeface="Times New Roman" panose="02020603050405020304" pitchFamily="18" charset="0"/>
            </a:endParaRPr>
          </a:p>
        </p:txBody>
      </p:sp>
      <p:sp>
        <p:nvSpPr>
          <p:cNvPr id="12" name="Text Box 12">
            <a:extLst>
              <a:ext uri="{FF2B5EF4-FFF2-40B4-BE49-F238E27FC236}">
                <a16:creationId xmlns:a16="http://schemas.microsoft.com/office/drawing/2014/main" id="{33C43656-279C-4563-BD91-B7148E51879C}"/>
              </a:ext>
            </a:extLst>
          </p:cNvPr>
          <p:cNvSpPr txBox="1">
            <a:spLocks noChangeArrowheads="1"/>
          </p:cNvSpPr>
          <p:nvPr/>
        </p:nvSpPr>
        <p:spPr bwMode="auto">
          <a:xfrm>
            <a:off x="43542" y="3783320"/>
            <a:ext cx="12017829" cy="1729704"/>
          </a:xfrm>
          <a:prstGeom prst="rect">
            <a:avLst/>
          </a:prstGeom>
          <a:solidFill>
            <a:srgbClr val="CC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nSpc>
                <a:spcPct val="80000"/>
              </a:lnSpc>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endParaRPr lang="en-US" sz="2800" dirty="0">
              <a:latin typeface="Times New Roman" pitchFamily="18" charset="0"/>
              <a:cs typeface="Times New Roman" pitchFamily="18" charset="0"/>
            </a:endParaRPr>
          </a:p>
          <a:p>
            <a:pPr>
              <a:lnSpc>
                <a:spcPct val="80000"/>
              </a:lnSpc>
              <a:buFontTx/>
              <a:buChar char="-"/>
            </a:pP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a:t>
            </a:r>
          </a:p>
          <a:p>
            <a:pPr>
              <a:lnSpc>
                <a:spcPct val="80000"/>
              </a:lnSpc>
              <a:buFontTx/>
              <a:buChar char="-"/>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a:t>
            </a:r>
          </a:p>
          <a:p>
            <a:pPr marL="0" indent="0">
              <a:lnSpc>
                <a:spcPct val="80000"/>
              </a:lnSpc>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6700902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rames PPT 014">
            <a:extLst>
              <a:ext uri="{FF2B5EF4-FFF2-40B4-BE49-F238E27FC236}">
                <a16:creationId xmlns:a16="http://schemas.microsoft.com/office/drawing/2014/main" id="{EEDBFA48-4E25-486F-AD96-22BDFA6F9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2192000" cy="7010400"/>
          </a:xfrm>
          <a:prstGeom prst="rect">
            <a:avLst/>
          </a:prstGeom>
          <a:solidFill>
            <a:schemeClr val="bg1"/>
          </a:solidFill>
          <a:ln w="9525">
            <a:solidFill>
              <a:schemeClr val="bg1"/>
            </a:solidFill>
            <a:miter lim="800000"/>
            <a:headEnd/>
            <a:tailEnd/>
          </a:ln>
        </p:spPr>
      </p:pic>
      <p:sp>
        <p:nvSpPr>
          <p:cNvPr id="57347" name="Rectangle 3">
            <a:extLst>
              <a:ext uri="{FF2B5EF4-FFF2-40B4-BE49-F238E27FC236}">
                <a16:creationId xmlns:a16="http://schemas.microsoft.com/office/drawing/2014/main" id="{FE8224C6-741C-4368-82B5-CBAA959DB762}"/>
              </a:ext>
            </a:extLst>
          </p:cNvPr>
          <p:cNvSpPr>
            <a:spLocks noChangeArrowheads="1"/>
          </p:cNvSpPr>
          <p:nvPr/>
        </p:nvSpPr>
        <p:spPr bwMode="auto">
          <a:xfrm>
            <a:off x="4114800" y="152400"/>
            <a:ext cx="47101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rPr>
              <a:t>HƯỚNG DẪN HỌC TẬP</a:t>
            </a:r>
          </a:p>
        </p:txBody>
      </p:sp>
      <p:sp>
        <p:nvSpPr>
          <p:cNvPr id="57348" name="Text Box 5">
            <a:extLst>
              <a:ext uri="{FF2B5EF4-FFF2-40B4-BE49-F238E27FC236}">
                <a16:creationId xmlns:a16="http://schemas.microsoft.com/office/drawing/2014/main" id="{96DC8B7B-9E29-41A4-BE97-243A60D6B364}"/>
              </a:ext>
            </a:extLst>
          </p:cNvPr>
          <p:cNvSpPr txBox="1">
            <a:spLocks noChangeArrowheads="1"/>
          </p:cNvSpPr>
          <p:nvPr/>
        </p:nvSpPr>
        <p:spPr bwMode="auto">
          <a:xfrm>
            <a:off x="1752600" y="1600200"/>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-Cảnh sắc thiên nhiên Sa Pa.</a:t>
            </a:r>
          </a:p>
        </p:txBody>
      </p:sp>
      <p:sp>
        <p:nvSpPr>
          <p:cNvPr id="57349" name="Text Box 6">
            <a:extLst>
              <a:ext uri="{FF2B5EF4-FFF2-40B4-BE49-F238E27FC236}">
                <a16:creationId xmlns:a16="http://schemas.microsoft.com/office/drawing/2014/main" id="{9C51E4DC-B019-49AF-AC3F-82256FF68696}"/>
              </a:ext>
            </a:extLst>
          </p:cNvPr>
          <p:cNvSpPr txBox="1">
            <a:spLocks noChangeArrowheads="1"/>
          </p:cNvSpPr>
          <p:nvPr/>
        </p:nvSpPr>
        <p:spPr bwMode="auto">
          <a:xfrm>
            <a:off x="1676400" y="2209800"/>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 Vẻ đẹp anh thanh niên</a:t>
            </a:r>
          </a:p>
        </p:txBody>
      </p:sp>
      <p:sp>
        <p:nvSpPr>
          <p:cNvPr id="57350" name="Text Box 7">
            <a:extLst>
              <a:ext uri="{FF2B5EF4-FFF2-40B4-BE49-F238E27FC236}">
                <a16:creationId xmlns:a16="http://schemas.microsoft.com/office/drawing/2014/main" id="{5D777003-DC93-458C-A759-19FE6FB22049}"/>
              </a:ext>
            </a:extLst>
          </p:cNvPr>
          <p:cNvSpPr txBox="1">
            <a:spLocks noChangeArrowheads="1"/>
          </p:cNvSpPr>
          <p:nvPr/>
        </p:nvSpPr>
        <p:spPr bwMode="auto">
          <a:xfrm>
            <a:off x="1828800" y="2819400"/>
            <a:ext cx="777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Vẻ</a:t>
            </a:r>
            <a:r>
              <a:rPr lang="en-US" altLang="en-US" dirty="0">
                <a:latin typeface="Times New Roman" panose="02020603050405020304" pitchFamily="18" charset="0"/>
              </a:rPr>
              <a:t> </a:t>
            </a:r>
            <a:r>
              <a:rPr lang="en-US" altLang="en-US" dirty="0" err="1">
                <a:latin typeface="Times New Roman" panose="02020603050405020304" pitchFamily="18" charset="0"/>
              </a:rPr>
              <a:t>đẹp</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các</a:t>
            </a:r>
            <a:r>
              <a:rPr lang="en-US" altLang="en-US" dirty="0">
                <a:latin typeface="Times New Roman" panose="02020603050405020304" pitchFamily="18" charset="0"/>
              </a:rPr>
              <a:t> </a:t>
            </a:r>
            <a:r>
              <a:rPr lang="en-US" altLang="en-US" dirty="0" err="1">
                <a:latin typeface="Times New Roman" panose="02020603050405020304" pitchFamily="18" charset="0"/>
              </a:rPr>
              <a:t>nhân</a:t>
            </a:r>
            <a:r>
              <a:rPr lang="en-US" altLang="en-US" dirty="0">
                <a:latin typeface="Times New Roman" panose="02020603050405020304" pitchFamily="18" charset="0"/>
              </a:rPr>
              <a:t> </a:t>
            </a:r>
            <a:r>
              <a:rPr lang="en-US" altLang="en-US" dirty="0" err="1">
                <a:latin typeface="Times New Roman" panose="02020603050405020304" pitchFamily="18" charset="0"/>
              </a:rPr>
              <a:t>vật</a:t>
            </a:r>
            <a:r>
              <a:rPr lang="en-US" altLang="en-US" dirty="0">
                <a:latin typeface="Times New Roman" panose="02020603050405020304" pitchFamily="18" charset="0"/>
              </a:rPr>
              <a:t> </a:t>
            </a:r>
            <a:r>
              <a:rPr lang="en-US" altLang="en-US" dirty="0" err="1">
                <a:latin typeface="Times New Roman" panose="02020603050405020304" pitchFamily="18" charset="0"/>
              </a:rPr>
              <a:t>phụ</a:t>
            </a:r>
            <a:r>
              <a:rPr lang="en-US" altLang="en-US" dirty="0">
                <a:latin typeface="Times New Roman" panose="02020603050405020304" pitchFamily="18" charset="0"/>
              </a:rPr>
              <a:t>.</a:t>
            </a:r>
          </a:p>
        </p:txBody>
      </p:sp>
      <p:sp>
        <p:nvSpPr>
          <p:cNvPr id="57351" name="Text Box 8">
            <a:extLst>
              <a:ext uri="{FF2B5EF4-FFF2-40B4-BE49-F238E27FC236}">
                <a16:creationId xmlns:a16="http://schemas.microsoft.com/office/drawing/2014/main" id="{E417620F-C858-4768-8986-6F73A4749BB3}"/>
              </a:ext>
            </a:extLst>
          </p:cNvPr>
          <p:cNvSpPr txBox="1">
            <a:spLocks noChangeArrowheads="1"/>
          </p:cNvSpPr>
          <p:nvPr/>
        </p:nvSpPr>
        <p:spPr bwMode="auto">
          <a:xfrm>
            <a:off x="1828800" y="3429000"/>
            <a:ext cx="845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 Nắm chắc nội dung và nghệ thuật của tác phẩm </a:t>
            </a:r>
          </a:p>
        </p:txBody>
      </p:sp>
      <p:sp>
        <p:nvSpPr>
          <p:cNvPr id="57352" name="Text Box 9">
            <a:extLst>
              <a:ext uri="{FF2B5EF4-FFF2-40B4-BE49-F238E27FC236}">
                <a16:creationId xmlns:a16="http://schemas.microsoft.com/office/drawing/2014/main" id="{18EF9FC1-6776-4FDB-817A-DACE74950CD4}"/>
              </a:ext>
            </a:extLst>
          </p:cNvPr>
          <p:cNvSpPr txBox="1">
            <a:spLocks noChangeArrowheads="1"/>
          </p:cNvSpPr>
          <p:nvPr/>
        </p:nvSpPr>
        <p:spPr bwMode="auto">
          <a:xfrm>
            <a:off x="2057400" y="3962400"/>
            <a:ext cx="502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Ý nghĩa của truyện.</a:t>
            </a:r>
          </a:p>
        </p:txBody>
      </p:sp>
      <p:sp>
        <p:nvSpPr>
          <p:cNvPr id="57354" name="Text Box 11">
            <a:extLst>
              <a:ext uri="{FF2B5EF4-FFF2-40B4-BE49-F238E27FC236}">
                <a16:creationId xmlns:a16="http://schemas.microsoft.com/office/drawing/2014/main" id="{410F17BB-B42D-423B-8693-B47E3B460A72}"/>
              </a:ext>
            </a:extLst>
          </p:cNvPr>
          <p:cNvSpPr txBox="1">
            <a:spLocks noChangeArrowheads="1"/>
          </p:cNvSpPr>
          <p:nvPr/>
        </p:nvSpPr>
        <p:spPr bwMode="auto">
          <a:xfrm>
            <a:off x="1981200" y="1066800"/>
            <a:ext cx="7543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D60093"/>
                </a:solidFill>
                <a:latin typeface="Times New Roman" panose="02020603050405020304" pitchFamily="18" charset="0"/>
              </a:rPr>
              <a:t>1. Học bài, tóm tắt văn bản:</a:t>
            </a:r>
          </a:p>
        </p:txBody>
      </p:sp>
      <p:sp>
        <p:nvSpPr>
          <p:cNvPr id="57355" name="Rectangle 12">
            <a:extLst>
              <a:ext uri="{FF2B5EF4-FFF2-40B4-BE49-F238E27FC236}">
                <a16:creationId xmlns:a16="http://schemas.microsoft.com/office/drawing/2014/main" id="{CE39DB05-B5C4-47EF-9B01-9FEE9F3A05F2}"/>
              </a:ext>
            </a:extLst>
          </p:cNvPr>
          <p:cNvSpPr>
            <a:spLocks noChangeArrowheads="1"/>
          </p:cNvSpPr>
          <p:nvPr/>
        </p:nvSpPr>
        <p:spPr bwMode="auto">
          <a:xfrm>
            <a:off x="2133600" y="4502150"/>
            <a:ext cx="97481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dirty="0">
                <a:solidFill>
                  <a:srgbClr val="D60093"/>
                </a:solidFill>
                <a:latin typeface="Times New Roman" panose="02020603050405020304" pitchFamily="18" charset="0"/>
              </a:rPr>
              <a:t>2. </a:t>
            </a:r>
            <a:r>
              <a:rPr lang="en-US" altLang="en-US" sz="3000" dirty="0" err="1">
                <a:solidFill>
                  <a:srgbClr val="D60093"/>
                </a:solidFill>
                <a:latin typeface="Times New Roman" panose="02020603050405020304" pitchFamily="18" charset="0"/>
              </a:rPr>
              <a:t>Soạn</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bài</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Luyện</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tập</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viết</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đoạn</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văn</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tự</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sự</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có</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yếu</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tố</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nghị</a:t>
            </a:r>
            <a:r>
              <a:rPr lang="en-US" altLang="en-US" sz="3000" dirty="0">
                <a:solidFill>
                  <a:srgbClr val="D60093"/>
                </a:solidFill>
                <a:latin typeface="Times New Roman" panose="02020603050405020304" pitchFamily="18" charset="0"/>
              </a:rPr>
              <a:t> </a:t>
            </a:r>
            <a:r>
              <a:rPr lang="en-US" altLang="en-US" sz="3000" dirty="0" err="1">
                <a:solidFill>
                  <a:srgbClr val="D60093"/>
                </a:solidFill>
                <a:latin typeface="Times New Roman" panose="02020603050405020304" pitchFamily="18" charset="0"/>
              </a:rPr>
              <a:t>luận</a:t>
            </a:r>
            <a:endParaRPr lang="en-US" altLang="en-US" sz="30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4083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Text Box 13">
            <a:extLst>
              <a:ext uri="{FF2B5EF4-FFF2-40B4-BE49-F238E27FC236}">
                <a16:creationId xmlns:a16="http://schemas.microsoft.com/office/drawing/2014/main" id="{7DFA5228-E3EB-489F-86DE-A02D3A68F288}"/>
              </a:ext>
            </a:extLst>
          </p:cNvPr>
          <p:cNvSpPr txBox="1">
            <a:spLocks noChangeArrowheads="1"/>
          </p:cNvSpPr>
          <p:nvPr/>
        </p:nvSpPr>
        <p:spPr bwMode="auto">
          <a:xfrm>
            <a:off x="1676400" y="0"/>
            <a:ext cx="89916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latin typeface="Times New Roman" panose="02020603050405020304" pitchFamily="18" charset="0"/>
              </a:rPr>
              <a:t>IV. LUYỆN TẬP                           </a:t>
            </a:r>
            <a:r>
              <a:rPr lang="vi-VN" altLang="en-US" sz="1600" b="1">
                <a:latin typeface="Times New Roman" panose="02020603050405020304" pitchFamily="18" charset="0"/>
              </a:rPr>
              <a:t>ĐỀ SỐ 1</a:t>
            </a:r>
            <a:endParaRPr lang="en-US" altLang="en-US" sz="1600">
              <a:latin typeface="Times New Roman" panose="02020603050405020304" pitchFamily="18" charset="0"/>
            </a:endParaRPr>
          </a:p>
          <a:p>
            <a:pPr>
              <a:spcBef>
                <a:spcPct val="0"/>
              </a:spcBef>
              <a:buFontTx/>
              <a:buNone/>
            </a:pPr>
            <a:r>
              <a:rPr lang="fr-FR" altLang="en-US" sz="1600" b="1">
                <a:latin typeface="Times New Roman" panose="02020603050405020304" pitchFamily="18" charset="0"/>
              </a:rPr>
              <a:t>Cho đoạn văn sau: </a:t>
            </a:r>
            <a:endParaRPr lang="en-US" altLang="en-US" sz="1600">
              <a:latin typeface="Times New Roman" panose="02020603050405020304" pitchFamily="18" charset="0"/>
            </a:endParaRPr>
          </a:p>
          <a:p>
            <a:pPr>
              <a:spcBef>
                <a:spcPct val="0"/>
              </a:spcBef>
              <a:buFontTx/>
              <a:buNone/>
            </a:pPr>
            <a:r>
              <a:rPr lang="fr-FR" altLang="en-US" sz="2000" i="1">
                <a:latin typeface="Times New Roman" panose="02020603050405020304" pitchFamily="18" charset="0"/>
              </a:rPr>
              <a:t>(...)“Gian khổ nhất là là lần ghi vào báo về lúc một giờ sáng. Rét bác ạ. Ở đây có cả mưa tuyết đấy. Nửa đêm đang nằm trong chăn, nghe chuông đồng hồ chỉ muốn đưa tay ra tắt đi. Chui ra khỏi chăn, ngọn đèn bão vặn to đến cỡ nào vấn thấy là không đủ sáng. Xách đèn ra vườn, gió tuyết và lặng im ở bên ngoài như chỉ chực đợi mình ra là ào ào xô tới. Cái lặng im lúc đó mới thật dễ sợ: Nó như bị gió chặt ra từng khúc, mà gió thì giống những nhát chổi lớn muốn quét đi tất cả, ném vứt lung tung.” (...)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(Lặng lẽ Sa Pa – Nguyễn Thành Long – Sách Ngữ văn 9, tập 1) </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1: </a:t>
            </a:r>
            <a:r>
              <a:rPr lang="fr-FR" altLang="en-US" sz="2000">
                <a:latin typeface="Times New Roman" panose="02020603050405020304" pitchFamily="18" charset="0"/>
              </a:rPr>
              <a:t>Đoạn văn trên là lời của nhân vật nào, được nói ra trong hoàn cảnh nào? </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2: </a:t>
            </a:r>
            <a:r>
              <a:rPr lang="fr-FR" altLang="en-US" sz="2000">
                <a:latin typeface="Times New Roman" panose="02020603050405020304" pitchFamily="18" charset="0"/>
              </a:rPr>
              <a:t>Những lời tâm sự đó giúp em hiểu gì về hoàn cảnh sống và làm việc của nhân vật? Ngoài khó khăn được nói đến trong đoạn trích trên, hoàn cảnh sống của nhân vật còn có điều gì đặc biệt?</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3: </a:t>
            </a:r>
            <a:r>
              <a:rPr lang="fr-FR" altLang="en-US" sz="2000">
                <a:latin typeface="Times New Roman" panose="02020603050405020304" pitchFamily="18" charset="0"/>
              </a:rPr>
              <a:t>Bằng hiểu biết của em về tác phẩm, hãy cho biết: Trong hoàn cảnh ấy, điều gì đã giúp nhân vật trên sống yêu đời và hoàn thành tốt nhiệm vụ? </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4: </a:t>
            </a:r>
            <a:r>
              <a:rPr lang="fr-FR" altLang="en-US" sz="2000">
                <a:latin typeface="Times New Roman" panose="02020603050405020304" pitchFamily="18" charset="0"/>
              </a:rPr>
              <a:t>Chỉ ra một câu có sử dụng phép nhân hóa trong đoạn văn trên. </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5: </a:t>
            </a:r>
            <a:r>
              <a:rPr lang="fr-FR" altLang="en-US" sz="2000">
                <a:latin typeface="Times New Roman" panose="02020603050405020304" pitchFamily="18" charset="0"/>
              </a:rPr>
              <a:t>Viết một đoạn văn tổng phân hợp làm rõ nội dung sau: Những trang văn của Nguyễn Thành Long đã khắc hoạ thiên nhiên Sa Pa thật rực rỡ, nên thơ, giàu cảm xúc.</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(Đoạn văn có sử dụng phép liệt kê. Gạch 1 gạch chỉ rõ).</a:t>
            </a:r>
            <a:endParaRPr lang="en-US" altLang="en-US" sz="2000">
              <a:latin typeface="Times New Roman" panose="02020603050405020304"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p:cTn id="7" dur="2000" fill="hold"/>
                                        <p:tgtEl>
                                          <p:spTgt spid="34829"/>
                                        </p:tgtEl>
                                        <p:attrNameLst>
                                          <p:attrName>ppt_w</p:attrName>
                                        </p:attrNameLst>
                                      </p:cBhvr>
                                      <p:tavLst>
                                        <p:tav tm="0">
                                          <p:val>
                                            <p:strVal val="#ppt_w*0.70"/>
                                          </p:val>
                                        </p:tav>
                                        <p:tav tm="100000">
                                          <p:val>
                                            <p:strVal val="#ppt_w"/>
                                          </p:val>
                                        </p:tav>
                                      </p:tavLst>
                                    </p:anim>
                                    <p:anim calcmode="lin" valueType="num">
                                      <p:cBhvr>
                                        <p:cTn id="8" dur="2000" fill="hold"/>
                                        <p:tgtEl>
                                          <p:spTgt spid="34829"/>
                                        </p:tgtEl>
                                        <p:attrNameLst>
                                          <p:attrName>ppt_h</p:attrName>
                                        </p:attrNameLst>
                                      </p:cBhvr>
                                      <p:tavLst>
                                        <p:tav tm="0">
                                          <p:val>
                                            <p:strVal val="#ppt_h"/>
                                          </p:val>
                                        </p:tav>
                                        <p:tav tm="100000">
                                          <p:val>
                                            <p:strVal val="#ppt_h"/>
                                          </p:val>
                                        </p:tav>
                                      </p:tavLst>
                                    </p:anim>
                                    <p:animEffect transition="in" filter="fade">
                                      <p:cBhvr>
                                        <p:cTn id="9"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a:extLst>
              <a:ext uri="{FF2B5EF4-FFF2-40B4-BE49-F238E27FC236}">
                <a16:creationId xmlns:a16="http://schemas.microsoft.com/office/drawing/2014/main" id="{B8B44FA2-98FC-4513-9AC2-735E0A985F65}"/>
              </a:ext>
            </a:extLst>
          </p:cNvPr>
          <p:cNvSpPr txBox="1">
            <a:spLocks noChangeArrowheads="1"/>
          </p:cNvSpPr>
          <p:nvPr/>
        </p:nvSpPr>
        <p:spPr bwMode="auto">
          <a:xfrm>
            <a:off x="1524000" y="36513"/>
            <a:ext cx="89455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400" b="1">
                <a:latin typeface="Times New Roman" panose="02020603050405020304" pitchFamily="18" charset="0"/>
              </a:rPr>
              <a:t>Câu 1: </a:t>
            </a:r>
            <a:r>
              <a:rPr lang="fr-FR" altLang="en-US" sz="2400">
                <a:latin typeface="Times New Roman" panose="02020603050405020304" pitchFamily="18" charset="0"/>
              </a:rPr>
              <a:t> Đoạn văn trên là lời của nhân vật anh thanh niên, khi tâm sự với ông họa sĩ và cô kĩ sư về công việc của mình. </a:t>
            </a:r>
            <a:endParaRPr lang="en-US" altLang="en-US" sz="2400">
              <a:latin typeface="Times New Roman" panose="02020603050405020304" pitchFamily="18" charset="0"/>
            </a:endParaRPr>
          </a:p>
        </p:txBody>
      </p:sp>
      <p:sp>
        <p:nvSpPr>
          <p:cNvPr id="6" name="Text Box 12">
            <a:extLst>
              <a:ext uri="{FF2B5EF4-FFF2-40B4-BE49-F238E27FC236}">
                <a16:creationId xmlns:a16="http://schemas.microsoft.com/office/drawing/2014/main" id="{F2663EA0-EDED-4B34-AB2E-9700ADBCD337}"/>
              </a:ext>
            </a:extLst>
          </p:cNvPr>
          <p:cNvSpPr txBox="1">
            <a:spLocks noChangeArrowheads="1"/>
          </p:cNvSpPr>
          <p:nvPr/>
        </p:nvSpPr>
        <p:spPr bwMode="auto">
          <a:xfrm>
            <a:off x="1568450" y="866775"/>
            <a:ext cx="84867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000" b="1">
                <a:latin typeface="Times New Roman" panose="02020603050405020304" pitchFamily="18" charset="0"/>
              </a:rPr>
              <a:t>Câu 2: </a:t>
            </a:r>
            <a:r>
              <a:rPr lang="fr-FR" altLang="en-US" sz="2000">
                <a:latin typeface="Times New Roman" panose="02020603050405020304" pitchFamily="18" charset="0"/>
              </a:rPr>
              <a:t>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Những lời tâm sự đó giúp em hiểu về hoàn cảnh sống và làm việc của nhân vật: Mỗi ngày anh phải gửi bản “ốp” về “nhà”, có những lúc tưởng chừng không thể làm được. Nửa đêm dù mưa tuyết, giá lạnh, đúng giờ “ốp” thì cũng phải trở dậy ra ngoài làm việc.</a:t>
            </a:r>
            <a:endParaRPr lang="en-US" altLang="en-US" sz="2000">
              <a:latin typeface="Times New Roman" panose="02020603050405020304" pitchFamily="18" charset="0"/>
            </a:endParaRPr>
          </a:p>
        </p:txBody>
      </p:sp>
      <p:sp>
        <p:nvSpPr>
          <p:cNvPr id="4" name="Text Box 12">
            <a:extLst>
              <a:ext uri="{FF2B5EF4-FFF2-40B4-BE49-F238E27FC236}">
                <a16:creationId xmlns:a16="http://schemas.microsoft.com/office/drawing/2014/main" id="{A0B1F84D-621C-4AB3-85BC-7EEC471F633D}"/>
              </a:ext>
            </a:extLst>
          </p:cNvPr>
          <p:cNvSpPr txBox="1">
            <a:spLocks noChangeArrowheads="1"/>
          </p:cNvSpPr>
          <p:nvPr/>
        </p:nvSpPr>
        <p:spPr bwMode="auto">
          <a:xfrm>
            <a:off x="1576388" y="2811463"/>
            <a:ext cx="901541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000">
                <a:latin typeface="Times New Roman" panose="02020603050405020304" pitchFamily="18" charset="0"/>
              </a:rPr>
              <a:t>+ Sống và làm việc một mình trên đỉnh núi cao 2600m, quanh năm làm bạn với mây mù và cây cỏ. Anh làm công tác khí tượng kiêm vật lí địa cầu . Công việc của anh là “đo gió, đo mưa, đo nắng,tính mây và đo chấn động mặt đất, dự báo thời tiết hằng ngày để phục vụ sản xuất và phục vụ chiến đấu”. Một công việc gian khó nhưng đòi hỏi sự chính xác, tỉ mỉ và tinh thần trách nhiệm cao. </a:t>
            </a:r>
            <a:endParaRPr lang="en-US" altLang="en-US" sz="2000">
              <a:latin typeface="Times New Roman" panose="02020603050405020304" pitchFamily="18" charset="0"/>
            </a:endParaRPr>
          </a:p>
        </p:txBody>
      </p:sp>
      <p:sp>
        <p:nvSpPr>
          <p:cNvPr id="5" name="Text Box 12">
            <a:extLst>
              <a:ext uri="{FF2B5EF4-FFF2-40B4-BE49-F238E27FC236}">
                <a16:creationId xmlns:a16="http://schemas.microsoft.com/office/drawing/2014/main" id="{5AA784FB-A173-48E7-A517-9371FFC6AD2A}"/>
              </a:ext>
            </a:extLst>
          </p:cNvPr>
          <p:cNvSpPr txBox="1">
            <a:spLocks noChangeArrowheads="1"/>
          </p:cNvSpPr>
          <p:nvPr/>
        </p:nvSpPr>
        <p:spPr bwMode="auto">
          <a:xfrm>
            <a:off x="1557338" y="4572000"/>
            <a:ext cx="84867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000">
                <a:latin typeface="Times New Roman" panose="02020603050405020304" pitchFamily="18" charset="0"/>
              </a:rPr>
              <a:t>- Hoàn cảnh sống và làm việc của anh thanh niên khá đặc biệt: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Hoàn cảnh sống khắc nghiệt vô cùng bởi sự heo hút, vắng vẻ; cuộc sống và công việc có phần đơn điệu, giản đơn...là thử thách thực sự đối với tuổi trẻ vốn sung sức và khát khao trời rộng, khát khao hành động. Nhưng cái gian khổ nhất đối với chàng trai trẻ ấy là phải vượt qua sự cô đơn, vắng vẻ quanh năm suốt tháng ở nơi núi cao không một bóng người.</a:t>
            </a:r>
            <a:endParaRPr lang="en-US" altLang="en-US"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slide(fromBottom)">
                                      <p:cBhvr>
                                        <p:cTn id="7" dur="500"/>
                                        <p:tgtEl>
                                          <p:spTgt spid="4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6"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a:extLst>
              <a:ext uri="{FF2B5EF4-FFF2-40B4-BE49-F238E27FC236}">
                <a16:creationId xmlns:a16="http://schemas.microsoft.com/office/drawing/2014/main" id="{895BB3F6-F0A0-4F56-B9FE-36E0D3F6A490}"/>
              </a:ext>
            </a:extLst>
          </p:cNvPr>
          <p:cNvSpPr txBox="1">
            <a:spLocks noChangeArrowheads="1"/>
          </p:cNvSpPr>
          <p:nvPr/>
        </p:nvSpPr>
        <p:spPr bwMode="auto">
          <a:xfrm>
            <a:off x="1546225" y="76200"/>
            <a:ext cx="89455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en-US" sz="2400">
                <a:latin typeface="Times New Roman" panose="02020603050405020304" pitchFamily="18" charset="0"/>
              </a:rPr>
              <a:t>    </a:t>
            </a:r>
            <a:r>
              <a:rPr lang="fr-FR" altLang="en-US" sz="2400" b="1">
                <a:latin typeface="Times New Roman" panose="02020603050405020304" pitchFamily="18" charset="0"/>
              </a:rPr>
              <a:t>Câu 3: </a:t>
            </a:r>
            <a:r>
              <a:rPr lang="fr-FR" altLang="en-US" sz="2400">
                <a:latin typeface="Times New Roman" panose="02020603050405020304" pitchFamily="18" charset="0"/>
              </a:rPr>
              <a:t>Trong hoàn cảnh sống và làm việc đặc biệt ấy, điều đã giúp nhân vật anh thanh niên sống yêu đời và hoàn thành tốt nhiệm vụ là:</a:t>
            </a:r>
            <a:endParaRPr lang="en-US" altLang="en-US" sz="2400">
              <a:latin typeface="Times New Roman" panose="02020603050405020304" pitchFamily="18" charset="0"/>
            </a:endParaRPr>
          </a:p>
          <a:p>
            <a:pPr>
              <a:spcBef>
                <a:spcPct val="0"/>
              </a:spcBef>
              <a:buFontTx/>
              <a:buNone/>
            </a:pPr>
            <a:r>
              <a:rPr lang="fr-FR" altLang="en-US" sz="2400">
                <a:latin typeface="Times New Roman" panose="02020603050405020304" pitchFamily="18" charset="0"/>
              </a:rPr>
              <a:t> - Lòng yêu nghề và tinh thần trách nhiệm với công việc. </a:t>
            </a:r>
            <a:endParaRPr lang="en-US" altLang="en-US" sz="2400">
              <a:latin typeface="Times New Roman" panose="02020603050405020304" pitchFamily="18" charset="0"/>
            </a:endParaRPr>
          </a:p>
          <a:p>
            <a:pPr>
              <a:spcBef>
                <a:spcPct val="0"/>
              </a:spcBef>
              <a:buFontTx/>
              <a:buNone/>
            </a:pPr>
            <a:r>
              <a:rPr lang="fr-FR" altLang="en-US" sz="2400">
                <a:latin typeface="Times New Roman" panose="02020603050405020304" pitchFamily="18" charset="0"/>
              </a:rPr>
              <a:t>- Anh bíêt tổ chức sắp xếp cuộc sống của mình ở trạm khí tượng thật ngăn nắp, chủ động: Nuôi gà, trồng hoa, tự học và đọc sách ngoài giờ làm việc. </a:t>
            </a:r>
            <a:endParaRPr lang="en-US" altLang="en-US" sz="2400">
              <a:latin typeface="Times New Roman" panose="02020603050405020304" pitchFamily="18" charset="0"/>
            </a:endParaRPr>
          </a:p>
        </p:txBody>
      </p:sp>
      <p:sp>
        <p:nvSpPr>
          <p:cNvPr id="3" name="Text Box 12">
            <a:extLst>
              <a:ext uri="{FF2B5EF4-FFF2-40B4-BE49-F238E27FC236}">
                <a16:creationId xmlns:a16="http://schemas.microsoft.com/office/drawing/2014/main" id="{BF92D07A-5F9B-4D8A-B321-3F0A252E4AC1}"/>
              </a:ext>
            </a:extLst>
          </p:cNvPr>
          <p:cNvSpPr txBox="1">
            <a:spLocks noChangeArrowheads="1"/>
          </p:cNvSpPr>
          <p:nvPr/>
        </p:nvSpPr>
        <p:spPr bwMode="auto">
          <a:xfrm>
            <a:off x="1546225" y="2667000"/>
            <a:ext cx="894556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en-US" sz="2400">
                <a:latin typeface="Times New Roman" panose="02020603050405020304" pitchFamily="18" charset="0"/>
              </a:rPr>
              <a:t>    </a:t>
            </a:r>
            <a:r>
              <a:rPr lang="fr-FR" altLang="en-US" sz="2400" b="1">
                <a:latin typeface="Times New Roman" panose="02020603050405020304" pitchFamily="18" charset="0"/>
              </a:rPr>
              <a:t>Câu 4: </a:t>
            </a:r>
            <a:r>
              <a:rPr lang="fr-FR" altLang="en-US" sz="2400">
                <a:latin typeface="Times New Roman" panose="02020603050405020304" pitchFamily="18" charset="0"/>
              </a:rPr>
              <a:t>Chép một trong hai câu có sử dụng phép nhân hóa trong đoạn văn:</a:t>
            </a:r>
            <a:endParaRPr lang="en-US" altLang="en-US" sz="2400">
              <a:latin typeface="Times New Roman" panose="02020603050405020304" pitchFamily="18" charset="0"/>
            </a:endParaRPr>
          </a:p>
          <a:p>
            <a:pPr>
              <a:spcBef>
                <a:spcPct val="0"/>
              </a:spcBef>
              <a:buFontTx/>
              <a:buNone/>
            </a:pPr>
            <a:r>
              <a:rPr lang="fr-FR" altLang="en-US" sz="2400">
                <a:latin typeface="Times New Roman" panose="02020603050405020304" pitchFamily="18" charset="0"/>
              </a:rPr>
              <a:t> - “ Xách đèn ra vườn, gió tuyết và lặng im ở bên ngoài như chỉ chực đợi mình ra là ào ào xô tới”. </a:t>
            </a:r>
            <a:endParaRPr lang="en-US" altLang="en-US" sz="2400">
              <a:latin typeface="Times New Roman" panose="02020603050405020304" pitchFamily="18" charset="0"/>
            </a:endParaRPr>
          </a:p>
          <a:p>
            <a:pPr>
              <a:spcBef>
                <a:spcPct val="0"/>
              </a:spcBef>
              <a:buFontTx/>
              <a:buNone/>
            </a:pPr>
            <a:r>
              <a:rPr lang="fr-FR" altLang="en-US" sz="2400">
                <a:latin typeface="Times New Roman" panose="02020603050405020304" pitchFamily="18" charset="0"/>
              </a:rPr>
              <a:t>- Hoặc là câu “Cái lặng im lúc đó mới thật dễ sợ: Nó như bị gió chặt ra từng khúc, mà gió thì giống như những nhát chổi lớn muốn quét đi tất cả, ném vứt lung tung”. </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1C873911-6689-4F99-BB13-B722EC9812D2}"/>
              </a:ext>
            </a:extLst>
          </p:cNvPr>
          <p:cNvSpPr txBox="1">
            <a:spLocks noChangeArrowheads="1"/>
          </p:cNvSpPr>
          <p:nvPr/>
        </p:nvSpPr>
        <p:spPr bwMode="auto">
          <a:xfrm>
            <a:off x="1546225" y="76200"/>
            <a:ext cx="8945563"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en-US" sz="2400">
                <a:latin typeface="Times New Roman" panose="02020603050405020304" pitchFamily="18" charset="0"/>
              </a:rPr>
              <a:t>    </a:t>
            </a:r>
            <a:r>
              <a:rPr lang="fr-FR" altLang="en-US" sz="2000" b="1">
                <a:latin typeface="Times New Roman" panose="02020603050405020304" pitchFamily="18" charset="0"/>
              </a:rPr>
              <a:t>Câu 5: </a:t>
            </a:r>
            <a:endParaRPr lang="en-US" altLang="en-US" sz="2000" b="1" i="1">
              <a:latin typeface="Times New Roman" panose="02020603050405020304" pitchFamily="18" charset="0"/>
            </a:endParaRPr>
          </a:p>
          <a:p>
            <a:pPr>
              <a:spcBef>
                <a:spcPct val="0"/>
              </a:spcBef>
              <a:buFontTx/>
              <a:buNone/>
            </a:pPr>
            <a:r>
              <a:rPr lang="fr-FR" altLang="en-US" sz="2000" b="1" i="1">
                <a:latin typeface="Times New Roman" panose="02020603050405020304" pitchFamily="18" charset="0"/>
              </a:rPr>
              <a:t>Đoạn văn tham khảo :</a:t>
            </a:r>
            <a:endParaRPr lang="en-US" altLang="en-US" sz="2000" b="1" i="1">
              <a:latin typeface="Times New Roman" panose="02020603050405020304" pitchFamily="18" charset="0"/>
            </a:endParaRPr>
          </a:p>
          <a:p>
            <a:pPr>
              <a:spcBef>
                <a:spcPct val="0"/>
              </a:spcBef>
              <a:buFontTx/>
              <a:buNone/>
            </a:pPr>
            <a:r>
              <a:rPr lang="fr-FR" altLang="en-US" sz="2000" b="1" i="1">
                <a:latin typeface="Times New Roman" panose="02020603050405020304" pitchFamily="18" charset="0"/>
              </a:rPr>
              <a:t>(1) Lặng lẽ Sa Pa của của Nguyễn Thành Long đem đến cho người đọc thưởng thức bức tranh núi rừng rộng lớp cùng tây Bắc.</a:t>
            </a:r>
            <a:endParaRPr lang="en-US" altLang="en-US" sz="2000" b="1" i="1">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(2) Bức tranh thiên nhiên được miru tả từ xa đến gần, từ bầu trời đến mặt đất.</a:t>
            </a:r>
            <a:endParaRPr lang="en-US" altLang="en-US" sz="2000" b="1" i="1">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(3) Xa xa núi cao, thác đổ trắng xóa, đường núi quanh co uốn lượng, câu cối rậm rạp, những đàn bò đủng đỉnh ăn cỏ trong những thung lũng ven đường, nắng len tới đốt cháy rừng cây… mây bị nắng xua đi cuộn tròn…</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(4) Những vòm lá ướt sương…</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(5) Đến gần là vờn hoa dơn, hoa thược dược vàng, tím, hồng phấn, tổ ong với đủ màu sắc rực rỡ do bàn tay của con người tạo ra.</a:t>
            </a:r>
            <a:endParaRPr lang="en-US" altLang="en-US" sz="2000">
              <a:latin typeface="Times New Roman" panose="02020603050405020304" pitchFamily="18" charset="0"/>
            </a:endParaRPr>
          </a:p>
          <a:p>
            <a:pPr>
              <a:spcBef>
                <a:spcPct val="0"/>
              </a:spcBef>
              <a:buFontTx/>
              <a:buNone/>
            </a:pPr>
            <a:r>
              <a:rPr lang="fr-FR" altLang="en-US" sz="2000" b="1" i="1">
                <a:latin typeface="Times New Roman" panose="02020603050405020304" pitchFamily="18" charset="0"/>
              </a:rPr>
              <a:t>(6) Tất cả đã làm nên một bức tranh thiên nhiên đẹp kì lạ, hấp dẫn, gợi ra cho ta bao liên tưởng và khát khao về vúng đất thơ mộng.</a:t>
            </a:r>
            <a:endParaRPr lang="en-US" altLang="en-US" sz="2000">
              <a:latin typeface="Times New Roman" panose="02020603050405020304" pitchFamily="18" charset="0"/>
            </a:endParaRPr>
          </a:p>
          <a:p>
            <a:pPr>
              <a:spcBef>
                <a:spcPct val="0"/>
              </a:spcBef>
              <a:buFontTx/>
              <a:buNone/>
            </a:pPr>
            <a:r>
              <a:rPr lang="fr-FR" altLang="en-US" sz="2000" b="1" i="1">
                <a:latin typeface="Times New Roman" panose="02020603050405020304" pitchFamily="18" charset="0"/>
              </a:rPr>
              <a:t>- Phép liệt kê :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(3) Xa xa núi cao, thác đổ trắng xóa, đường núi quanh co uốn lượng, câu cối rậm rạp, những đàn bò đủng đỉnh ăn cỏ trong những thung lũng ven đường, nắng len tới đốt cháy rừng cây… mây bị nắng xua đi cuộn tròn…</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(5) Đến gần là vờn hoa dơn, hoa thược dược vàng, tím, hồng phấn, tổ ong với đủ màu sắc rực rỡ do bàn tay của con người tạo ra.</a:t>
            </a:r>
            <a:endParaRPr lang="en-US" altLang="en-US" sz="2000">
              <a:latin typeface="Times New Roman" panose="02020603050405020304" pitchFamily="18" charset="0"/>
            </a:endParaRPr>
          </a:p>
          <a:p>
            <a:pPr>
              <a:spcBef>
                <a:spcPct val="0"/>
              </a:spcBef>
              <a:buFontTx/>
              <a:buNone/>
            </a:pPr>
            <a:r>
              <a:rPr lang="fr-FR" altLang="en-US" sz="2000" b="1" i="1">
                <a:latin typeface="Times New Roman" panose="02020603050405020304" pitchFamily="18" charset="0"/>
              </a:rPr>
              <a:t> </a:t>
            </a:r>
            <a:endParaRPr lang="en-US" altLang="en-US"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Text Box 13">
            <a:extLst>
              <a:ext uri="{FF2B5EF4-FFF2-40B4-BE49-F238E27FC236}">
                <a16:creationId xmlns:a16="http://schemas.microsoft.com/office/drawing/2014/main" id="{42043758-61B4-4657-984A-6B9F2CF5E64B}"/>
              </a:ext>
            </a:extLst>
          </p:cNvPr>
          <p:cNvSpPr txBox="1">
            <a:spLocks noChangeArrowheads="1"/>
          </p:cNvSpPr>
          <p:nvPr/>
        </p:nvSpPr>
        <p:spPr bwMode="auto">
          <a:xfrm>
            <a:off x="1676400" y="0"/>
            <a:ext cx="89916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en-US" sz="2400" b="1">
                <a:latin typeface="Times New Roman" panose="02020603050405020304" pitchFamily="18" charset="0"/>
              </a:rPr>
              <a:t>ĐỀ SỐ 2:</a:t>
            </a:r>
            <a:r>
              <a:rPr lang="en-US" altLang="en-US" sz="2400">
                <a:latin typeface="Times New Roman" panose="02020603050405020304" pitchFamily="18" charset="0"/>
              </a:rPr>
              <a:t>    </a:t>
            </a:r>
            <a:r>
              <a:rPr lang="vi-VN" altLang="en-US" sz="2400">
                <a:latin typeface="Times New Roman" panose="02020603050405020304" pitchFamily="18" charset="0"/>
              </a:rPr>
              <a:t>Đọc đoạn trích dưới đây và trả lời câu hỏi từ 1 đến 3:</a:t>
            </a:r>
            <a:endParaRPr lang="en-US" altLang="en-US" sz="2400">
              <a:latin typeface="Times New Roman" panose="02020603050405020304" pitchFamily="18" charset="0"/>
            </a:endParaRPr>
          </a:p>
          <a:p>
            <a:pPr>
              <a:spcBef>
                <a:spcPct val="0"/>
              </a:spcBef>
              <a:buFontTx/>
              <a:buNone/>
            </a:pPr>
            <a:r>
              <a:rPr lang="fr-FR" altLang="en-US" sz="2400">
                <a:latin typeface="Times New Roman" panose="02020603050405020304" pitchFamily="18" charset="0"/>
              </a:rPr>
              <a:t>Đọc </a:t>
            </a:r>
            <a:r>
              <a:rPr lang="fr-FR" altLang="en-US" sz="2400" i="1">
                <a:latin typeface="Times New Roman" panose="02020603050405020304" pitchFamily="18" charset="0"/>
              </a:rPr>
              <a:t>Lặng lẽ Sa Pa</a:t>
            </a:r>
            <a:r>
              <a:rPr lang="fr-FR" altLang="en-US" sz="2400">
                <a:latin typeface="Times New Roman" panose="02020603050405020304" pitchFamily="18" charset="0"/>
              </a:rPr>
              <a:t> của Nguyễn Thành Long, hẳn các em còn nhớ: Khi được mời lên nhà anh thanh niên, họa sĩ đã nghĩ thầm: </a:t>
            </a:r>
            <a:r>
              <a:rPr lang="fr-FR" altLang="en-US" sz="2400" i="1">
                <a:latin typeface="Times New Roman" panose="02020603050405020304" pitchFamily="18" charset="0"/>
              </a:rPr>
              <a:t>"Khách tới bất ngờ, chắc cu cậu chưa kịp quét tước dọn dẹp, chưa kịp gấp chăn chẳng hạn".</a:t>
            </a:r>
            <a:r>
              <a:rPr lang="fr-FR" altLang="en-US" sz="2400">
                <a:latin typeface="Times New Roman" panose="02020603050405020304" pitchFamily="18" charset="0"/>
              </a:rPr>
              <a:t> Nhưng rồi, sau những câu chuyện anh kể, những việc anh làm, họa sĩ lại nghĩ: </a:t>
            </a:r>
            <a:r>
              <a:rPr lang="fr-FR" altLang="en-US" sz="2400" i="1">
                <a:latin typeface="Times New Roman" panose="02020603050405020304" pitchFamily="18" charset="0"/>
              </a:rPr>
              <a:t>"Chao ôi, bắt gặp một con người như anh ta là một cơ hội hãn hữu cho sáng tác, nhưng hoàn thành sáng tác còn là một chặng đường dài. Mặc dù vậy, ông đã chấp nhận một sự thử thách".</a:t>
            </a:r>
            <a:endParaRPr lang="en-US" altLang="en-US" sz="2400">
              <a:latin typeface="Times New Roman" panose="02020603050405020304" pitchFamily="18" charset="0"/>
            </a:endParaRPr>
          </a:p>
          <a:p>
            <a:pPr>
              <a:spcBef>
                <a:spcPct val="0"/>
              </a:spcBef>
              <a:buFontTx/>
              <a:buNone/>
            </a:pPr>
            <a:r>
              <a:rPr lang="fr-FR" altLang="en-US" sz="2400" b="1">
                <a:latin typeface="Times New Roman" panose="02020603050405020304" pitchFamily="18" charset="0"/>
              </a:rPr>
              <a:t>Câu 1: </a:t>
            </a:r>
            <a:r>
              <a:rPr lang="fr-FR" altLang="en-US" sz="2400">
                <a:latin typeface="Times New Roman" panose="02020603050405020304" pitchFamily="18" charset="0"/>
              </a:rPr>
              <a:t>Em hiểu cách nhìn nhận, đánh giá của họa sĩ về nhân vật anh thanh niên đã thay đổi như thế nào? Vì sao có sự thay đổi đó? Ý nghĩ sự thay đổi đó là gì?</a:t>
            </a:r>
            <a:endParaRPr lang="en-US" altLang="en-US" sz="2400">
              <a:latin typeface="Times New Roman" panose="02020603050405020304" pitchFamily="18" charset="0"/>
            </a:endParaRPr>
          </a:p>
          <a:p>
            <a:pPr>
              <a:spcBef>
                <a:spcPct val="0"/>
              </a:spcBef>
              <a:buFontTx/>
              <a:buNone/>
            </a:pPr>
            <a:r>
              <a:rPr lang="fr-FR" altLang="en-US" sz="2400" b="1">
                <a:latin typeface="Times New Roman" panose="02020603050405020304" pitchFamily="18" charset="0"/>
              </a:rPr>
              <a:t>Câu 2: </a:t>
            </a:r>
            <a:r>
              <a:rPr lang="fr-FR" altLang="en-US" sz="2400">
                <a:latin typeface="Times New Roman" panose="02020603050405020304" pitchFamily="18" charset="0"/>
              </a:rPr>
              <a:t>Bên cạnh nhân vật họa sĩ, còn nhiều nhân vật phụ khác cũng đã góp phần làm rõ tính cách nhân vật anh thanh niên. Đó là những nhân vật nào? </a:t>
            </a:r>
            <a:endParaRPr lang="en-US" altLang="en-US" sz="2400">
              <a:latin typeface="Times New Roman" panose="02020603050405020304" pitchFamily="18" charset="0"/>
            </a:endParaRPr>
          </a:p>
          <a:p>
            <a:pPr>
              <a:spcBef>
                <a:spcPct val="0"/>
              </a:spcBef>
              <a:buFontTx/>
              <a:buNone/>
            </a:pPr>
            <a:r>
              <a:rPr lang="fr-FR" altLang="en-US" sz="2400" b="1">
                <a:latin typeface="Times New Roman" panose="02020603050405020304" pitchFamily="18" charset="0"/>
              </a:rPr>
              <a:t>Câu 3: </a:t>
            </a:r>
            <a:r>
              <a:rPr lang="fr-FR" altLang="en-US" sz="2400">
                <a:latin typeface="Times New Roman" panose="02020603050405020304" pitchFamily="18" charset="0"/>
              </a:rPr>
              <a:t>Viết đoạn văn phân tích nhân vật họa sĩ trong tác phẩm. Trong đoạn có sử dụng khởi ngữ và thành phần phụ chú. ( Yêu cầu: gạch chân dưới các thành phần đó)</a:t>
            </a:r>
            <a:endParaRPr lang="en-US" altLang="en-US" sz="2400">
              <a:latin typeface="Times New Roman" panose="02020603050405020304"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p:cTn id="7" dur="2000" fill="hold"/>
                                        <p:tgtEl>
                                          <p:spTgt spid="34829"/>
                                        </p:tgtEl>
                                        <p:attrNameLst>
                                          <p:attrName>ppt_w</p:attrName>
                                        </p:attrNameLst>
                                      </p:cBhvr>
                                      <p:tavLst>
                                        <p:tav tm="0">
                                          <p:val>
                                            <p:strVal val="#ppt_w*0.70"/>
                                          </p:val>
                                        </p:tav>
                                        <p:tav tm="100000">
                                          <p:val>
                                            <p:strVal val="#ppt_w"/>
                                          </p:val>
                                        </p:tav>
                                      </p:tavLst>
                                    </p:anim>
                                    <p:anim calcmode="lin" valueType="num">
                                      <p:cBhvr>
                                        <p:cTn id="8" dur="2000" fill="hold"/>
                                        <p:tgtEl>
                                          <p:spTgt spid="34829"/>
                                        </p:tgtEl>
                                        <p:attrNameLst>
                                          <p:attrName>ppt_h</p:attrName>
                                        </p:attrNameLst>
                                      </p:cBhvr>
                                      <p:tavLst>
                                        <p:tav tm="0">
                                          <p:val>
                                            <p:strVal val="#ppt_h"/>
                                          </p:val>
                                        </p:tav>
                                        <p:tav tm="100000">
                                          <p:val>
                                            <p:strVal val="#ppt_h"/>
                                          </p:val>
                                        </p:tav>
                                      </p:tavLst>
                                    </p:anim>
                                    <p:animEffect transition="in" filter="fade">
                                      <p:cBhvr>
                                        <p:cTn id="9"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F45E2F5F-28BB-4A9C-BCC9-970F990099EA}"/>
              </a:ext>
            </a:extLst>
          </p:cNvPr>
          <p:cNvSpPr txBox="1">
            <a:spLocks noChangeArrowheads="1"/>
          </p:cNvSpPr>
          <p:nvPr/>
        </p:nvSpPr>
        <p:spPr bwMode="auto">
          <a:xfrm>
            <a:off x="1524000" y="112713"/>
            <a:ext cx="8945563" cy="2308225"/>
          </a:xfrm>
          <a:prstGeom prst="rect">
            <a:avLst/>
          </a:prstGeom>
          <a:noFill/>
          <a:ln>
            <a:noFill/>
          </a:ln>
          <a:effec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r>
              <a:rPr lang="fr-FR" sz="2400" b="1" dirty="0" err="1"/>
              <a:t>Câu</a:t>
            </a:r>
            <a:r>
              <a:rPr lang="fr-FR" sz="2400" b="1" dirty="0"/>
              <a:t> 1: </a:t>
            </a:r>
            <a:endParaRPr lang="en-US" sz="2400" dirty="0"/>
          </a:p>
          <a:p>
            <a:pPr marL="342900" indent="-342900">
              <a:buFontTx/>
              <a:buChar char="-"/>
              <a:defRPr/>
            </a:pPr>
            <a:r>
              <a:rPr lang="fr-FR" sz="2400" dirty="0" err="1"/>
              <a:t>Cách</a:t>
            </a:r>
            <a:r>
              <a:rPr lang="fr-FR" sz="2400" dirty="0"/>
              <a:t> </a:t>
            </a:r>
            <a:r>
              <a:rPr lang="fr-FR" sz="2400" dirty="0" err="1"/>
              <a:t>nhìn</a:t>
            </a:r>
            <a:r>
              <a:rPr lang="fr-FR" sz="2400" dirty="0"/>
              <a:t> </a:t>
            </a:r>
            <a:r>
              <a:rPr lang="fr-FR" sz="2400" dirty="0" err="1"/>
              <a:t>nhận</a:t>
            </a:r>
            <a:r>
              <a:rPr lang="fr-FR" sz="2400" dirty="0"/>
              <a:t>, </a:t>
            </a:r>
            <a:r>
              <a:rPr lang="fr-FR" sz="2400" dirty="0" err="1"/>
              <a:t>đánh</a:t>
            </a:r>
            <a:r>
              <a:rPr lang="fr-FR" sz="2400" dirty="0"/>
              <a:t> </a:t>
            </a:r>
            <a:r>
              <a:rPr lang="fr-FR" sz="2400" dirty="0" err="1"/>
              <a:t>giá</a:t>
            </a:r>
            <a:r>
              <a:rPr lang="fr-FR" sz="2400" dirty="0"/>
              <a:t> </a:t>
            </a:r>
            <a:r>
              <a:rPr lang="fr-FR" sz="2400" dirty="0" err="1"/>
              <a:t>của</a:t>
            </a:r>
            <a:r>
              <a:rPr lang="fr-FR" sz="2400" dirty="0"/>
              <a:t> </a:t>
            </a:r>
            <a:r>
              <a:rPr lang="fr-FR" sz="2400" dirty="0" err="1"/>
              <a:t>họa</a:t>
            </a:r>
            <a:r>
              <a:rPr lang="fr-FR" sz="2400" dirty="0"/>
              <a:t> </a:t>
            </a:r>
            <a:r>
              <a:rPr lang="fr-FR" sz="2400" dirty="0" err="1"/>
              <a:t>sĩ</a:t>
            </a:r>
            <a:r>
              <a:rPr lang="fr-FR" sz="2400" dirty="0"/>
              <a:t> </a:t>
            </a:r>
            <a:r>
              <a:rPr lang="fr-FR" sz="2400" dirty="0" err="1"/>
              <a:t>với</a:t>
            </a:r>
            <a:r>
              <a:rPr lang="fr-FR" sz="2400" dirty="0"/>
              <a:t> </a:t>
            </a:r>
            <a:r>
              <a:rPr lang="fr-FR" sz="2400" dirty="0" err="1"/>
              <a:t>nhân</a:t>
            </a:r>
            <a:r>
              <a:rPr lang="fr-FR" sz="2400" dirty="0"/>
              <a:t> </a:t>
            </a:r>
            <a:r>
              <a:rPr lang="fr-FR" sz="2400" dirty="0" err="1"/>
              <a:t>vật</a:t>
            </a:r>
            <a:r>
              <a:rPr lang="fr-FR" sz="2400" dirty="0"/>
              <a:t> </a:t>
            </a:r>
            <a:r>
              <a:rPr lang="fr-FR" sz="2400" dirty="0" err="1"/>
              <a:t>anh</a:t>
            </a:r>
            <a:r>
              <a:rPr lang="fr-FR" sz="2400" dirty="0"/>
              <a:t> </a:t>
            </a:r>
            <a:r>
              <a:rPr lang="fr-FR" sz="2400" dirty="0" err="1"/>
              <a:t>thanh</a:t>
            </a:r>
            <a:r>
              <a:rPr lang="fr-FR" sz="2400" dirty="0"/>
              <a:t> </a:t>
            </a:r>
            <a:r>
              <a:rPr lang="fr-FR" sz="2400" dirty="0" err="1"/>
              <a:t>niên</a:t>
            </a:r>
            <a:r>
              <a:rPr lang="fr-FR" sz="2400" dirty="0"/>
              <a:t> </a:t>
            </a:r>
            <a:r>
              <a:rPr lang="fr-FR" sz="2400" dirty="0" err="1"/>
              <a:t>đã</a:t>
            </a:r>
            <a:r>
              <a:rPr lang="fr-FR" sz="2400" dirty="0"/>
              <a:t> </a:t>
            </a:r>
            <a:r>
              <a:rPr lang="fr-FR" sz="2400" dirty="0" err="1"/>
              <a:t>thay</a:t>
            </a:r>
            <a:r>
              <a:rPr lang="fr-FR" sz="2400" dirty="0"/>
              <a:t> </a:t>
            </a:r>
            <a:r>
              <a:rPr lang="fr-FR" sz="2400" dirty="0" err="1"/>
              <a:t>đổi</a:t>
            </a:r>
            <a:r>
              <a:rPr lang="fr-FR" sz="2400" dirty="0"/>
              <a:t>; </a:t>
            </a:r>
            <a:r>
              <a:rPr lang="fr-FR" sz="2400" dirty="0" err="1"/>
              <a:t>từ</a:t>
            </a:r>
            <a:r>
              <a:rPr lang="fr-FR" sz="2400" dirty="0"/>
              <a:t> </a:t>
            </a:r>
            <a:r>
              <a:rPr lang="fr-FR" sz="2400" dirty="0" err="1"/>
              <a:t>chưa</a:t>
            </a:r>
            <a:r>
              <a:rPr lang="fr-FR" sz="2400" dirty="0"/>
              <a:t> </a:t>
            </a:r>
            <a:r>
              <a:rPr lang="fr-FR" sz="2400" dirty="0" err="1"/>
              <a:t>hiểu</a:t>
            </a:r>
            <a:r>
              <a:rPr lang="fr-FR" sz="2400" dirty="0"/>
              <a:t> </a:t>
            </a:r>
            <a:r>
              <a:rPr lang="fr-FR" sz="2400" dirty="0" err="1"/>
              <a:t>đến</a:t>
            </a:r>
            <a:r>
              <a:rPr lang="fr-FR" sz="2400" dirty="0"/>
              <a:t> </a:t>
            </a:r>
            <a:r>
              <a:rPr lang="fr-FR" sz="2400" dirty="0" err="1"/>
              <a:t>hiểu</a:t>
            </a:r>
            <a:r>
              <a:rPr lang="fr-FR" sz="2400" dirty="0"/>
              <a:t>, </a:t>
            </a:r>
            <a:r>
              <a:rPr lang="fr-FR" sz="2400" dirty="0" err="1"/>
              <a:t>cảm</a:t>
            </a:r>
            <a:r>
              <a:rPr lang="fr-FR" sz="2400" dirty="0"/>
              <a:t> </a:t>
            </a:r>
            <a:r>
              <a:rPr lang="fr-FR" sz="2400" dirty="0" err="1"/>
              <a:t>phục</a:t>
            </a:r>
            <a:r>
              <a:rPr lang="fr-FR" sz="2400" dirty="0"/>
              <a:t>. </a:t>
            </a:r>
          </a:p>
          <a:p>
            <a:pPr marL="342900" indent="-342900">
              <a:buFontTx/>
              <a:buChar char="-"/>
              <a:defRPr/>
            </a:pPr>
            <a:r>
              <a:rPr lang="fr-FR" sz="2400" dirty="0"/>
              <a:t>- </a:t>
            </a:r>
            <a:r>
              <a:rPr lang="fr-FR" sz="2400" dirty="0" err="1"/>
              <a:t>Sự</a:t>
            </a:r>
            <a:r>
              <a:rPr lang="fr-FR" sz="2400" dirty="0"/>
              <a:t> </a:t>
            </a:r>
            <a:r>
              <a:rPr lang="fr-FR" sz="2400" dirty="0" err="1"/>
              <a:t>thay</a:t>
            </a:r>
            <a:r>
              <a:rPr lang="fr-FR" sz="2400" dirty="0"/>
              <a:t> </a:t>
            </a:r>
            <a:r>
              <a:rPr lang="fr-FR" sz="2400" dirty="0" err="1"/>
              <a:t>đổi</a:t>
            </a:r>
            <a:r>
              <a:rPr lang="fr-FR" sz="2400" dirty="0"/>
              <a:t> </a:t>
            </a:r>
            <a:r>
              <a:rPr lang="fr-FR" sz="2400" dirty="0" err="1"/>
              <a:t>đó</a:t>
            </a:r>
            <a:r>
              <a:rPr lang="fr-FR" sz="2400" dirty="0"/>
              <a:t> </a:t>
            </a:r>
            <a:r>
              <a:rPr lang="fr-FR" sz="2400" dirty="0" err="1"/>
              <a:t>có</a:t>
            </a:r>
            <a:r>
              <a:rPr lang="fr-FR" sz="2400" dirty="0"/>
              <a:t> </a:t>
            </a:r>
            <a:r>
              <a:rPr lang="fr-FR" sz="2400" dirty="0" err="1"/>
              <a:t>được</a:t>
            </a:r>
            <a:r>
              <a:rPr lang="fr-FR" sz="2400" dirty="0"/>
              <a:t> là do </a:t>
            </a:r>
            <a:r>
              <a:rPr lang="fr-FR" sz="2400" dirty="0" err="1"/>
              <a:t>những</a:t>
            </a:r>
            <a:r>
              <a:rPr lang="fr-FR" sz="2400" dirty="0"/>
              <a:t> </a:t>
            </a:r>
            <a:r>
              <a:rPr lang="fr-FR" sz="2400" dirty="0" err="1"/>
              <a:t>điều</a:t>
            </a:r>
            <a:r>
              <a:rPr lang="fr-FR" sz="2400" dirty="0"/>
              <a:t> </a:t>
            </a:r>
            <a:r>
              <a:rPr lang="fr-FR" sz="2400" dirty="0" err="1"/>
              <a:t>họa</a:t>
            </a:r>
            <a:r>
              <a:rPr lang="fr-FR" sz="2400" dirty="0"/>
              <a:t> </a:t>
            </a:r>
            <a:r>
              <a:rPr lang="fr-FR" sz="2400" dirty="0" err="1"/>
              <a:t>sĩ</a:t>
            </a:r>
            <a:r>
              <a:rPr lang="fr-FR" sz="2400" dirty="0"/>
              <a:t> </a:t>
            </a:r>
            <a:r>
              <a:rPr lang="fr-FR" sz="2400" dirty="0" err="1"/>
              <a:t>chứng</a:t>
            </a:r>
            <a:r>
              <a:rPr lang="fr-FR" sz="2400" dirty="0"/>
              <a:t> </a:t>
            </a:r>
            <a:r>
              <a:rPr lang="fr-FR" sz="2400" dirty="0" err="1"/>
              <a:t>kiến,nghe</a:t>
            </a:r>
            <a:r>
              <a:rPr lang="fr-FR" sz="2400" dirty="0"/>
              <a:t>, </a:t>
            </a:r>
            <a:r>
              <a:rPr lang="fr-FR" sz="2400" dirty="0" err="1"/>
              <a:t>thấy</a:t>
            </a:r>
            <a:r>
              <a:rPr lang="fr-FR" sz="2400" dirty="0"/>
              <a:t>, </a:t>
            </a:r>
            <a:r>
              <a:rPr lang="fr-FR" sz="2400" dirty="0" err="1"/>
              <a:t>và</a:t>
            </a:r>
            <a:r>
              <a:rPr lang="fr-FR" sz="2400" dirty="0"/>
              <a:t> </a:t>
            </a:r>
            <a:r>
              <a:rPr lang="fr-FR" sz="2400" dirty="0" err="1"/>
              <a:t>cảm</a:t>
            </a:r>
            <a:r>
              <a:rPr lang="fr-FR" sz="2400" dirty="0"/>
              <a:t> </a:t>
            </a:r>
            <a:r>
              <a:rPr lang="fr-FR" sz="2400" dirty="0" err="1"/>
              <a:t>nhận</a:t>
            </a:r>
            <a:r>
              <a:rPr lang="fr-FR" sz="2400" dirty="0"/>
              <a:t> </a:t>
            </a:r>
            <a:r>
              <a:rPr lang="fr-FR" sz="2400" dirty="0" err="1"/>
              <a:t>từ</a:t>
            </a:r>
            <a:r>
              <a:rPr lang="fr-FR" sz="2400" dirty="0"/>
              <a:t> </a:t>
            </a:r>
            <a:r>
              <a:rPr lang="fr-FR" sz="2400" dirty="0" err="1"/>
              <a:t>anh</a:t>
            </a:r>
            <a:r>
              <a:rPr lang="fr-FR" sz="2400" dirty="0"/>
              <a:t> </a:t>
            </a:r>
            <a:r>
              <a:rPr lang="fr-FR" sz="2400" dirty="0" err="1"/>
              <a:t>thanh</a:t>
            </a:r>
            <a:r>
              <a:rPr lang="fr-FR" sz="2400" dirty="0"/>
              <a:t> </a:t>
            </a:r>
            <a:r>
              <a:rPr lang="fr-FR" sz="2400" dirty="0" err="1"/>
              <a:t>niên</a:t>
            </a:r>
            <a:r>
              <a:rPr lang="fr-FR" sz="2400" dirty="0"/>
              <a:t>. </a:t>
            </a:r>
            <a:endParaRPr lang="en-US" sz="2400" dirty="0"/>
          </a:p>
          <a:p>
            <a:pPr marL="342900" indent="-342900">
              <a:buFontTx/>
              <a:buChar char="-"/>
              <a:defRPr/>
            </a:pPr>
            <a:endParaRPr lang="en-US" sz="2400" dirty="0"/>
          </a:p>
        </p:txBody>
      </p:sp>
      <p:sp>
        <p:nvSpPr>
          <p:cNvPr id="3" name="Text Box 12">
            <a:extLst>
              <a:ext uri="{FF2B5EF4-FFF2-40B4-BE49-F238E27FC236}">
                <a16:creationId xmlns:a16="http://schemas.microsoft.com/office/drawing/2014/main" id="{71A4F724-9469-4EBB-824F-D4D2F0F8795E}"/>
              </a:ext>
            </a:extLst>
          </p:cNvPr>
          <p:cNvSpPr txBox="1">
            <a:spLocks noChangeArrowheads="1"/>
          </p:cNvSpPr>
          <p:nvPr/>
        </p:nvSpPr>
        <p:spPr bwMode="auto">
          <a:xfrm>
            <a:off x="1676400" y="2209800"/>
            <a:ext cx="89455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400" b="1">
                <a:latin typeface="Times New Roman" panose="02020603050405020304" pitchFamily="18" charset="0"/>
              </a:rPr>
              <a:t>Câu 2: </a:t>
            </a:r>
            <a:r>
              <a:rPr lang="fr-FR" altLang="en-US" sz="2400">
                <a:latin typeface="Times New Roman" panose="02020603050405020304" pitchFamily="18" charset="0"/>
              </a:rPr>
              <a:t>Bên cạnh nhân vật anh thanh niên, trong truyện còn có những nhân vật phụ khác góp phần làm rõ tính cách nhân vật anh thanh niên. Đó là bác lái xe, cô kĩ sư trẻ, ông họa sĩ, ông kĩ sư dưới vườn rau Sa Pa và anh cán bộ nghiên cứu bản đồ sét. </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DCB3B984-4208-4118-BD95-E4B1EBB5D892}"/>
              </a:ext>
            </a:extLst>
          </p:cNvPr>
          <p:cNvSpPr txBox="1">
            <a:spLocks noChangeArrowheads="1"/>
          </p:cNvSpPr>
          <p:nvPr/>
        </p:nvSpPr>
        <p:spPr bwMode="auto">
          <a:xfrm>
            <a:off x="1524000" y="112713"/>
            <a:ext cx="8945563"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000" b="1">
                <a:latin typeface="Times New Roman" panose="02020603050405020304" pitchFamily="18" charset="0"/>
              </a:rPr>
              <a:t>Câu 3: </a:t>
            </a:r>
            <a:r>
              <a:rPr lang="fr-FR" altLang="en-US" sz="2000">
                <a:latin typeface="Times New Roman" panose="02020603050405020304" pitchFamily="18" charset="0"/>
              </a:rPr>
              <a:t>Viết đoạn văn: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Về nội dung: phân tích nhân vật họa sĩ với những biểu hiện sau: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Tâm hồn nhạy cảm, mẫn cảm : Ông hoạ sĩ trong câu chuyện với người thanh niên mặc dù gặp gỡ rất ít phút, chỉ thoáng nghe người thanh niên kể chuyện về công việc của mình, ông cảm nhận ngay được nét đẹp tâm hồn của anh, ông cảm thấy rối bời bởi ông đã bắt gặp điều mà ông vẫn ao ước được biết »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Là con người từng trải, hiểu đời, hiểu người sâu sắc - Là con người gắn bó với hội hoạ, có nhiều trăn trở về nghề nghiệp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=&gt; lòng yêu nghề, say mê với nghề. Dấu ấn nghề nghiệp đã in dấu lênvẻ ngoài của ông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Sắp nghỉ hưu vẫn muốn vẽ tranh. ông hiểu vẽ là một công việc gian nan. Ông cảm thấy ngòi bút của mình dường như bất lực trong việc tái hiện lại vẻ đẹp cuộc sống con người. Chỉ có những người thực sự giỏi mới không tự bằng lòng với mình, tự thấy mình phải phấn đấu nhiều hơn nữa.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Ông càng xúc động trước những nét đẹp bình dị, đáng quý của anh thanh niên, ông càng khát khao sáng tác. Làm thế nào để phác hoạ được bức chân dung chàng trai, làm thế nào để người xem phát hiện được, cảm nhận được nét đẹp của anh như ông đang xúc động, làm thế nào để gửi gắm suy tư của ông vào bức tranh đó.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=&gt; Quả thực ta thấy ông là một con người có tâm hồn nhạy cảm, có nhiều suy nghĩ sâu sắc về nghề nghiệp. </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Về hình thức: đoạn văn phải có dùng khởi ngữ và thành phần phụ chú. </a:t>
            </a:r>
            <a:endParaRPr lang="en-US" altLang="en-US"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176B5FC1-AE2F-4E12-B08E-BFFC30DF83A9}"/>
              </a:ext>
            </a:extLst>
          </p:cNvPr>
          <p:cNvSpPr txBox="1">
            <a:spLocks noChangeArrowheads="1"/>
          </p:cNvSpPr>
          <p:nvPr/>
        </p:nvSpPr>
        <p:spPr bwMode="auto">
          <a:xfrm>
            <a:off x="1509713" y="14288"/>
            <a:ext cx="9158287"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000" b="1">
                <a:latin typeface="Times New Roman" panose="02020603050405020304" pitchFamily="18" charset="0"/>
              </a:rPr>
              <a:t>ĐỀ 3</a:t>
            </a:r>
            <a:endParaRPr lang="en-US" altLang="en-US" sz="2000">
              <a:latin typeface="Times New Roman" panose="02020603050405020304" pitchFamily="18" charset="0"/>
            </a:endParaRPr>
          </a:p>
          <a:p>
            <a:pPr>
              <a:spcBef>
                <a:spcPct val="0"/>
              </a:spcBef>
              <a:buFontTx/>
              <a:buNone/>
            </a:pPr>
            <a:r>
              <a:rPr lang="vi-VN" altLang="en-US" sz="2000" i="1">
                <a:latin typeface="Times New Roman" panose="02020603050405020304" pitchFamily="18" charset="0"/>
              </a:rPr>
              <a:t>  “Cháu có ông bố tuyệt lắm. </a:t>
            </a:r>
            <a:r>
              <a:rPr lang="fr-FR" altLang="en-US" sz="2000" i="1">
                <a:latin typeface="Times New Roman" panose="02020603050405020304" pitchFamily="18" charset="0"/>
              </a:rPr>
              <a:t>Hai bố con cùng viết đơn xin ra lính đi mặt trận. Kết quả: bố cháu thắng một – không. Nhân dịp Tết, một đoàn các chú lái máy bay lên thăm cơ quan cháu ở Sa Pa. Không có cháu ở đấy. Các chú lại cử một chú lên tận đây. Chú ấy nói: nhờ có cháu góp phần phát hiện một đám mây khô mà ngày ấy, tháng ấy, không quân ta hạ được bao nhiêu phản lực Mĩ trên cầu Hàm Rồng. Đối với cháu, thật là đột ngột, không ngờ lại là như thế. Chú lái máy bay có nhắc đến bố cháu, ôm cháu mà lắc “Thế là một – hòa nhé!”. Chưa hòa đâu bác ạ. Nhưng từ hôm ấy, cháu sống thật hạnh phúc. Ơ, bác vẽ cháu đấy ư? Không, không, đừng vẽ cháu! Để cháu giới thiệu với bác những người khác đáng cho bác vẽ hơn.”</a:t>
            </a:r>
            <a:endParaRPr lang="en-US" altLang="en-US" sz="2000">
              <a:latin typeface="Times New Roman" panose="02020603050405020304" pitchFamily="18" charset="0"/>
            </a:endParaRPr>
          </a:p>
          <a:p>
            <a:pPr>
              <a:spcBef>
                <a:spcPct val="0"/>
              </a:spcBef>
              <a:buFontTx/>
              <a:buNone/>
            </a:pPr>
            <a:r>
              <a:rPr lang="fr-FR" altLang="en-US" sz="2000">
                <a:latin typeface="Times New Roman" panose="02020603050405020304" pitchFamily="18" charset="0"/>
              </a:rPr>
              <a:t>                                                                      (SGK Ngữ văn 9, Tập 1, NXBGD)</a:t>
            </a:r>
            <a:r>
              <a:rPr lang="fr-FR" altLang="en-US" sz="2000" i="1">
                <a:latin typeface="Times New Roman" panose="02020603050405020304" pitchFamily="18" charset="0"/>
              </a:rPr>
              <a:t/>
            </a:r>
            <a:br>
              <a:rPr lang="fr-FR" altLang="en-US" sz="2000" i="1">
                <a:latin typeface="Times New Roman" panose="02020603050405020304" pitchFamily="18" charset="0"/>
              </a:rPr>
            </a:br>
            <a:r>
              <a:rPr lang="fr-FR" altLang="en-US" sz="2000" b="1">
                <a:latin typeface="Times New Roman" panose="02020603050405020304" pitchFamily="18" charset="0"/>
              </a:rPr>
              <a:t>Câu 1: </a:t>
            </a:r>
            <a:r>
              <a:rPr lang="fr-FR" altLang="en-US" sz="2000">
                <a:latin typeface="Times New Roman" panose="02020603050405020304" pitchFamily="18" charset="0"/>
              </a:rPr>
              <a:t>Tác giả, tác phẩm và hoàn cảnh sáng tác của tp có đoạn trích trên. </a:t>
            </a:r>
            <a:endParaRPr lang="en-US" altLang="en-US" sz="2000">
              <a:latin typeface="Times New Roman" panose="02020603050405020304" pitchFamily="18" charset="0"/>
            </a:endParaRPr>
          </a:p>
          <a:p>
            <a:pPr>
              <a:spcBef>
                <a:spcPct val="0"/>
              </a:spcBef>
              <a:buFontTx/>
              <a:buNone/>
            </a:pPr>
            <a:r>
              <a:rPr lang="fr-FR" altLang="en-US" sz="2000" b="1">
                <a:latin typeface="Times New Roman" panose="02020603050405020304" pitchFamily="18" charset="0"/>
              </a:rPr>
              <a:t>Câu 2:</a:t>
            </a:r>
            <a:r>
              <a:rPr lang="fr-FR" altLang="en-US" sz="2000">
                <a:latin typeface="Times New Roman" panose="02020603050405020304" pitchFamily="18" charset="0"/>
              </a:rPr>
              <a:t> Tìm câu văn có chứa thành phần khởi ngữ và gạch chân dưới thành phần khởi ngữ.</a:t>
            </a:r>
            <a:br>
              <a:rPr lang="fr-FR" altLang="en-US" sz="2000">
                <a:latin typeface="Times New Roman" panose="02020603050405020304" pitchFamily="18" charset="0"/>
              </a:rPr>
            </a:br>
            <a:r>
              <a:rPr lang="fr-FR" altLang="en-US" sz="2000" b="1">
                <a:latin typeface="Times New Roman" panose="02020603050405020304" pitchFamily="18" charset="0"/>
              </a:rPr>
              <a:t>Câu 3: </a:t>
            </a:r>
            <a:r>
              <a:rPr lang="fr-FR" altLang="en-US" sz="2000">
                <a:latin typeface="Times New Roman" panose="02020603050405020304" pitchFamily="18" charset="0"/>
              </a:rPr>
              <a:t>Em có cảm nhận gì về nhân vật anh thanh niên qua đoạn trích trên? </a:t>
            </a:r>
            <a:br>
              <a:rPr lang="fr-FR" altLang="en-US" sz="2000">
                <a:latin typeface="Times New Roman" panose="02020603050405020304" pitchFamily="18" charset="0"/>
              </a:rPr>
            </a:br>
            <a:r>
              <a:rPr lang="fr-FR" altLang="en-US" sz="2000" b="1">
                <a:latin typeface="Times New Roman" panose="02020603050405020304" pitchFamily="18" charset="0"/>
              </a:rPr>
              <a:t>Câu 4 : </a:t>
            </a:r>
            <a:r>
              <a:rPr lang="fr-FR" altLang="en-US" sz="2000">
                <a:latin typeface="Times New Roman" panose="02020603050405020304" pitchFamily="18" charset="0"/>
              </a:rPr>
              <a:t>Trong đoạn trích trên, nhân vật anh thanh niên có nói: “Nhưng từ hôm ấy, cháu sống thật hạnh phúc”. Em hiểu như thế nào về niềm hạnh phúc của nhân vật đó? </a:t>
            </a:r>
            <a:r>
              <a:rPr lang="en-US" altLang="en-US" sz="2000">
                <a:latin typeface="Times New Roman" panose="02020603050405020304" pitchFamily="18" charset="0"/>
              </a:rPr>
              <a:t>Quan niệm của em về hạnh phúc?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áº¿t quáº£ hÃ¬nh áº£nh cho hinh anh yen son sa pa">
            <a:extLst>
              <a:ext uri="{FF2B5EF4-FFF2-40B4-BE49-F238E27FC236}">
                <a16:creationId xmlns:a16="http://schemas.microsoft.com/office/drawing/2014/main" id="{780E3A06-BF69-4C4E-A5E5-749C34ECB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485" r="-19415" b="2679"/>
          <a:stretch>
            <a:fillRect/>
          </a:stretch>
        </p:blipFill>
        <p:spPr bwMode="auto">
          <a:xfrm>
            <a:off x="1447800" y="77788"/>
            <a:ext cx="112776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696C75A-3B81-4070-A2C6-D9814A407B98}"/>
              </a:ext>
            </a:extLst>
          </p:cNvPr>
          <p:cNvSpPr txBox="1">
            <a:spLocks noChangeArrowheads="1"/>
          </p:cNvSpPr>
          <p:nvPr/>
        </p:nvSpPr>
        <p:spPr bwMode="auto">
          <a:xfrm>
            <a:off x="1622425" y="0"/>
            <a:ext cx="8945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1: </a:t>
            </a:r>
            <a:r>
              <a:rPr lang="en-US" altLang="en-US" sz="2400">
                <a:latin typeface="Times New Roman" panose="02020603050405020304" pitchFamily="18" charset="0"/>
              </a:rPr>
              <a:t>Tác giả: Nguyễn Thành Long- Tác phẩm: </a:t>
            </a:r>
            <a:r>
              <a:rPr lang="en-US" altLang="en-US" sz="2400" i="1">
                <a:latin typeface="Times New Roman" panose="02020603050405020304" pitchFamily="18" charset="0"/>
              </a:rPr>
              <a:t>Lặng lẽ Sa pa</a:t>
            </a:r>
            <a:endParaRPr lang="en-US" altLang="en-US" sz="2400">
              <a:latin typeface="Times New Roman" panose="02020603050405020304" pitchFamily="18" charset="0"/>
            </a:endParaRPr>
          </a:p>
          <a:p>
            <a:pPr>
              <a:spcBef>
                <a:spcPct val="0"/>
              </a:spcBef>
              <a:buFontTx/>
              <a:buNone/>
            </a:pPr>
            <a:r>
              <a:rPr lang="en-US" altLang="en-US" sz="2400">
                <a:latin typeface="Times New Roman" panose="02020603050405020304" pitchFamily="18" charset="0"/>
              </a:rPr>
              <a:t>- Hoàn cảnh sáng tác: năm 1970, sau chuyến đi thực tế ở Lào Cai, In trong tập “Giữa trong xanh”</a:t>
            </a:r>
          </a:p>
        </p:txBody>
      </p:sp>
      <p:sp>
        <p:nvSpPr>
          <p:cNvPr id="9" name="Text Box 12">
            <a:extLst>
              <a:ext uri="{FF2B5EF4-FFF2-40B4-BE49-F238E27FC236}">
                <a16:creationId xmlns:a16="http://schemas.microsoft.com/office/drawing/2014/main" id="{E007420E-8A92-4906-9F5E-AA99B02B4F9F}"/>
              </a:ext>
            </a:extLst>
          </p:cNvPr>
          <p:cNvSpPr txBox="1">
            <a:spLocks noChangeArrowheads="1"/>
          </p:cNvSpPr>
          <p:nvPr/>
        </p:nvSpPr>
        <p:spPr bwMode="auto">
          <a:xfrm>
            <a:off x="1539875" y="1220788"/>
            <a:ext cx="90281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2:</a:t>
            </a:r>
            <a:r>
              <a:rPr lang="en-US" altLang="en-US" sz="2400">
                <a:latin typeface="Times New Roman" panose="02020603050405020304" pitchFamily="18" charset="0"/>
              </a:rPr>
              <a:t> Câu văn có chứa thành phần khởi ngữ: </a:t>
            </a:r>
            <a:r>
              <a:rPr lang="en-US" altLang="en-US" sz="2400" i="1" u="sng">
                <a:latin typeface="Times New Roman" panose="02020603050405020304" pitchFamily="18" charset="0"/>
              </a:rPr>
              <a:t>Đối với cháu</a:t>
            </a:r>
            <a:r>
              <a:rPr lang="en-US" altLang="en-US" sz="2400" i="1">
                <a:latin typeface="Times New Roman" panose="02020603050405020304" pitchFamily="18" charset="0"/>
              </a:rPr>
              <a:t>, thật là đột ngột, không ngờ lại là như thế.</a:t>
            </a:r>
            <a:endParaRPr lang="en-US" altLang="en-US" sz="2400">
              <a:latin typeface="Times New Roman" panose="02020603050405020304" pitchFamily="18" charset="0"/>
            </a:endParaRPr>
          </a:p>
        </p:txBody>
      </p:sp>
      <p:sp>
        <p:nvSpPr>
          <p:cNvPr id="4" name="Text Box 12">
            <a:extLst>
              <a:ext uri="{FF2B5EF4-FFF2-40B4-BE49-F238E27FC236}">
                <a16:creationId xmlns:a16="http://schemas.microsoft.com/office/drawing/2014/main" id="{804D8888-3197-4E5E-8FC3-877A31A4DD5B}"/>
              </a:ext>
            </a:extLst>
          </p:cNvPr>
          <p:cNvSpPr txBox="1">
            <a:spLocks noChangeArrowheads="1"/>
          </p:cNvSpPr>
          <p:nvPr/>
        </p:nvSpPr>
        <p:spPr bwMode="auto">
          <a:xfrm>
            <a:off x="1581150" y="2244725"/>
            <a:ext cx="902811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3:</a:t>
            </a:r>
            <a:r>
              <a:rPr lang="en-US" altLang="en-US" sz="2400">
                <a:latin typeface="Times New Roman" panose="02020603050405020304" pitchFamily="18" charset="0"/>
              </a:rPr>
              <a:t> Cảm nhận được các vẻ đẹp sau của anh thanh niên: </a:t>
            </a:r>
            <a:br>
              <a:rPr lang="en-US" altLang="en-US" sz="2400">
                <a:latin typeface="Times New Roman" panose="02020603050405020304" pitchFamily="18" charset="0"/>
              </a:rPr>
            </a:br>
            <a:r>
              <a:rPr lang="en-US" altLang="en-US" sz="2400">
                <a:latin typeface="Times New Roman" panose="02020603050405020304" pitchFamily="18" charset="0"/>
              </a:rPr>
              <a:t>- Nhiệt tình, hăm hở cống hiến. Đóng góp tích cực cho cuộc kháng chiến chống Mĩ cứu nước.</a:t>
            </a:r>
            <a:br>
              <a:rPr lang="en-US" altLang="en-US" sz="2400">
                <a:latin typeface="Times New Roman" panose="02020603050405020304" pitchFamily="18" charset="0"/>
              </a:rPr>
            </a:br>
            <a:r>
              <a:rPr lang="en-US" altLang="en-US" sz="2400">
                <a:latin typeface="Times New Roman" panose="02020603050405020304" pitchFamily="18" charset="0"/>
              </a:rPr>
              <a:t>- Khiêm nhường, vô tư, hồn nhiên</a:t>
            </a:r>
            <a:br>
              <a:rPr lang="en-US" altLang="en-US" sz="2400">
                <a:latin typeface="Times New Roman" panose="02020603050405020304" pitchFamily="18" charset="0"/>
              </a:rPr>
            </a:br>
            <a:r>
              <a:rPr lang="en-US" altLang="en-US" sz="2400">
                <a:latin typeface="Times New Roman" panose="02020603050405020304" pitchFamily="18" charset="0"/>
              </a:rPr>
              <a:t>- Tình cảm gia đình và tình cảm yêu nước hòa quyện, gắn bó.</a:t>
            </a:r>
            <a:br>
              <a:rPr lang="en-US" altLang="en-US" sz="2400">
                <a:latin typeface="Times New Roman" panose="02020603050405020304" pitchFamily="18" charset="0"/>
              </a:rPr>
            </a:br>
            <a:r>
              <a:rPr lang="en-US" altLang="en-US" sz="2400">
                <a:latin typeface="Times New Roman" panose="02020603050405020304" pitchFamily="18" charset="0"/>
              </a:rPr>
              <a:t>- Có quan niệm sống tích cực. lí tưởng sống đẹp</a:t>
            </a:r>
          </a:p>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a:extLst>
              <a:ext uri="{FF2B5EF4-FFF2-40B4-BE49-F238E27FC236}">
                <a16:creationId xmlns:a16="http://schemas.microsoft.com/office/drawing/2014/main" id="{9C0EB7D6-853F-4AB5-AD0E-DA085F2C7F1C}"/>
              </a:ext>
            </a:extLst>
          </p:cNvPr>
          <p:cNvSpPr txBox="1">
            <a:spLocks noChangeArrowheads="1"/>
          </p:cNvSpPr>
          <p:nvPr/>
        </p:nvSpPr>
        <p:spPr bwMode="auto">
          <a:xfrm>
            <a:off x="1543050" y="0"/>
            <a:ext cx="89916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4:</a:t>
            </a:r>
            <a:r>
              <a:rPr lang="en-US" altLang="en-US" sz="2400">
                <a:latin typeface="Times New Roman" panose="02020603050405020304" pitchFamily="18" charset="0"/>
              </a:rPr>
              <a:t> Niềm hạnh phúc của anh thanh niên: </a:t>
            </a:r>
            <a:br>
              <a:rPr lang="en-US" altLang="en-US" sz="2400">
                <a:latin typeface="Times New Roman" panose="02020603050405020304" pitchFamily="18" charset="0"/>
              </a:rPr>
            </a:br>
            <a:r>
              <a:rPr lang="en-US" altLang="en-US" sz="2400">
                <a:latin typeface="Times New Roman" panose="02020603050405020304" pitchFamily="18" charset="0"/>
              </a:rPr>
              <a:t>- Anh đã góp phần phát hiện đám mây khô giúp không quân ta hạ máy bay phản lực Mĩ trên cầu Hàm Rồng. Đó là niềm vui được cống hiến, được làm việc có ích cho đất nước.</a:t>
            </a:r>
            <a:br>
              <a:rPr lang="en-US" altLang="en-US" sz="2400">
                <a:latin typeface="Times New Roman" panose="02020603050405020304" pitchFamily="18" charset="0"/>
              </a:rPr>
            </a:br>
            <a:r>
              <a:rPr lang="en-US" altLang="en-US" sz="2400">
                <a:latin typeface="Times New Roman" panose="02020603050405020304" pitchFamily="18" charset="0"/>
              </a:rPr>
              <a:t>- Còn một lí do nữa khiến anh vui sướng là bằng sự làm việc hăng say, nhiệt tình, anh đã lập chiến công và có thể thi đua cùng người cha đang trực tiếp tham gia chiến đấu. Niềm hạnh phúc của chàng trai trẻ là được cùng sống và làm việc với những người thân yêu nhất vì mục đích cao cả: xây dựng và bảo vệ Tổ quốc.</a:t>
            </a:r>
            <a:br>
              <a:rPr lang="en-US" altLang="en-US" sz="2400">
                <a:latin typeface="Times New Roman" panose="02020603050405020304" pitchFamily="18" charset="0"/>
              </a:rPr>
            </a:br>
            <a:r>
              <a:rPr lang="en-US" altLang="en-US" sz="2400">
                <a:latin typeface="Times New Roman" panose="02020603050405020304" pitchFamily="18" charset="0"/>
              </a:rPr>
              <a:t>* Từ việc cảm nhận niềm hạnh phúc của anh thanh niên trong đoạn văn trên, HS nêu quan niệm riêng của mình về hạnh phúc. Chú ý quan niệm ấy phải phù hợp với lứa tuổi và hoàn cảnh sống hiện tại: là học sinh ngồi trên ghế nhà trường, sống trong thời bình.</a:t>
            </a:r>
          </a:p>
          <a:p>
            <a:pPr>
              <a:spcBef>
                <a:spcPct val="0"/>
              </a:spcBef>
              <a:buFontTx/>
              <a:buNone/>
            </a:pPr>
            <a:r>
              <a:rPr lang="en-US" altLang="en-US" sz="2400">
                <a:latin typeface="Times New Roman" panose="02020603050405020304" pitchFamily="18" charset="0"/>
              </a:rPr>
              <a:t>Ví dụ: Hạnh phúc là được học tập, được theo đuổi những khát vọng chân chính; được thực hiện những ước mơ đem lại cuộc sống tốt đẹp cho bản thân, góp phần đem lại lợi ích chung cho xã hội; hạnh phúc là được sống trong một gia đình êm ấm, thương yêu…</a:t>
            </a:r>
            <a:endParaRPr lang="en-US" altLang="en-US" sz="2000">
              <a:latin typeface="Times New Roman" panose="02020603050405020304"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Text Box 13">
            <a:extLst>
              <a:ext uri="{FF2B5EF4-FFF2-40B4-BE49-F238E27FC236}">
                <a16:creationId xmlns:a16="http://schemas.microsoft.com/office/drawing/2014/main" id="{D34B09D6-4A35-4194-AEF6-D922F6E19B44}"/>
              </a:ext>
            </a:extLst>
          </p:cNvPr>
          <p:cNvSpPr txBox="1">
            <a:spLocks noChangeArrowheads="1"/>
          </p:cNvSpPr>
          <p:nvPr/>
        </p:nvSpPr>
        <p:spPr bwMode="auto">
          <a:xfrm>
            <a:off x="1676400" y="0"/>
            <a:ext cx="8991600" cy="714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a:latin typeface="Times New Roman" panose="02020603050405020304" pitchFamily="18" charset="0"/>
              </a:rPr>
              <a:t>ĐỀ SỐ</a:t>
            </a:r>
            <a:r>
              <a:rPr lang="en-US" altLang="en-US" sz="2400" b="1">
                <a:latin typeface="Times New Roman" panose="02020603050405020304" pitchFamily="18" charset="0"/>
              </a:rPr>
              <a:t> 4</a:t>
            </a:r>
            <a:r>
              <a:rPr lang="en-US" altLang="en-US" sz="2000">
                <a:latin typeface="Times New Roman" panose="02020603050405020304" pitchFamily="18" charset="0"/>
              </a:rPr>
              <a:t> Đọc đoạn trích và thực hiện các yêu cầu sau:</a:t>
            </a:r>
          </a:p>
          <a:p>
            <a:pPr>
              <a:spcBef>
                <a:spcPct val="0"/>
              </a:spcBef>
              <a:buFontTx/>
              <a:buNone/>
            </a:pPr>
            <a:r>
              <a:rPr lang="en-US" altLang="en-US" sz="1800">
                <a:latin typeface="Times New Roman" panose="02020603050405020304" pitchFamily="18" charset="0"/>
              </a:rPr>
              <a:t>“ </a:t>
            </a:r>
            <a:r>
              <a:rPr lang="en-US" altLang="en-US" sz="1800" i="1">
                <a:latin typeface="Times New Roman" panose="02020603050405020304" pitchFamily="18" charset="0"/>
              </a:rPr>
              <a:t>Những nét hớn hở trên mặt người lái xe chợt duỗi ra rồi bẵng đi một lúc, bác không nói gì nữa. Còn nhà họa sĩ và cô gái cũng nín bặt, vì cảnh trước mặt bỗng hiện lên đẹp một cách kì lạ. Nắng bây giờ bắt đầu len tới, đốt cháy rừng cây. Những cây thông chỉ cao quá đầu, rung tít trong nắng những ngón tay bằng bạc dưới cái nhìn bao che của những cây tử kinh thỉnh thoảng nhô cái đầu màu hoa cà lên trên màu xanh của rừng. Mây bị nắng xua, cuộn tròn lại từng cục, lăn trên các vòm lá ướt sương, rơi xuống đường cái, luồn cả vào gầm xe. Giữa lúc đó, xe dừng sít lại. Hai ba người kêu lên một lúc:</a:t>
            </a:r>
            <a:endParaRPr lang="en-US" altLang="en-US" sz="18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 Cái gì thế ?</a:t>
            </a:r>
            <a:endParaRPr lang="en-US" altLang="en-US" sz="18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Bác lái xe xướng to:</a:t>
            </a:r>
            <a:endParaRPr lang="en-US" altLang="en-US" sz="18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 Cho xe nghỉ một lúc lấy nước. Luôn tiện bà con lót dạ. Nửa tiếng, các ông, các bà nhé.</a:t>
            </a:r>
            <a:endParaRPr lang="en-US" altLang="en-US" sz="18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Trong lúc mọi người xôn xao vui vẻ phía sau lưng, người lái xe quay sang nhà họa sĩ nói vội vã:</a:t>
            </a:r>
            <a:endParaRPr lang="en-US" altLang="en-US" sz="18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 Tôi sắp giới thiệu với bác một trong những người cô độc nhất thế gian. Thế nào bác cũng thích vẽ hắn.</a:t>
            </a:r>
            <a:r>
              <a:rPr lang="en-US" altLang="en-US" sz="1800">
                <a:latin typeface="Times New Roman" panose="02020603050405020304" pitchFamily="18" charset="0"/>
              </a:rPr>
              <a:t>”      (Ngữ văn 9, tập I)</a:t>
            </a:r>
          </a:p>
          <a:p>
            <a:pPr>
              <a:spcBef>
                <a:spcPct val="0"/>
              </a:spcBef>
              <a:buFontTx/>
              <a:buNone/>
            </a:pPr>
            <a:r>
              <a:rPr lang="en-US" altLang="en-US" sz="2000" b="1">
                <a:latin typeface="Times New Roman" panose="02020603050405020304" pitchFamily="18" charset="0"/>
              </a:rPr>
              <a:t>Câu 1: </a:t>
            </a:r>
            <a:r>
              <a:rPr lang="en-US" altLang="en-US" sz="2000">
                <a:latin typeface="Times New Roman" panose="02020603050405020304" pitchFamily="18" charset="0"/>
              </a:rPr>
              <a:t>Đoạn văn trên trích trong tác phẩm nào? Tác giả là ai?</a:t>
            </a:r>
          </a:p>
          <a:p>
            <a:pPr>
              <a:spcBef>
                <a:spcPct val="0"/>
              </a:spcBef>
              <a:buFontTx/>
              <a:buNone/>
            </a:pPr>
            <a:r>
              <a:rPr lang="en-US" altLang="en-US" sz="2000" b="1">
                <a:latin typeface="Times New Roman" panose="02020603050405020304" pitchFamily="18" charset="0"/>
              </a:rPr>
              <a:t>Câu 2: </a:t>
            </a:r>
            <a:r>
              <a:rPr lang="en-US" altLang="en-US" sz="2000">
                <a:latin typeface="Times New Roman" panose="02020603050405020304" pitchFamily="18" charset="0"/>
              </a:rPr>
              <a:t>Nhân vật được giới thiệu là "</a:t>
            </a:r>
            <a:r>
              <a:rPr lang="en-US" altLang="en-US" sz="2000" i="1">
                <a:latin typeface="Times New Roman" panose="02020603050405020304" pitchFamily="18" charset="0"/>
              </a:rPr>
              <a:t>người cô độc nhất thế gian</a:t>
            </a:r>
            <a:r>
              <a:rPr lang="en-US" altLang="en-US" sz="2000">
                <a:latin typeface="Times New Roman" panose="02020603050405020304" pitchFamily="18" charset="0"/>
              </a:rPr>
              <a:t>" trong tác phẩm đó là nhân vật nào? Vì sao nhân vật đó lại được giới thiệu là "</a:t>
            </a:r>
            <a:r>
              <a:rPr lang="en-US" altLang="en-US" sz="2000" i="1">
                <a:latin typeface="Times New Roman" panose="02020603050405020304" pitchFamily="18" charset="0"/>
              </a:rPr>
              <a:t>cô độc nhất thế gian</a:t>
            </a:r>
            <a:r>
              <a:rPr lang="en-US" altLang="en-US" sz="2000">
                <a:latin typeface="Times New Roman" panose="02020603050405020304" pitchFamily="18" charset="0"/>
              </a:rPr>
              <a:t>"?</a:t>
            </a:r>
          </a:p>
          <a:p>
            <a:pPr>
              <a:spcBef>
                <a:spcPct val="0"/>
              </a:spcBef>
              <a:buFontTx/>
              <a:buNone/>
            </a:pPr>
            <a:r>
              <a:rPr lang="en-US" altLang="en-US" sz="2000" b="1">
                <a:latin typeface="Times New Roman" panose="02020603050405020304" pitchFamily="18" charset="0"/>
              </a:rPr>
              <a:t>Câu 3: </a:t>
            </a:r>
            <a:r>
              <a:rPr lang="en-US" altLang="en-US" sz="2000">
                <a:latin typeface="Times New Roman" panose="02020603050405020304" pitchFamily="18" charset="0"/>
              </a:rPr>
              <a:t>Các lời thoại của bác lái xe trong đoạn trích là cách dẫn trực tiếp hay gián tiếp? </a:t>
            </a:r>
          </a:p>
          <a:p>
            <a:pPr>
              <a:spcBef>
                <a:spcPct val="0"/>
              </a:spcBef>
              <a:buFontTx/>
              <a:buNone/>
            </a:pPr>
            <a:r>
              <a:rPr lang="en-US" altLang="en-US" sz="2000" b="1">
                <a:latin typeface="Times New Roman" panose="02020603050405020304" pitchFamily="18" charset="0"/>
              </a:rPr>
              <a:t>Câu 4: </a:t>
            </a:r>
            <a:r>
              <a:rPr lang="en-US" altLang="en-US" sz="2000">
                <a:latin typeface="Times New Roman" panose="02020603050405020304" pitchFamily="18" charset="0"/>
              </a:rPr>
              <a:t>Trong câu “</a:t>
            </a:r>
            <a:r>
              <a:rPr lang="en-US" altLang="en-US" sz="2000" i="1">
                <a:latin typeface="Times New Roman" panose="02020603050405020304" pitchFamily="18" charset="0"/>
              </a:rPr>
              <a:t>Những cây thông chỉ cao quá đầu, rung tít trong nắng những ngón tay bằng bạc dưới cái nhìn bao che của những cây tử kinh thỉnh thoảng nhô cái đầu màu hoa cà lên trên màu xanh của rừng</a:t>
            </a:r>
            <a:r>
              <a:rPr lang="en-US" altLang="en-US" sz="2000">
                <a:latin typeface="Times New Roman" panose="02020603050405020304" pitchFamily="18" charset="0"/>
              </a:rPr>
              <a:t>.”, từ “</a:t>
            </a:r>
            <a:r>
              <a:rPr lang="en-US" altLang="en-US" sz="2000" i="1">
                <a:latin typeface="Times New Roman" panose="02020603050405020304" pitchFamily="18" charset="0"/>
              </a:rPr>
              <a:t>đầu”</a:t>
            </a:r>
            <a:r>
              <a:rPr lang="en-US" altLang="en-US" sz="2000">
                <a:latin typeface="Times New Roman" panose="02020603050405020304" pitchFamily="18" charset="0"/>
              </a:rPr>
              <a:t> nào dùng theo nghĩa gốc và từ “</a:t>
            </a:r>
            <a:r>
              <a:rPr lang="en-US" altLang="en-US" sz="2000" i="1">
                <a:latin typeface="Times New Roman" panose="02020603050405020304" pitchFamily="18" charset="0"/>
              </a:rPr>
              <a:t>đầu</a:t>
            </a:r>
            <a:r>
              <a:rPr lang="en-US" altLang="en-US" sz="2000">
                <a:latin typeface="Times New Roman" panose="02020603050405020304" pitchFamily="18" charset="0"/>
              </a:rPr>
              <a:t>” nào dùng theo nghĩa chuyển? </a:t>
            </a:r>
          </a:p>
          <a:p>
            <a:pPr>
              <a:spcBef>
                <a:spcPct val="0"/>
              </a:spcBef>
              <a:buFontTx/>
              <a:buNone/>
            </a:pPr>
            <a:endParaRPr lang="en-US" altLang="en-US" sz="2000">
              <a:latin typeface="Times New Roman" panose="02020603050405020304"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p:cTn id="7" dur="2000" fill="hold"/>
                                        <p:tgtEl>
                                          <p:spTgt spid="34829"/>
                                        </p:tgtEl>
                                        <p:attrNameLst>
                                          <p:attrName>ppt_w</p:attrName>
                                        </p:attrNameLst>
                                      </p:cBhvr>
                                      <p:tavLst>
                                        <p:tav tm="0">
                                          <p:val>
                                            <p:strVal val="#ppt_w*0.70"/>
                                          </p:val>
                                        </p:tav>
                                        <p:tav tm="100000">
                                          <p:val>
                                            <p:strVal val="#ppt_w"/>
                                          </p:val>
                                        </p:tav>
                                      </p:tavLst>
                                    </p:anim>
                                    <p:anim calcmode="lin" valueType="num">
                                      <p:cBhvr>
                                        <p:cTn id="8" dur="2000" fill="hold"/>
                                        <p:tgtEl>
                                          <p:spTgt spid="34829"/>
                                        </p:tgtEl>
                                        <p:attrNameLst>
                                          <p:attrName>ppt_h</p:attrName>
                                        </p:attrNameLst>
                                      </p:cBhvr>
                                      <p:tavLst>
                                        <p:tav tm="0">
                                          <p:val>
                                            <p:strVal val="#ppt_h"/>
                                          </p:val>
                                        </p:tav>
                                        <p:tav tm="100000">
                                          <p:val>
                                            <p:strVal val="#ppt_h"/>
                                          </p:val>
                                        </p:tav>
                                      </p:tavLst>
                                    </p:anim>
                                    <p:animEffect transition="in" filter="fade">
                                      <p:cBhvr>
                                        <p:cTn id="9"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B508CF1D-C64D-4280-89A9-417AF44ECB2B}"/>
              </a:ext>
            </a:extLst>
          </p:cNvPr>
          <p:cNvSpPr txBox="1">
            <a:spLocks noChangeArrowheads="1"/>
          </p:cNvSpPr>
          <p:nvPr/>
        </p:nvSpPr>
        <p:spPr bwMode="auto">
          <a:xfrm>
            <a:off x="1524000" y="0"/>
            <a:ext cx="8945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1: </a:t>
            </a:r>
            <a:endParaRPr lang="en-US" altLang="en-US" sz="2400">
              <a:latin typeface="Times New Roman" panose="02020603050405020304" pitchFamily="18" charset="0"/>
            </a:endParaRPr>
          </a:p>
          <a:p>
            <a:pPr>
              <a:spcBef>
                <a:spcPct val="0"/>
              </a:spcBef>
              <a:buFontTx/>
              <a:buNone/>
            </a:pPr>
            <a:r>
              <a:rPr lang="en-US" altLang="en-US" sz="2400">
                <a:latin typeface="Times New Roman" panose="02020603050405020304" pitchFamily="18" charset="0"/>
              </a:rPr>
              <a:t>- Đoạn văn trên được trích từ tác phẩm "Lặng lẽ Sa Pa"</a:t>
            </a:r>
          </a:p>
          <a:p>
            <a:pPr>
              <a:spcBef>
                <a:spcPct val="0"/>
              </a:spcBef>
              <a:buFontTx/>
              <a:buNone/>
            </a:pPr>
            <a:r>
              <a:rPr lang="en-US" altLang="en-US" sz="2400">
                <a:latin typeface="Times New Roman" panose="02020603050405020304" pitchFamily="18" charset="0"/>
              </a:rPr>
              <a:t>- Tác giả Nguyễn Thành Long</a:t>
            </a:r>
          </a:p>
        </p:txBody>
      </p:sp>
      <p:sp>
        <p:nvSpPr>
          <p:cNvPr id="9" name="Text Box 12">
            <a:extLst>
              <a:ext uri="{FF2B5EF4-FFF2-40B4-BE49-F238E27FC236}">
                <a16:creationId xmlns:a16="http://schemas.microsoft.com/office/drawing/2014/main" id="{FA956A6C-74F3-4772-9756-235614BCBEDC}"/>
              </a:ext>
            </a:extLst>
          </p:cNvPr>
          <p:cNvSpPr txBox="1">
            <a:spLocks noChangeArrowheads="1"/>
          </p:cNvSpPr>
          <p:nvPr/>
        </p:nvSpPr>
        <p:spPr bwMode="auto">
          <a:xfrm>
            <a:off x="1544638" y="1233488"/>
            <a:ext cx="84867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2: </a:t>
            </a:r>
            <a:endParaRPr lang="en-US" altLang="en-US" sz="2400">
              <a:latin typeface="Times New Roman" panose="02020603050405020304" pitchFamily="18" charset="0"/>
            </a:endParaRPr>
          </a:p>
          <a:p>
            <a:pPr>
              <a:spcBef>
                <a:spcPct val="0"/>
              </a:spcBef>
              <a:buFontTx/>
              <a:buNone/>
            </a:pPr>
            <a:r>
              <a:rPr lang="en-US" altLang="en-US" sz="2400">
                <a:latin typeface="Times New Roman" panose="02020603050405020304" pitchFamily="18" charset="0"/>
              </a:rPr>
              <a:t>- Nhân vật được giới thiệu là "người cô độc nhất thế gian" trong tác phẩm đó là nhân vật Anh thanh niên làm công tác khí tượng kiêm vật lý địa cầu .</a:t>
            </a:r>
          </a:p>
          <a:p>
            <a:pPr>
              <a:spcBef>
                <a:spcPct val="0"/>
              </a:spcBef>
              <a:buFontTx/>
              <a:buNone/>
            </a:pPr>
            <a:r>
              <a:rPr lang="en-US" altLang="en-US" sz="2400">
                <a:latin typeface="Times New Roman" panose="02020603050405020304" pitchFamily="18" charset="0"/>
              </a:rPr>
              <a:t>- Sở dĩ anh được giới thiệu là "người cô độc nhất thế gian" bởi: anh sống và làm việc một mình trên đỉnh Yên Sơn cao 2600m, quanh năm chỉ có cây cối và mây mù bao phủ, đã bốn năm anh chưa về nhà, anh "thèm người" đến nỗi có lần phải chặt cây chắn đường chặn xe mong gặp người để trò chuyện.</a:t>
            </a:r>
          </a:p>
        </p:txBody>
      </p:sp>
      <p:sp>
        <p:nvSpPr>
          <p:cNvPr id="4" name="Text Box 12">
            <a:extLst>
              <a:ext uri="{FF2B5EF4-FFF2-40B4-BE49-F238E27FC236}">
                <a16:creationId xmlns:a16="http://schemas.microsoft.com/office/drawing/2014/main" id="{94F8139A-CFFF-40A9-8F2A-035C6384B127}"/>
              </a:ext>
            </a:extLst>
          </p:cNvPr>
          <p:cNvSpPr txBox="1">
            <a:spLocks noChangeArrowheads="1"/>
          </p:cNvSpPr>
          <p:nvPr/>
        </p:nvSpPr>
        <p:spPr bwMode="auto">
          <a:xfrm>
            <a:off x="1546225" y="4714875"/>
            <a:ext cx="84867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3: </a:t>
            </a:r>
            <a:r>
              <a:rPr lang="en-US" altLang="en-US" sz="2400">
                <a:latin typeface="Times New Roman" panose="02020603050405020304" pitchFamily="18" charset="0"/>
              </a:rPr>
              <a:t>Các lời thoại của nhân vật Bác lái xe trong đoạn văn trên là lời dẫn trực tiếp</a:t>
            </a:r>
          </a:p>
        </p:txBody>
      </p:sp>
      <p:sp>
        <p:nvSpPr>
          <p:cNvPr id="5" name="Text Box 12">
            <a:extLst>
              <a:ext uri="{FF2B5EF4-FFF2-40B4-BE49-F238E27FC236}">
                <a16:creationId xmlns:a16="http://schemas.microsoft.com/office/drawing/2014/main" id="{B471CFB5-1FEB-48E7-B36D-D30C2450B643}"/>
              </a:ext>
            </a:extLst>
          </p:cNvPr>
          <p:cNvSpPr txBox="1">
            <a:spLocks noChangeArrowheads="1"/>
          </p:cNvSpPr>
          <p:nvPr/>
        </p:nvSpPr>
        <p:spPr bwMode="auto">
          <a:xfrm>
            <a:off x="1698625" y="5545138"/>
            <a:ext cx="84867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4: </a:t>
            </a:r>
            <a:r>
              <a:rPr lang="en-US" altLang="en-US" sz="2400">
                <a:latin typeface="Times New Roman" panose="02020603050405020304" pitchFamily="18" charset="0"/>
              </a:rPr>
              <a:t>- Từ "đầu" trong cụm từ "cao quá đầu" là từ nghĩa gốc</a:t>
            </a:r>
          </a:p>
          <a:p>
            <a:pPr>
              <a:spcBef>
                <a:spcPct val="0"/>
              </a:spcBef>
              <a:buFontTx/>
              <a:buNone/>
            </a:pPr>
            <a:r>
              <a:rPr lang="en-US" altLang="en-US" sz="2400">
                <a:latin typeface="Times New Roman" panose="02020603050405020304" pitchFamily="18" charset="0"/>
              </a:rPr>
              <a:t>- Từ "đầu" trrong cụm từ  "nhô cái đầu màu hoa cà" là từ ngữ nghĩa chuyển</a:t>
            </a:r>
          </a:p>
          <a:p>
            <a:pPr>
              <a:spcBef>
                <a:spcPct val="0"/>
              </a:spcBef>
              <a:buFontTx/>
              <a:buNone/>
            </a:pPr>
            <a:r>
              <a:rPr lang="en-US" altLang="en-US" sz="2400" b="1">
                <a:latin typeface="Times New Roman" panose="02020603050405020304" pitchFamily="18" charset="0"/>
              </a:rPr>
              <a:t> </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4597C929-ED78-4BB1-B0AC-F48853B84857}"/>
              </a:ext>
            </a:extLst>
          </p:cNvPr>
          <p:cNvSpPr txBox="1">
            <a:spLocks noChangeArrowheads="1"/>
          </p:cNvSpPr>
          <p:nvPr/>
        </p:nvSpPr>
        <p:spPr bwMode="auto">
          <a:xfrm>
            <a:off x="1498600" y="0"/>
            <a:ext cx="9169400" cy="62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000" b="1">
                <a:latin typeface="Times New Roman" panose="02020603050405020304" pitchFamily="18" charset="0"/>
              </a:rPr>
              <a:t>ĐỀ </a:t>
            </a:r>
            <a:r>
              <a:rPr lang="en-US" altLang="en-US" sz="2000" b="1">
                <a:latin typeface="Times New Roman" panose="02020603050405020304" pitchFamily="18" charset="0"/>
              </a:rPr>
              <a:t>5</a:t>
            </a:r>
            <a:r>
              <a:rPr lang="en-US" altLang="en-US" sz="2000">
                <a:latin typeface="Times New Roman" panose="02020603050405020304" pitchFamily="18" charset="0"/>
              </a:rPr>
              <a:t> </a:t>
            </a:r>
            <a:r>
              <a:rPr lang="en-US" altLang="en-US" sz="2000" b="1">
                <a:latin typeface="Times New Roman" panose="02020603050405020304" pitchFamily="18" charset="0"/>
              </a:rPr>
              <a:t>Đọc đoạn trích sau rồi trả lời câu hỏi:</a:t>
            </a:r>
            <a:endParaRPr lang="en-US" altLang="en-US" sz="2000">
              <a:latin typeface="Times New Roman" panose="02020603050405020304" pitchFamily="18" charset="0"/>
            </a:endParaRPr>
          </a:p>
          <a:p>
            <a:pPr>
              <a:spcBef>
                <a:spcPct val="0"/>
              </a:spcBef>
              <a:buFontTx/>
              <a:buNone/>
            </a:pPr>
            <a:r>
              <a:rPr lang="en-US" altLang="en-US" sz="1800" i="1">
                <a:latin typeface="Times New Roman" panose="02020603050405020304" pitchFamily="18" charset="0"/>
              </a:rPr>
              <a:t>"Phải, người họa sĩ già vừa nói chuyện, tay vừa hí hoáy vào cuốn sổ tì lên đầu gối. Hơn bao nhiêu người khác, ông biết rất rõ sự bất lực của nghệ thuật, của hội họa trong cuộc hành trình vĩ đại là cuộc đời. </a:t>
            </a:r>
            <a:r>
              <a:rPr lang="en-US" altLang="en-US" sz="1800" b="1" i="1">
                <a:latin typeface="Times New Roman" panose="02020603050405020304" pitchFamily="18" charset="0"/>
              </a:rPr>
              <a:t>Ông thấy ngòi bút của ông bất lực trên từng chặng đường đi nhỏ của ông, nhưng nó như là một quả tim nữa của ông, hay chính là quả tim cũ được “đề cao” lên, do đó mà ông khao khát, mà ông yêu thêm cuộc sống</a:t>
            </a:r>
            <a:r>
              <a:rPr lang="en-US" altLang="en-US" sz="1800" i="1">
                <a:latin typeface="Times New Roman" panose="02020603050405020304" pitchFamily="18" charset="0"/>
              </a:rPr>
              <a:t>. Thế nhưng, đối với chính nhà họa sĩ, vẽ bao giờ cũng là một việc khó, nặng nhọc, gian nan. Làm một bức chân dung, phác họa như ông làm đây, hay rồi vẽ dầu, làm thế nào làm hiện lên được mẫu người ấy? Cho người xem hiểu được anh ta, mà không phải hiểu như một ngôi sao xa? Và làm thế nào đặt được chính tấm lòng của nhà họa sĩ vào giữa bức tranh đó? Chao ôi, bắt gặp một con người như anh ta là một cơ hội hãn hữu cho sáng tác, nhưng hoàn thành sáng tác còn là một chặng đường dài. Mặc dù vậy, ông đã chấp nhận sự thử thách.“</a:t>
            </a:r>
            <a:r>
              <a:rPr lang="en-US" altLang="en-US" sz="1800">
                <a:latin typeface="Times New Roman" panose="02020603050405020304" pitchFamily="18" charset="0"/>
              </a:rPr>
              <a:t>  ( Nguyễn Thành Long, Lặng lẽ Sapa)</a:t>
            </a:r>
          </a:p>
          <a:p>
            <a:pPr>
              <a:spcBef>
                <a:spcPct val="0"/>
              </a:spcBef>
              <a:buFontTx/>
              <a:buNone/>
            </a:pPr>
            <a:r>
              <a:rPr lang="en-US" altLang="en-US" sz="2000" b="1">
                <a:latin typeface="Times New Roman" panose="02020603050405020304" pitchFamily="18" charset="0"/>
              </a:rPr>
              <a:t>Câu 1:</a:t>
            </a:r>
            <a:r>
              <a:rPr lang="en-US" altLang="en-US" sz="2000">
                <a:latin typeface="Times New Roman" panose="02020603050405020304" pitchFamily="18" charset="0"/>
              </a:rPr>
              <a:t> đoạn trích trên nói về ai? Trong đoạn trích trên chủ yếu sử dụng kiểu ngôn ngữ nào?</a:t>
            </a:r>
          </a:p>
          <a:p>
            <a:pPr>
              <a:spcBef>
                <a:spcPct val="0"/>
              </a:spcBef>
              <a:buFontTx/>
              <a:buNone/>
            </a:pPr>
            <a:r>
              <a:rPr lang="en-US" altLang="en-US" sz="2000" b="1">
                <a:latin typeface="Times New Roman" panose="02020603050405020304" pitchFamily="18" charset="0"/>
              </a:rPr>
              <a:t>Câu 2:</a:t>
            </a:r>
            <a:r>
              <a:rPr lang="en-US" altLang="en-US" sz="2000">
                <a:latin typeface="Times New Roman" panose="02020603050405020304" pitchFamily="18" charset="0"/>
              </a:rPr>
              <a:t> Ghi lại 1 câu văn trong đoạn trích có thành phần biệt lập và cho biết đó là thành phần biệt lập nào?</a:t>
            </a:r>
          </a:p>
          <a:p>
            <a:pPr>
              <a:spcBef>
                <a:spcPct val="0"/>
              </a:spcBef>
              <a:buFontTx/>
              <a:buNone/>
            </a:pPr>
            <a:r>
              <a:rPr lang="en-US" altLang="en-US" sz="2000" b="1">
                <a:latin typeface="Times New Roman" panose="02020603050405020304" pitchFamily="18" charset="0"/>
              </a:rPr>
              <a:t>Câu 3:</a:t>
            </a:r>
            <a:r>
              <a:rPr lang="en-US" altLang="en-US" sz="2000">
                <a:latin typeface="Times New Roman" panose="02020603050405020304" pitchFamily="18" charset="0"/>
              </a:rPr>
              <a:t> Bộ phận in đậm trong câu văn “</a:t>
            </a:r>
            <a:r>
              <a:rPr lang="en-US" altLang="en-US" sz="2000" i="1">
                <a:latin typeface="Times New Roman" panose="02020603050405020304" pitchFamily="18" charset="0"/>
              </a:rPr>
              <a:t>Ông thấy …cuộc sống</a:t>
            </a:r>
            <a:r>
              <a:rPr lang="en-US" altLang="en-US" sz="2000">
                <a:latin typeface="Times New Roman" panose="02020603050405020304" pitchFamily="18" charset="0"/>
              </a:rPr>
              <a:t>” sử dụng biện pháp tu từ gì? Nêu tác dụng của biện pháp tu từ ấy?</a:t>
            </a:r>
          </a:p>
          <a:p>
            <a:pPr>
              <a:spcBef>
                <a:spcPct val="0"/>
              </a:spcBef>
              <a:buFontTx/>
              <a:buNone/>
            </a:pPr>
            <a:r>
              <a:rPr lang="en-US" altLang="en-US" sz="2000" b="1">
                <a:latin typeface="Times New Roman" panose="02020603050405020304" pitchFamily="18" charset="0"/>
              </a:rPr>
              <a:t>Câu 4:</a:t>
            </a:r>
            <a:r>
              <a:rPr lang="en-US" altLang="en-US" sz="2000">
                <a:latin typeface="Times New Roman" panose="02020603050405020304" pitchFamily="18" charset="0"/>
              </a:rPr>
              <a:t> Trình bày cảm nhận của em về nhân vật người họa sĩ già trong đoạn trích trên bằng 01 đoạn văn diễn dịch (khoảng 10 dòng).</a:t>
            </a:r>
          </a:p>
          <a:p>
            <a:pPr>
              <a:spcBef>
                <a:spcPct val="0"/>
              </a:spcBef>
              <a:buFontTx/>
              <a:buNone/>
            </a:pPr>
            <a:endParaRPr lang="en-US" altLang="en-US"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id="{5D5569F6-19AC-491A-AFCE-9049CF4FC44C}"/>
              </a:ext>
            </a:extLst>
          </p:cNvPr>
          <p:cNvSpPr txBox="1">
            <a:spLocks noChangeArrowheads="1"/>
          </p:cNvSpPr>
          <p:nvPr/>
        </p:nvSpPr>
        <p:spPr bwMode="auto">
          <a:xfrm>
            <a:off x="1765300" y="152400"/>
            <a:ext cx="8902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1:</a:t>
            </a:r>
            <a:r>
              <a:rPr lang="en-US" altLang="en-US" sz="2400">
                <a:latin typeface="Times New Roman" panose="02020603050405020304" pitchFamily="18" charset="0"/>
              </a:rPr>
              <a:t> đoạn trích trên nói về ông họa sĩ. Đoạn trích chủ yếu sử dụng ngôn ngữ độc thoại   nội tâm.</a:t>
            </a:r>
          </a:p>
        </p:txBody>
      </p:sp>
      <p:sp>
        <p:nvSpPr>
          <p:cNvPr id="3" name="Text Box 12">
            <a:extLst>
              <a:ext uri="{FF2B5EF4-FFF2-40B4-BE49-F238E27FC236}">
                <a16:creationId xmlns:a16="http://schemas.microsoft.com/office/drawing/2014/main" id="{DE91CA61-07B0-402A-8A93-EF25669B88CB}"/>
              </a:ext>
            </a:extLst>
          </p:cNvPr>
          <p:cNvSpPr txBox="1">
            <a:spLocks noChangeArrowheads="1"/>
          </p:cNvSpPr>
          <p:nvPr/>
        </p:nvSpPr>
        <p:spPr bwMode="auto">
          <a:xfrm>
            <a:off x="1731963" y="993775"/>
            <a:ext cx="89027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2:</a:t>
            </a:r>
            <a:r>
              <a:rPr lang="en-US" altLang="en-US" sz="2400">
                <a:latin typeface="Times New Roman" panose="02020603050405020304" pitchFamily="18" charset="0"/>
              </a:rPr>
              <a:t> “</a:t>
            </a:r>
            <a:r>
              <a:rPr lang="en-US" altLang="en-US" sz="2400" i="1">
                <a:latin typeface="Times New Roman" panose="02020603050405020304" pitchFamily="18" charset="0"/>
              </a:rPr>
              <a:t>Chao ôi ta bắt gặp…..chặng đường dài</a:t>
            </a:r>
            <a:r>
              <a:rPr lang="en-US" altLang="en-US" sz="2400">
                <a:latin typeface="Times New Roman" panose="02020603050405020304" pitchFamily="18" charset="0"/>
              </a:rPr>
              <a:t>”. TPBL </a:t>
            </a:r>
            <a:r>
              <a:rPr lang="en-US" altLang="en-US" sz="2400" i="1">
                <a:latin typeface="Times New Roman" panose="02020603050405020304" pitchFamily="18" charset="0"/>
              </a:rPr>
              <a:t>chao ôi</a:t>
            </a:r>
            <a:r>
              <a:rPr lang="en-US" altLang="en-US" sz="2400">
                <a:latin typeface="Times New Roman" panose="02020603050405020304" pitchFamily="18" charset="0"/>
              </a:rPr>
              <a:t>- TPCT.</a:t>
            </a:r>
          </a:p>
        </p:txBody>
      </p:sp>
      <p:sp>
        <p:nvSpPr>
          <p:cNvPr id="4" name="Text Box 12">
            <a:extLst>
              <a:ext uri="{FF2B5EF4-FFF2-40B4-BE49-F238E27FC236}">
                <a16:creationId xmlns:a16="http://schemas.microsoft.com/office/drawing/2014/main" id="{0625BDAC-0D69-44BA-81A1-A4B7679D8857}"/>
              </a:ext>
            </a:extLst>
          </p:cNvPr>
          <p:cNvSpPr txBox="1">
            <a:spLocks noChangeArrowheads="1"/>
          </p:cNvSpPr>
          <p:nvPr/>
        </p:nvSpPr>
        <p:spPr bwMode="auto">
          <a:xfrm>
            <a:off x="1698625" y="1878013"/>
            <a:ext cx="8902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3:</a:t>
            </a:r>
            <a:r>
              <a:rPr lang="en-US" altLang="en-US" sz="2400">
                <a:latin typeface="Times New Roman" panose="02020603050405020304" pitchFamily="18" charset="0"/>
              </a:rPr>
              <a:t> sd biện pháp so sánh.</a:t>
            </a:r>
          </a:p>
          <a:p>
            <a:pPr>
              <a:spcBef>
                <a:spcPct val="0"/>
              </a:spcBef>
              <a:buFontTx/>
              <a:buNone/>
            </a:pPr>
            <a:r>
              <a:rPr lang="en-US" altLang="en-US" sz="2400">
                <a:latin typeface="Times New Roman" panose="02020603050405020304" pitchFamily="18" charset="0"/>
              </a:rPr>
              <a:t>Td: cho thấy tầm quan trọng của ngòi bút người họa sĩ già trong việc tạo nên sự sống đích thực của cđ ông.</a:t>
            </a:r>
          </a:p>
        </p:txBody>
      </p:sp>
      <p:sp>
        <p:nvSpPr>
          <p:cNvPr id="6" name="Text Box 12">
            <a:extLst>
              <a:ext uri="{FF2B5EF4-FFF2-40B4-BE49-F238E27FC236}">
                <a16:creationId xmlns:a16="http://schemas.microsoft.com/office/drawing/2014/main" id="{5BCD75D2-06F5-41DC-A856-59540710E308}"/>
              </a:ext>
            </a:extLst>
          </p:cNvPr>
          <p:cNvSpPr txBox="1">
            <a:spLocks noChangeArrowheads="1"/>
          </p:cNvSpPr>
          <p:nvPr/>
        </p:nvSpPr>
        <p:spPr bwMode="auto">
          <a:xfrm>
            <a:off x="1731963" y="3130550"/>
            <a:ext cx="8902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4:</a:t>
            </a:r>
            <a:r>
              <a:rPr lang="en-US" altLang="en-US" sz="2400">
                <a:latin typeface="Times New Roman" panose="02020603050405020304" pitchFamily="18" charset="0"/>
              </a:rPr>
              <a:t> Ông có những suy nghĩ rất đẹp về nghệ thuật và con người:</a:t>
            </a:r>
          </a:p>
          <a:p>
            <a:pPr>
              <a:spcBef>
                <a:spcPct val="0"/>
              </a:spcBef>
              <a:buFontTx/>
              <a:buNone/>
            </a:pPr>
            <a:r>
              <a:rPr lang="en-US" altLang="en-US" sz="2400">
                <a:latin typeface="Times New Roman" panose="02020603050405020304" pitchFamily="18" charset="0"/>
              </a:rPr>
              <a:t>- Ông là một người nghệ sĩ chân chính luôn khao khát nghệ thuật, khát khao sáng tác. Luôn tìm kiếm vẻ đẹp trong cuộc sống để đưa vào nghệ thuật.</a:t>
            </a:r>
          </a:p>
          <a:p>
            <a:pPr>
              <a:spcBef>
                <a:spcPct val="0"/>
              </a:spcBef>
              <a:buFontTx/>
              <a:buNone/>
            </a:pPr>
            <a:r>
              <a:rPr lang="en-US" altLang="en-US" sz="2400">
                <a:latin typeface="Times New Roman" panose="02020603050405020304" pitchFamily="18" charset="0"/>
              </a:rPr>
              <a:t>- Ông luôn trăn trở phải vẽ được cái gì mà suốt đời mình thích.</a:t>
            </a:r>
          </a:p>
          <a:p>
            <a:pPr>
              <a:spcBef>
                <a:spcPct val="0"/>
              </a:spcBef>
              <a:buFontTx/>
              <a:buNone/>
            </a:pPr>
            <a:r>
              <a:rPr lang="en-US" altLang="en-US" sz="2400">
                <a:latin typeface="Times New Roman" panose="02020603050405020304" pitchFamily="18" charset="0"/>
              </a:rPr>
              <a:t>- Ông là người nghệ sĩ nhiều kinh nghiệm và óc quan sát tinh tế: (căn phòng, vườn hoa và chân dung anh thanh niên đều được miêu tả qua lăng kính của người họa sĩ).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00F9F2EB-58B7-4530-80C4-6F1A6D2C1F20}"/>
              </a:ext>
            </a:extLst>
          </p:cNvPr>
          <p:cNvSpPr txBox="1">
            <a:spLocks noChangeArrowheads="1"/>
          </p:cNvSpPr>
          <p:nvPr/>
        </p:nvSpPr>
        <p:spPr bwMode="auto">
          <a:xfrm>
            <a:off x="1498600" y="0"/>
            <a:ext cx="91694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ĐỀ SỐ 6:Đọc đoạn trích sau:</a:t>
            </a:r>
            <a:endParaRPr lang="en-US" altLang="en-US" sz="24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Họa sĩ nghĩ thầm</a:t>
            </a:r>
            <a:r>
              <a:rPr lang="en-US" altLang="en-US" sz="2000" i="1">
                <a:latin typeface="Times New Roman" panose="02020603050405020304" pitchFamily="18" charset="0"/>
              </a:rPr>
              <a:t>: “Khách tới bất ngờ, chắc cu cậu chưa kịp quét tước dọn dẹp, chưa kịp gấp chăn chẳng hạn”. Ông rất ngạc nhiên khi bước lên bậc thang bằng đất, thấy người con trai đang hái hoa. Còn cô kĩ sư chỉ “ồ” lên một tiếng! Sau gần hai ngày, qua ngót bốn trăm cây số đường dài cách Hà Nội, đứng trong mây mù ngang tầm với chiếc cầu vồng kia, bỗng nhiên lại gặp hoa dơn, hoa thược dược, vàng, tím, đỏ, hồng phấn, tổ ong,… ngay lúc dưới chân kia là mùa hè, đột ngột và mừng rỡ, quên mát e lệ, cô chạy đến bên người con trai đang cắt hoa. Anh con trai, rất tự nhiên nhứ với một người bạn đã quen thân, trao bó hoa đã cắt cho người con gái, và cũng rất tự nhiên, cô đỡ lấy.</a:t>
            </a:r>
            <a:endParaRPr lang="en-US" altLang="en-US" sz="2000">
              <a:latin typeface="Times New Roman" panose="02020603050405020304" pitchFamily="18" charset="0"/>
            </a:endParaRPr>
          </a:p>
          <a:p>
            <a:pPr>
              <a:spcBef>
                <a:spcPct val="0"/>
              </a:spcBef>
              <a:buFontTx/>
              <a:buNone/>
            </a:pPr>
            <a:r>
              <a:rPr lang="en-US" altLang="en-US" sz="2000" i="1">
                <a:latin typeface="Times New Roman" panose="02020603050405020304" pitchFamily="18" charset="0"/>
              </a:rPr>
              <a:t>(Lặng lẽ Sa Pa, Nguyễn Thành Long, SGK</a:t>
            </a:r>
            <a:r>
              <a:rPr lang="en-US" altLang="en-US" sz="2000">
                <a:latin typeface="Times New Roman" panose="02020603050405020304" pitchFamily="18" charset="0"/>
              </a:rPr>
              <a:t> Ngữ văn 9)</a:t>
            </a:r>
          </a:p>
          <a:p>
            <a:pPr>
              <a:spcBef>
                <a:spcPct val="0"/>
              </a:spcBef>
              <a:buFontTx/>
              <a:buNone/>
            </a:pPr>
            <a:r>
              <a:rPr lang="en-US" altLang="en-US" sz="2400" b="1">
                <a:latin typeface="Times New Roman" panose="02020603050405020304" pitchFamily="18" charset="0"/>
              </a:rPr>
              <a:t>Câu 1: </a:t>
            </a:r>
            <a:r>
              <a:rPr lang="en-US" altLang="en-US" sz="2400">
                <a:latin typeface="Times New Roman" panose="02020603050405020304" pitchFamily="18" charset="0"/>
              </a:rPr>
              <a:t>Cô kĩ sư trong đoạn văn trên giữ vai trò như thế nào trong tác phẩm </a:t>
            </a:r>
            <a:r>
              <a:rPr lang="en-US" altLang="en-US" sz="2400" i="1">
                <a:latin typeface="Times New Roman" panose="02020603050405020304" pitchFamily="18" charset="0"/>
              </a:rPr>
              <a:t>Lặng lẽ Sa Pa</a:t>
            </a:r>
            <a:r>
              <a:rPr lang="en-US" altLang="en-US" sz="2400">
                <a:latin typeface="Times New Roman" panose="02020603050405020304" pitchFamily="18" charset="0"/>
              </a:rPr>
              <a:t>?</a:t>
            </a:r>
          </a:p>
          <a:p>
            <a:pPr>
              <a:spcBef>
                <a:spcPct val="0"/>
              </a:spcBef>
              <a:buFontTx/>
              <a:buNone/>
            </a:pPr>
            <a:r>
              <a:rPr lang="en-US" altLang="en-US" sz="2400" b="1">
                <a:latin typeface="Times New Roman" panose="02020603050405020304" pitchFamily="18" charset="0"/>
              </a:rPr>
              <a:t>Câu 2: </a:t>
            </a:r>
            <a:r>
              <a:rPr lang="en-US" altLang="en-US" sz="2400">
                <a:latin typeface="Times New Roman" panose="02020603050405020304" pitchFamily="18" charset="0"/>
              </a:rPr>
              <a:t>Giải thích ý nghĩa nhan đề tác phẩm?</a:t>
            </a:r>
          </a:p>
          <a:p>
            <a:pPr>
              <a:spcBef>
                <a:spcPct val="0"/>
              </a:spcBef>
              <a:buFontTx/>
              <a:buNone/>
            </a:pPr>
            <a:r>
              <a:rPr lang="en-US" altLang="en-US" sz="2400" b="1">
                <a:latin typeface="Times New Roman" panose="02020603050405020304" pitchFamily="18" charset="0"/>
              </a:rPr>
              <a:t>Câu 3: </a:t>
            </a:r>
            <a:r>
              <a:rPr lang="en-US" altLang="en-US" sz="2400">
                <a:latin typeface="Times New Roman" panose="02020603050405020304" pitchFamily="18" charset="0"/>
              </a:rPr>
              <a:t>Đoạn văn trên giúp em hiểu gì về nhân vật anh thanh niên – nhân vật chính trong truyện?</a:t>
            </a:r>
          </a:p>
          <a:p>
            <a:pPr>
              <a:spcBef>
                <a:spcPct val="0"/>
              </a:spcBef>
              <a:buFontTx/>
              <a:buNone/>
            </a:pPr>
            <a:r>
              <a:rPr lang="en-US" altLang="en-US" sz="2400" b="1">
                <a:latin typeface="Times New Roman" panose="02020603050405020304" pitchFamily="18" charset="0"/>
              </a:rPr>
              <a:t>Câu 4</a:t>
            </a:r>
            <a:r>
              <a:rPr lang="en-US" altLang="en-US" sz="2400">
                <a:latin typeface="Times New Roman" panose="02020603050405020304" pitchFamily="18" charset="0"/>
              </a:rPr>
              <a:t>.Vì sao ông họa sĩ rất bất ngờ, ngạc nhiên?</a:t>
            </a:r>
          </a:p>
          <a:p>
            <a:pPr>
              <a:spcBef>
                <a:spcPct val="0"/>
              </a:spcBef>
              <a:buFontTx/>
              <a:buNone/>
            </a:pPr>
            <a:r>
              <a:rPr lang="en-US" altLang="en-US" sz="2400" b="1">
                <a:latin typeface="Times New Roman" panose="02020603050405020304" pitchFamily="18" charset="0"/>
              </a:rPr>
              <a:t>Câu 5: </a:t>
            </a:r>
            <a:r>
              <a:rPr lang="en-US" altLang="en-US" sz="2400">
                <a:latin typeface="Times New Roman" panose="02020603050405020304" pitchFamily="18" charset="0"/>
              </a:rPr>
              <a:t>Ứng xử của anh thanh niên trong đoạn văn trên đã để lại ấn tượng tốt đẹp. Từ nhận xét đó, em hãy trình bày suy nghĩ của mình về cách ứng xử đối với mọi người trong cuộc sống bằng một đoạn văn khoảng 2/3 trang giấy thi.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id="{0F280243-D09E-4F6D-BD4C-D752D332A419}"/>
              </a:ext>
            </a:extLst>
          </p:cNvPr>
          <p:cNvSpPr txBox="1">
            <a:spLocks noChangeArrowheads="1"/>
          </p:cNvSpPr>
          <p:nvPr/>
        </p:nvSpPr>
        <p:spPr bwMode="auto">
          <a:xfrm>
            <a:off x="1765300" y="152400"/>
            <a:ext cx="89027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1:</a:t>
            </a:r>
            <a:endParaRPr lang="en-US" altLang="en-US" sz="2400">
              <a:latin typeface="Times New Roman" panose="02020603050405020304" pitchFamily="18" charset="0"/>
            </a:endParaRPr>
          </a:p>
          <a:p>
            <a:pPr>
              <a:spcBef>
                <a:spcPct val="0"/>
              </a:spcBef>
              <a:buFontTx/>
              <a:buNone/>
            </a:pPr>
            <a:r>
              <a:rPr lang="en-US" altLang="en-US" sz="2400">
                <a:latin typeface="Times New Roman" panose="02020603050405020304" pitchFamily="18" charset="0"/>
              </a:rPr>
              <a:t>- Góp phần làm nổi bật tư tưởng, chủ đề của truyện</a:t>
            </a:r>
          </a:p>
          <a:p>
            <a:pPr>
              <a:spcBef>
                <a:spcPct val="0"/>
              </a:spcBef>
              <a:buFontTx/>
              <a:buNone/>
            </a:pPr>
            <a:r>
              <a:rPr lang="en-US" altLang="en-US" sz="2400">
                <a:latin typeface="Times New Roman" panose="02020603050405020304" pitchFamily="18" charset="0"/>
              </a:rPr>
              <a:t>- Làm nổi bật vẻ đẹp của anh thanh niên</a:t>
            </a:r>
          </a:p>
          <a:p>
            <a:pPr>
              <a:spcBef>
                <a:spcPct val="0"/>
              </a:spcBef>
              <a:buFontTx/>
              <a:buNone/>
            </a:pPr>
            <a:r>
              <a:rPr lang="en-US" altLang="en-US" sz="2400">
                <a:latin typeface="Times New Roman" panose="02020603050405020304" pitchFamily="18" charset="0"/>
              </a:rPr>
              <a:t>- Cô cũng là một đại diện tiêu biểu cho vẻ đẹp của thanh niên thế hệ lúc bấy giờ</a:t>
            </a:r>
          </a:p>
        </p:txBody>
      </p:sp>
      <p:sp>
        <p:nvSpPr>
          <p:cNvPr id="3" name="Text Box 12">
            <a:extLst>
              <a:ext uri="{FF2B5EF4-FFF2-40B4-BE49-F238E27FC236}">
                <a16:creationId xmlns:a16="http://schemas.microsoft.com/office/drawing/2014/main" id="{8952ED7C-82DC-404A-B224-A748F08F0396}"/>
              </a:ext>
            </a:extLst>
          </p:cNvPr>
          <p:cNvSpPr txBox="1">
            <a:spLocks noChangeArrowheads="1"/>
          </p:cNvSpPr>
          <p:nvPr/>
        </p:nvSpPr>
        <p:spPr bwMode="auto">
          <a:xfrm>
            <a:off x="1719263" y="2090738"/>
            <a:ext cx="89027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2:</a:t>
            </a:r>
            <a:endParaRPr lang="en-US" altLang="en-US" sz="2400">
              <a:latin typeface="Times New Roman" panose="02020603050405020304" pitchFamily="18" charset="0"/>
            </a:endParaRPr>
          </a:p>
          <a:p>
            <a:pPr>
              <a:spcBef>
                <a:spcPct val="0"/>
              </a:spcBef>
              <a:buFontTx/>
              <a:buNone/>
            </a:pPr>
            <a:r>
              <a:rPr lang="en-US" altLang="en-US" sz="2400" i="1">
                <a:latin typeface="Times New Roman" panose="02020603050405020304" pitchFamily="18" charset="0"/>
              </a:rPr>
              <a:t>“Lặng lẽ Sa Pa” </a:t>
            </a:r>
            <a:r>
              <a:rPr lang="en-US" altLang="en-US" sz="2400">
                <a:latin typeface="Times New Roman" panose="02020603050405020304" pitchFamily="18" charset="0"/>
              </a:rPr>
              <a:t>: Đảo ngữ ⟶ Gợi:</a:t>
            </a:r>
          </a:p>
          <a:p>
            <a:pPr>
              <a:spcBef>
                <a:spcPct val="0"/>
              </a:spcBef>
              <a:buFontTx/>
              <a:buNone/>
            </a:pPr>
            <a:r>
              <a:rPr lang="en-US" altLang="en-US" sz="2400">
                <a:latin typeface="Times New Roman" panose="02020603050405020304" pitchFamily="18" charset="0"/>
              </a:rPr>
              <a:t>+ Khung cảnh êm đềm, thanh tĩnh của miền đất Sa Pa.</a:t>
            </a:r>
          </a:p>
          <a:p>
            <a:pPr>
              <a:spcBef>
                <a:spcPct val="0"/>
              </a:spcBef>
              <a:buFontTx/>
              <a:buNone/>
            </a:pPr>
            <a:r>
              <a:rPr lang="en-US" altLang="en-US" sz="2400">
                <a:latin typeface="Times New Roman" panose="02020603050405020304" pitchFamily="18" charset="0"/>
              </a:rPr>
              <a:t>+ Ẩn dụ: Vẻ đẹp của con người và cuộc sống Sa Pa. (Cuộc sống thanh bình, con người khiêm nhường). Những vẻ đẹp ấy tiềm ẩn, lắng xuống chiều sâu chứ không khoa trương, ồn ã.</a:t>
            </a:r>
          </a:p>
        </p:txBody>
      </p:sp>
      <p:sp>
        <p:nvSpPr>
          <p:cNvPr id="7" name="Text Box 12">
            <a:extLst>
              <a:ext uri="{FF2B5EF4-FFF2-40B4-BE49-F238E27FC236}">
                <a16:creationId xmlns:a16="http://schemas.microsoft.com/office/drawing/2014/main" id="{A25F6258-1013-45C4-B142-8E0586C86699}"/>
              </a:ext>
            </a:extLst>
          </p:cNvPr>
          <p:cNvSpPr txBox="1">
            <a:spLocks noChangeArrowheads="1"/>
          </p:cNvSpPr>
          <p:nvPr/>
        </p:nvSpPr>
        <p:spPr bwMode="auto">
          <a:xfrm>
            <a:off x="1719263" y="4562475"/>
            <a:ext cx="8902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3: </a:t>
            </a:r>
            <a:r>
              <a:rPr lang="en-US" altLang="en-US" sz="2400">
                <a:latin typeface="Times New Roman" panose="02020603050405020304" pitchFamily="18" charset="0"/>
              </a:rPr>
              <a:t>Anh thanh niên là một người có tinh thần trách nhiệm trong cuộc việc; là người gọn gàng, biết thu xếp cuộc sống, là người lạc quan, yêu đời.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id="{3A5A2EED-5872-4B07-B68D-BA428259DCEE}"/>
              </a:ext>
            </a:extLst>
          </p:cNvPr>
          <p:cNvSpPr txBox="1">
            <a:spLocks noChangeArrowheads="1"/>
          </p:cNvSpPr>
          <p:nvPr/>
        </p:nvSpPr>
        <p:spPr bwMode="auto">
          <a:xfrm>
            <a:off x="1765300" y="152400"/>
            <a:ext cx="89027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4</a:t>
            </a:r>
            <a:r>
              <a:rPr lang="en-US" altLang="en-US" sz="2400">
                <a:latin typeface="Times New Roman" panose="02020603050405020304" pitchFamily="18" charset="0"/>
              </a:rPr>
              <a:t>: Ông họa sĩ bất ngờ vì:</a:t>
            </a:r>
            <a:br>
              <a:rPr lang="en-US" altLang="en-US" sz="2400">
                <a:latin typeface="Times New Roman" panose="02020603050405020304" pitchFamily="18" charset="0"/>
              </a:rPr>
            </a:br>
            <a:r>
              <a:rPr lang="en-US" altLang="en-US" sz="2400">
                <a:latin typeface="Times New Roman" panose="02020603050405020304" pitchFamily="18" charset="0"/>
              </a:rPr>
              <a:t>-Cách nhìn nhận đánh giá về anh thanh niên của ông họa sĩ có sự thay đổi: từ chưa hiểu đến hiểu và cảm phục. Lúc đầu, ông chưa gặp, chưa hiểu về anh thanh niên. Sau đó ông được chứng kiến, được nghe và cảm nhận về anh.</a:t>
            </a:r>
            <a:br>
              <a:rPr lang="en-US" altLang="en-US" sz="2400">
                <a:latin typeface="Times New Roman" panose="02020603050405020304" pitchFamily="18" charset="0"/>
              </a:rPr>
            </a:br>
            <a:r>
              <a:rPr lang="en-US" altLang="en-US" sz="2400">
                <a:latin typeface="Times New Roman" panose="02020603050405020304" pitchFamily="18" charset="0"/>
              </a:rPr>
              <a:t>-Anh còn trẻ, sống một mình nhưng rất gọn gàng, ngăn nắp, khoa học</a:t>
            </a:r>
            <a:r>
              <a:rPr lang="en-US" altLang="en-US" sz="2400" b="1">
                <a:latin typeface="Times New Roman" panose="02020603050405020304" pitchFamily="18" charset="0"/>
              </a:rPr>
              <a:t> </a:t>
            </a:r>
            <a:endParaRPr lang="en-US" altLang="en-US" sz="2400">
              <a:latin typeface="Times New Roman" panose="02020603050405020304" pitchFamily="18" charset="0"/>
            </a:endParaRPr>
          </a:p>
        </p:txBody>
      </p:sp>
      <p:sp>
        <p:nvSpPr>
          <p:cNvPr id="6" name="Text Box 12">
            <a:extLst>
              <a:ext uri="{FF2B5EF4-FFF2-40B4-BE49-F238E27FC236}">
                <a16:creationId xmlns:a16="http://schemas.microsoft.com/office/drawing/2014/main" id="{1B0B04A4-0178-4FC4-9907-0881EBC01B63}"/>
              </a:ext>
            </a:extLst>
          </p:cNvPr>
          <p:cNvSpPr txBox="1">
            <a:spLocks noChangeArrowheads="1"/>
          </p:cNvSpPr>
          <p:nvPr/>
        </p:nvSpPr>
        <p:spPr bwMode="auto">
          <a:xfrm>
            <a:off x="1697038" y="2667000"/>
            <a:ext cx="89027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latin typeface="Times New Roman" panose="02020603050405020304" pitchFamily="18" charset="0"/>
              </a:rPr>
              <a:t>Câu 5:</a:t>
            </a:r>
          </a:p>
          <a:p>
            <a:pPr>
              <a:spcBef>
                <a:spcPct val="0"/>
              </a:spcBef>
              <a:buFontTx/>
              <a:buNone/>
            </a:pPr>
            <a:r>
              <a:rPr lang="en-US" altLang="en-US" sz="2000">
                <a:latin typeface="Times New Roman" panose="02020603050405020304" pitchFamily="18" charset="0"/>
              </a:rPr>
              <a:t> -</a:t>
            </a:r>
            <a:r>
              <a:rPr lang="en-US" altLang="en-US" sz="2000" b="1">
                <a:latin typeface="Times New Roman" panose="02020603050405020304" pitchFamily="18" charset="0"/>
              </a:rPr>
              <a:t> Mở đoạn: Giới thiệu:</a:t>
            </a:r>
            <a:endParaRPr lang="en-US" altLang="en-US" sz="2000">
              <a:latin typeface="Times New Roman" panose="02020603050405020304" pitchFamily="18" charset="0"/>
            </a:endParaRPr>
          </a:p>
          <a:p>
            <a:pPr>
              <a:spcBef>
                <a:spcPct val="0"/>
              </a:spcBef>
              <a:buFontTx/>
              <a:buNone/>
            </a:pPr>
            <a:r>
              <a:rPr lang="vi-VN" altLang="en-US" sz="2000">
                <a:latin typeface="Times New Roman" panose="02020603050405020304" pitchFamily="18" charset="0"/>
              </a:rPr>
              <a:t>Ứng xử: cách cư xử, giao tiếp, trò chuyện, trao đổi với nhau bằng những hành động rất đời thường hằng ngày. </a:t>
            </a:r>
            <a:r>
              <a:rPr lang="en-US" altLang="en-US" sz="2000">
                <a:latin typeface="Times New Roman" panose="02020603050405020304" pitchFamily="18" charset="0"/>
              </a:rPr>
              <a:t>Tuy nhiên đối phương có thể nhìn vào đó để đánh giá được con người bạn như thế nào.</a:t>
            </a:r>
          </a:p>
          <a:p>
            <a:pPr>
              <a:spcBef>
                <a:spcPct val="0"/>
              </a:spcBef>
              <a:buFontTx/>
              <a:buNone/>
            </a:pPr>
            <a:r>
              <a:rPr lang="en-US" altLang="en-US" sz="2000" b="1">
                <a:latin typeface="Times New Roman" panose="02020603050405020304" pitchFamily="18" charset="0"/>
              </a:rPr>
              <a:t>- Thân đoạn:</a:t>
            </a: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 Vì sao cần cư xử có văn hóa?</a:t>
            </a:r>
          </a:p>
          <a:p>
            <a:pPr>
              <a:spcBef>
                <a:spcPct val="0"/>
              </a:spcBef>
              <a:buFontTx/>
              <a:buNone/>
            </a:pPr>
            <a:r>
              <a:rPr lang="en-US" altLang="en-US" sz="2000">
                <a:latin typeface="Times New Roman" panose="02020603050405020304" pitchFamily="18" charset="0"/>
              </a:rPr>
              <a:t>+ Tạo nên mối quan hệ tốt đẹp, hài hòa với mọi người</a:t>
            </a:r>
          </a:p>
          <a:p>
            <a:pPr>
              <a:spcBef>
                <a:spcPct val="0"/>
              </a:spcBef>
              <a:buFontTx/>
              <a:buNone/>
            </a:pPr>
            <a:r>
              <a:rPr lang="en-US" altLang="en-US" sz="2000">
                <a:latin typeface="Times New Roman" panose="02020603050405020304" pitchFamily="18" charset="0"/>
              </a:rPr>
              <a:t>+ Đánh giá được bản thân mỗi người….</a:t>
            </a:r>
          </a:p>
          <a:p>
            <a:pPr>
              <a:spcBef>
                <a:spcPct val="0"/>
              </a:spcBef>
              <a:buFontTx/>
              <a:buNone/>
            </a:pPr>
            <a:r>
              <a:rPr lang="en-US" altLang="en-US" sz="2000">
                <a:latin typeface="Times New Roman" panose="02020603050405020304" pitchFamily="18" charset="0"/>
              </a:rPr>
              <a:t>- Những người ứng xử có văn hóa luôn được mọi người yêu quý, tôn trọng.</a:t>
            </a:r>
          </a:p>
          <a:p>
            <a:pPr>
              <a:spcBef>
                <a:spcPct val="0"/>
              </a:spcBef>
              <a:buFontTx/>
              <a:buNone/>
            </a:pPr>
            <a:r>
              <a:rPr lang="en-US" altLang="en-US" sz="2000">
                <a:latin typeface="Times New Roman" panose="02020603050405020304" pitchFamily="18" charset="0"/>
              </a:rPr>
              <a:t>- Nhưng bên cạnh đó vẫn còn những người ứng xử thiếu văn hóa, nói tục, chửi bậy,…</a:t>
            </a:r>
          </a:p>
          <a:p>
            <a:pPr>
              <a:spcBef>
                <a:spcPct val="0"/>
              </a:spcBef>
              <a:buFontTx/>
              <a:buNone/>
            </a:pPr>
            <a:r>
              <a:rPr lang="en-US" altLang="en-US" sz="2000" b="1">
                <a:latin typeface="Times New Roman" panose="02020603050405020304" pitchFamily="18" charset="0"/>
              </a:rPr>
              <a:t>- Liên hệ bản thân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5FAA87AD-8675-48AD-89ED-6FF18E862877}"/>
              </a:ext>
            </a:extLst>
          </p:cNvPr>
          <p:cNvSpPr txBox="1">
            <a:spLocks noChangeArrowheads="1"/>
          </p:cNvSpPr>
          <p:nvPr/>
        </p:nvSpPr>
        <p:spPr bwMode="auto">
          <a:xfrm>
            <a:off x="1498600" y="0"/>
            <a:ext cx="91694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ĐỀ SỐ 7:Đọc đoạn trích sau:</a:t>
            </a:r>
            <a:endParaRPr lang="en-US" altLang="en-US" sz="24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 </a:t>
            </a:r>
            <a:r>
              <a:rPr lang="en-US" altLang="en-US" sz="2000" i="1">
                <a:latin typeface="Times New Roman" panose="02020603050405020304" pitchFamily="18" charset="0"/>
              </a:rPr>
              <a:t>Hồi chưa vào nghề, những đêm bầu trời đen kịt, nhìn kĩ mới thấy một ngôi sao xa, cháu nghĩ ngay ngôi sao lẻ loi kia một mình. Bây giờ làm nghề này cháy không nghĩ như vậy nữa. Và khi ta làm việc, ta với công việc là đôi, sao gọi là một mình được. Huống chi việc của cháu gắn liền với việc của bao anh em, đồng chí dưới kia. Công việc của cháu gian khổ thế đấy, chứ cất nó đ, cháu buồn đến chết mất. Còn người thì ai chả “thèm” ở bác? Minh sinh ra là gì, mình đẻ ở đâu, mình vì ai mà làm việc? Đấy, cháu tự nói với cháu thế đấy.</a:t>
            </a: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(Trích Ngữ văn 9,  tập một, NXB Giáo dục)</a:t>
            </a:r>
          </a:p>
          <a:p>
            <a:pPr>
              <a:spcBef>
                <a:spcPct val="0"/>
              </a:spcBef>
              <a:buFontTx/>
              <a:buNone/>
            </a:pPr>
            <a:r>
              <a:rPr lang="en-US" altLang="en-US" sz="2000" b="1">
                <a:latin typeface="Times New Roman" panose="02020603050405020304" pitchFamily="18" charset="0"/>
              </a:rPr>
              <a:t>Câu 1:  </a:t>
            </a:r>
            <a:r>
              <a:rPr lang="en-US" altLang="en-US" sz="2000">
                <a:latin typeface="Times New Roman" panose="02020603050405020304" pitchFamily="18" charset="0"/>
              </a:rPr>
              <a:t>Đoạn văn trên là lời của ai nói với ai? Lời nói đó được nói trong hoàn cảnh nào. Hình thức ngôn ngữ nào được sử dụng trong đoạn trích? Dấu hiệu giúp em nhận ra điều ấy?</a:t>
            </a:r>
          </a:p>
          <a:p>
            <a:pPr>
              <a:spcBef>
                <a:spcPct val="0"/>
              </a:spcBef>
              <a:buFontTx/>
              <a:buNone/>
            </a:pPr>
            <a:r>
              <a:rPr lang="en-US" altLang="en-US" sz="2000" b="1">
                <a:latin typeface="Times New Roman" panose="02020603050405020304" pitchFamily="18" charset="0"/>
              </a:rPr>
              <a:t>Câu 2: </a:t>
            </a:r>
            <a:r>
              <a:rPr lang="en-US" altLang="en-US" sz="2000">
                <a:latin typeface="Times New Roman" panose="02020603050405020304" pitchFamily="18" charset="0"/>
              </a:rPr>
              <a:t>Đọc đoạn trích trên em thấy nhận vật cháu có những phẩm chất gì?</a:t>
            </a:r>
          </a:p>
          <a:p>
            <a:pPr>
              <a:spcBef>
                <a:spcPct val="0"/>
              </a:spcBef>
              <a:buFontTx/>
              <a:buNone/>
            </a:pPr>
            <a:r>
              <a:rPr lang="en-US" altLang="en-US" sz="2000" b="1">
                <a:latin typeface="Times New Roman" panose="02020603050405020304" pitchFamily="18" charset="0"/>
              </a:rPr>
              <a:t>Câu 3. </a:t>
            </a:r>
            <a:r>
              <a:rPr lang="en-US" altLang="en-US" sz="2000">
                <a:latin typeface="Times New Roman" panose="02020603050405020304" pitchFamily="18" charset="0"/>
              </a:rPr>
              <a:t>Câu văn: </a:t>
            </a:r>
            <a:r>
              <a:rPr lang="en-US" altLang="en-US" sz="2000" i="1">
                <a:latin typeface="Times New Roman" panose="02020603050405020304" pitchFamily="18" charset="0"/>
              </a:rPr>
              <a:t>“Mình sinh ra là gì, mình đẻ ở đâu, mình vì ai mà làm việc</a:t>
            </a:r>
            <a:r>
              <a:rPr lang="en-US" altLang="en-US" sz="2000">
                <a:latin typeface="Times New Roman" panose="02020603050405020304" pitchFamily="18" charset="0"/>
              </a:rPr>
              <a:t>” giúp em hiểu gì về nhân vật trong truyện?</a:t>
            </a:r>
          </a:p>
          <a:p>
            <a:pPr>
              <a:spcBef>
                <a:spcPct val="0"/>
              </a:spcBef>
              <a:buFontTx/>
              <a:buNone/>
            </a:pPr>
            <a:r>
              <a:rPr lang="en-US" altLang="en-US" sz="2000" b="1">
                <a:latin typeface="Times New Roman" panose="02020603050405020304" pitchFamily="18" charset="0"/>
              </a:rPr>
              <a:t> Câu 4: </a:t>
            </a:r>
            <a:r>
              <a:rPr lang="en-US" altLang="en-US" sz="2000">
                <a:latin typeface="Times New Roman" panose="02020603050405020304" pitchFamily="18" charset="0"/>
              </a:rPr>
              <a:t>Từ phẩm chất của nhân vật cháu trong đoạn trích trên và những hiểu biết về thực tế cuộc sống, em hãy trình bày suy nghĩ về nhiệt huyết của thế hệ trẻ Việt Nam đối với con người và cuộc đời trong giai đoạn hiện nay bằng một đoạnvăn có độ dài khoảng 2/3 trang giấy thi.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Picture2">
            <a:extLst>
              <a:ext uri="{FF2B5EF4-FFF2-40B4-BE49-F238E27FC236}">
                <a16:creationId xmlns:a16="http://schemas.microsoft.com/office/drawing/2014/main" id="{3135190E-087D-469D-B765-8DF7753F7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id="{D3995B41-E0AB-4871-8F13-3C6C17C98B59}"/>
              </a:ext>
            </a:extLst>
          </p:cNvPr>
          <p:cNvSpPr txBox="1">
            <a:spLocks noChangeArrowheads="1"/>
          </p:cNvSpPr>
          <p:nvPr/>
        </p:nvSpPr>
        <p:spPr bwMode="auto">
          <a:xfrm>
            <a:off x="1524000" y="0"/>
            <a:ext cx="89027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1.</a:t>
            </a:r>
            <a:endParaRPr lang="en-US" altLang="en-US" sz="2400">
              <a:latin typeface="Times New Roman" panose="02020603050405020304" pitchFamily="18" charset="0"/>
            </a:endParaRPr>
          </a:p>
          <a:p>
            <a:pPr>
              <a:spcBef>
                <a:spcPct val="0"/>
              </a:spcBef>
              <a:buFontTx/>
              <a:buNone/>
            </a:pPr>
            <a:r>
              <a:rPr lang="en-US" altLang="en-US" sz="2400">
                <a:latin typeface="Times New Roman" panose="02020603050405020304" pitchFamily="18" charset="0"/>
              </a:rPr>
              <a:t>- Lời của anh thanh niên nói với bác họa sĩ</a:t>
            </a:r>
          </a:p>
          <a:p>
            <a:pPr>
              <a:spcBef>
                <a:spcPct val="0"/>
              </a:spcBef>
              <a:buFontTx/>
              <a:buNone/>
            </a:pPr>
            <a:r>
              <a:rPr lang="en-US" altLang="en-US" sz="2400">
                <a:latin typeface="Times New Roman" panose="02020603050405020304" pitchFamily="18" charset="0"/>
              </a:rPr>
              <a:t>- Hoàn cảnh: cuộc trò chuyện của anh thanh niên với bác họa sĩ khi bác lên thăm nhà của anh trên đỉnh Yên Sơn</a:t>
            </a:r>
          </a:p>
        </p:txBody>
      </p:sp>
      <p:sp>
        <p:nvSpPr>
          <p:cNvPr id="3" name="Text Box 12">
            <a:extLst>
              <a:ext uri="{FF2B5EF4-FFF2-40B4-BE49-F238E27FC236}">
                <a16:creationId xmlns:a16="http://schemas.microsoft.com/office/drawing/2014/main" id="{AACE8AE5-CBA5-4FA0-916E-89DC520F2BBE}"/>
              </a:ext>
            </a:extLst>
          </p:cNvPr>
          <p:cNvSpPr txBox="1">
            <a:spLocks noChangeArrowheads="1"/>
          </p:cNvSpPr>
          <p:nvPr/>
        </p:nvSpPr>
        <p:spPr bwMode="auto">
          <a:xfrm>
            <a:off x="1600200" y="1447800"/>
            <a:ext cx="89027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 Hình thức ngôn ngữ: Đối thoại</a:t>
            </a:r>
          </a:p>
          <a:p>
            <a:pPr>
              <a:spcBef>
                <a:spcPct val="0"/>
              </a:spcBef>
              <a:buFontTx/>
              <a:buNone/>
            </a:pPr>
            <a:r>
              <a:rPr lang="en-US" altLang="en-US" sz="2400">
                <a:latin typeface="Times New Roman" panose="02020603050405020304" pitchFamily="18" charset="0"/>
              </a:rPr>
              <a:t>- Dấu hiệu: Bắt đầu bằng gạch đầu dòng, báo hiệu lời nói đối thoại trong cuộc giao tiếp.</a:t>
            </a:r>
          </a:p>
          <a:p>
            <a:pPr>
              <a:spcBef>
                <a:spcPct val="0"/>
              </a:spcBef>
              <a:buFontTx/>
              <a:buNone/>
            </a:pPr>
            <a:r>
              <a:rPr lang="en-US" altLang="en-US" sz="2400">
                <a:latin typeface="Times New Roman" panose="02020603050405020304" pitchFamily="18" charset="0"/>
              </a:rPr>
              <a:t>- Tên nhân vật: anh thanh niên</a:t>
            </a:r>
          </a:p>
          <a:p>
            <a:pPr>
              <a:spcBef>
                <a:spcPct val="0"/>
              </a:spcBef>
              <a:buFontTx/>
              <a:buNone/>
            </a:pPr>
            <a:r>
              <a:rPr lang="en-US" altLang="en-US" sz="2400">
                <a:latin typeface="Times New Roman" panose="02020603050405020304" pitchFamily="18" charset="0"/>
              </a:rPr>
              <a:t>- Hình thức ngôn ngữ: đối thọai</a:t>
            </a:r>
          </a:p>
          <a:p>
            <a:pPr>
              <a:spcBef>
                <a:spcPct val="0"/>
              </a:spcBef>
              <a:buFontTx/>
              <a:buNone/>
            </a:pPr>
            <a:r>
              <a:rPr lang="en-US" altLang="en-US" sz="2400">
                <a:latin typeface="Times New Roman" panose="02020603050405020304" pitchFamily="18" charset="0"/>
              </a:rPr>
              <a:t>- Dấu hiệu: dấu gạch đầu dòng đánh dấu lời nói trực tiếp</a:t>
            </a:r>
          </a:p>
        </p:txBody>
      </p:sp>
      <p:sp>
        <p:nvSpPr>
          <p:cNvPr id="7" name="Text Box 12">
            <a:extLst>
              <a:ext uri="{FF2B5EF4-FFF2-40B4-BE49-F238E27FC236}">
                <a16:creationId xmlns:a16="http://schemas.microsoft.com/office/drawing/2014/main" id="{75C97655-C6A0-4562-8707-D6DD0B9C5295}"/>
              </a:ext>
            </a:extLst>
          </p:cNvPr>
          <p:cNvSpPr txBox="1">
            <a:spLocks noChangeArrowheads="1"/>
          </p:cNvSpPr>
          <p:nvPr/>
        </p:nvSpPr>
        <p:spPr bwMode="auto">
          <a:xfrm>
            <a:off x="1506538" y="3756025"/>
            <a:ext cx="89027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Câu 2.</a:t>
            </a:r>
            <a:r>
              <a:rPr lang="en-US" altLang="en-US" sz="2400">
                <a:latin typeface="Times New Roman" panose="02020603050405020304" pitchFamily="18" charset="0"/>
              </a:rPr>
              <a:t> Phẩm chất của anh thanh niên:</a:t>
            </a:r>
          </a:p>
          <a:p>
            <a:pPr>
              <a:spcBef>
                <a:spcPct val="0"/>
              </a:spcBef>
              <a:buFontTx/>
              <a:buNone/>
            </a:pPr>
            <a:r>
              <a:rPr lang="en-US" altLang="en-US" sz="2400">
                <a:latin typeface="Times New Roman" panose="02020603050405020304" pitchFamily="18" charset="0"/>
              </a:rPr>
              <a:t>- Có quan niệm đúng đắn về công việc: ta với việc là một đôi, không thấy cô đơn, lẻ loi.</a:t>
            </a:r>
          </a:p>
          <a:p>
            <a:pPr>
              <a:spcBef>
                <a:spcPct val="0"/>
              </a:spcBef>
              <a:buFontTx/>
              <a:buNone/>
            </a:pPr>
            <a:r>
              <a:rPr lang="en-US" altLang="en-US" sz="2400">
                <a:latin typeface="Times New Roman" panose="02020603050405020304" pitchFamily="18" charset="0"/>
              </a:rPr>
              <a:t>- Anh không lẻ loi, đơn độc mà tìm thấy những người bạn đồng hành trên con đường mình đã chọn: ông kĩ sư vườn rau Sa Pa, anh cán bộ địa chất lập bản đồ sét</a:t>
            </a:r>
          </a:p>
          <a:p>
            <a:pPr>
              <a:spcBef>
                <a:spcPct val="0"/>
              </a:spcBef>
              <a:buFontTx/>
              <a:buNone/>
            </a:pPr>
            <a:r>
              <a:rPr lang="en-US" altLang="en-US" sz="2400">
                <a:latin typeface="Times New Roman" panose="02020603050405020304" pitchFamily="18" charset="0"/>
              </a:rPr>
              <a:t>- Yêu công việc của mình</a:t>
            </a:r>
          </a:p>
          <a:p>
            <a:pPr>
              <a:spcBef>
                <a:spcPct val="0"/>
              </a:spcBef>
              <a:buFontTx/>
              <a:buNone/>
            </a:pPr>
            <a:r>
              <a:rPr lang="en-US" altLang="en-US" sz="2400">
                <a:latin typeface="Times New Roman" panose="02020603050405020304" pitchFamily="18" charset="0"/>
              </a:rPr>
              <a:t>- Lối sống đẹp, có tinh thần trách nhiệm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id="{ADC6D7F4-6A73-4443-B6A4-121825F04562}"/>
              </a:ext>
            </a:extLst>
          </p:cNvPr>
          <p:cNvSpPr txBox="1">
            <a:spLocks noChangeArrowheads="1"/>
          </p:cNvSpPr>
          <p:nvPr/>
        </p:nvSpPr>
        <p:spPr bwMode="auto">
          <a:xfrm>
            <a:off x="1765300" y="152400"/>
            <a:ext cx="89027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latin typeface="Times New Roman" panose="02020603050405020304" pitchFamily="18" charset="0"/>
              </a:rPr>
              <a:t>Câu 3:</a:t>
            </a:r>
            <a:r>
              <a:rPr lang="en-US" altLang="en-US" sz="2000">
                <a:latin typeface="Times New Roman" panose="02020603050405020304" pitchFamily="18" charset="0"/>
              </a:rPr>
              <a:t> Anh thanh niên là người: Anh đã có những suy nghĩ thật đúng, thật giản dị mà sâu sắc về công việc, về cuộc sống. Có lẽ đây là những tâm sự chân thành và sâu sắc nhất của anh: “…mình vì ai mà làm việc”. Dù đang một mình nhưng anh tự hiểu mình đang cùng với bao nhiêu người khác làm việc, làm việc vì con người, vì cuộc sống, nên không còn thấy cô đơn nữa.</a:t>
            </a:r>
          </a:p>
        </p:txBody>
      </p:sp>
      <p:sp>
        <p:nvSpPr>
          <p:cNvPr id="6" name="Text Box 12">
            <a:extLst>
              <a:ext uri="{FF2B5EF4-FFF2-40B4-BE49-F238E27FC236}">
                <a16:creationId xmlns:a16="http://schemas.microsoft.com/office/drawing/2014/main" id="{C5143519-66BA-4DC6-B211-FCC55DD54379}"/>
              </a:ext>
            </a:extLst>
          </p:cNvPr>
          <p:cNvSpPr txBox="1">
            <a:spLocks noChangeArrowheads="1"/>
          </p:cNvSpPr>
          <p:nvPr/>
        </p:nvSpPr>
        <p:spPr bwMode="auto">
          <a:xfrm>
            <a:off x="1550988" y="1905000"/>
            <a:ext cx="89027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latin typeface="Times New Roman" panose="02020603050405020304" pitchFamily="18" charset="0"/>
              </a:rPr>
              <a:t>Câu 4.</a:t>
            </a:r>
            <a:r>
              <a:rPr lang="en-US" altLang="en-US" sz="2000">
                <a:latin typeface="Times New Roman" panose="02020603050405020304" pitchFamily="18" charset="0"/>
              </a:rPr>
              <a:t> Đoạn văn cần đảm bảo một số nội dung sau:</a:t>
            </a:r>
          </a:p>
          <a:p>
            <a:pPr>
              <a:spcBef>
                <a:spcPct val="0"/>
              </a:spcBef>
              <a:buFontTx/>
              <a:buNone/>
            </a:pPr>
            <a:r>
              <a:rPr lang="en-US" altLang="en-US" sz="2000">
                <a:latin typeface="Times New Roman" panose="02020603050405020304" pitchFamily="18" charset="0"/>
              </a:rPr>
              <a:t>- Nhiệt huyết là lòng đam mê, hăng say khi thực hiện một công việc nào đó</a:t>
            </a:r>
          </a:p>
          <a:p>
            <a:pPr>
              <a:spcBef>
                <a:spcPct val="0"/>
              </a:spcBef>
              <a:buFontTx/>
              <a:buNone/>
            </a:pPr>
            <a:r>
              <a:rPr lang="en-US" altLang="en-US" sz="2000">
                <a:latin typeface="Times New Roman" panose="02020603050405020304" pitchFamily="18" charset="0"/>
              </a:rPr>
              <a:t>- Lòng nhiệt huyết là yếu tố cần thiết để giúp chúng ta thành công đặc biệt là thế hệ trẻ.</a:t>
            </a:r>
          </a:p>
          <a:p>
            <a:pPr>
              <a:spcBef>
                <a:spcPct val="0"/>
              </a:spcBef>
              <a:buFontTx/>
              <a:buNone/>
            </a:pPr>
            <a:r>
              <a:rPr lang="en-US" altLang="en-US" sz="2000">
                <a:latin typeface="Times New Roman" panose="02020603050405020304" pitchFamily="18" charset="0"/>
              </a:rPr>
              <a:t>- Ý nghĩa của lòng nhiệt huyết:</a:t>
            </a:r>
          </a:p>
          <a:p>
            <a:pPr>
              <a:spcBef>
                <a:spcPct val="0"/>
              </a:spcBef>
              <a:buFontTx/>
              <a:buNone/>
            </a:pPr>
            <a:r>
              <a:rPr lang="en-US" altLang="en-US" sz="2000">
                <a:latin typeface="Times New Roman" panose="02020603050405020304" pitchFamily="18" charset="0"/>
              </a:rPr>
              <a:t>+ Động lực thôi thúc ta không ngừng cố gắng.</a:t>
            </a:r>
          </a:p>
          <a:p>
            <a:pPr>
              <a:spcBef>
                <a:spcPct val="0"/>
              </a:spcBef>
              <a:buFontTx/>
              <a:buNone/>
            </a:pPr>
            <a:r>
              <a:rPr lang="en-US" altLang="en-US" sz="2000">
                <a:latin typeface="Times New Roman" panose="02020603050405020304" pitchFamily="18" charset="0"/>
              </a:rPr>
              <a:t>+ Là động lực giúp ta vượt qua mọi khó khăn, thử thách</a:t>
            </a:r>
          </a:p>
          <a:p>
            <a:pPr>
              <a:spcBef>
                <a:spcPct val="0"/>
              </a:spcBef>
              <a:buFontTx/>
              <a:buNone/>
            </a:pPr>
            <a:r>
              <a:rPr lang="en-US" altLang="en-US" sz="2000">
                <a:latin typeface="Times New Roman" panose="02020603050405020304" pitchFamily="18" charset="0"/>
              </a:rPr>
              <a:t>+ Giúp ta vươn đến thành công</a:t>
            </a:r>
          </a:p>
          <a:p>
            <a:pPr>
              <a:spcBef>
                <a:spcPct val="0"/>
              </a:spcBef>
              <a:buFontTx/>
              <a:buNone/>
            </a:pPr>
            <a:r>
              <a:rPr lang="en-US" altLang="en-US" sz="2000">
                <a:latin typeface="Times New Roman" panose="02020603050405020304" pitchFamily="18" charset="0"/>
              </a:rPr>
              <a:t>+ Thúc đẩy xã hội phát triển….</a:t>
            </a:r>
          </a:p>
          <a:p>
            <a:pPr>
              <a:spcBef>
                <a:spcPct val="0"/>
              </a:spcBef>
              <a:buFontTx/>
              <a:buNone/>
            </a:pPr>
            <a:r>
              <a:rPr lang="en-US" altLang="en-US" sz="2000">
                <a:latin typeface="Times New Roman" panose="02020603050405020304" pitchFamily="18" charset="0"/>
              </a:rPr>
              <a:t>- Mở rộng:</a:t>
            </a:r>
          </a:p>
          <a:p>
            <a:pPr>
              <a:spcBef>
                <a:spcPct val="0"/>
              </a:spcBef>
              <a:buFontTx/>
              <a:buNone/>
            </a:pPr>
            <a:r>
              <a:rPr lang="en-US" altLang="en-US" sz="2000">
                <a:latin typeface="Times New Roman" panose="02020603050405020304" pitchFamily="18" charset="0"/>
              </a:rPr>
              <a:t>+ Bên cạnh đó vẫn còn những kẻ sống hợi hợt không có mục tiêu, không có nhiệt huyết phấn đấu</a:t>
            </a:r>
          </a:p>
          <a:p>
            <a:pPr>
              <a:spcBef>
                <a:spcPct val="0"/>
              </a:spcBef>
              <a:buFontTx/>
              <a:buNone/>
            </a:pPr>
            <a:r>
              <a:rPr lang="en-US" altLang="en-US" sz="2000">
                <a:latin typeface="Times New Roman" panose="02020603050405020304" pitchFamily="18" charset="0"/>
              </a:rPr>
              <a:t>+ Những kẻ như vậy dễ dàng thất bại, và là một trong những yếu tố khiến xã hội thụt lùi</a:t>
            </a:r>
          </a:p>
          <a:p>
            <a:pPr>
              <a:spcBef>
                <a:spcPct val="0"/>
              </a:spcBef>
              <a:buFontTx/>
              <a:buNone/>
            </a:pPr>
            <a:r>
              <a:rPr lang="en-US" altLang="en-US" sz="2000">
                <a:latin typeface="Times New Roman" panose="02020603050405020304" pitchFamily="18" charset="0"/>
              </a:rPr>
              <a:t>- Liên hệ bản thân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Ã¬nh áº£nh cÃ³ liÃªn quan">
            <a:extLst>
              <a:ext uri="{FF2B5EF4-FFF2-40B4-BE49-F238E27FC236}">
                <a16:creationId xmlns:a16="http://schemas.microsoft.com/office/drawing/2014/main" id="{F07F291E-0DF5-44D5-A1E7-204BFECB0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3">
            <a:extLst>
              <a:ext uri="{FF2B5EF4-FFF2-40B4-BE49-F238E27FC236}">
                <a16:creationId xmlns:a16="http://schemas.microsoft.com/office/drawing/2014/main" id="{D6578C3E-24E4-4E3E-AD6E-EDDDDA588E79}"/>
              </a:ext>
            </a:extLst>
          </p:cNvPr>
          <p:cNvSpPr txBox="1">
            <a:spLocks noChangeArrowheads="1"/>
          </p:cNvSpPr>
          <p:nvPr/>
        </p:nvSpPr>
        <p:spPr bwMode="auto">
          <a:xfrm>
            <a:off x="1631949" y="0"/>
            <a:ext cx="9936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FF0000"/>
                </a:solidFill>
                <a:latin typeface="UVN Buc Thu" panose="030306020505070F0A05" pitchFamily="66" charset="0"/>
              </a:rPr>
              <a:t>I. </a:t>
            </a:r>
            <a:r>
              <a:rPr lang="en-US" altLang="en-US" sz="4000" b="1" dirty="0" smtClean="0">
                <a:solidFill>
                  <a:srgbClr val="FF0000"/>
                </a:solidFill>
                <a:latin typeface="UVN Buc Thu" panose="030306020505070F0A05" pitchFamily="66" charset="0"/>
              </a:rPr>
              <a:t>GIỚI THIỆU TÁC GIẢ- TÁC PHẨM</a:t>
            </a:r>
            <a:endParaRPr lang="en-US" altLang="en-US" sz="4000" b="1" dirty="0">
              <a:solidFill>
                <a:srgbClr val="FF0000"/>
              </a:solidFill>
              <a:latin typeface="UVN Buc Thu" panose="030306020505070F0A05" pitchFamily="66" charset="0"/>
            </a:endParaRPr>
          </a:p>
        </p:txBody>
      </p:sp>
      <p:sp>
        <p:nvSpPr>
          <p:cNvPr id="4" name="Text Box 13">
            <a:extLst>
              <a:ext uri="{FF2B5EF4-FFF2-40B4-BE49-F238E27FC236}">
                <a16:creationId xmlns:a16="http://schemas.microsoft.com/office/drawing/2014/main" id="{3A43B35B-27E1-4E87-ADFF-37D194545E98}"/>
              </a:ext>
            </a:extLst>
          </p:cNvPr>
          <p:cNvSpPr txBox="1">
            <a:spLocks noChangeArrowheads="1"/>
          </p:cNvSpPr>
          <p:nvPr/>
        </p:nvSpPr>
        <p:spPr bwMode="auto">
          <a:xfrm>
            <a:off x="457200" y="609600"/>
            <a:ext cx="10653713" cy="6124575"/>
          </a:xfrm>
          <a:prstGeom prst="rect">
            <a:avLst/>
          </a:prstGeom>
          <a:solidFill>
            <a:schemeClr val="accent2">
              <a:lumMod val="75000"/>
              <a:alpha val="38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Hãy</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đọc</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chú</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thích</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và</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đoạn</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trích</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rồi</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trình</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bày</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theo</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các</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gợi</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ý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sau</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a:t>
            </a:r>
          </a:p>
          <a:p>
            <a:pPr>
              <a:spcBef>
                <a:spcPct val="0"/>
              </a:spcBef>
              <a:buFontTx/>
              <a:buNone/>
              <a:defRPr/>
            </a:pP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1,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giả</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2,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rPr>
              <a:t>phẩm</a:t>
            </a:r>
            <a:endPar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Hoàn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cảnh</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sáng</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phẩm</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Thể</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loại</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fr-FR"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Ngôi</a:t>
            </a:r>
            <a:r>
              <a:rPr lang="fr-FR"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kể</a:t>
            </a:r>
            <a:r>
              <a:rPr lang="fr-FR"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dụng</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Phương</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thức</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biểu</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đạt</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Bố</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cục</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Nhân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vật</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Điểm</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nhìn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trần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thuật</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của</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tác</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giả</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Chủ</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đề</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truyện</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Tình</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huống</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truyện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ý</a:t>
            </a:r>
            <a:r>
              <a:rPr lang="vi-VN"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nghĩa của tình huống truyện</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Ý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nghĩa</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nhan</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dirty="0" err="1">
                <a:solidFill>
                  <a:schemeClr val="bg1"/>
                </a:solidFill>
                <a:effectLst>
                  <a:outerShdw blurRad="38100" dist="38100" dir="2700000" algn="tl">
                    <a:srgbClr val="000000">
                      <a:alpha val="43137"/>
                    </a:srgbClr>
                  </a:outerShdw>
                </a:effectLst>
                <a:latin typeface="Times New Roman" panose="02020603050405020304" pitchFamily="18" charset="0"/>
              </a:rPr>
              <a:t>đề</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rPr>
              <a:t>Lặng</a:t>
            </a:r>
            <a:r>
              <a:rPr lang="en-US" altLang="en-US" sz="2800" i="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rPr>
              <a:t>lẽ</a:t>
            </a:r>
            <a:r>
              <a:rPr lang="en-US" altLang="en-US" sz="2800" i="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800" i="1" dirty="0" err="1">
                <a:solidFill>
                  <a:schemeClr val="bg1"/>
                </a:solidFill>
                <a:effectLst>
                  <a:outerShdw blurRad="38100" dist="38100" dir="2700000" algn="tl">
                    <a:srgbClr val="000000">
                      <a:alpha val="43137"/>
                    </a:srgbClr>
                  </a:outerShdw>
                </a:effectLst>
                <a:latin typeface="Times New Roman" panose="02020603050405020304" pitchFamily="18" charset="0"/>
              </a:rPr>
              <a:t>SaPa</a:t>
            </a: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rPr>
              <a:t>.</a:t>
            </a:r>
          </a:p>
          <a:p>
            <a:pPr>
              <a:spcBef>
                <a:spcPct val="0"/>
              </a:spcBef>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 văn bản</a:t>
            </a:r>
            <a:endPar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a:extLst>
              <a:ext uri="{FF2B5EF4-FFF2-40B4-BE49-F238E27FC236}">
                <a16:creationId xmlns:a16="http://schemas.microsoft.com/office/drawing/2014/main" id="{5DA449BB-C1C5-4657-9F13-C40DA01828C4}"/>
              </a:ext>
            </a:extLst>
          </p:cNvPr>
          <p:cNvSpPr txBox="1">
            <a:spLocks noChangeArrowheads="1"/>
          </p:cNvSpPr>
          <p:nvPr/>
        </p:nvSpPr>
        <p:spPr bwMode="auto">
          <a:xfrm>
            <a:off x="307975" y="762000"/>
            <a:ext cx="8945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dirty="0">
                <a:solidFill>
                  <a:srgbClr val="FF0000"/>
                </a:solidFill>
                <a:latin typeface="Times New Roman" panose="02020603050405020304" pitchFamily="18" charset="0"/>
              </a:rPr>
              <a:t>– Nguyễn Thành Long (1925-1991), quê ở </a:t>
            </a:r>
            <a:r>
              <a:rPr lang="vi-VN" altLang="en-US" sz="2800" dirty="0" smtClean="0">
                <a:solidFill>
                  <a:srgbClr val="FF0000"/>
                </a:solidFill>
                <a:latin typeface="Times New Roman" panose="02020603050405020304" pitchFamily="18" charset="0"/>
              </a:rPr>
              <a:t>Quảng </a:t>
            </a:r>
            <a:r>
              <a:rPr lang="vi-VN" altLang="en-US" sz="2800" dirty="0">
                <a:solidFill>
                  <a:srgbClr val="FF0000"/>
                </a:solidFill>
                <a:latin typeface="Times New Roman" panose="02020603050405020304" pitchFamily="18" charset="0"/>
              </a:rPr>
              <a:t>Nam.</a:t>
            </a:r>
          </a:p>
        </p:txBody>
      </p:sp>
      <p:sp>
        <p:nvSpPr>
          <p:cNvPr id="4109" name="Text Box 13">
            <a:extLst>
              <a:ext uri="{FF2B5EF4-FFF2-40B4-BE49-F238E27FC236}">
                <a16:creationId xmlns:a16="http://schemas.microsoft.com/office/drawing/2014/main" id="{53811F70-B7D4-4F85-AB72-96551DD00673}"/>
              </a:ext>
            </a:extLst>
          </p:cNvPr>
          <p:cNvSpPr txBox="1">
            <a:spLocks noChangeArrowheads="1"/>
          </p:cNvSpPr>
          <p:nvPr/>
        </p:nvSpPr>
        <p:spPr bwMode="auto">
          <a:xfrm>
            <a:off x="228600" y="15875"/>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0000"/>
                </a:solidFill>
                <a:latin typeface="Times New Roman" panose="02020603050405020304" pitchFamily="18" charset="0"/>
              </a:rPr>
              <a:t>I. </a:t>
            </a:r>
            <a:r>
              <a:rPr lang="en-US" altLang="en-US" sz="2400" b="1" dirty="0" smtClean="0">
                <a:solidFill>
                  <a:srgbClr val="FF0000"/>
                </a:solidFill>
                <a:latin typeface="Times New Roman" panose="02020603050405020304" pitchFamily="18" charset="0"/>
              </a:rPr>
              <a:t>GIỚI THIỆU TÁC GIẢ- TÁC PHẨM:</a:t>
            </a:r>
            <a:endParaRPr lang="en-US" altLang="en-US" sz="2400" b="1" dirty="0">
              <a:solidFill>
                <a:srgbClr val="FF0000"/>
              </a:solidFill>
              <a:latin typeface="Times New Roman" panose="02020603050405020304" pitchFamily="18" charset="0"/>
            </a:endParaRPr>
          </a:p>
          <a:p>
            <a:pPr>
              <a:spcBef>
                <a:spcPct val="0"/>
              </a:spcBef>
              <a:buFontTx/>
              <a:buNone/>
            </a:pPr>
            <a:r>
              <a:rPr lang="en-US" altLang="en-US" sz="2400" b="1" dirty="0">
                <a:solidFill>
                  <a:srgbClr val="FF0000"/>
                </a:solidFill>
                <a:latin typeface="Times New Roman" panose="02020603050405020304" pitchFamily="18" charset="0"/>
              </a:rPr>
              <a:t>1. </a:t>
            </a:r>
            <a:r>
              <a:rPr lang="en-US" altLang="en-US" sz="2400" b="1" dirty="0" err="1">
                <a:solidFill>
                  <a:srgbClr val="FF0000"/>
                </a:solidFill>
                <a:latin typeface="Times New Roman" panose="02020603050405020304" pitchFamily="18" charset="0"/>
              </a:rPr>
              <a:t>Tác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giả</a:t>
            </a:r>
            <a:r>
              <a:rPr lang="en-US" altLang="en-US" sz="2400" b="1" dirty="0">
                <a:solidFill>
                  <a:srgbClr val="FF0000"/>
                </a:solidFill>
                <a:latin typeface="Times New Roman" panose="02020603050405020304" pitchFamily="18" charset="0"/>
              </a:rPr>
              <a: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 Box 12">
            <a:extLst>
              <a:ext uri="{FF2B5EF4-FFF2-40B4-BE49-F238E27FC236}">
                <a16:creationId xmlns:a16="http://schemas.microsoft.com/office/drawing/2014/main" id="{199ACC26-4DCA-46B8-B6FB-98F09774C9CA}"/>
              </a:ext>
            </a:extLst>
          </p:cNvPr>
          <p:cNvSpPr txBox="1">
            <a:spLocks noChangeArrowheads="1"/>
          </p:cNvSpPr>
          <p:nvPr/>
        </p:nvSpPr>
        <p:spPr bwMode="auto">
          <a:xfrm>
            <a:off x="350898" y="1491557"/>
            <a:ext cx="9232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solidFill>
                  <a:srgbClr val="FF0000"/>
                </a:solidFill>
                <a:latin typeface="Times New Roman" panose="02020603050405020304" pitchFamily="18" charset="0"/>
              </a:rPr>
              <a:t>- </a:t>
            </a:r>
            <a:r>
              <a:rPr lang="vi-VN" altLang="en-US" sz="2800" dirty="0" smtClean="0">
                <a:solidFill>
                  <a:srgbClr val="FF0000"/>
                </a:solidFill>
                <a:latin typeface="Times New Roman" panose="02020603050405020304" pitchFamily="18" charset="0"/>
              </a:rPr>
              <a:t>Ông </a:t>
            </a:r>
            <a:r>
              <a:rPr lang="vi-VN" altLang="en-US" sz="2800" dirty="0">
                <a:solidFill>
                  <a:srgbClr val="FF0000"/>
                </a:solidFill>
                <a:latin typeface="Times New Roman" panose="02020603050405020304" pitchFamily="18" charset="0"/>
              </a:rPr>
              <a:t>viết văn từ thời kháng chiến chống Pháp, là cây bút chuyên viết truyện ngắn và kí.</a:t>
            </a:r>
          </a:p>
        </p:txBody>
      </p:sp>
      <p:sp>
        <p:nvSpPr>
          <p:cNvPr id="9" name="Text Box 13">
            <a:extLst>
              <a:ext uri="{FF2B5EF4-FFF2-40B4-BE49-F238E27FC236}">
                <a16:creationId xmlns:a16="http://schemas.microsoft.com/office/drawing/2014/main" id="{1A5C1C67-7AF8-40EA-B0AA-256B9B048BD1}"/>
              </a:ext>
            </a:extLst>
          </p:cNvPr>
          <p:cNvSpPr txBox="1">
            <a:spLocks noChangeArrowheads="1"/>
          </p:cNvSpPr>
          <p:nvPr/>
        </p:nvSpPr>
        <p:spPr bwMode="auto">
          <a:xfrm>
            <a:off x="228600" y="2749550"/>
            <a:ext cx="8686800" cy="830263"/>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2. </a:t>
            </a:r>
            <a:r>
              <a:rPr lang="en-US" alt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rPr>
              <a:t>Tác</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rPr>
              <a:t>phẩm</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a:t>
            </a:r>
            <a:endParaRPr lang="en-US" altLang="en-US" sz="2400" dirty="0">
              <a:solidFill>
                <a:srgbClr val="FF0000"/>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Tx/>
              <a:buNone/>
              <a:defRPr/>
            </a:pPr>
            <a:endParaRPr lang="en-US" altLang="en-US" sz="2400" dirty="0">
              <a:solidFill>
                <a:srgbClr val="FF0000"/>
              </a:solidFill>
              <a:latin typeface="Times New Roman" panose="02020603050405020304" pitchFamily="18" charset="0"/>
            </a:endParaRPr>
          </a:p>
        </p:txBody>
      </p:sp>
      <p:sp>
        <p:nvSpPr>
          <p:cNvPr id="10" name="Text Box 12">
            <a:extLst>
              <a:ext uri="{FF2B5EF4-FFF2-40B4-BE49-F238E27FC236}">
                <a16:creationId xmlns:a16="http://schemas.microsoft.com/office/drawing/2014/main" id="{2207E5B9-3A77-4CD5-B7DF-26AB30AD2467}"/>
              </a:ext>
            </a:extLst>
          </p:cNvPr>
          <p:cNvSpPr txBox="1">
            <a:spLocks noChangeArrowheads="1"/>
          </p:cNvSpPr>
          <p:nvPr/>
        </p:nvSpPr>
        <p:spPr bwMode="auto">
          <a:xfrm>
            <a:off x="139700" y="3429000"/>
            <a:ext cx="89455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dirty="0" err="1" smtClean="0">
                <a:solidFill>
                  <a:srgbClr val="FF0000"/>
                </a:solidFill>
                <a:latin typeface="Times New Roman" panose="02020603050405020304" pitchFamily="18" charset="0"/>
              </a:rPr>
              <a:t>Truyện</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ngắn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là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kết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quả</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sau</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chuyến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thực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tế</a:t>
            </a:r>
            <a:r>
              <a:rPr lang="en-US" altLang="en-US" sz="2800" dirty="0">
                <a:solidFill>
                  <a:srgbClr val="FF0000"/>
                </a:solidFill>
                <a:latin typeface="Times New Roman" panose="02020603050405020304" pitchFamily="18" charset="0"/>
              </a:rPr>
              <a:t> ở </a:t>
            </a:r>
            <a:r>
              <a:rPr lang="en-US" altLang="en-US" sz="2800" dirty="0" err="1">
                <a:solidFill>
                  <a:srgbClr val="FF0000"/>
                </a:solidFill>
                <a:latin typeface="Times New Roman" panose="02020603050405020304" pitchFamily="18" charset="0"/>
              </a:rPr>
              <a:t>Lào</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Cai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của</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tác</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giả</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vào</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m</a:t>
            </a:r>
            <a:r>
              <a:rPr lang="en-US" altLang="en-US" sz="2800" dirty="0" err="1" smtClean="0">
                <a:solidFill>
                  <a:srgbClr val="FF0000"/>
                </a:solidFill>
                <a:latin typeface="Times New Roman" panose="02020603050405020304" pitchFamily="18" charset="0"/>
              </a:rPr>
              <a:t>ùa</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hè</a:t>
            </a:r>
            <a:r>
              <a:rPr lang="en-US" altLang="en-US" sz="2800" b="1" dirty="0">
                <a:solidFill>
                  <a:srgbClr val="FF0000"/>
                </a:solidFill>
                <a:latin typeface="Times New Roman" panose="02020603050405020304" pitchFamily="18" charset="0"/>
              </a:rPr>
              <a:t> </a:t>
            </a:r>
            <a:r>
              <a:rPr lang="en-US" altLang="en-US" sz="2800" dirty="0" smtClean="0">
                <a:solidFill>
                  <a:srgbClr val="FF0000"/>
                </a:solidFill>
                <a:latin typeface="Times New Roman" panose="02020603050405020304" pitchFamily="18" charset="0"/>
              </a:rPr>
              <a:t>năm1970.</a:t>
            </a:r>
            <a:r>
              <a:rPr lang="vi-VN" altLang="en-US" sz="2800" dirty="0">
                <a:solidFill>
                  <a:srgbClr val="FF0000"/>
                </a:solidFill>
                <a:latin typeface="Times New Roman" panose="02020603050405020304" pitchFamily="18" charset="0"/>
              </a:rPr>
              <a:t> In trong tập “Giữa trong xanh” (1972</a:t>
            </a:r>
            <a:r>
              <a:rPr lang="vi-VN" altLang="en-US" sz="2800" dirty="0" smtClean="0">
                <a:solidFill>
                  <a:srgbClr val="FF0000"/>
                </a:solidFill>
                <a:latin typeface="Times New Roman" panose="02020603050405020304" pitchFamily="18" charset="0"/>
              </a:rPr>
              <a:t>)</a:t>
            </a:r>
            <a:endParaRPr lang="vi-VN" altLang="en-US" sz="2800" dirty="0">
              <a:latin typeface="Times New Roman" panose="02020603050405020304" pitchFamily="18" charset="0"/>
            </a:endParaRPr>
          </a:p>
          <a:p>
            <a:pPr>
              <a:spcBef>
                <a:spcPct val="0"/>
              </a:spcBef>
              <a:buFontTx/>
              <a:buNone/>
            </a:pPr>
            <a:endParaRPr lang="vi-VN" altLang="en-US" sz="2400" dirty="0">
              <a:solidFill>
                <a:srgbClr val="FF0000"/>
              </a:solidFill>
              <a:latin typeface="Times New Roman" panose="02020603050405020304" pitchFamily="18" charset="0"/>
            </a:endParaRPr>
          </a:p>
        </p:txBody>
      </p:sp>
      <p:sp>
        <p:nvSpPr>
          <p:cNvPr id="12" name="Text Box 12">
            <a:extLst>
              <a:ext uri="{FF2B5EF4-FFF2-40B4-BE49-F238E27FC236}">
                <a16:creationId xmlns:a16="http://schemas.microsoft.com/office/drawing/2014/main" id="{EB9B29B1-CED6-497B-800D-F4E3F93A155F}"/>
              </a:ext>
            </a:extLst>
          </p:cNvPr>
          <p:cNvSpPr txBox="1">
            <a:spLocks noChangeArrowheads="1"/>
          </p:cNvSpPr>
          <p:nvPr/>
        </p:nvSpPr>
        <p:spPr bwMode="auto">
          <a:xfrm>
            <a:off x="411163" y="4876800"/>
            <a:ext cx="8486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0000"/>
                </a:solidFill>
                <a:latin typeface="Times New Roman" panose="02020603050405020304" pitchFamily="18" charset="0"/>
              </a:rPr>
              <a:t>*.</a:t>
            </a:r>
            <a:r>
              <a:rPr lang="en-US" altLang="en-US" sz="2400" b="1" i="1" dirty="0" err="1">
                <a:solidFill>
                  <a:srgbClr val="FF0000"/>
                </a:solidFill>
                <a:latin typeface="Times New Roman" panose="02020603050405020304" pitchFamily="18" charset="0"/>
              </a:rPr>
              <a:t>Thể</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loại</a:t>
            </a:r>
            <a:r>
              <a:rPr lang="en-US" altLang="en-US" sz="2400" b="1" i="1" dirty="0">
                <a:latin typeface="Times New Roman" panose="02020603050405020304" pitchFamily="18" charset="0"/>
              </a:rPr>
              <a:t>:</a:t>
            </a:r>
            <a:endParaRPr lang="en-US" altLang="en-US" sz="2400" dirty="0">
              <a:latin typeface="Times New Roman" panose="02020603050405020304" pitchFamily="18" charset="0"/>
            </a:endParaRPr>
          </a:p>
        </p:txBody>
      </p:sp>
      <p:sp>
        <p:nvSpPr>
          <p:cNvPr id="13" name="Text Box 12">
            <a:extLst>
              <a:ext uri="{FF2B5EF4-FFF2-40B4-BE49-F238E27FC236}">
                <a16:creationId xmlns:a16="http://schemas.microsoft.com/office/drawing/2014/main" id="{5C3DA318-8A92-4088-8805-7B9E0575BA64}"/>
              </a:ext>
            </a:extLst>
          </p:cNvPr>
          <p:cNvSpPr txBox="1">
            <a:spLocks noChangeArrowheads="1"/>
          </p:cNvSpPr>
          <p:nvPr/>
        </p:nvSpPr>
        <p:spPr bwMode="auto">
          <a:xfrm>
            <a:off x="1905000" y="4876800"/>
            <a:ext cx="1933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latin typeface="Times New Roman" panose="02020603050405020304" pitchFamily="18" charset="0"/>
              </a:rPr>
              <a:t> </a:t>
            </a:r>
            <a:r>
              <a:rPr lang="en-US" altLang="en-US" sz="2400" dirty="0" err="1">
                <a:latin typeface="Times New Roman" panose="02020603050405020304" pitchFamily="18" charset="0"/>
              </a:rPr>
              <a:t>Truyện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ngắn</a:t>
            </a:r>
            <a:r>
              <a:rPr lang="fr-FR" altLang="en-US" sz="2400" b="1" i="1" dirty="0">
                <a:latin typeface="Times New Roman" panose="02020603050405020304" pitchFamily="18" charset="0"/>
              </a:rPr>
              <a:t> </a:t>
            </a:r>
            <a:endParaRPr lang="en-US" altLang="en-US" sz="2400" dirty="0">
              <a:latin typeface="Times New Roman" panose="02020603050405020304" pitchFamily="18" charset="0"/>
            </a:endParaRPr>
          </a:p>
        </p:txBody>
      </p:sp>
      <p:sp>
        <p:nvSpPr>
          <p:cNvPr id="14" name="Text Box 12">
            <a:extLst>
              <a:ext uri="{FF2B5EF4-FFF2-40B4-BE49-F238E27FC236}">
                <a16:creationId xmlns:a16="http://schemas.microsoft.com/office/drawing/2014/main" id="{0669342D-0141-41C8-AC70-7F4DEB1D0428}"/>
              </a:ext>
            </a:extLst>
          </p:cNvPr>
          <p:cNvSpPr txBox="1">
            <a:spLocks noChangeArrowheads="1"/>
          </p:cNvSpPr>
          <p:nvPr/>
        </p:nvSpPr>
        <p:spPr bwMode="auto">
          <a:xfrm>
            <a:off x="346075" y="5254625"/>
            <a:ext cx="84867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a:solidFill>
                  <a:srgbClr val="FF0000"/>
                </a:solidFill>
                <a:latin typeface="Times New Roman" panose="02020603050405020304" pitchFamily="18" charset="0"/>
              </a:rPr>
              <a:t>*.</a:t>
            </a:r>
            <a:r>
              <a:rPr lang="en-US" altLang="en-US" sz="2400">
                <a:solidFill>
                  <a:srgbClr val="FF0000"/>
                </a:solidFill>
                <a:latin typeface="Times New Roman" panose="02020603050405020304" pitchFamily="18" charset="0"/>
              </a:rPr>
              <a:t> </a:t>
            </a:r>
            <a:r>
              <a:rPr lang="fr-FR" altLang="en-US" sz="2400" b="1" i="1">
                <a:solidFill>
                  <a:srgbClr val="FF0000"/>
                </a:solidFill>
                <a:latin typeface="Times New Roman" panose="02020603050405020304" pitchFamily="18" charset="0"/>
              </a:rPr>
              <a:t>Ngôi kể: </a:t>
            </a:r>
            <a:endParaRPr lang="en-US" altLang="en-US" sz="2400">
              <a:solidFill>
                <a:srgbClr val="FF0000"/>
              </a:solidFill>
              <a:latin typeface="Times New Roman" panose="02020603050405020304" pitchFamily="18" charset="0"/>
            </a:endParaRPr>
          </a:p>
        </p:txBody>
      </p:sp>
      <p:sp>
        <p:nvSpPr>
          <p:cNvPr id="15" name="Text Box 12">
            <a:extLst>
              <a:ext uri="{FF2B5EF4-FFF2-40B4-BE49-F238E27FC236}">
                <a16:creationId xmlns:a16="http://schemas.microsoft.com/office/drawing/2014/main" id="{BA851AA7-B5A1-40C0-9D90-EE826E882A36}"/>
              </a:ext>
            </a:extLst>
          </p:cNvPr>
          <p:cNvSpPr txBox="1">
            <a:spLocks noChangeArrowheads="1"/>
          </p:cNvSpPr>
          <p:nvPr/>
        </p:nvSpPr>
        <p:spPr bwMode="auto">
          <a:xfrm>
            <a:off x="2163763" y="5254625"/>
            <a:ext cx="69913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err="1">
                <a:latin typeface="Times New Roman" panose="02020603050405020304" pitchFamily="18" charset="0"/>
              </a:rPr>
              <a:t>Ngôi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a:t>
            </a:r>
            <a:r>
              <a:rPr lang="en-US" altLang="en-US" sz="2400" dirty="0">
                <a:latin typeface="Times New Roman" panose="02020603050405020304" pitchFamily="18" charset="0"/>
              </a:rPr>
              <a:t> 3</a:t>
            </a:r>
          </a:p>
        </p:txBody>
      </p:sp>
      <p:sp>
        <p:nvSpPr>
          <p:cNvPr id="16" name="Text Box 12">
            <a:extLst>
              <a:ext uri="{FF2B5EF4-FFF2-40B4-BE49-F238E27FC236}">
                <a16:creationId xmlns:a16="http://schemas.microsoft.com/office/drawing/2014/main" id="{CAA5D256-8DA1-4C4D-A52E-0C5C0143672F}"/>
              </a:ext>
            </a:extLst>
          </p:cNvPr>
          <p:cNvSpPr txBox="1">
            <a:spLocks noChangeArrowheads="1"/>
          </p:cNvSpPr>
          <p:nvPr/>
        </p:nvSpPr>
        <p:spPr bwMode="auto">
          <a:xfrm>
            <a:off x="328613" y="5635625"/>
            <a:ext cx="8255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latin typeface="Times New Roman" panose="02020603050405020304" pitchFamily="18" charset="0"/>
              </a:rPr>
              <a:t> </a:t>
            </a:r>
            <a:r>
              <a:rPr lang="en-US" altLang="en-US" sz="2400" dirty="0" err="1">
                <a:latin typeface="Times New Roman" panose="02020603050405020304" pitchFamily="18" charset="0"/>
              </a:rPr>
              <a:t>Tác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dụng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câu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quan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mặt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kiện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nổi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trữ</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sâu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hợp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a:t>
            </a:r>
            <a:r>
              <a:rPr lang="en-US" altLang="en-US" sz="2400" dirty="0">
                <a:latin typeface="Times New Roman" panose="02020603050405020304" pitchFamily="18" charset="0"/>
              </a:rPr>
              <a:t>.</a:t>
            </a:r>
          </a:p>
        </p:txBody>
      </p:sp>
      <p:pic>
        <p:nvPicPr>
          <p:cNvPr id="10254" name="Picture 1">
            <a:extLst>
              <a:ext uri="{FF2B5EF4-FFF2-40B4-BE49-F238E27FC236}">
                <a16:creationId xmlns:a16="http://schemas.microsoft.com/office/drawing/2014/main" id="{A4EFEE3C-F6BF-418E-8D8C-15654A4CF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663" y="76200"/>
            <a:ext cx="3068637"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2B5D90FE-9311-45CB-98AD-C4040F01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3289300"/>
            <a:ext cx="31369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diamond(in)">
                                      <p:cBhvr>
                                        <p:cTn id="7" dur="5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slide(fromBottom)">
                                      <p:cBhvr>
                                        <p:cTn id="12" dur="500"/>
                                        <p:tgtEl>
                                          <p:spTgt spid="4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Bottom)">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Bottom)">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lide(fromBottom)">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4109" grpId="0"/>
      <p:bldP spid="5" grpId="0"/>
      <p:bldP spid="9" grpId="0"/>
      <p:bldP spid="10"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Ã¬nh áº£nh cÃ³ liÃªn quan">
            <a:extLst>
              <a:ext uri="{FF2B5EF4-FFF2-40B4-BE49-F238E27FC236}">
                <a16:creationId xmlns:a16="http://schemas.microsoft.com/office/drawing/2014/main" id="{538F7AD8-44F8-4CBC-BD90-31486FEFF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CD56A78F-5167-474A-A81D-1EACCADB4875}"/>
              </a:ext>
            </a:extLst>
          </p:cNvPr>
          <p:cNvSpPr txBox="1">
            <a:spLocks noChangeArrowheads="1"/>
          </p:cNvSpPr>
          <p:nvPr/>
        </p:nvSpPr>
        <p:spPr bwMode="auto">
          <a:xfrm>
            <a:off x="304800" y="382588"/>
            <a:ext cx="10518775" cy="522287"/>
          </a:xfrm>
          <a:prstGeom prst="rect">
            <a:avLst/>
          </a:prstGeom>
          <a:solidFill>
            <a:srgbClr val="FF66CC">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i="1">
                <a:solidFill>
                  <a:schemeClr val="bg1"/>
                </a:solidFill>
                <a:latin typeface="Times New Roman" panose="02020603050405020304" pitchFamily="18" charset="0"/>
              </a:rPr>
              <a:t>*Phương thức biểu đạt:</a:t>
            </a:r>
            <a:endParaRPr lang="en-US" altLang="en-US" sz="2800" i="1">
              <a:solidFill>
                <a:schemeClr val="bg1"/>
              </a:solidFill>
              <a:latin typeface="Times New Roman" panose="02020603050405020304" pitchFamily="18" charset="0"/>
            </a:endParaRPr>
          </a:p>
        </p:txBody>
      </p:sp>
      <p:sp>
        <p:nvSpPr>
          <p:cNvPr id="6" name="Text Box 12">
            <a:extLst>
              <a:ext uri="{FF2B5EF4-FFF2-40B4-BE49-F238E27FC236}">
                <a16:creationId xmlns:a16="http://schemas.microsoft.com/office/drawing/2014/main" id="{A063F614-0D0D-4FE4-AE1D-59E313DBBF23}"/>
              </a:ext>
            </a:extLst>
          </p:cNvPr>
          <p:cNvSpPr txBox="1">
            <a:spLocks noChangeArrowheads="1"/>
          </p:cNvSpPr>
          <p:nvPr/>
        </p:nvSpPr>
        <p:spPr bwMode="auto">
          <a:xfrm>
            <a:off x="304800" y="838200"/>
            <a:ext cx="10518775" cy="522288"/>
          </a:xfrm>
          <a:prstGeom prst="rect">
            <a:avLst/>
          </a:prstGeom>
          <a:solidFill>
            <a:srgbClr val="FF99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                 Tự sự kết hợp miêu tả, biểu cảm, bình luận</a:t>
            </a:r>
            <a:r>
              <a:rPr lang="fr-FR" altLang="en-US" sz="2800" b="1" i="1">
                <a:latin typeface="Times New Roman" panose="02020603050405020304" pitchFamily="18" charset="0"/>
              </a:rPr>
              <a:t> </a:t>
            </a:r>
            <a:endParaRPr lang="en-US" altLang="en-US" sz="2800">
              <a:latin typeface="Times New Roman" panose="02020603050405020304" pitchFamily="18" charset="0"/>
            </a:endParaRPr>
          </a:p>
        </p:txBody>
      </p:sp>
      <p:sp>
        <p:nvSpPr>
          <p:cNvPr id="7" name="Text Box 12">
            <a:extLst>
              <a:ext uri="{FF2B5EF4-FFF2-40B4-BE49-F238E27FC236}">
                <a16:creationId xmlns:a16="http://schemas.microsoft.com/office/drawing/2014/main" id="{BD187837-8E7F-4D19-8D4C-A00945963FD9}"/>
              </a:ext>
            </a:extLst>
          </p:cNvPr>
          <p:cNvSpPr txBox="1">
            <a:spLocks noChangeArrowheads="1"/>
          </p:cNvSpPr>
          <p:nvPr/>
        </p:nvSpPr>
        <p:spPr bwMode="auto">
          <a:xfrm>
            <a:off x="304800" y="1398588"/>
            <a:ext cx="19050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0000"/>
                </a:solidFill>
                <a:latin typeface="Times New Roman" panose="02020603050405020304" pitchFamily="18" charset="0"/>
              </a:rPr>
              <a:t>*Bố  cục:</a:t>
            </a:r>
            <a:endParaRPr lang="en-US" altLang="en-US" sz="2400">
              <a:solidFill>
                <a:srgbClr val="FF0000"/>
              </a:solidFill>
              <a:latin typeface="Times New Roman" panose="02020603050405020304" pitchFamily="18" charset="0"/>
            </a:endParaRPr>
          </a:p>
        </p:txBody>
      </p:sp>
      <p:sp>
        <p:nvSpPr>
          <p:cNvPr id="8" name="Text Box 12">
            <a:extLst>
              <a:ext uri="{FF2B5EF4-FFF2-40B4-BE49-F238E27FC236}">
                <a16:creationId xmlns:a16="http://schemas.microsoft.com/office/drawing/2014/main" id="{37A8C896-A6C3-4CAB-88A0-F2D218499DA4}"/>
              </a:ext>
            </a:extLst>
          </p:cNvPr>
          <p:cNvSpPr txBox="1">
            <a:spLocks noChangeArrowheads="1"/>
          </p:cNvSpPr>
          <p:nvPr/>
        </p:nvSpPr>
        <p:spPr bwMode="auto">
          <a:xfrm>
            <a:off x="1957388" y="1366838"/>
            <a:ext cx="8866187"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rPr>
              <a:t>3 phần</a:t>
            </a:r>
          </a:p>
        </p:txBody>
      </p:sp>
      <p:sp>
        <p:nvSpPr>
          <p:cNvPr id="9" name="Text Box 12">
            <a:extLst>
              <a:ext uri="{FF2B5EF4-FFF2-40B4-BE49-F238E27FC236}">
                <a16:creationId xmlns:a16="http://schemas.microsoft.com/office/drawing/2014/main" id="{91D70CB1-E82D-4C3F-9E19-C3E6778EF6E3}"/>
              </a:ext>
            </a:extLst>
          </p:cNvPr>
          <p:cNvSpPr txBox="1">
            <a:spLocks noChangeArrowheads="1"/>
          </p:cNvSpPr>
          <p:nvPr/>
        </p:nvSpPr>
        <p:spPr bwMode="auto">
          <a:xfrm>
            <a:off x="304800" y="1860550"/>
            <a:ext cx="10518775" cy="3908425"/>
          </a:xfrm>
          <a:prstGeom prst="rect">
            <a:avLst/>
          </a:prstGeom>
          <a:solidFill>
            <a:srgbClr val="FFFF99">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i="1">
                <a:solidFill>
                  <a:schemeClr val="bg1"/>
                </a:solidFill>
                <a:latin typeface="Times New Roman" panose="02020603050405020304" pitchFamily="18" charset="0"/>
              </a:rPr>
              <a:t> </a:t>
            </a:r>
            <a:r>
              <a:rPr lang="en-US" altLang="en-US" sz="2800" b="1" i="1">
                <a:latin typeface="Times New Roman" panose="02020603050405020304" pitchFamily="18" charset="0"/>
              </a:rPr>
              <a:t>- Đoạn 1: Từ đầu… “ Kìa, anh ta kia”</a:t>
            </a:r>
          </a:p>
          <a:p>
            <a:pPr>
              <a:spcBef>
                <a:spcPct val="0"/>
              </a:spcBef>
              <a:buFontTx/>
              <a:buNone/>
            </a:pPr>
            <a:r>
              <a:rPr lang="en-US" altLang="en-US" sz="2800" b="1" i="1">
                <a:latin typeface="Times New Roman" panose="02020603050405020304" pitchFamily="18" charset="0"/>
              </a:rPr>
              <a:t>-&gt;Bác lái xe giới thiệu về anh TN</a:t>
            </a:r>
          </a:p>
          <a:p>
            <a:pPr>
              <a:spcBef>
                <a:spcPct val="0"/>
              </a:spcBef>
              <a:buFontTx/>
              <a:buNone/>
            </a:pPr>
            <a:endParaRPr lang="en-US" altLang="en-US" sz="2800" b="1" i="1">
              <a:latin typeface="Times New Roman" panose="02020603050405020304" pitchFamily="18" charset="0"/>
            </a:endParaRPr>
          </a:p>
          <a:p>
            <a:pPr>
              <a:spcBef>
                <a:spcPct val="0"/>
              </a:spcBef>
              <a:buFontTx/>
              <a:buNone/>
            </a:pPr>
            <a:r>
              <a:rPr lang="en-US" altLang="en-US" sz="2800" b="1" i="1">
                <a:latin typeface="Times New Roman" panose="02020603050405020304" pitchFamily="18" charset="0"/>
              </a:rPr>
              <a:t>- Đoạn 2: Tiếp… “ không có vật gì như thế”</a:t>
            </a:r>
          </a:p>
          <a:p>
            <a:pPr>
              <a:spcBef>
                <a:spcPct val="0"/>
              </a:spcBef>
              <a:buFontTx/>
              <a:buNone/>
            </a:pPr>
            <a:r>
              <a:rPr lang="en-US" altLang="en-US" sz="2800" b="1" i="1">
                <a:latin typeface="Times New Roman" panose="02020603050405020304" pitchFamily="18" charset="0"/>
              </a:rPr>
              <a:t>-&gt; Cuộc gặp gỡ giữa ông họa sĩ, cô kĩ sư và anh thanh niên</a:t>
            </a:r>
          </a:p>
          <a:p>
            <a:pPr>
              <a:spcBef>
                <a:spcPct val="0"/>
              </a:spcBef>
              <a:buFontTx/>
              <a:buNone/>
            </a:pPr>
            <a:endParaRPr lang="en-US" altLang="en-US" sz="2800" b="1" i="1">
              <a:latin typeface="Times New Roman" panose="02020603050405020304" pitchFamily="18" charset="0"/>
            </a:endParaRPr>
          </a:p>
          <a:p>
            <a:pPr>
              <a:spcBef>
                <a:spcPct val="0"/>
              </a:spcBef>
              <a:buFontTx/>
              <a:buNone/>
            </a:pPr>
            <a:r>
              <a:rPr lang="en-US" altLang="en-US" sz="2800" b="1" i="1">
                <a:latin typeface="Times New Roman" panose="02020603050405020304" pitchFamily="18" charset="0"/>
              </a:rPr>
              <a:t>- Đoạn 3: Còn lại</a:t>
            </a:r>
          </a:p>
          <a:p>
            <a:pPr>
              <a:spcBef>
                <a:spcPct val="0"/>
              </a:spcBef>
              <a:buFontTx/>
              <a:buNone/>
            </a:pPr>
            <a:r>
              <a:rPr lang="en-US" altLang="en-US" sz="2800" b="1" i="1">
                <a:latin typeface="Times New Roman" panose="02020603050405020304" pitchFamily="18" charset="0"/>
              </a:rPr>
              <a:t>-&gt;Cuộc chia tay cảm động.</a:t>
            </a:r>
          </a:p>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a:extLst>
              <a:ext uri="{FF2B5EF4-FFF2-40B4-BE49-F238E27FC236}">
                <a16:creationId xmlns:a16="http://schemas.microsoft.com/office/drawing/2014/main" id="{65343428-8E12-4E7F-8C22-BB36D4C9C0B7}"/>
              </a:ext>
            </a:extLst>
          </p:cNvPr>
          <p:cNvSpPr txBox="1">
            <a:spLocks noChangeArrowheads="1"/>
          </p:cNvSpPr>
          <p:nvPr/>
        </p:nvSpPr>
        <p:spPr bwMode="auto">
          <a:xfrm>
            <a:off x="509588" y="920750"/>
            <a:ext cx="8486775" cy="460375"/>
          </a:xfrm>
          <a:prstGeom prst="rect">
            <a:avLst/>
          </a:prstGeom>
          <a:solidFill>
            <a:schemeClr val="accent5">
              <a:lumMod val="5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Nhân</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vật</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rPr>
              <a:t> </a:t>
            </a:r>
            <a:endParaRPr lang="en-US" altLang="en-US" sz="2400"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9" name="Text Box 12">
            <a:extLst>
              <a:ext uri="{FF2B5EF4-FFF2-40B4-BE49-F238E27FC236}">
                <a16:creationId xmlns:a16="http://schemas.microsoft.com/office/drawing/2014/main" id="{FDA51F54-4827-4620-BAB2-E9578BDCB312}"/>
              </a:ext>
            </a:extLst>
          </p:cNvPr>
          <p:cNvSpPr txBox="1">
            <a:spLocks noChangeArrowheads="1"/>
          </p:cNvSpPr>
          <p:nvPr/>
        </p:nvSpPr>
        <p:spPr bwMode="auto">
          <a:xfrm>
            <a:off x="481013" y="1401763"/>
            <a:ext cx="8486775" cy="1938337"/>
          </a:xfrm>
          <a:prstGeom prst="rect">
            <a:avLst/>
          </a:prstGeom>
          <a:solidFill>
            <a:schemeClr val="accent5">
              <a:lumMod val="75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chính</a:t>
            </a:r>
            <a:r>
              <a:rPr lang="en-US" altLang="en-US" sz="2400" dirty="0">
                <a:latin typeface="Times New Roman" panose="02020603050405020304" pitchFamily="18" charset="0"/>
              </a:rPr>
              <a:t>: Anh </a:t>
            </a:r>
            <a:r>
              <a:rPr lang="en-US" altLang="en-US" sz="2400" dirty="0" err="1">
                <a:latin typeface="Times New Roman" panose="02020603050405020304" pitchFamily="18" charset="0"/>
              </a:rPr>
              <a:t>thanh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niên</a:t>
            </a:r>
            <a:endParaRPr lang="en-US" altLang="en-US" sz="2400" dirty="0">
              <a:latin typeface="Times New Roman" panose="02020603050405020304" pitchFamily="18" charset="0"/>
            </a:endParaRPr>
          </a:p>
          <a:p>
            <a:pPr>
              <a:spcBef>
                <a:spcPct val="0"/>
              </a:spcBef>
              <a:buFontTx/>
              <a:buNone/>
              <a:defRPr/>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a:t>
            </a:r>
            <a:r>
              <a:rPr lang="en-US" altLang="en-US" sz="2400" dirty="0">
                <a:latin typeface="Times New Roman" panose="02020603050405020304" pitchFamily="18" charset="0"/>
              </a:rPr>
              <a:t> qua Sa Pa: </a:t>
            </a:r>
            <a:r>
              <a:rPr lang="en-US" altLang="en-US" sz="2400" dirty="0" err="1">
                <a:latin typeface="Times New Roman" panose="02020603050405020304" pitchFamily="18" charset="0"/>
              </a:rPr>
              <a:t>Bác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xe</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họa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sư</a:t>
            </a:r>
            <a:endParaRPr lang="en-US" altLang="en-US" sz="2400" dirty="0">
              <a:latin typeface="Times New Roman" panose="02020603050405020304" pitchFamily="18" charset="0"/>
            </a:endParaRPr>
          </a:p>
          <a:p>
            <a:pPr>
              <a:spcBef>
                <a:spcPct val="0"/>
              </a:spcBef>
              <a:buFontTx/>
              <a:buNone/>
              <a:defRPr/>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ở Sa Pa: </a:t>
            </a:r>
            <a:r>
              <a:rPr lang="en-US" altLang="en-US" sz="2400" dirty="0" err="1">
                <a:latin typeface="Times New Roman" panose="02020603050405020304" pitchFamily="18" charset="0"/>
              </a:rPr>
              <a:t>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đồng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đỉnh</a:t>
            </a:r>
            <a:r>
              <a:rPr lang="en-US" altLang="en-US" sz="2400" dirty="0">
                <a:latin typeface="Times New Roman" panose="02020603050405020304" pitchFamily="18" charset="0"/>
              </a:rPr>
              <a:t> Phan-xi-pang: </a:t>
            </a:r>
            <a:r>
              <a:rPr lang="en-US" altLang="en-US" sz="2400" dirty="0" err="1">
                <a:latin typeface="Times New Roman" panose="02020603050405020304" pitchFamily="18" charset="0"/>
              </a:rPr>
              <a:t>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vườn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rau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cứu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đồ</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sét</a:t>
            </a:r>
            <a:endParaRPr lang="en-US" altLang="en-US" sz="2400" dirty="0">
              <a:latin typeface="Times New Roman" panose="02020603050405020304" pitchFamily="18" charset="0"/>
            </a:endParaRPr>
          </a:p>
          <a:p>
            <a:pPr>
              <a:spcBef>
                <a:spcPct val="0"/>
              </a:spcBef>
              <a:buFontTx/>
              <a:buNone/>
              <a:defRPr/>
            </a:pPr>
            <a:endParaRPr lang="en-US" altLang="en-US" sz="2400" dirty="0">
              <a:latin typeface="Times New Roman" panose="02020603050405020304" pitchFamily="18" charset="0"/>
            </a:endParaRPr>
          </a:p>
        </p:txBody>
      </p:sp>
      <p:sp>
        <p:nvSpPr>
          <p:cNvPr id="7" name="TextBox 6">
            <a:extLst>
              <a:ext uri="{FF2B5EF4-FFF2-40B4-BE49-F238E27FC236}">
                <a16:creationId xmlns:a16="http://schemas.microsoft.com/office/drawing/2014/main" id="{63A68B7D-CC84-43EF-A796-E276F1E5D386}"/>
              </a:ext>
            </a:extLst>
          </p:cNvPr>
          <p:cNvSpPr txBox="1">
            <a:spLocks noChangeArrowheads="1"/>
          </p:cNvSpPr>
          <p:nvPr/>
        </p:nvSpPr>
        <p:spPr bwMode="auto">
          <a:xfrm>
            <a:off x="481013" y="3340100"/>
            <a:ext cx="8486775" cy="461963"/>
          </a:xfrm>
          <a:prstGeom prst="rect">
            <a:avLst/>
          </a:prstGeom>
          <a:solidFill>
            <a:schemeClr val="accent1">
              <a:lumMod val="5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Điểm</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nhìn</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trần</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thuật</a:t>
            </a:r>
            <a:r>
              <a:rPr lang="en-US" altLang="en-US" sz="2400" b="1" i="1" dirty="0">
                <a:solidFill>
                  <a:schemeClr val="bg1"/>
                </a:solidFill>
                <a:latin typeface="Times New Roman" panose="02020603050405020304" pitchFamily="18" charset="0"/>
              </a:rPr>
              <a:t>:</a:t>
            </a:r>
            <a:endParaRPr lang="en-US" altLang="en-US" sz="2400" i="1" dirty="0">
              <a:solidFill>
                <a:schemeClr val="bg1"/>
              </a:solidFill>
              <a:latin typeface="Times New Roman" panose="02020603050405020304" pitchFamily="18" charset="0"/>
            </a:endParaRPr>
          </a:p>
        </p:txBody>
      </p:sp>
      <p:sp>
        <p:nvSpPr>
          <p:cNvPr id="10" name="TextBox 9">
            <a:extLst>
              <a:ext uri="{FF2B5EF4-FFF2-40B4-BE49-F238E27FC236}">
                <a16:creationId xmlns:a16="http://schemas.microsoft.com/office/drawing/2014/main" id="{4753009C-2BFA-4DC8-99B8-EA01EEEA1868}"/>
              </a:ext>
            </a:extLst>
          </p:cNvPr>
          <p:cNvSpPr txBox="1">
            <a:spLocks noChangeArrowheads="1"/>
          </p:cNvSpPr>
          <p:nvPr/>
        </p:nvSpPr>
        <p:spPr bwMode="auto">
          <a:xfrm>
            <a:off x="481013" y="3779838"/>
            <a:ext cx="8486775" cy="739775"/>
          </a:xfrm>
          <a:prstGeom prst="rect">
            <a:avLst/>
          </a:prstGeom>
          <a:solidFill>
            <a:schemeClr val="accent1">
              <a:lumMod val="9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họa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sĩ</a:t>
            </a:r>
            <a:endParaRPr lang="en-US" altLang="en-US" sz="2400" dirty="0">
              <a:latin typeface="Times New Roman" panose="02020603050405020304" pitchFamily="18" charset="0"/>
            </a:endParaRPr>
          </a:p>
          <a:p>
            <a:pPr eaLnBrk="1" hangingPunct="1">
              <a:spcBef>
                <a:spcPct val="0"/>
              </a:spcBef>
              <a:buFontTx/>
              <a:buNone/>
              <a:defRPr/>
            </a:pPr>
            <a:endParaRPr lang="en-US" altLang="en-US" sz="1800" dirty="0">
              <a:latin typeface="Times New Roman" panose="02020603050405020304" pitchFamily="18" charset="0"/>
            </a:endParaRPr>
          </a:p>
        </p:txBody>
      </p:sp>
      <p:sp>
        <p:nvSpPr>
          <p:cNvPr id="11" name="Text Box 12">
            <a:extLst>
              <a:ext uri="{FF2B5EF4-FFF2-40B4-BE49-F238E27FC236}">
                <a16:creationId xmlns:a16="http://schemas.microsoft.com/office/drawing/2014/main" id="{8106B13B-3041-49ED-866C-F3A0DC889CE1}"/>
              </a:ext>
            </a:extLst>
          </p:cNvPr>
          <p:cNvSpPr txBox="1">
            <a:spLocks noChangeArrowheads="1"/>
          </p:cNvSpPr>
          <p:nvPr/>
        </p:nvSpPr>
        <p:spPr bwMode="auto">
          <a:xfrm>
            <a:off x="481013" y="4497388"/>
            <a:ext cx="8515350" cy="461962"/>
          </a:xfrm>
          <a:prstGeom prst="rect">
            <a:avLst/>
          </a:prstGeom>
          <a:solidFill>
            <a:schemeClr val="accent1">
              <a:lumMod val="5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a:solidFill>
                  <a:schemeClr val="bg1"/>
                </a:solidFill>
                <a:latin typeface="Times New Roman" panose="02020603050405020304" pitchFamily="18" charset="0"/>
              </a:rPr>
              <a:t>*</a:t>
            </a:r>
            <a:r>
              <a:rPr lang="en-US" altLang="en-US" sz="2400" b="1" i="1" dirty="0" err="1">
                <a:solidFill>
                  <a:schemeClr val="bg1"/>
                </a:solidFill>
                <a:latin typeface="Times New Roman" panose="02020603050405020304" pitchFamily="18" charset="0"/>
              </a:rPr>
              <a:t>Chủ</a:t>
            </a:r>
            <a:r>
              <a:rPr lang="en-US" altLang="en-US" sz="2400" b="1" i="1" dirty="0">
                <a:solidFill>
                  <a:schemeClr val="bg1"/>
                </a:solidFill>
                <a:latin typeface="Times New Roman" panose="02020603050405020304" pitchFamily="18" charset="0"/>
              </a:rPr>
              <a:t> </a:t>
            </a:r>
            <a:r>
              <a:rPr lang="en-US" altLang="en-US" sz="2400" b="1" i="1" dirty="0" err="1">
                <a:solidFill>
                  <a:schemeClr val="bg1"/>
                </a:solidFill>
                <a:latin typeface="Times New Roman" panose="02020603050405020304" pitchFamily="18" charset="0"/>
              </a:rPr>
              <a:t>đề</a:t>
            </a:r>
            <a:endParaRPr lang="en-US" altLang="en-US" sz="2400" dirty="0">
              <a:solidFill>
                <a:schemeClr val="bg1"/>
              </a:solidFill>
              <a:latin typeface="Times New Roman" panose="02020603050405020304" pitchFamily="18" charset="0"/>
            </a:endParaRPr>
          </a:p>
        </p:txBody>
      </p:sp>
      <p:sp>
        <p:nvSpPr>
          <p:cNvPr id="13" name="Text Box 12">
            <a:extLst>
              <a:ext uri="{FF2B5EF4-FFF2-40B4-BE49-F238E27FC236}">
                <a16:creationId xmlns:a16="http://schemas.microsoft.com/office/drawing/2014/main" id="{9CEF774A-B011-4766-8B49-4212F2D05627}"/>
              </a:ext>
            </a:extLst>
          </p:cNvPr>
          <p:cNvSpPr txBox="1">
            <a:spLocks noChangeArrowheads="1"/>
          </p:cNvSpPr>
          <p:nvPr/>
        </p:nvSpPr>
        <p:spPr bwMode="auto">
          <a:xfrm>
            <a:off x="523875" y="4959350"/>
            <a:ext cx="8515350" cy="830263"/>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a:latin typeface="Times New Roman" panose="02020603050405020304" pitchFamily="18" charset="0"/>
              </a:rPr>
              <a:t> </a:t>
            </a:r>
            <a:r>
              <a:rPr lang="vi-VN" altLang="en-US" sz="2400" dirty="0">
                <a:latin typeface="Times New Roman" panose="02020603050405020304" pitchFamily="18" charset="0"/>
              </a:rPr>
              <a:t>Truyện ca ngợi những con người lao động âm thầm trong công cuộc xây dựng chủ nghĩa xã hội ở miền Bắc.</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lide(fromBottom)">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Bottom)">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10" grpId="0" animBg="1"/>
      <p:bldP spid="11" grpId="0" animBg="1"/>
      <p:bldP spid="1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6414</Words>
  <PresentationFormat>Widescreen</PresentationFormat>
  <Paragraphs>379</Paragraphs>
  <Slides>51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.VnArial</vt:lpstr>
      <vt:lpstr>.VnTime</vt:lpstr>
      <vt:lpstr>Arial</vt:lpstr>
      <vt:lpstr>Calibri</vt:lpstr>
      <vt:lpstr>Times New Roman</vt:lpstr>
      <vt:lpstr>UVN Buc Thu</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2003-12-31T17:32:52Z</dcterms:created>
  <dcterms:modified xsi:type="dcterms:W3CDTF">2021-12-18T08:02:33Z</dcterms:modified>
</cp:coreProperties>
</file>