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51"/>
  </p:notesMasterIdLst>
  <p:sldIdLst>
    <p:sldId id="639" r:id="rId3"/>
    <p:sldId id="406" r:id="rId4"/>
    <p:sldId id="379" r:id="rId5"/>
    <p:sldId id="381" r:id="rId6"/>
    <p:sldId id="324" r:id="rId7"/>
    <p:sldId id="384" r:id="rId8"/>
    <p:sldId id="407" r:id="rId9"/>
    <p:sldId id="386" r:id="rId10"/>
    <p:sldId id="372" r:id="rId11"/>
    <p:sldId id="408" r:id="rId12"/>
    <p:sldId id="410" r:id="rId13"/>
    <p:sldId id="411" r:id="rId14"/>
    <p:sldId id="366" r:id="rId15"/>
    <p:sldId id="387" r:id="rId16"/>
    <p:sldId id="388" r:id="rId17"/>
    <p:sldId id="392" r:id="rId18"/>
    <p:sldId id="394" r:id="rId19"/>
    <p:sldId id="395" r:id="rId20"/>
    <p:sldId id="640" r:id="rId21"/>
    <p:sldId id="396" r:id="rId22"/>
    <p:sldId id="397" r:id="rId23"/>
    <p:sldId id="398" r:id="rId24"/>
    <p:sldId id="399" r:id="rId25"/>
    <p:sldId id="400" r:id="rId26"/>
    <p:sldId id="401" r:id="rId27"/>
    <p:sldId id="403" r:id="rId28"/>
    <p:sldId id="404" r:id="rId29"/>
    <p:sldId id="405" r:id="rId30"/>
    <p:sldId id="628" r:id="rId31"/>
    <p:sldId id="630" r:id="rId32"/>
    <p:sldId id="629" r:id="rId33"/>
    <p:sldId id="631" r:id="rId34"/>
    <p:sldId id="632" r:id="rId35"/>
    <p:sldId id="633" r:id="rId36"/>
    <p:sldId id="634" r:id="rId37"/>
    <p:sldId id="635" r:id="rId38"/>
    <p:sldId id="636" r:id="rId39"/>
    <p:sldId id="637" r:id="rId40"/>
    <p:sldId id="641" r:id="rId41"/>
    <p:sldId id="642" r:id="rId42"/>
    <p:sldId id="643" r:id="rId43"/>
    <p:sldId id="644" r:id="rId44"/>
    <p:sldId id="645" r:id="rId45"/>
    <p:sldId id="646" r:id="rId46"/>
    <p:sldId id="647" r:id="rId47"/>
    <p:sldId id="648" r:id="rId48"/>
    <p:sldId id="649" r:id="rId49"/>
    <p:sldId id="650" r:id="rId50"/>
  </p:sldIdLst>
  <p:sldSz cx="24384000" cy="13716000"/>
  <p:notesSz cx="6858000" cy="9144000"/>
  <p:custDataLst>
    <p:tags r:id="rId5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EC"/>
    <a:srgbClr val="DDDDDD"/>
    <a:srgbClr val="242452"/>
    <a:srgbClr val="3333FF"/>
    <a:srgbClr val="E7F7FF"/>
    <a:srgbClr val="D6F7FE"/>
    <a:srgbClr val="EEF7E9"/>
    <a:srgbClr val="0000FF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60" autoAdjust="0"/>
    <p:restoredTop sz="94139" autoAdjust="0"/>
  </p:normalViewPr>
  <p:slideViewPr>
    <p:cSldViewPr>
      <p:cViewPr varScale="1">
        <p:scale>
          <a:sx n="41" d="100"/>
          <a:sy n="41" d="100"/>
        </p:scale>
        <p:origin x="158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6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4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0.png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36.emf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4vjzOmnpLQM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9.png"/><Relationship Id="rId7" Type="http://schemas.openxmlformats.org/officeDocument/2006/relationships/image" Target="../media/image58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6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17.png"/><Relationship Id="rId7" Type="http://schemas.openxmlformats.org/officeDocument/2006/relationships/image" Target="../media/image58.jpeg"/><Relationship Id="rId12" Type="http://schemas.openxmlformats.org/officeDocument/2006/relationships/image" Target="../media/image69.wmf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19.png"/><Relationship Id="rId10" Type="http://schemas.openxmlformats.org/officeDocument/2006/relationships/image" Target="../media/image68.wmf"/><Relationship Id="rId4" Type="http://schemas.openxmlformats.org/officeDocument/2006/relationships/image" Target="../media/image118.png"/><Relationship Id="rId9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72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83.png"/><Relationship Id="rId10" Type="http://schemas.openxmlformats.org/officeDocument/2006/relationships/image" Target="../media/image125.png"/><Relationship Id="rId4" Type="http://schemas.openxmlformats.org/officeDocument/2006/relationships/image" Target="../media/image58.jpeg"/><Relationship Id="rId9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9.pn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0.png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5.png"/><Relationship Id="rId4" Type="http://schemas.openxmlformats.org/officeDocument/2006/relationships/image" Target="../media/image1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14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14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62000" y="1809816"/>
            <a:ext cx="22808128" cy="11316855"/>
            <a:chOff x="1447799" y="1793812"/>
            <a:chExt cx="22808128" cy="113168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2"/>
              <a:ext cx="22808128" cy="11316855"/>
              <a:chOff x="1447799" y="1793812"/>
              <a:chExt cx="22808128" cy="1131685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050466" y="3048000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16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112040" y="3097248"/>
            <a:ext cx="8100805" cy="22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HÀM SỐ BẬC 2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(3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891622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 err="1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 NIỆM HÀM SỐ BẬC HAI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1" y="7726224"/>
            <a:ext cx="88585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ĐỒ THỊ CỦA HÀM SỐ BẬC HAI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516274"/>
            <a:ext cx="25496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6B8C9-6EF6-42D3-3AE2-983930EF1134}"/>
                  </a:ext>
                </a:extLst>
              </p:cNvPr>
              <p:cNvSpPr txBox="1"/>
              <p:nvPr/>
            </p:nvSpPr>
            <p:spPr>
              <a:xfrm>
                <a:off x="214401" y="1485900"/>
                <a:ext cx="23953641" cy="239084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6B8C9-6EF6-42D3-3AE2-983930EF1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01" y="1485900"/>
                <a:ext cx="23953641" cy="2390847"/>
              </a:xfrm>
              <a:prstGeom prst="rect">
                <a:avLst/>
              </a:prstGeom>
              <a:blipFill>
                <a:blip r:embed="rId2"/>
                <a:stretch>
                  <a:fillRect l="-1018" t="-4082" r="-1018" b="-10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BE703-8B81-CC91-E174-5B2A45482A3F}"/>
                  </a:ext>
                </a:extLst>
              </p:cNvPr>
              <p:cNvSpPr txBox="1"/>
              <p:nvPr/>
            </p:nvSpPr>
            <p:spPr>
              <a:xfrm>
                <a:off x="228600" y="4062387"/>
                <a:ext cx="23953641" cy="92420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fr-FR" sz="42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fr-FR" sz="42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fr-FR" sz="4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lõm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xuống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Oy là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(H.6.12).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thêm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endParaRPr lang="fr-FR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khi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BE703-8B81-CC91-E174-5B2A45482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62387"/>
                <a:ext cx="23953641" cy="9242017"/>
              </a:xfrm>
              <a:prstGeom prst="rect">
                <a:avLst/>
              </a:prstGeom>
              <a:blipFill>
                <a:blip r:embed="rId3"/>
                <a:stretch>
                  <a:fillRect l="-993" t="-1517" b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B6D5DD6-5DAA-E202-AD87-60073EFECCFE}"/>
              </a:ext>
            </a:extLst>
          </p:cNvPr>
          <p:cNvGrpSpPr/>
          <p:nvPr/>
        </p:nvGrpSpPr>
        <p:grpSpPr>
          <a:xfrm>
            <a:off x="0" y="1153886"/>
            <a:ext cx="2811517" cy="725976"/>
            <a:chOff x="22440" y="16831"/>
            <a:chExt cx="857850" cy="291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55A63B-C7A2-E66B-E400-6D740357FFAA}"/>
                </a:ext>
              </a:extLst>
            </p:cNvPr>
            <p:cNvGrpSpPr/>
            <p:nvPr/>
          </p:nvGrpSpPr>
          <p:grpSpPr>
            <a:xfrm>
              <a:off x="22440" y="59287"/>
              <a:ext cx="850471" cy="249391"/>
              <a:chOff x="31572" y="60276"/>
              <a:chExt cx="1196628" cy="308633"/>
            </a:xfrm>
          </p:grpSpPr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4585FC65-395E-719C-A1B3-9D821C63CA08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306867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Arrow: Chevron 5">
                <a:extLst>
                  <a:ext uri="{FF2B5EF4-FFF2-40B4-BE49-F238E27FC236}">
                    <a16:creationId xmlns:a16="http://schemas.microsoft.com/office/drawing/2014/main" id="{F664EB59-A0B5-0765-5D54-E03815C8BA9D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88580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049F8FA0-4CFB-9ABF-A161-45FED1E863BD}"/>
                  </a:ext>
                </a:extLst>
              </p:cNvPr>
              <p:cNvSpPr/>
              <p:nvPr/>
            </p:nvSpPr>
            <p:spPr>
              <a:xfrm>
                <a:off x="123616" y="60276"/>
                <a:ext cx="169423" cy="288645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4" name="TextBox 56">
              <a:extLst>
                <a:ext uri="{FF2B5EF4-FFF2-40B4-BE49-F238E27FC236}">
                  <a16:creationId xmlns:a16="http://schemas.microsoft.com/office/drawing/2014/main" id="{03A34AA8-8DD3-757D-8A57-B2989439AED8}"/>
                </a:ext>
              </a:extLst>
            </p:cNvPr>
            <p:cNvSpPr txBox="1"/>
            <p:nvPr/>
          </p:nvSpPr>
          <p:spPr>
            <a:xfrm>
              <a:off x="188148" y="16831"/>
              <a:ext cx="692142" cy="27569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859958F-DFAC-E6DA-DE56-FFE0E6AD92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3294" r="2557" b="28225"/>
          <a:stretch/>
        </p:blipFill>
        <p:spPr bwMode="auto">
          <a:xfrm>
            <a:off x="18059400" y="4112042"/>
            <a:ext cx="6133524" cy="663215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1B1EF1-6252-B7E7-84D6-13793A3650F4}"/>
              </a:ext>
            </a:extLst>
          </p:cNvPr>
          <p:cNvSpPr txBox="1"/>
          <p:nvPr/>
        </p:nvSpPr>
        <p:spPr>
          <a:xfrm>
            <a:off x="22098000" y="10206565"/>
            <a:ext cx="1905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H.6.12</a:t>
            </a:r>
          </a:p>
        </p:txBody>
      </p:sp>
    </p:spTree>
    <p:extLst>
      <p:ext uri="{BB962C8B-B14F-4D97-AF65-F5344CB8AC3E}">
        <p14:creationId xmlns:p14="http://schemas.microsoft.com/office/powerpoint/2010/main" val="2640004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6B8C9-6EF6-42D3-3AE2-983930EF1134}"/>
                  </a:ext>
                </a:extLst>
              </p:cNvPr>
              <p:cNvSpPr txBox="1"/>
              <p:nvPr/>
            </p:nvSpPr>
            <p:spPr>
              <a:xfrm>
                <a:off x="214401" y="1485900"/>
                <a:ext cx="23953641" cy="15329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6B8C9-6EF6-42D3-3AE2-983930EF1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01" y="1485900"/>
                <a:ext cx="23953641" cy="1532984"/>
              </a:xfrm>
              <a:prstGeom prst="rect">
                <a:avLst/>
              </a:prstGeom>
              <a:blipFill>
                <a:blip r:embed="rId2"/>
                <a:stretch>
                  <a:fillRect l="-1018" t="-8765" r="-1018" b="-16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BE703-8B81-CC91-E174-5B2A45482A3F}"/>
                  </a:ext>
                </a:extLst>
              </p:cNvPr>
              <p:cNvSpPr txBox="1"/>
              <p:nvPr/>
            </p:nvSpPr>
            <p:spPr>
              <a:xfrm>
                <a:off x="228600" y="3200400"/>
                <a:ext cx="23953641" cy="102760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fr-FR" sz="42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fr-FR" sz="42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fr-FR" sz="4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lõm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2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2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Oy là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(H.6.13).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thêm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endParaRPr lang="fr-FR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2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2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khi </a:t>
                </a:r>
                <a14:m>
                  <m:oMath xmlns:m="http://schemas.openxmlformats.org/officeDocument/2006/math"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BE703-8B81-CC91-E174-5B2A45482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23953641" cy="10276083"/>
              </a:xfrm>
              <a:prstGeom prst="rect">
                <a:avLst/>
              </a:prstGeom>
              <a:blipFill>
                <a:blip r:embed="rId3"/>
                <a:stretch>
                  <a:fillRect l="-993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E1B1EF1-6252-B7E7-84D6-13793A3650F4}"/>
              </a:ext>
            </a:extLst>
          </p:cNvPr>
          <p:cNvSpPr txBox="1"/>
          <p:nvPr/>
        </p:nvSpPr>
        <p:spPr>
          <a:xfrm>
            <a:off x="22098000" y="10206565"/>
            <a:ext cx="1905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H.6.13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6528A-0BFA-B049-52FF-FE76A4FCD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5600" y="3352799"/>
            <a:ext cx="5950924" cy="66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9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6B8C9-6EF6-42D3-3AE2-983930EF1134}"/>
                  </a:ext>
                </a:extLst>
              </p:cNvPr>
              <p:cNvSpPr txBox="1"/>
              <p:nvPr/>
            </p:nvSpPr>
            <p:spPr>
              <a:xfrm>
                <a:off x="214401" y="1485900"/>
                <a:ext cx="23953641" cy="358514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vượt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Nẵng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vượt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(H.6.13).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giúp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(so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6B8C9-6EF6-42D3-3AE2-983930EF1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01" y="1485900"/>
                <a:ext cx="23953641" cy="3585149"/>
              </a:xfrm>
              <a:prstGeom prst="rect">
                <a:avLst/>
              </a:prstGeom>
              <a:blipFill>
                <a:blip r:embed="rId2"/>
                <a:stretch>
                  <a:fillRect l="-1018" t="-4082" r="-99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C3BE703-8B81-CC91-E174-5B2A45482A3F}"/>
              </a:ext>
            </a:extLst>
          </p:cNvPr>
          <p:cNvSpPr txBox="1"/>
          <p:nvPr/>
        </p:nvSpPr>
        <p:spPr>
          <a:xfrm>
            <a:off x="214401" y="5313202"/>
            <a:ext cx="23953641" cy="786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2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</a:t>
            </a:r>
            <a:r>
              <a:rPr lang="fr-FR" sz="42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fr-FR" sz="42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D35815-F23D-EEBA-2C93-D99DFF9B1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00" y="5313202"/>
            <a:ext cx="10680642" cy="7682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35890-8153-9703-416E-42F06837A97C}"/>
                  </a:ext>
                </a:extLst>
              </p:cNvPr>
              <p:cNvSpPr txBox="1"/>
              <p:nvPr/>
            </p:nvSpPr>
            <p:spPr>
              <a:xfrm>
                <a:off x="214401" y="5376999"/>
                <a:ext cx="11950967" cy="3773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35890-8153-9703-416E-42F06837A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01" y="5376999"/>
                <a:ext cx="11950967" cy="3773982"/>
              </a:xfrm>
              <a:prstGeom prst="rect">
                <a:avLst/>
              </a:prstGeom>
              <a:blipFill>
                <a:blip r:embed="rId4"/>
                <a:stretch>
                  <a:fillRect l="-2040" t="-3716" r="-2040" b="-6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CBDCF3-1920-C96E-53A0-CE27B26B1AF7}"/>
                  </a:ext>
                </a:extLst>
              </p:cNvPr>
              <p:cNvSpPr txBox="1"/>
              <p:nvPr/>
            </p:nvSpPr>
            <p:spPr>
              <a:xfrm>
                <a:off x="214401" y="9135032"/>
                <a:ext cx="13272999" cy="3152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kiến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CBDCF3-1920-C96E-53A0-CE27B26B1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01" y="9135032"/>
                <a:ext cx="13272999" cy="3152081"/>
              </a:xfrm>
              <a:prstGeom prst="rect">
                <a:avLst/>
              </a:prstGeom>
              <a:blipFill>
                <a:blip r:embed="rId5"/>
                <a:stretch>
                  <a:fillRect l="-1837" t="-4642" r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239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11603" y="2379114"/>
            <a:ext cx="24065593" cy="108203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318407" y="2667000"/>
            <a:ext cx="2743200" cy="810070"/>
            <a:chOff x="0" y="923"/>
            <a:chExt cx="14509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2C3482C-C612-45FF-9C33-12D78950F13C}"/>
              </a:ext>
            </a:extLst>
          </p:cNvPr>
          <p:cNvSpPr txBox="1"/>
          <p:nvPr/>
        </p:nvSpPr>
        <p:spPr>
          <a:xfrm>
            <a:off x="980623" y="1611083"/>
            <a:ext cx="1396538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QUÁT</a:t>
            </a:r>
            <a:endParaRPr lang="en-GB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/>
              <p:cNvSpPr txBox="1"/>
              <p:nvPr/>
            </p:nvSpPr>
            <p:spPr bwMode="auto">
              <a:xfrm>
                <a:off x="2084852" y="2289930"/>
                <a:ext cx="16916400" cy="19812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4852" y="2289930"/>
                <a:ext cx="16916400" cy="1981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23"/>
              <p:cNvSpPr txBox="1"/>
              <p:nvPr/>
            </p:nvSpPr>
            <p:spPr bwMode="auto">
              <a:xfrm>
                <a:off x="19013657" y="2686077"/>
                <a:ext cx="3833817" cy="8890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13657" y="2686077"/>
                <a:ext cx="3833817" cy="8890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989212"/>
              </p:ext>
            </p:extLst>
          </p:nvPr>
        </p:nvGraphicFramePr>
        <p:xfrm>
          <a:off x="4615127" y="3888356"/>
          <a:ext cx="3903663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431613" progId="Equation.DSMT4">
                  <p:embed/>
                </p:oleObj>
              </mc:Choice>
              <mc:Fallback>
                <p:oleObj name="Equation" r:id="rId6" imgW="939392" imgH="431613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127" y="3888356"/>
                        <a:ext cx="3903663" cy="175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30"/>
              <p:cNvSpPr txBox="1"/>
              <p:nvPr/>
            </p:nvSpPr>
            <p:spPr bwMode="auto">
              <a:xfrm>
                <a:off x="7208401" y="5684738"/>
                <a:ext cx="2057400" cy="1031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0;0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401" y="5684738"/>
                <a:ext cx="2057400" cy="10318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51008" y="2950855"/>
            <a:ext cx="23586781" cy="338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9AD299-15CE-C0F2-3184-565CA4BB31EB}"/>
                  </a:ext>
                </a:extLst>
              </p:cNvPr>
              <p:cNvSpPr txBox="1"/>
              <p:nvPr/>
            </p:nvSpPr>
            <p:spPr>
              <a:xfrm>
                <a:off x="483844" y="6337038"/>
                <a:ext cx="23586781" cy="4070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9AD299-15CE-C0F2-3184-565CA4BB3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4" y="6337038"/>
                <a:ext cx="23586781" cy="4070410"/>
              </a:xfrm>
              <a:prstGeom prst="rect">
                <a:avLst/>
              </a:prstGeom>
              <a:blipFill>
                <a:blip r:embed="rId9"/>
                <a:stretch>
                  <a:fillRect l="-1034" r="-1034" b="-6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346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0" grpId="0"/>
      <p:bldP spid="22" grpId="0"/>
      <p:bldP spid="24" grpId="0"/>
      <p:bldP spid="3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203" y="1014821"/>
                <a:ext cx="24065593" cy="1254877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dirty="0"/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parabol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ó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,  </a:t>
                </a:r>
                <a:r>
                  <a: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Parabol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lõm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a&gt;0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a&lt;0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3" y="1014821"/>
                <a:ext cx="24065593" cy="12548773"/>
              </a:xfrm>
              <a:prstGeom prst="rect">
                <a:avLst/>
              </a:prstGeom>
              <a:blipFill>
                <a:blip r:embed="rId3"/>
                <a:stretch>
                  <a:fillRect l="-11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2C3482C-C612-45FF-9C33-12D78950F13C}"/>
              </a:ext>
            </a:extLst>
          </p:cNvPr>
          <p:cNvSpPr txBox="1"/>
          <p:nvPr/>
        </p:nvSpPr>
        <p:spPr>
          <a:xfrm>
            <a:off x="159203" y="1014822"/>
            <a:ext cx="1396538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QUÁT</a:t>
            </a:r>
            <a:endParaRPr lang="en-GB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FA7D7E-ED80-432E-F0CD-3A3D6FEC4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t="9633" r="2149" b="26721"/>
          <a:stretch/>
        </p:blipFill>
        <p:spPr bwMode="auto">
          <a:xfrm>
            <a:off x="5476732" y="1514237"/>
            <a:ext cx="6715267" cy="6420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593355-A3B9-4CC2-A498-C29EE07E5D0F}"/>
                  </a:ext>
                </a:extLst>
              </p:cNvPr>
              <p:cNvSpPr txBox="1"/>
              <p:nvPr/>
            </p:nvSpPr>
            <p:spPr>
              <a:xfrm>
                <a:off x="4563621" y="9753600"/>
                <a:ext cx="4270744" cy="1579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num>
                            <m:den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593355-A3B9-4CC2-A498-C29EE07E5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21" y="9753600"/>
                <a:ext cx="4270744" cy="1579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D4EBF52A-6F9B-0512-4A50-9925F11B0A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t="9763" r="2164" b="29022"/>
          <a:stretch/>
        </p:blipFill>
        <p:spPr bwMode="auto">
          <a:xfrm>
            <a:off x="15388615" y="1038760"/>
            <a:ext cx="7037305" cy="887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620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0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33350" y="1047749"/>
            <a:ext cx="24065593" cy="1243965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177969" y="1188820"/>
            <a:ext cx="2743200" cy="810070"/>
            <a:chOff x="0" y="923"/>
            <a:chExt cx="14509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2C3482C-C612-45FF-9C33-12D78950F13C}"/>
              </a:ext>
            </a:extLst>
          </p:cNvPr>
          <p:cNvSpPr txBox="1"/>
          <p:nvPr/>
        </p:nvSpPr>
        <p:spPr>
          <a:xfrm>
            <a:off x="1377315" y="1090162"/>
            <a:ext cx="1396538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VẼ PARABOL</a:t>
            </a:r>
            <a:endParaRPr lang="en-GB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6E5AD-CD1D-2237-CAD8-4805AD232A84}"/>
                  </a:ext>
                </a:extLst>
              </p:cNvPr>
              <p:cNvSpPr txBox="1"/>
              <p:nvPr/>
            </p:nvSpPr>
            <p:spPr>
              <a:xfrm>
                <a:off x="6379416" y="8355075"/>
                <a:ext cx="4270744" cy="1579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num>
                            <m:den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6E5AD-CD1D-2237-CAD8-4805AD232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416" y="8355075"/>
                <a:ext cx="4270744" cy="1579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40BC376E-7530-1EEC-0EB5-818F56FED0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t="9633" r="2149" b="26721"/>
          <a:stretch/>
        </p:blipFill>
        <p:spPr bwMode="auto">
          <a:xfrm>
            <a:off x="10071282" y="1349557"/>
            <a:ext cx="5732662" cy="7195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28654A-35F3-A85A-6BC0-DA40ACEA7C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t="9763" r="2164" b="29022"/>
          <a:stretch/>
        </p:blipFill>
        <p:spPr bwMode="auto">
          <a:xfrm>
            <a:off x="16464731" y="1097250"/>
            <a:ext cx="7006084" cy="7806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3D8C9E-3F73-D7DA-4FFA-A794988C7A59}"/>
                  </a:ext>
                </a:extLst>
              </p:cNvPr>
              <p:cNvSpPr txBox="1"/>
              <p:nvPr/>
            </p:nvSpPr>
            <p:spPr>
              <a:xfrm>
                <a:off x="564844" y="8829162"/>
                <a:ext cx="18726374" cy="4217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1.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toạ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2.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Vẽ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trục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đối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xứng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num>
                      <m:den>
                        <m:r>
                          <a:rPr kumimoji="0" lang="en-US" sz="43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den>
                    </m:f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3.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toạ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giao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parabol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trục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tung,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trục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hoành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nếu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đặc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biệt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parabol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</a:t>
                </a: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4.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Vẽ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parabol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3D8C9E-3F73-D7DA-4FFA-A794988C7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4" y="8829162"/>
                <a:ext cx="18726374" cy="4217821"/>
              </a:xfrm>
              <a:prstGeom prst="rect">
                <a:avLst/>
              </a:prstGeom>
              <a:blipFill>
                <a:blip r:embed="rId7"/>
                <a:stretch>
                  <a:fillRect l="-1302" t="-3035" r="-1270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04A6DF6-2E76-02E7-E13C-55A8577B8EF1}"/>
              </a:ext>
            </a:extLst>
          </p:cNvPr>
          <p:cNvSpPr txBox="1"/>
          <p:nvPr/>
        </p:nvSpPr>
        <p:spPr>
          <a:xfrm>
            <a:off x="11658600" y="8469856"/>
            <a:ext cx="2286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a&gt;0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FD152C-41D8-41CA-C325-C55173471F90}"/>
              </a:ext>
            </a:extLst>
          </p:cNvPr>
          <p:cNvSpPr txBox="1"/>
          <p:nvPr/>
        </p:nvSpPr>
        <p:spPr>
          <a:xfrm>
            <a:off x="18071460" y="8928329"/>
            <a:ext cx="2286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a&lt;0</a:t>
            </a:r>
          </a:p>
        </p:txBody>
      </p:sp>
    </p:spTree>
    <p:extLst>
      <p:ext uri="{BB962C8B-B14F-4D97-AF65-F5344CB8AC3E}">
        <p14:creationId xmlns:p14="http://schemas.microsoft.com/office/powerpoint/2010/main" val="2600856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1C9EDFF1-6642-4686-95A1-6E08D6C9618B}"/>
              </a:ext>
            </a:extLst>
          </p:cNvPr>
          <p:cNvSpPr/>
          <p:nvPr/>
        </p:nvSpPr>
        <p:spPr>
          <a:xfrm>
            <a:off x="381000" y="2874377"/>
            <a:ext cx="23622000" cy="2500796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600"/>
              </a:spcBef>
              <a:buNone/>
            </a:pPr>
            <a:endParaRPr lang="vi-VN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7C67C1-01A6-4F15-92DB-6898FB73822E}"/>
              </a:ext>
            </a:extLst>
          </p:cNvPr>
          <p:cNvGrpSpPr/>
          <p:nvPr/>
        </p:nvGrpSpPr>
        <p:grpSpPr>
          <a:xfrm>
            <a:off x="228600" y="2803025"/>
            <a:ext cx="3790949" cy="914400"/>
            <a:chOff x="400050" y="2914650"/>
            <a:chExt cx="3790949" cy="914400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080DB3E-6123-4009-BF0E-ED6A4AC1EF6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4454DD-F8F5-4412-BFD4-3C7371EC9834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Diagonal Corner Rectangle 41">
              <a:extLst>
                <a:ext uri="{FF2B5EF4-FFF2-40B4-BE49-F238E27FC236}">
                  <a16:creationId xmlns:a16="http://schemas.microsoft.com/office/drawing/2014/main" id="{00799F29-1790-4BCD-B5D2-DD3A72D123EE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42" name="Graphic 41" descr="Clipboard outline">
              <a:extLst>
                <a:ext uri="{FF2B5EF4-FFF2-40B4-BE49-F238E27FC236}">
                  <a16:creationId xmlns:a16="http://schemas.microsoft.com/office/drawing/2014/main" id="{4D117547-C8E7-45C7-A11A-518964E35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F508EF-B588-468E-9494-B4D23B0244BF}"/>
                  </a:ext>
                </a:extLst>
              </p:cNvPr>
              <p:cNvSpPr txBox="1"/>
              <p:nvPr/>
            </p:nvSpPr>
            <p:spPr>
              <a:xfrm>
                <a:off x="406450" y="3788777"/>
                <a:ext cx="23622000" cy="1666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5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đồ thị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/>
                      </a:rPr>
                      <m:t>𝒚</m:t>
                    </m:r>
                    <m:r>
                      <a:rPr lang="en-US" sz="5000" b="1" i="1">
                        <a:latin typeface="Cambria Math"/>
                      </a:rPr>
                      <m:t>=</m:t>
                    </m:r>
                    <m:r>
                      <a:rPr lang="en-US" sz="50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/>
                      </a:rPr>
                      <m:t>+</m:t>
                    </m:r>
                    <m:r>
                      <a:rPr lang="en-US" sz="5000" b="1" i="1">
                        <a:latin typeface="Cambria Math"/>
                      </a:rPr>
                      <m:t>𝒃𝒙</m:t>
                    </m:r>
                    <m:r>
                      <a:rPr lang="en-US" sz="5000" b="1" i="1">
                        <a:latin typeface="Cambria Math"/>
                      </a:rPr>
                      <m:t>+</m:t>
                    </m:r>
                    <m:r>
                      <a:rPr lang="en-US" sz="5000" b="1" i="1">
                        <a:latin typeface="Cambria Math"/>
                      </a:rPr>
                      <m:t>𝒄</m:t>
                    </m:r>
                    <m:r>
                      <a:rPr lang="en-US" sz="5000" b="1" i="1">
                        <a:latin typeface="Cambria Math"/>
                      </a:rPr>
                      <m:t>(</m:t>
                    </m:r>
                    <m:r>
                      <a:rPr lang="en-US" sz="5000" b="1" i="1">
                        <a:latin typeface="Cambria Math"/>
                      </a:rPr>
                      <m:t>𝒂</m:t>
                    </m:r>
                    <m:r>
                      <a:rPr lang="en-US" sz="5000" b="1" i="1">
                        <a:latin typeface="Cambria Math"/>
                      </a:rPr>
                      <m:t>≠</m:t>
                    </m:r>
                    <m:r>
                      <a:rPr lang="en-US" sz="5000" b="1" i="1">
                        <a:latin typeface="Cambria Math"/>
                      </a:rPr>
                      <m:t>𝟎</m:t>
                    </m:r>
                    <m:r>
                      <a:rPr lang="en-US" sz="5000" b="1" i="1">
                        <a:latin typeface="Cambria Math"/>
                      </a:rPr>
                      <m:t>)</m:t>
                    </m:r>
                  </m:oMath>
                </a14:m>
                <a:r>
                  <a:rPr lang="fr-FR" sz="5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suy ra tính chất của hàm số</a:t>
                </a:r>
              </a:p>
              <a:p>
                <a:pPr algn="just"/>
                <a:r>
                  <a:rPr lang="fr-FR" sz="5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/>
                      </a:rPr>
                      <m:t>𝒚</m:t>
                    </m:r>
                    <m:r>
                      <a:rPr lang="en-US" sz="5000" b="1" i="1">
                        <a:latin typeface="Cambria Math"/>
                      </a:rPr>
                      <m:t>=</m:t>
                    </m:r>
                    <m:r>
                      <a:rPr lang="en-US" sz="50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/>
                      </a:rPr>
                      <m:t>+</m:t>
                    </m:r>
                    <m:r>
                      <a:rPr lang="en-US" sz="5000" b="1" i="1">
                        <a:latin typeface="Cambria Math"/>
                      </a:rPr>
                      <m:t>𝒃𝒙</m:t>
                    </m:r>
                    <m:r>
                      <a:rPr lang="en-US" sz="5000" b="1" i="1">
                        <a:latin typeface="Cambria Math"/>
                      </a:rPr>
                      <m:t>+</m:t>
                    </m:r>
                    <m:r>
                      <a:rPr lang="en-US" sz="5000" b="1" i="1">
                        <a:latin typeface="Cambria Math"/>
                      </a:rPr>
                      <m:t>𝒄</m:t>
                    </m:r>
                    <m:r>
                      <a:rPr lang="en-US" sz="5000" b="1" i="1">
                        <a:latin typeface="Cambria Math"/>
                      </a:rPr>
                      <m:t>(</m:t>
                    </m:r>
                    <m:r>
                      <a:rPr lang="en-US" sz="5000" b="1" i="1">
                        <a:latin typeface="Cambria Math"/>
                      </a:rPr>
                      <m:t>𝒂</m:t>
                    </m:r>
                    <m:r>
                      <a:rPr lang="en-US" sz="5000" b="1" i="1">
                        <a:latin typeface="Cambria Math"/>
                      </a:rPr>
                      <m:t>≠</m:t>
                    </m:r>
                    <m:r>
                      <a:rPr lang="en-US" sz="5000" b="1" i="1">
                        <a:latin typeface="Cambria Math"/>
                      </a:rPr>
                      <m:t>𝟎</m:t>
                    </m:r>
                    <m:r>
                      <a:rPr lang="en-US" sz="5000" b="1" i="1">
                        <a:latin typeface="Cambria Math"/>
                      </a:rPr>
                      <m:t>)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F508EF-B588-468E-9494-B4D23B02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0" y="3788777"/>
                <a:ext cx="23622000" cy="1666097"/>
              </a:xfrm>
              <a:prstGeom prst="rect">
                <a:avLst/>
              </a:prstGeom>
              <a:blipFill>
                <a:blip r:embed="rId5"/>
                <a:stretch>
                  <a:fillRect l="-1239" t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/>
              <p:nvPr/>
            </p:nvSpPr>
            <p:spPr>
              <a:xfrm>
                <a:off x="406450" y="6096000"/>
                <a:ext cx="11252150" cy="7086599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5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5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5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−∞;−</m:t>
                        </m:r>
                        <m:f>
                          <m:fPr>
                            <m:ctrlP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45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5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en-US" sz="4500" b="1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5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num>
                      <m:den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5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giá trị nhỏ nhất của hàm số.</a:t>
                </a:r>
                <a:endParaRPr lang="en-US" sz="45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0" y="6096000"/>
                <a:ext cx="11252150" cy="7086599"/>
              </a:xfrm>
              <a:prstGeom prst="roundRect">
                <a:avLst>
                  <a:gd name="adj" fmla="val 9039"/>
                </a:avLst>
              </a:prstGeom>
              <a:blipFill>
                <a:blip r:embed="rId6"/>
                <a:stretch>
                  <a:fillRect l="-541" t="-86" r="-595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9C25F37-07EB-AC02-CB05-10D51D8548B4}"/>
              </a:ext>
            </a:extLst>
          </p:cNvPr>
          <p:cNvGrpSpPr/>
          <p:nvPr/>
        </p:nvGrpSpPr>
        <p:grpSpPr>
          <a:xfrm>
            <a:off x="381000" y="1904999"/>
            <a:ext cx="23219986" cy="815609"/>
            <a:chOff x="381000" y="1904999"/>
            <a:chExt cx="23219986" cy="81560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80446-E111-D018-566F-AEC4DEF22EE5}"/>
                </a:ext>
              </a:extLst>
            </p:cNvPr>
            <p:cNvSpPr/>
            <p:nvPr/>
          </p:nvSpPr>
          <p:spPr>
            <a:xfrm>
              <a:off x="1981200" y="1905000"/>
              <a:ext cx="2161978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Round Same Side Corner Rectangle 51">
              <a:extLst>
                <a:ext uri="{FF2B5EF4-FFF2-40B4-BE49-F238E27FC236}">
                  <a16:creationId xmlns:a16="http://schemas.microsoft.com/office/drawing/2014/main" id="{38CECE80-033A-A03A-6BBE-0E9983040CD4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A2F8FB-C030-F045-4958-5AFFC6FB854F}"/>
                </a:ext>
              </a:extLst>
            </p:cNvPr>
            <p:cNvSpPr txBox="1"/>
            <p:nvPr/>
          </p:nvSpPr>
          <p:spPr>
            <a:xfrm rot="10800000" flipH="1" flipV="1">
              <a:off x="609600" y="1981200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5" name="Round Same Side Corner Rectangle 51">
              <a:extLst>
                <a:ext uri="{FF2B5EF4-FFF2-40B4-BE49-F238E27FC236}">
                  <a16:creationId xmlns:a16="http://schemas.microsoft.com/office/drawing/2014/main" id="{347250FA-2F3B-2C28-F627-BB4A43A8BCC8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87E5FB-5D2F-1620-DFDD-D13F64843947}"/>
                </a:ext>
              </a:extLst>
            </p:cNvPr>
            <p:cNvSpPr txBox="1"/>
            <p:nvPr/>
          </p:nvSpPr>
          <p:spPr>
            <a:xfrm rot="10800000" flipH="1" flipV="1">
              <a:off x="603200" y="1981201"/>
              <a:ext cx="100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5FBE7C0-49C7-A7DB-F2E2-BEAC8928927E}"/>
                  </a:ext>
                </a:extLst>
              </p:cNvPr>
              <p:cNvSpPr/>
              <p:nvPr/>
            </p:nvSpPr>
            <p:spPr>
              <a:xfrm>
                <a:off x="12725400" y="6096000"/>
                <a:ext cx="11252150" cy="7086599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5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5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5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−∞;−</m:t>
                        </m:r>
                        <m:f>
                          <m:fPr>
                            <m:ctrlP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5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5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en-US" sz="4500" b="1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5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num>
                      <m:den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5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giá trị lớn nhất của hàm số.</a:t>
                </a:r>
                <a:endParaRPr lang="en-US" sz="45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5FBE7C0-49C7-A7DB-F2E2-BEAC89289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6096000"/>
                <a:ext cx="11252150" cy="7086599"/>
              </a:xfrm>
              <a:prstGeom prst="roundRect">
                <a:avLst>
                  <a:gd name="adj" fmla="val 9039"/>
                </a:avLst>
              </a:prstGeom>
              <a:blipFill>
                <a:blip r:embed="rId7"/>
                <a:stretch>
                  <a:fillRect l="-541" t="-86" r="-649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797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73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-152400" y="990601"/>
            <a:ext cx="24307800" cy="2743201"/>
            <a:chOff x="304800" y="2971797"/>
            <a:chExt cx="24307800" cy="1482549"/>
          </a:xfrm>
        </p:grpSpPr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580289"/>
              <a:chOff x="22440" y="38103"/>
              <a:chExt cx="1056356" cy="16199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161999"/>
                <a:chOff x="31572" y="34060"/>
                <a:chExt cx="1486312" cy="200483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00483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6.7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AD8F1B-3E89-0458-5537-5FB702991A8D}"/>
                  </a:ext>
                </a:extLst>
              </p:cNvPr>
              <p:cNvSpPr txBox="1"/>
              <p:nvPr/>
            </p:nvSpPr>
            <p:spPr>
              <a:xfrm>
                <a:off x="196702" y="1132777"/>
                <a:ext cx="23665149" cy="2341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R="0" lvl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a)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b)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c)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d)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AD8F1B-3E89-0458-5537-5FB702991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" y="1132777"/>
                <a:ext cx="23665149" cy="2341795"/>
              </a:xfrm>
              <a:prstGeom prst="rect">
                <a:avLst/>
              </a:prstGeom>
              <a:blipFill>
                <a:blip r:embed="rId3"/>
                <a:stretch>
                  <a:fillRect t="-5990"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/>
              <p:nvPr/>
            </p:nvSpPr>
            <p:spPr>
              <a:xfrm>
                <a:off x="484976" y="3733800"/>
                <a:ext cx="23670424" cy="9832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Giao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49494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49494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(0; 1).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(-1; 0).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(0; -1).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76" y="3733800"/>
                <a:ext cx="23670424" cy="9832179"/>
              </a:xfrm>
              <a:prstGeom prst="rect">
                <a:avLst/>
              </a:prstGeom>
              <a:blipFill>
                <a:blip r:embed="rId4"/>
                <a:stretch>
                  <a:fillRect l="-1056" t="-1489" b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8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4A5199-2F9C-C816-9C8C-4883E7EF69AF}"/>
              </a:ext>
            </a:extLst>
          </p:cNvPr>
          <p:cNvGrpSpPr/>
          <p:nvPr/>
        </p:nvGrpSpPr>
        <p:grpSpPr>
          <a:xfrm>
            <a:off x="-15949" y="990600"/>
            <a:ext cx="24229194" cy="3200400"/>
            <a:chOff x="304800" y="2971797"/>
            <a:chExt cx="24229194" cy="3088643"/>
          </a:xfrm>
        </p:grpSpPr>
        <p:sp>
          <p:nvSpPr>
            <p:cNvPr id="25" name="Rounded Rectangle 19">
              <a:extLst>
                <a:ext uri="{FF2B5EF4-FFF2-40B4-BE49-F238E27FC236}">
                  <a16:creationId xmlns:a16="http://schemas.microsoft.com/office/drawing/2014/main" id="{53629918-7066-DAB9-59EB-4ED526696574}"/>
                </a:ext>
              </a:extLst>
            </p:cNvPr>
            <p:cNvSpPr/>
            <p:nvPr/>
          </p:nvSpPr>
          <p:spPr>
            <a:xfrm>
              <a:off x="457200" y="3048000"/>
              <a:ext cx="24076794" cy="301244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parabol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6.7,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đồng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nghịch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89A4043-9363-9706-FEDF-7051E2AF4B45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808931"/>
              <a:chOff x="22440" y="38103"/>
              <a:chExt cx="1056356" cy="22582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FBF66E-5561-A795-BBBE-708C826788FD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225829"/>
                <a:chOff x="31572" y="34060"/>
                <a:chExt cx="1486312" cy="279476"/>
              </a:xfrm>
            </p:grpSpPr>
            <p:sp>
              <p:nvSpPr>
                <p:cNvPr id="29" name="Arrow: Pentagon 28">
                  <a:extLst>
                    <a:ext uri="{FF2B5EF4-FFF2-40B4-BE49-F238E27FC236}">
                      <a16:creationId xmlns:a16="http://schemas.microsoft.com/office/drawing/2014/main" id="{C855CC05-0703-F2AD-483F-27C764A9B9AE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79476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021EF32F-5F3C-A3EE-8BFB-6FA09D574F91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30">
                  <a:extLst>
                    <a:ext uri="{FF2B5EF4-FFF2-40B4-BE49-F238E27FC236}">
                      <a16:creationId xmlns:a16="http://schemas.microsoft.com/office/drawing/2014/main" id="{28708207-8DFF-4E6F-87E1-DE324719508D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8" name="TextBox 56">
                <a:extLst>
                  <a:ext uri="{FF2B5EF4-FFF2-40B4-BE49-F238E27FC236}">
                    <a16:creationId xmlns:a16="http://schemas.microsoft.com/office/drawing/2014/main" id="{5769C815-B930-8F98-1FA5-E9A253A80652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6190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6.8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78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373EB0-6E7A-E70D-2752-F1886A9AB622}"/>
              </a:ext>
            </a:extLst>
          </p:cNvPr>
          <p:cNvSpPr txBox="1"/>
          <p:nvPr/>
        </p:nvSpPr>
        <p:spPr>
          <a:xfrm>
            <a:off x="12877800" y="2146833"/>
            <a:ext cx="12195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</a:t>
            </a:r>
            <a:r>
              <a:rPr lang="en-US" sz="4800" b="1" i="1" u="sng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ttps://youtu.be/4vjzOmnpLQM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408170"/>
            <a:ext cx="24235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tiễn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video (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4371E-93E9-1147-F7AA-C88A2284A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00400"/>
            <a:ext cx="11896035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F1501-87D6-1EF9-AE64-AB2504F0518F}"/>
              </a:ext>
            </a:extLst>
          </p:cNvPr>
          <p:cNvSpPr txBox="1"/>
          <p:nvPr/>
        </p:nvSpPr>
        <p:spPr>
          <a:xfrm>
            <a:off x="304799" y="9823770"/>
            <a:ext cx="126633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video/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82EB33-8E25-884E-D173-5D2DF2538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800" y="2977831"/>
            <a:ext cx="6019800" cy="4565969"/>
          </a:xfrm>
          <a:prstGeom prst="rect">
            <a:avLst/>
          </a:prstGeom>
        </p:spPr>
      </p:pic>
      <p:pic>
        <p:nvPicPr>
          <p:cNvPr id="10" name="Picture 9" descr="A picture containing text, tree, outdoor, arch&#10;&#10;Description automatically generated">
            <a:extLst>
              <a:ext uri="{FF2B5EF4-FFF2-40B4-BE49-F238E27FC236}">
                <a16:creationId xmlns:a16="http://schemas.microsoft.com/office/drawing/2014/main" id="{27FA2C5A-C610-F3E8-6920-593999FB5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00" y="7917625"/>
            <a:ext cx="6934200" cy="56410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29280A-0BA3-4456-B228-E73044E9E189}"/>
              </a:ext>
            </a:extLst>
          </p:cNvPr>
          <p:cNvSpPr txBox="1"/>
          <p:nvPr/>
        </p:nvSpPr>
        <p:spPr>
          <a:xfrm>
            <a:off x="533400" y="12354664"/>
            <a:ext cx="16290852" cy="96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4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609600" y="1981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304800" y="2133600"/>
            <a:ext cx="23665149" cy="5562600"/>
            <a:chOff x="304800" y="2971797"/>
            <a:chExt cx="23665149" cy="2895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9">
                  <a:extLst>
                    <a:ext uri="{FF2B5EF4-FFF2-40B4-BE49-F238E27FC236}">
                      <a16:creationId xmlns:a16="http://schemas.microsoft.com/office/drawing/2014/main" id="{77A07A8C-0C66-46F5-9492-F3FF15272385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𝒃𝒙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xứng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c)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đỉnh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d)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tung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đỉnh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𝟐𝟓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9">
                  <a:extLst>
                    <a:ext uri="{FF2B5EF4-FFF2-40B4-BE49-F238E27FC236}">
                      <a16:creationId xmlns:a16="http://schemas.microsoft.com/office/drawing/2014/main" id="{77A07A8C-0C66-46F5-9492-F3FF152723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55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6.9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26522-F111-37DD-51F1-D7DAF702CE3D}"/>
              </a:ext>
            </a:extLst>
          </p:cNvPr>
          <p:cNvGrpSpPr/>
          <p:nvPr/>
        </p:nvGrpSpPr>
        <p:grpSpPr>
          <a:xfrm>
            <a:off x="304800" y="8382000"/>
            <a:ext cx="23665149" cy="3200400"/>
            <a:chOff x="304800" y="2971797"/>
            <a:chExt cx="23665149" cy="3088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19">
                  <a:extLst>
                    <a:ext uri="{FF2B5EF4-FFF2-40B4-BE49-F238E27FC236}">
                      <a16:creationId xmlns:a16="http://schemas.microsoft.com/office/drawing/2014/main" id="{70A0C8EB-8B39-11D5-0ABC-6A447DF19F00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301244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a14:m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biết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rằng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đỉnh</a:t>
                  </a:r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ounded Rectangle 19">
                  <a:extLst>
                    <a:ext uri="{FF2B5EF4-FFF2-40B4-BE49-F238E27FC236}">
                      <a16:creationId xmlns:a16="http://schemas.microsoft.com/office/drawing/2014/main" id="{70A0C8EB-8B39-11D5-0ABC-6A447DF19F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301244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4"/>
                  <a:stretch>
                    <a:fillRect l="-829" r="-829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E707611-E04B-7924-1CC4-E6C2A5274694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808931"/>
              <a:chOff x="22440" y="38103"/>
              <a:chExt cx="1056356" cy="22582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0FF711C-EAB7-53EE-E6C0-39655A6265A1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225829"/>
                <a:chOff x="31572" y="34060"/>
                <a:chExt cx="1486312" cy="279476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4915335-2239-A3EE-BCCC-D48E5BA0D92E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79476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1F2D1F69-E46D-3087-291C-5FB3C6349B9C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7B557286-0297-F160-355C-C3DAE63B8065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7" name="TextBox 56">
                <a:extLst>
                  <a:ext uri="{FF2B5EF4-FFF2-40B4-BE49-F238E27FC236}">
                    <a16:creationId xmlns:a16="http://schemas.microsoft.com/office/drawing/2014/main" id="{592482B6-E26E-E2C6-6C64-817833CE985B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6190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6.10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385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F28293-DBF1-2841-C7F2-2BBDFB366FC2}"/>
              </a:ext>
            </a:extLst>
          </p:cNvPr>
          <p:cNvGrpSpPr/>
          <p:nvPr/>
        </p:nvGrpSpPr>
        <p:grpSpPr>
          <a:xfrm>
            <a:off x="304800" y="2133600"/>
            <a:ext cx="23665149" cy="6934200"/>
            <a:chOff x="304800" y="2971797"/>
            <a:chExt cx="23665149" cy="2895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78FE5EF-4AED-CCC1-EDAD-AF6E56C0B36D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bậc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𝒃𝒙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Hãy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biệt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𝜟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nằm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hoàn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toàn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phía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hoành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nằm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hoàn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toàn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phía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hoành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cắt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hoành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biệt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đỉnh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nằm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phía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hoành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d)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xúc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hoành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nằm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phía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hoành</a:t>
                  </a:r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78FE5EF-4AED-CCC1-EDAD-AF6E56C0B3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2"/>
                  <a:stretch>
                    <a:fillRect l="-777" r="-492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99FE15-0AC5-36C3-CFE0-ACE78B149269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780438-CB43-6B34-00D0-D40A60498823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E174863E-05F0-B561-03D6-EE2A5F7FA991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CFC700BA-2778-EC7D-F33D-71F13A5E6850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43854C2C-69E4-6C50-3608-15500929608E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6638223F-2FC7-7215-6E68-EC5AECC67A48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6.11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078343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440FE5-438A-4C18-FB60-1392B74FDDF6}"/>
              </a:ext>
            </a:extLst>
          </p:cNvPr>
          <p:cNvGrpSpPr/>
          <p:nvPr/>
        </p:nvGrpSpPr>
        <p:grpSpPr>
          <a:xfrm>
            <a:off x="304799" y="2318780"/>
            <a:ext cx="15468601" cy="10863820"/>
            <a:chOff x="304797" y="3020327"/>
            <a:chExt cx="23665152" cy="28470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6F2777E4-11C4-364D-43CC-373A91155A2F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An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trao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đổi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An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Tớ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đọc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ở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tài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liệu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thấy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rằng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cổng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Bách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khoa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Nội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(H.6.14)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chân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cổng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</m:oMath>
                  </a14:m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chiều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cao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cổng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đất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chân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cổng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</m:oMath>
                  </a14:m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2,93 m.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tór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chiểu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cao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cổng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</m:oMath>
                  </a14:m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hồi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suy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nghĩ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dữ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kiện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như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chiều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cao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cổng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mà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 ở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chính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thông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tin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mà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An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đọc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hãy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chiều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cao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cổng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Bách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khoa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Nội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xem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kết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quả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An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chính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nhé</a:t>
                  </a:r>
                  <a:r>
                    <a:rPr lang="fr-FR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!</a:t>
                  </a:r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6F2777E4-11C4-364D-43CC-373A91155A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2"/>
                  <a:stretch>
                    <a:fillRect l="-594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0A4934-EA27-54AD-2569-EA2B98C4F682}"/>
                </a:ext>
              </a:extLst>
            </p:cNvPr>
            <p:cNvGrpSpPr/>
            <p:nvPr/>
          </p:nvGrpSpPr>
          <p:grpSpPr>
            <a:xfrm>
              <a:off x="304797" y="3020327"/>
              <a:ext cx="4889067" cy="306939"/>
              <a:chOff x="22439" y="51651"/>
              <a:chExt cx="1576382" cy="8568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EB496D7-CEBC-9703-FFDB-190A97527966}"/>
                  </a:ext>
                </a:extLst>
              </p:cNvPr>
              <p:cNvGrpSpPr/>
              <p:nvPr/>
            </p:nvGrpSpPr>
            <p:grpSpPr>
              <a:xfrm>
                <a:off x="22439" y="51651"/>
                <a:ext cx="1576382" cy="85688"/>
                <a:chOff x="31571" y="50827"/>
                <a:chExt cx="2217997" cy="106044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C20E9506-3631-86CB-38FE-1A42D73C396E}"/>
                    </a:ext>
                  </a:extLst>
                </p:cNvPr>
                <p:cNvSpPr/>
                <p:nvPr/>
              </p:nvSpPr>
              <p:spPr>
                <a:xfrm>
                  <a:off x="278876" y="50827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033C4995-485E-126A-E7F5-825BD172A099}"/>
                    </a:ext>
                  </a:extLst>
                </p:cNvPr>
                <p:cNvSpPr/>
                <p:nvPr/>
              </p:nvSpPr>
              <p:spPr>
                <a:xfrm>
                  <a:off x="31571" y="6034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C68271C6-41DE-5178-BFA2-799D64D44AF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439CCFB4-3254-4E04-67B9-E5B06B71D01B}"/>
                  </a:ext>
                </a:extLst>
              </p:cNvPr>
              <p:cNvSpPr txBox="1"/>
              <p:nvPr/>
            </p:nvSpPr>
            <p:spPr>
              <a:xfrm>
                <a:off x="22439" y="70527"/>
                <a:ext cx="1478104" cy="45625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6.12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1" name="Picture 10" descr="A picture containing text, tree, outdoor, arch&#10;&#10;Description automatically generated">
            <a:extLst>
              <a:ext uri="{FF2B5EF4-FFF2-40B4-BE49-F238E27FC236}">
                <a16:creationId xmlns:a16="http://schemas.microsoft.com/office/drawing/2014/main" id="{F1017303-30A4-D325-90A5-E74B67E70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0" y="3886200"/>
            <a:ext cx="7580205" cy="64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097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82443D-CD8C-5E68-9503-689D6AB22B97}"/>
              </a:ext>
            </a:extLst>
          </p:cNvPr>
          <p:cNvGrpSpPr/>
          <p:nvPr/>
        </p:nvGrpSpPr>
        <p:grpSpPr>
          <a:xfrm>
            <a:off x="359425" y="3352800"/>
            <a:ext cx="23665149" cy="5562600"/>
            <a:chOff x="304800" y="2971797"/>
            <a:chExt cx="23665149" cy="2895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6978C49-AAE6-1DD6-0AC9-85EC7A10C04E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Hùng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dùng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40 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lưới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thép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gai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rào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thành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mảnh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vườn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nhật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trồng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rau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mảnh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vườn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nhật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rào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chiều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rộng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mét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kích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thước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mảnh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vườn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nhật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lớn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mà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Hùng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rào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6978C49-AAE6-1DD6-0AC9-85EC7A10C0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2"/>
                  <a:stretch>
                    <a:fillRect l="-855" r="-259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AF534C-18C8-039B-2AEB-1BD1B7CA2E02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F9A3C76-D476-30FC-64D9-AE24A169CF3C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1DF9C989-2870-56D8-BD4D-744C7DAF07BB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86C52CF6-3A86-1DF5-91F5-FF7DB2A99DF3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7C28103D-F077-6296-F408-5C5631DA031C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310F4EE6-FCCA-03F9-FE42-88C18B973123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6.13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370140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D22CF2-25FF-595D-77C9-41DA751E6658}"/>
              </a:ext>
            </a:extLst>
          </p:cNvPr>
          <p:cNvGrpSpPr/>
          <p:nvPr/>
        </p:nvGrpSpPr>
        <p:grpSpPr>
          <a:xfrm>
            <a:off x="-23034" y="1043274"/>
            <a:ext cx="15491635" cy="12030348"/>
            <a:chOff x="269558" y="2714616"/>
            <a:chExt cx="23700391" cy="31527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FEE66030-7B0F-2A34-9570-2DCEFD1EC032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Quỹ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ném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lên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gốc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ném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toạ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Oxy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mét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ngang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đất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vị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trí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gốc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mét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cao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so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đất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(H.6.15).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cao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đại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quá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bay.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chạm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đất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bay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gốc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này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tầm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xa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quỹ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FEE66030-7B0F-2A34-9570-2DCEFD1EC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281940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2"/>
                  <a:stretch>
                    <a:fillRect l="-832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A2ED75-E36C-1624-7FF3-E5A619BCC284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AFFF21C-4A41-8937-04C4-69156B8776BD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69D1B606-B931-4DB3-9586-49CC330FDA56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01E01F8B-C138-5B86-63A7-AD7602E4D9C9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4394491A-E7AF-0763-1196-696CADCFE26E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AEA73B54-266E-0AB2-698C-6C09B77927FE}"/>
                  </a:ext>
                </a:extLst>
              </p:cNvPr>
              <p:cNvSpPr txBox="1"/>
              <p:nvPr/>
            </p:nvSpPr>
            <p:spPr>
              <a:xfrm>
                <a:off x="22439" y="-6479"/>
                <a:ext cx="1478104" cy="45625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6.14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57816505-7494-F6E7-4F84-39993D40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9271" y="4572000"/>
            <a:ext cx="80426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905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8D358A6-803C-809A-9DCD-2845A7FB34D1}"/>
                  </a:ext>
                </a:extLst>
              </p:cNvPr>
              <p:cNvSpPr/>
              <p:nvPr/>
            </p:nvSpPr>
            <p:spPr>
              <a:xfrm>
                <a:off x="482650" y="1289181"/>
                <a:ext cx="23444150" cy="12045819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(a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chậm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bỏ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sức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khí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chịu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hưởng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(so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𝒈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( 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≈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8D358A6-803C-809A-9DCD-2845A7FB3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50" y="1289181"/>
                <a:ext cx="23444150" cy="12045819"/>
              </a:xfrm>
              <a:prstGeom prst="roundRect">
                <a:avLst>
                  <a:gd name="adj" fmla="val 9039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5A7516E-7161-0BB5-2875-051D2DFB5240}"/>
              </a:ext>
            </a:extLst>
          </p:cNvPr>
          <p:cNvGrpSpPr/>
          <p:nvPr/>
        </p:nvGrpSpPr>
        <p:grpSpPr>
          <a:xfrm>
            <a:off x="-101650" y="1032130"/>
            <a:ext cx="4572000" cy="914400"/>
            <a:chOff x="400050" y="2914650"/>
            <a:chExt cx="3790949" cy="914400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5884B6BC-B9CB-C52B-BF0D-B8ABEECE1C4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6F8C06-D8F7-A624-0656-3BF3E0C92A54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 Diagonal Corner Rectangle 41">
              <a:extLst>
                <a:ext uri="{FF2B5EF4-FFF2-40B4-BE49-F238E27FC236}">
                  <a16:creationId xmlns:a16="http://schemas.microsoft.com/office/drawing/2014/main" id="{83A82A0C-9BB8-E0E8-5996-82BCC086746E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lipboard outline">
              <a:extLst>
                <a:ext uri="{FF2B5EF4-FFF2-40B4-BE49-F238E27FC236}">
                  <a16:creationId xmlns:a16="http://schemas.microsoft.com/office/drawing/2014/main" id="{DC5B157A-60EF-820B-8791-2004F927F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874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D044CA6-F9BE-6238-362B-13871878EA92}"/>
                  </a:ext>
                </a:extLst>
              </p:cNvPr>
              <p:cNvSpPr/>
              <p:nvPr/>
            </p:nvSpPr>
            <p:spPr>
              <a:xfrm>
                <a:off x="406450" y="3692270"/>
                <a:ext cx="23444150" cy="9718930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bỏ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sức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khí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rơi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so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5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xiên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𝒈</m:t>
                    </m:r>
                    <m:sSup>
                      <m:sSup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so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( </m:t>
                    </m:r>
                    <m:r>
                      <m:rPr>
                        <m:nor/>
                      </m:rPr>
                      <a:rPr lang="en-US" sz="45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sz="45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tuân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5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5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sSubSup>
                            <m:sSubSupPr>
                              <m:ctrlPr>
                                <a:rPr lang="en-US" sz="4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5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5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  <m:sSup>
                        <m:sSupPr>
                          <m:ctrlPr>
                            <a:rPr lang="en-US" sz="4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500" b="1" i="1">
                          <a:solidFill>
                            <a:schemeClr val="tx1"/>
                          </a:solidFill>
                          <a:latin typeface="Cambria Math"/>
                        </a:rPr>
                        <m:t>𝒙𝒕𝒂𝒏</m:t>
                      </m:r>
                      <m:r>
                        <a:rPr lang="en-US" sz="4500" b="1" i="1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5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500" b="1" i="1">
                          <a:solidFill>
                            <a:schemeClr val="tx1"/>
                          </a:solidFill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en-US" sz="45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bay,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xiên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D044CA6-F9BE-6238-362B-13871878E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0" y="3692270"/>
                <a:ext cx="23444150" cy="9718930"/>
              </a:xfrm>
              <a:prstGeom prst="roundRect">
                <a:avLst>
                  <a:gd name="adj" fmla="val 9039"/>
                </a:avLst>
              </a:prstGeom>
              <a:blipFill>
                <a:blip r:embed="rId2"/>
                <a:stretch>
                  <a:fillRect l="-52" b="-1002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BD52572-5422-35A5-AA82-F2435A937190}"/>
              </a:ext>
            </a:extLst>
          </p:cNvPr>
          <p:cNvGrpSpPr/>
          <p:nvPr/>
        </p:nvGrpSpPr>
        <p:grpSpPr>
          <a:xfrm>
            <a:off x="304800" y="2743200"/>
            <a:ext cx="4572000" cy="914400"/>
            <a:chOff x="400050" y="2914650"/>
            <a:chExt cx="3790949" cy="914400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EB7AEB08-A691-6FB6-FE46-06917E1D889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DF8C7-DB57-FCC9-607B-ED998F4DEA99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 Diagonal Corner Rectangle 41">
              <a:extLst>
                <a:ext uri="{FF2B5EF4-FFF2-40B4-BE49-F238E27FC236}">
                  <a16:creationId xmlns:a16="http://schemas.microsoft.com/office/drawing/2014/main" id="{2361B1D1-0BFB-C7E8-AAA8-989751E59638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lipboard outline">
              <a:extLst>
                <a:ext uri="{FF2B5EF4-FFF2-40B4-BE49-F238E27FC236}">
                  <a16:creationId xmlns:a16="http://schemas.microsoft.com/office/drawing/2014/main" id="{29536031-ACAC-E101-7324-0629B462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308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044CA6-F9BE-6238-362B-13871878EA92}"/>
              </a:ext>
            </a:extLst>
          </p:cNvPr>
          <p:cNvSpPr/>
          <p:nvPr/>
        </p:nvSpPr>
        <p:spPr>
          <a:xfrm>
            <a:off x="406450" y="2971800"/>
            <a:ext cx="23444150" cy="2632330"/>
          </a:xfrm>
          <a:prstGeom prst="roundRect">
            <a:avLst>
              <a:gd name="adj" fmla="val 9039"/>
            </a:avLst>
          </a:prstGeom>
          <a:solidFill>
            <a:srgbClr val="FFE2A7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72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bắn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khỏi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nòng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lửa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bắn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đài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phun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..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(H.6.16).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D52572-5422-35A5-AA82-F2435A937190}"/>
              </a:ext>
            </a:extLst>
          </p:cNvPr>
          <p:cNvGrpSpPr/>
          <p:nvPr/>
        </p:nvGrpSpPr>
        <p:grpSpPr>
          <a:xfrm>
            <a:off x="304800" y="2057400"/>
            <a:ext cx="4572000" cy="914400"/>
            <a:chOff x="400050" y="2914650"/>
            <a:chExt cx="3790949" cy="914400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EB7AEB08-A691-6FB6-FE46-06917E1D889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DF8C7-DB57-FCC9-607B-ED998F4DEA99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 Diagonal Corner Rectangle 41">
              <a:extLst>
                <a:ext uri="{FF2B5EF4-FFF2-40B4-BE49-F238E27FC236}">
                  <a16:creationId xmlns:a16="http://schemas.microsoft.com/office/drawing/2014/main" id="{2361B1D1-0BFB-C7E8-AAA8-989751E59638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lipboard outline">
              <a:extLst>
                <a:ext uri="{FF2B5EF4-FFF2-40B4-BE49-F238E27FC236}">
                  <a16:creationId xmlns:a16="http://schemas.microsoft.com/office/drawing/2014/main" id="{29536031-ACAC-E101-7324-0629B462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6A61030-F3D0-E41E-30DD-36B48F3D5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50" y="6039801"/>
            <a:ext cx="23444150" cy="66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97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D044CA6-F9BE-6238-362B-13871878EA92}"/>
                  </a:ext>
                </a:extLst>
              </p:cNvPr>
              <p:cNvSpPr/>
              <p:nvPr/>
            </p:nvSpPr>
            <p:spPr>
              <a:xfrm>
                <a:off x="406450" y="2916470"/>
                <a:ext cx="23444150" cy="9885130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Doanh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doanh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Doanh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kia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𝒃𝒙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doanh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𝒙𝒏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𝒃𝒙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doanh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doanh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vưọt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D044CA6-F9BE-6238-362B-13871878E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0" y="2916470"/>
                <a:ext cx="23444150" cy="9885130"/>
              </a:xfrm>
              <a:prstGeom prst="roundRect">
                <a:avLst>
                  <a:gd name="adj" fmla="val 9039"/>
                </a:avLst>
              </a:prstGeom>
              <a:blipFill>
                <a:blip r:embed="rId2"/>
                <a:stretch>
                  <a:fillRect l="-130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BD52572-5422-35A5-AA82-F2435A937190}"/>
              </a:ext>
            </a:extLst>
          </p:cNvPr>
          <p:cNvGrpSpPr/>
          <p:nvPr/>
        </p:nvGrpSpPr>
        <p:grpSpPr>
          <a:xfrm>
            <a:off x="304800" y="2057400"/>
            <a:ext cx="4572000" cy="914400"/>
            <a:chOff x="400050" y="2914650"/>
            <a:chExt cx="3790949" cy="914400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EB7AEB08-A691-6FB6-FE46-06917E1D889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DF8C7-DB57-FCC9-607B-ED998F4DEA99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 Diagonal Corner Rectangle 41">
              <a:extLst>
                <a:ext uri="{FF2B5EF4-FFF2-40B4-BE49-F238E27FC236}">
                  <a16:creationId xmlns:a16="http://schemas.microsoft.com/office/drawing/2014/main" id="{2361B1D1-0BFB-C7E8-AAA8-989751E59638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lipboard outline">
              <a:extLst>
                <a:ext uri="{FF2B5EF4-FFF2-40B4-BE49-F238E27FC236}">
                  <a16:creationId xmlns:a16="http://schemas.microsoft.com/office/drawing/2014/main" id="{29536031-ACAC-E101-7324-0629B462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96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199811" y="5249581"/>
            <a:ext cx="21811838" cy="5322552"/>
            <a:chOff x="223423" y="2243792"/>
            <a:chExt cx="10905919" cy="2661276"/>
          </a:xfrm>
          <a:solidFill>
            <a:srgbClr val="327E3B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8428A4-F198-A003-78D9-31DE63E551FE}"/>
                </a:ext>
              </a:extLst>
            </p:cNvPr>
            <p:cNvSpPr/>
            <p:nvPr/>
          </p:nvSpPr>
          <p:spPr>
            <a:xfrm>
              <a:off x="542413" y="2924923"/>
              <a:ext cx="105840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a&lt;0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thị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bề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lõm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xuống</a:t>
              </a:r>
              <a:r>
                <a:rPr lang="en-US" alt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249368" y="298417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10584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4800" b="1" i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en-US" sz="4800" b="1" i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&gt;0 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õ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alt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0584000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45342" y="3597355"/>
                  <a:ext cx="10584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  <a:r>
                    <a:rPr lang="en-US" alt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 </a:t>
                  </a:r>
                  <a:r>
                    <a:rPr lang="en-US" altLang="en-US" sz="4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alt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alt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alt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alt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đỉnh</a:t>
                  </a:r>
                  <a:r>
                    <a:rPr lang="en-US" alt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42" y="3597355"/>
                  <a:ext cx="10584000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233531" y="365661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35234" y="4287800"/>
                  <a:ext cx="10584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i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Oy</m:t>
                      </m:r>
                      <m:r>
                        <m:rPr>
                          <m:nor/>
                        </m:rPr>
                        <a:rPr lang="en-US" altLang="en-US" sz="4800" b="1" i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34" y="4287800"/>
                  <a:ext cx="10584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14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223423" y="43470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222919" y="94536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496" cy="2167740"/>
            <a:chOff x="923003" y="3917552"/>
            <a:chExt cx="23862496" cy="2167739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13288" cy="165843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1147762" y="3863433"/>
                <a:ext cx="2232183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2" y="3863433"/>
                <a:ext cx="22321838" cy="784767"/>
              </a:xfrm>
              <a:prstGeom prst="rect">
                <a:avLst/>
              </a:prstGeom>
              <a:blipFill>
                <a:blip r:embed="rId6"/>
                <a:stretch>
                  <a:fillRect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0" y="10852163"/>
            <a:ext cx="23862374" cy="2602841"/>
            <a:chOff x="48567" y="4381499"/>
            <a:chExt cx="23018772" cy="260284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9677400" y="12018113"/>
            <a:ext cx="3106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Group 47">
            <a:extLst>
              <a:ext uri="{FF2B5EF4-FFF2-40B4-BE49-F238E27FC236}">
                <a16:creationId xmlns:a16="http://schemas.microsoft.com/office/drawing/2014/main" id="{DF0DA474-F65E-EDD7-93B6-D57959E94060}"/>
              </a:ext>
            </a:extLst>
          </p:cNvPr>
          <p:cNvGrpSpPr/>
          <p:nvPr/>
        </p:nvGrpSpPr>
        <p:grpSpPr>
          <a:xfrm>
            <a:off x="7583576" y="1456184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B4E512C3-4B47-9832-1BF8-36225A1C95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EA2DFEEE-51D8-74CC-2245-426BFCB605A2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3F2F8278-C679-06C9-3B48-0DE84092B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D1484CB5-6875-3793-FFB6-70698F57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43319ECC-C9E2-9725-A6EC-3C4C88266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24245B99-E318-A6D0-18DC-59D1B8872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B4E91595-E790-2888-F32F-3469141BE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F26C87FE-7295-5B0C-3D60-A179382A2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0B190DA0-AB54-20B0-B34A-B0F8BFB00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D1031F6F-7C96-EDA8-5467-58C326543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D07431F0-B47C-2D71-F1E4-90D478EBF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6675081C-4A1E-D0C4-B7A7-8E7736C28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FA651D68-876F-B0F2-32B3-E85728CE0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5C91E8F6-0C07-6C52-44DC-217A0C224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E825F379-702A-B778-9C7C-172A2E8BC36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2379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99332" y="2402020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167757" y="2370971"/>
            <a:ext cx="5470519" cy="800490"/>
            <a:chOff x="0" y="746"/>
            <a:chExt cx="28934" cy="2256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8900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NIỆM HÀM SỐ BẬC HAI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418" y="3133358"/>
            <a:ext cx="124174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lưới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m.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lưới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rào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tường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vườn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rào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tường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rào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/>
              <p:nvPr/>
            </p:nvSpPr>
            <p:spPr>
              <a:xfrm>
                <a:off x="219074" y="8890986"/>
                <a:ext cx="12364410" cy="4739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vườn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PQ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mảnh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mảnh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4" y="8890986"/>
                <a:ext cx="12364410" cy="4739759"/>
              </a:xfrm>
              <a:prstGeom prst="rect">
                <a:avLst/>
              </a:prstGeom>
              <a:blipFill>
                <a:blip r:embed="rId4"/>
                <a:stretch>
                  <a:fillRect l="-1972" t="-2571" b="-5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6A9076-2CE3-E5E3-C314-ACC66005C45B}"/>
                  </a:ext>
                </a:extLst>
              </p:cNvPr>
              <p:cNvSpPr txBox="1"/>
              <p:nvPr/>
            </p:nvSpPr>
            <p:spPr>
              <a:xfrm>
                <a:off x="12839279" y="10394132"/>
                <a:ext cx="11141591" cy="2799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6A9076-2CE3-E5E3-C314-ACC66005C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279" y="10394132"/>
                <a:ext cx="11141591" cy="2799164"/>
              </a:xfrm>
              <a:prstGeom prst="rect">
                <a:avLst/>
              </a:prstGeom>
              <a:blipFill>
                <a:blip r:embed="rId5"/>
                <a:stretch>
                  <a:fillRect l="-2133" t="-4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12676414" y="8131285"/>
                <a:ext cx="12269754" cy="1968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kumimoji="0" lang="en-US" sz="43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sz="43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414" y="8131285"/>
                <a:ext cx="12269754" cy="1968744"/>
              </a:xfrm>
              <a:prstGeom prst="rect">
                <a:avLst/>
              </a:prstGeom>
              <a:blipFill>
                <a:blip r:embed="rId6"/>
                <a:stretch>
                  <a:fillRect l="-1937" b="-1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E8EF93-0F4C-CF4F-73E3-2D050A7CC841}"/>
              </a:ext>
            </a:extLst>
          </p:cNvPr>
          <p:cNvCxnSpPr>
            <a:cxnSpLocks/>
          </p:cNvCxnSpPr>
          <p:nvPr/>
        </p:nvCxnSpPr>
        <p:spPr>
          <a:xfrm>
            <a:off x="12676414" y="2231301"/>
            <a:ext cx="0" cy="112560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F199DD1-E050-48E4-8568-18F91479EE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3" t="21206" r="21589" b="23439"/>
          <a:stretch/>
        </p:blipFill>
        <p:spPr bwMode="auto">
          <a:xfrm>
            <a:off x="12769345" y="2231301"/>
            <a:ext cx="11281461" cy="6070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E5810D1-7EBE-6C32-B002-8F166D63A0AF}"/>
              </a:ext>
            </a:extLst>
          </p:cNvPr>
          <p:cNvSpPr txBox="1"/>
          <p:nvPr/>
        </p:nvSpPr>
        <p:spPr>
          <a:xfrm>
            <a:off x="17145000" y="8131285"/>
            <a:ext cx="480059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6.8</a:t>
            </a:r>
          </a:p>
        </p:txBody>
      </p:sp>
    </p:spTree>
    <p:extLst>
      <p:ext uri="{BB962C8B-B14F-4D97-AF65-F5344CB8AC3E}">
        <p14:creationId xmlns:p14="http://schemas.microsoft.com/office/powerpoint/2010/main" val="302361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5" grpId="0"/>
      <p:bldP spid="17" grpId="0"/>
      <p:bldP spid="20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87818" y="5291513"/>
            <a:ext cx="16728582" cy="5322552"/>
            <a:chOff x="223423" y="2243792"/>
            <a:chExt cx="8364291" cy="266127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477985" y="2924923"/>
                  <a:ext cx="81097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48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𝑶𝒚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5" y="2924923"/>
                  <a:ext cx="8109729" cy="617268"/>
                </a:xfrm>
                <a:prstGeom prst="rect">
                  <a:avLst/>
                </a:prstGeom>
                <a:blipFill>
                  <a:blip r:embed="rId2"/>
                  <a:stretch>
                    <a:fillRect r="-525" b="-80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249368" y="298417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80478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độ đỉ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80478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24076" y="3597355"/>
                  <a:ext cx="80478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cắt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𝑶𝒙</m:t>
                      </m:r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076" y="3597355"/>
                  <a:ext cx="80478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16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233531" y="365661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13968" y="4287800"/>
                  <a:ext cx="80478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đ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68" y="4287800"/>
                  <a:ext cx="8047800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5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223423" y="43470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08034" y="679439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16696340" cy="2401467"/>
            <a:chOff x="923003" y="3917552"/>
            <a:chExt cx="1669634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1634713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1147762" y="3420060"/>
            <a:ext cx="155374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0" y="10852163"/>
            <a:ext cx="23862374" cy="2602841"/>
            <a:chOff x="48567" y="4381499"/>
            <a:chExt cx="23018772" cy="260284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9677400" y="12018113"/>
            <a:ext cx="3106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8A02688-44D3-E769-FB31-3C48743CA6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684" y="1932229"/>
            <a:ext cx="6933949" cy="891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02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t="-474" b="-127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2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692400" y="544027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220060" y="3484349"/>
                <a:ext cx="23304511" cy="1586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0" y="3484349"/>
                <a:ext cx="23304511" cy="1586396"/>
              </a:xfrm>
              <a:prstGeom prst="rect">
                <a:avLst/>
              </a:prstGeom>
              <a:blipFill>
                <a:blip r:embed="rId7"/>
                <a:stretch>
                  <a:fillRect t="-8077" r="-65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2776428" y="9070248"/>
            <a:ext cx="18891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326155" y="6358143"/>
            <a:ext cx="14833358" cy="2875326"/>
            <a:chOff x="188657" y="2243915"/>
            <a:chExt cx="7416679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4365336" y="2261992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48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336" y="2261992"/>
                  <a:ext cx="3240000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4029490" y="232112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3240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16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4365336" y="3056266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336" y="3056266"/>
                  <a:ext cx="3240000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4016047" y="311539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9007821" y="648914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15939453" cy="3223419"/>
            <a:chOff x="923003" y="3917552"/>
            <a:chExt cx="15939453" cy="3223418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2"/>
              <a:ext cx="15590245" cy="298194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838200" y="3200400"/>
                <a:ext cx="15321313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5321313" cy="2308324"/>
              </a:xfrm>
              <a:prstGeom prst="rect">
                <a:avLst/>
              </a:prstGeom>
              <a:blipFill>
                <a:blip r:embed="rId7"/>
                <a:stretch>
                  <a:fillRect l="-1830" t="-6332" r="-1393" b="-1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20060" y="10528459"/>
            <a:ext cx="23862374" cy="2602841"/>
            <a:chOff x="48567" y="4381499"/>
            <a:chExt cx="23018772" cy="260284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9897460" y="11694409"/>
            <a:ext cx="3106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2B54E8-7012-A5F0-5224-3ADACBC152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611" y="1978218"/>
            <a:ext cx="7456938" cy="8550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60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402218" y="5278935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800" dirty="0"/>
                    <a:t>;</a:t>
                  </a:r>
                  <a:r>
                    <a:rPr lang="nl-NL" sz="4800" b="1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80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nl-NL" sz="4800"/>
                          <m:t>;</m:t>
                        </m:r>
                        <m:r>
                          <m:rPr>
                            <m:nor/>
                          </m:rPr>
                          <a:rPr lang="nl-NL" sz="4800" b="1"/>
                          <m:t> 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nl-NL" sz="4800" dirty="0"/>
                    <a:t>;</a:t>
                  </a:r>
                  <a:r>
                    <a:rPr lang="nl-NL" sz="4800" b="1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80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nl-NL" sz="4800"/>
                        <m:t>;</m:t>
                      </m:r>
                      <m:r>
                        <m:rPr>
                          <m:nor/>
                        </m:rPr>
                        <a:rPr lang="nl-NL" sz="4800" b="1"/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516667" y="537747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2024733" y="3372628"/>
                <a:ext cx="21186707" cy="2325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điểm của parabol (P):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đường thẳng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33" y="3372628"/>
                <a:ext cx="21186707" cy="2325060"/>
              </a:xfrm>
              <a:prstGeom prst="rect">
                <a:avLst/>
              </a:prstGeom>
              <a:blipFill>
                <a:blip r:embed="rId7"/>
                <a:stretch>
                  <a:fillRect t="-5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387727" y="8221870"/>
            <a:ext cx="23658961" cy="5189330"/>
            <a:chOff x="48567" y="4381499"/>
            <a:chExt cx="22822550" cy="518932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672256" y="8834170"/>
                <a:ext cx="23191497" cy="398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				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i="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lvl="0">
                  <a:defRPr/>
                </a:pPr>
                <a:r>
                  <a:rPr lang="en-US" sz="4800" b="1" dirty="0">
                    <a:solidFill>
                      <a:srgbClr val="000000"/>
                    </a:solidFill>
                  </a:rPr>
                  <a:t>							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</a:p>
              <a:p>
                <a:pPr lvl="0" algn="ctr"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Với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Giao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m:rPr>
                        <m:nor/>
                      </m:rPr>
                      <a:rPr lang="nl-NL" sz="4800"/>
                      <m:t>;</m:t>
                    </m:r>
                    <m:r>
                      <m:rPr>
                        <m:nor/>
                      </m:rPr>
                      <a:rPr lang="nl-NL" sz="4800" b="1"/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6" y="8834170"/>
                <a:ext cx="23191497" cy="3985578"/>
              </a:xfrm>
              <a:prstGeom prst="rect">
                <a:avLst/>
              </a:prstGeom>
              <a:blipFill>
                <a:blip r:embed="rId9"/>
                <a:stretch>
                  <a:fillRect t="-3823" b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683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090668" y="4916968"/>
            <a:ext cx="21833456" cy="6767866"/>
            <a:chOff x="199123" y="2243792"/>
            <a:chExt cx="10916728" cy="338393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31851" y="3104088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đạt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nhỏ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5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5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num>
                        <m:den>
                          <m:r>
                            <a:rPr lang="en-US" sz="55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55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5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5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5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5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55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5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3104088"/>
                  <a:ext cx="10584000" cy="7974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238806" y="316334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en-US" sz="48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alt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0584000" cy="797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18022" y="3958200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đạt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nhỏ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num>
                        <m:den>
                          <m:r>
                            <a:rPr lang="en-US" sz="55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5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5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5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5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22" y="3958200"/>
                  <a:ext cx="10584000" cy="797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206211" y="40174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10934" y="4830325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đạ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934" y="4830325"/>
                  <a:ext cx="10584000" cy="797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199123" y="488958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075549" y="844382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60973" y="2624257"/>
            <a:ext cx="23862496" cy="2167740"/>
            <a:chOff x="923003" y="3917552"/>
            <a:chExt cx="23862496" cy="2167739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13288" cy="165843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0" y="1630599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700015" y="3072908"/>
                <a:ext cx="23423454" cy="1586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15" y="3072908"/>
                <a:ext cx="23423454" cy="1586396"/>
              </a:xfrm>
              <a:prstGeom prst="rect">
                <a:avLst/>
              </a:prstGeom>
              <a:blipFill>
                <a:blip r:embed="rId7"/>
                <a:stretch>
                  <a:fillRect l="-1197" t="-8077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0" y="11608528"/>
            <a:ext cx="23862374" cy="1794596"/>
            <a:chOff x="48567" y="4381499"/>
            <a:chExt cx="23018772" cy="1794595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7"/>
              <a:ext cx="22682027" cy="12345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9866443" y="12319385"/>
            <a:ext cx="3106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9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402218" y="5278935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9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9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9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9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9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9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9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9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9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9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9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9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9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9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900" b="1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9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9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9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9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9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9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9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9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kumimoji="0" lang="en-US" sz="4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0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516667" y="537747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659103" y="3372628"/>
                <a:ext cx="22552338" cy="1586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3" y="3372628"/>
                <a:ext cx="22552338" cy="1586396"/>
              </a:xfrm>
              <a:prstGeom prst="rect">
                <a:avLst/>
              </a:prstGeom>
              <a:blipFill>
                <a:blip r:embed="rId7"/>
                <a:stretch>
                  <a:fillRect l="-1216" t="-80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387727" y="8221870"/>
            <a:ext cx="23658961" cy="5189330"/>
            <a:chOff x="48567" y="4381499"/>
            <a:chExt cx="22822550" cy="518932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672256" y="8834170"/>
                <a:ext cx="23191497" cy="3387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				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</a:rPr>
                  <a:t>						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6" y="8834170"/>
                <a:ext cx="23191497" cy="3387722"/>
              </a:xfrm>
              <a:prstGeom prst="rect">
                <a:avLst/>
              </a:prstGeom>
              <a:blipFill>
                <a:blip r:embed="rId9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B3899D-A796-93E3-9E19-73E2361A2740}"/>
                  </a:ext>
                </a:extLst>
              </p:cNvPr>
              <p:cNvSpPr txBox="1"/>
              <p:nvPr/>
            </p:nvSpPr>
            <p:spPr>
              <a:xfrm>
                <a:off x="11524341" y="8834170"/>
                <a:ext cx="4451498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B3899D-A796-93E3-9E19-73E2361A2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341" y="8834170"/>
                <a:ext cx="4451498" cy="17400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1A69C2-41EC-9FEF-7C53-8E253895C13D}"/>
              </a:ext>
            </a:extLst>
          </p:cNvPr>
          <p:cNvCxnSpPr/>
          <p:nvPr/>
        </p:nvCxnSpPr>
        <p:spPr>
          <a:xfrm>
            <a:off x="11740796" y="8834170"/>
            <a:ext cx="0" cy="45770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BA1575-6C83-7906-38E6-DC6F3E98DCB8}"/>
                  </a:ext>
                </a:extLst>
              </p:cNvPr>
              <p:cNvSpPr txBox="1"/>
              <p:nvPr/>
            </p:nvSpPr>
            <p:spPr>
              <a:xfrm>
                <a:off x="11957252" y="11856455"/>
                <a:ext cx="12471990" cy="835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8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(P)</a:t>
                </a:r>
                <a:r>
                  <a:rPr lang="en-US" sz="48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BA1575-6C83-7906-38E6-DC6F3E98D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252" y="11856455"/>
                <a:ext cx="12471990" cy="835357"/>
              </a:xfrm>
              <a:prstGeom prst="rect">
                <a:avLst/>
              </a:prstGeom>
              <a:blipFill>
                <a:blip r:embed="rId11"/>
                <a:stretch>
                  <a:fillRect l="-2199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92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090668" y="4916968"/>
            <a:ext cx="21833456" cy="6767866"/>
            <a:chOff x="199123" y="2243792"/>
            <a:chExt cx="10916728" cy="338393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31851" y="3104088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Nghịch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−∞;−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3104088"/>
                  <a:ext cx="10584000" cy="797400"/>
                </a:xfrm>
                <a:prstGeom prst="rect">
                  <a:avLst/>
                </a:prstGeom>
                <a:blipFill>
                  <a:blip r:embed="rId2"/>
                  <a:stretch>
                    <a:fillRect r="-40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238806" y="316334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6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Đồ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6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−∞;−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ngh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;+∞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en-US" sz="46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alt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0584000" cy="797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18022" y="3958200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−∞;−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nghịch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22" y="3958200"/>
                  <a:ext cx="10584000" cy="797400"/>
                </a:xfrm>
                <a:prstGeom prst="rect">
                  <a:avLst/>
                </a:prstGeom>
                <a:blipFill>
                  <a:blip r:embed="rId4"/>
                  <a:stretch>
                    <a:fillRect r="-60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206211" y="40174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10934" y="4830325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6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−∞;−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đồ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934" y="4830325"/>
                  <a:ext cx="10584000" cy="797400"/>
                </a:xfrm>
                <a:prstGeom prst="rect">
                  <a:avLst/>
                </a:prstGeom>
                <a:blipFill>
                  <a:blip r:embed="rId5"/>
                  <a:stretch>
                    <a:fillRect r="-51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199123" y="488958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090668" y="1020854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60973" y="2624258"/>
            <a:ext cx="23862496" cy="1681068"/>
            <a:chOff x="923003" y="3917552"/>
            <a:chExt cx="23862496" cy="1681067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25561"/>
              <a:ext cx="23513288" cy="14730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0" y="1630599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700015" y="3072908"/>
                <a:ext cx="23423454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15" y="3072908"/>
                <a:ext cx="23423454" cy="847733"/>
              </a:xfrm>
              <a:prstGeom prst="rect">
                <a:avLst/>
              </a:prstGeom>
              <a:blipFill>
                <a:blip r:embed="rId7"/>
                <a:stretch>
                  <a:fillRect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0" y="11608528"/>
            <a:ext cx="23862374" cy="1794596"/>
            <a:chOff x="48567" y="4381499"/>
            <a:chExt cx="23018772" cy="1794595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7"/>
              <a:ext cx="22682027" cy="12345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349085" y="12512695"/>
                <a:ext cx="23774383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(P)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600" b="1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 0  </a:t>
                </a:r>
                <a:r>
                  <a:rPr lang="en-US" sz="46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lõm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6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85" y="12512695"/>
                <a:ext cx="23774383" cy="1508105"/>
              </a:xfrm>
              <a:prstGeom prst="rect">
                <a:avLst/>
              </a:prstGeom>
              <a:blipFill>
                <a:blip r:embed="rId9"/>
                <a:stretch>
                  <a:fillRect l="-385" t="-9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792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≠−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t="-2844" b="-104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2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97404" y="545857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220060" y="3484349"/>
                <a:ext cx="23943880" cy="1586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dirty="0"/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0" y="3484349"/>
                <a:ext cx="23943880" cy="1586396"/>
              </a:xfrm>
              <a:prstGeom prst="rect">
                <a:avLst/>
              </a:prstGeom>
              <a:blipFill>
                <a:blip r:embed="rId7"/>
                <a:stretch>
                  <a:fillRect t="-8846" r="-45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588761" y="7932666"/>
                <a:ext cx="23575179" cy="5303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/>
              </a:p>
              <a:p>
                <a:pPr algn="ctr">
                  <a:defRPr/>
                </a:pPr>
                <a:r>
                  <a:rPr 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800" b="1" i="1" dirty="0"/>
              </a:p>
              <a:p>
                <a:pPr>
                  <a:defRPr/>
                </a:pPr>
                <a:r>
                  <a:rPr lang="en-US" sz="4800" b="1" dirty="0"/>
                  <a:t>                  				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i="1" dirty="0"/>
              </a:p>
              <a:p>
                <a:pPr>
                  <a:defRPr/>
                </a:pPr>
                <a:r>
                  <a:rPr lang="en-US" sz="4800" b="1" dirty="0"/>
                  <a:t>	  				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61" y="7932666"/>
                <a:ext cx="23575179" cy="5303760"/>
              </a:xfrm>
              <a:prstGeom prst="rect">
                <a:avLst/>
              </a:prstGeom>
              <a:blipFill>
                <a:blip r:embed="rId9"/>
                <a:stretch>
                  <a:fillRect l="-1190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598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-13200" y="3657601"/>
            <a:ext cx="16868210" cy="9829800"/>
            <a:chOff x="127663" y="1309283"/>
            <a:chExt cx="8434105" cy="49149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416056" y="2555439"/>
                  <a:ext cx="8109729" cy="115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48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nghịch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−∞;−</m:t>
                          </m:r>
                          <m:f>
                            <m:fPr>
                              <m:ctrlPr>
                                <a:rPr lang="en-US" sz="3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lvl="0" algn="ctr"/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56" y="2555439"/>
                  <a:ext cx="8109729" cy="11574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169063" y="276538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477985" y="1309283"/>
                  <a:ext cx="8047800" cy="115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đồ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−∞;−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</m:oMath>
                    </m:oMathPara>
                  </a14:m>
                  <a:endPara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ngh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;+∞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5" y="1309283"/>
                  <a:ext cx="8047800" cy="1157400"/>
                </a:xfrm>
                <a:prstGeom prst="rect">
                  <a:avLst/>
                </a:prstGeom>
                <a:blipFill>
                  <a:blip r:embed="rId3"/>
                  <a:stretch>
                    <a:fillRect b="-206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127663" y="160190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439063" y="3789357"/>
                  <a:ext cx="8047800" cy="115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f>
                            <m:fPr>
                              <m:ctrlPr>
                                <a:rPr lang="en-US" sz="3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/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nghịch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063" y="3789357"/>
                  <a:ext cx="8047800" cy="1157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207985" y="405762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13968" y="5066783"/>
                  <a:ext cx="8047800" cy="115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nghịch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f>
                            <m:fPr>
                              <m:ctrlPr>
                                <a:rPr lang="en-US" sz="3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/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3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sz="3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8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3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68" y="5066783"/>
                  <a:ext cx="8047800" cy="1157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235228" y="532956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-22623" y="426164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19837" y="1767491"/>
            <a:ext cx="16696340" cy="1743038"/>
            <a:chOff x="923003" y="3917552"/>
            <a:chExt cx="16696340" cy="1743037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03137"/>
              <a:ext cx="16347132" cy="15574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711825" y="1856069"/>
            <a:ext cx="1598822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        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endParaRPr lang="en-US" sz="4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7443135" y="10731926"/>
            <a:ext cx="5991418" cy="2308480"/>
            <a:chOff x="48567" y="4381499"/>
            <a:chExt cx="5779605" cy="230847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5442860" cy="17484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19152574" y="11782130"/>
            <a:ext cx="3106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E40F8AA5-64AB-7E02-A3B8-5A5941A4287F}"/>
              </a:ext>
            </a:extLst>
          </p:cNvPr>
          <p:cNvGrpSpPr>
            <a:grpSpLocks/>
          </p:cNvGrpSpPr>
          <p:nvPr/>
        </p:nvGrpSpPr>
        <p:grpSpPr bwMode="auto">
          <a:xfrm>
            <a:off x="16864508" y="1800653"/>
            <a:ext cx="7265499" cy="7789855"/>
            <a:chOff x="7742" y="5217"/>
            <a:chExt cx="3085" cy="2935"/>
          </a:xfrm>
        </p:grpSpPr>
        <p:pic>
          <p:nvPicPr>
            <p:cNvPr id="1027" name="Picture 1">
              <a:extLst>
                <a:ext uri="{FF2B5EF4-FFF2-40B4-BE49-F238E27FC236}">
                  <a16:creationId xmlns:a16="http://schemas.microsoft.com/office/drawing/2014/main" id="{E9B6522B-5D41-FDA4-29C4-4BFC07F77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" y="5217"/>
              <a:ext cx="3085" cy="2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43737DB7-37B8-B4BC-2831-E2E8366AFA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50" y="7527"/>
            <a:ext cx="394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53890" imgH="393529" progId="Equation.DSMT4">
                    <p:embed/>
                  </p:oleObj>
                </mc:Choice>
                <mc:Fallback>
                  <p:oleObj name="Equation" r:id="rId9" imgW="253890" imgH="393529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0" y="7527"/>
                          <a:ext cx="394" cy="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76491FFC-7C8E-CED2-FCB2-F3D9369855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73" y="5272"/>
            <a:ext cx="245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334" imgH="393529" progId="Equation.DSMT4">
                    <p:embed/>
                  </p:oleObj>
                </mc:Choice>
                <mc:Fallback>
                  <p:oleObj name="Equation" r:id="rId11" imgW="152334" imgH="39352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73" y="5272"/>
                          <a:ext cx="245" cy="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97130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4100868"/>
            <a:chOff x="923003" y="3917552"/>
            <a:chExt cx="23862374" cy="4061208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381973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11381" y="2610628"/>
                <a:ext cx="23204650" cy="4676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các hàm số và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/>
                  <a:t>	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		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	c.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		 d.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lvl="0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81" y="2610628"/>
                <a:ext cx="23204650" cy="4676280"/>
              </a:xfrm>
              <a:prstGeom prst="rect">
                <a:avLst/>
              </a:prstGeom>
              <a:blipFill>
                <a:blip r:embed="rId3"/>
                <a:stretch>
                  <a:fillRect l="-1209" t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34238" y="6261967"/>
            <a:ext cx="23862374" cy="7149233"/>
            <a:chOff x="48567" y="4381499"/>
            <a:chExt cx="23018772" cy="7149232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2" y="4587199"/>
              <a:ext cx="22682027" cy="694353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D2B13C6-FE8A-F67B-8BE1-5CDBDCBCA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4278" y="7454507"/>
            <a:ext cx="5278071" cy="5080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D33078-525B-6F29-F57F-E3E450A4B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16" y="7492607"/>
            <a:ext cx="5515855" cy="5080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A0DC7EA-BD0E-2623-A687-97B42D1E4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9800" y="7516913"/>
            <a:ext cx="6203045" cy="50179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9B2A13A-730D-D30F-1F20-66BEB9ED7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507" y="7499938"/>
            <a:ext cx="5286077" cy="5080392"/>
          </a:xfrm>
          <a:prstGeom prst="rect">
            <a:avLst/>
          </a:prstGeom>
        </p:spPr>
      </p:pic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E75058C-4EBD-2F62-F4B2-3845A998E329}"/>
                  </a:ext>
                </a:extLst>
              </p:cNvPr>
              <p:cNvSpPr txBox="1"/>
              <p:nvPr/>
            </p:nvSpPr>
            <p:spPr>
              <a:xfrm>
                <a:off x="610516" y="12607603"/>
                <a:ext cx="5112488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3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E75058C-4EBD-2F62-F4B2-3845A998E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6" y="12607603"/>
                <a:ext cx="5112488" cy="768993"/>
              </a:xfrm>
              <a:prstGeom prst="rect">
                <a:avLst/>
              </a:prstGeom>
              <a:blipFill>
                <a:blip r:embed="rId9"/>
                <a:stretch>
                  <a:fillRect l="-4648"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2821B62-5FC6-4035-C5A8-4BEE8CA42479}"/>
                  </a:ext>
                </a:extLst>
              </p:cNvPr>
              <p:cNvSpPr txBox="1"/>
              <p:nvPr/>
            </p:nvSpPr>
            <p:spPr>
              <a:xfrm>
                <a:off x="7045901" y="12665075"/>
                <a:ext cx="3893288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2821B62-5FC6-4035-C5A8-4BEE8CA42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901" y="12665075"/>
                <a:ext cx="3893288" cy="768993"/>
              </a:xfrm>
              <a:prstGeom prst="rect">
                <a:avLst/>
              </a:prstGeom>
              <a:blipFill>
                <a:blip r:embed="rId10"/>
                <a:stretch>
                  <a:fillRect l="-6270" t="-13492" r="-376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B1C142-F988-590B-F84E-7C2FEA3A2072}"/>
                  </a:ext>
                </a:extLst>
              </p:cNvPr>
              <p:cNvSpPr txBox="1"/>
              <p:nvPr/>
            </p:nvSpPr>
            <p:spPr>
              <a:xfrm>
                <a:off x="12127069" y="12633638"/>
                <a:ext cx="5112488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3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B1C142-F988-590B-F84E-7C2FEA3A2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069" y="12633638"/>
                <a:ext cx="5112488" cy="768993"/>
              </a:xfrm>
              <a:prstGeom prst="rect">
                <a:avLst/>
              </a:prstGeom>
              <a:blipFill>
                <a:blip r:embed="rId11"/>
                <a:stretch>
                  <a:fillRect l="-4648" t="-13386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9F01E1-0996-56C9-0AE9-471581AF4F06}"/>
                  </a:ext>
                </a:extLst>
              </p:cNvPr>
              <p:cNvSpPr txBox="1"/>
              <p:nvPr/>
            </p:nvSpPr>
            <p:spPr>
              <a:xfrm>
                <a:off x="17759925" y="12383027"/>
                <a:ext cx="5798288" cy="1044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9F01E1-0996-56C9-0AE9-471581AF4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9925" y="12383027"/>
                <a:ext cx="5798288" cy="1044966"/>
              </a:xfrm>
              <a:prstGeom prst="rect">
                <a:avLst/>
              </a:prstGeom>
              <a:blipFill>
                <a:blip r:embed="rId12"/>
                <a:stretch>
                  <a:fillRect l="-4097" r="-735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80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4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05384" y="2451766"/>
            <a:ext cx="23573232" cy="768283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45111"/>
            <a:ext cx="8900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NIỆM HÀM SỐ BẬC HAI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42607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B17510-621B-B897-74AF-E27E74420E58}"/>
                  </a:ext>
                </a:extLst>
              </p:cNvPr>
              <p:cNvSpPr txBox="1"/>
              <p:nvPr/>
            </p:nvSpPr>
            <p:spPr>
              <a:xfrm>
                <a:off x="426853" y="2451766"/>
                <a:ext cx="17602200" cy="3516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B17510-621B-B897-74AF-E27E74420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53" y="2451766"/>
                <a:ext cx="17602200" cy="3516732"/>
              </a:xfrm>
              <a:prstGeom prst="rect">
                <a:avLst/>
              </a:prstGeom>
              <a:blipFill>
                <a:blip r:embed="rId5"/>
                <a:stretch>
                  <a:fillRect l="-1558" t="-4506" b="-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364B5B-4D34-E14D-2D9E-40C25EB39889}"/>
                  </a:ext>
                </a:extLst>
              </p:cNvPr>
              <p:cNvSpPr txBox="1"/>
              <p:nvPr/>
            </p:nvSpPr>
            <p:spPr>
              <a:xfrm>
                <a:off x="426853" y="6019977"/>
                <a:ext cx="23271347" cy="373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fr-FR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364B5B-4D34-E14D-2D9E-40C25EB39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53" y="6019977"/>
                <a:ext cx="23271347" cy="3731150"/>
              </a:xfrm>
              <a:prstGeom prst="rect">
                <a:avLst/>
              </a:prstGeom>
              <a:blipFill>
                <a:blip r:embed="rId6"/>
                <a:stretch>
                  <a:fillRect l="-1519" t="-5556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92F42B2-4013-1188-DEBB-AF2240142054}"/>
              </a:ext>
            </a:extLst>
          </p:cNvPr>
          <p:cNvSpPr/>
          <p:nvPr/>
        </p:nvSpPr>
        <p:spPr>
          <a:xfrm>
            <a:off x="2209800" y="8610600"/>
            <a:ext cx="1219200" cy="11405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/>
              <p:nvPr/>
            </p:nvSpPr>
            <p:spPr>
              <a:xfrm>
                <a:off x="373486" y="10439400"/>
                <a:ext cx="23271347" cy="2521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là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10439400"/>
                <a:ext cx="23271347" cy="2521203"/>
              </a:xfrm>
              <a:prstGeom prst="rect">
                <a:avLst/>
              </a:prstGeom>
              <a:blipFill>
                <a:blip r:embed="rId7"/>
                <a:stretch>
                  <a:fillRect l="-1179" t="-6295" b="-1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40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2819400"/>
            <a:chOff x="923003" y="3917552"/>
            <a:chExt cx="23862374" cy="2792133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5506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83116" y="2309766"/>
                <a:ext cx="23204650" cy="3937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(P):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A(1; 0)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(P):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A(1; 0)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–1.</a:t>
                </a:r>
              </a:p>
              <a:p>
                <a:pPr lvl="0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6" y="2309766"/>
                <a:ext cx="23204650" cy="3937616"/>
              </a:xfrm>
              <a:prstGeom prst="rect">
                <a:avLst/>
              </a:prstGeom>
              <a:blipFill>
                <a:blip r:embed="rId3"/>
                <a:stretch>
                  <a:fillRect t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-56825" y="4928886"/>
            <a:ext cx="23991536" cy="8406114"/>
            <a:chOff x="48567" y="4381499"/>
            <a:chExt cx="23143368" cy="8406113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1" y="4587199"/>
              <a:ext cx="22806624" cy="820041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B3DBBB-62A1-410B-A1BF-8730FC440CD9}"/>
                  </a:ext>
                </a:extLst>
              </p:cNvPr>
              <p:cNvSpPr txBox="1"/>
              <p:nvPr/>
            </p:nvSpPr>
            <p:spPr>
              <a:xfrm>
                <a:off x="730061" y="6364179"/>
                <a:ext cx="23204650" cy="6096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A(1; 0)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					     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B3DBBB-62A1-410B-A1BF-8730FC440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1" y="6364179"/>
                <a:ext cx="23204650" cy="6096797"/>
              </a:xfrm>
              <a:prstGeom prst="rect">
                <a:avLst/>
              </a:prstGeom>
              <a:blipFill>
                <a:blip r:embed="rId5"/>
                <a:stretch>
                  <a:fillRect l="-1209" b="-4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75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2819400"/>
            <a:chOff x="923003" y="3917552"/>
            <a:chExt cx="23862374" cy="2792133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5506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83116" y="2309766"/>
                <a:ext cx="23204650" cy="3937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(P):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A(1; 0)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(P):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A(1; 0)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–1.</a:t>
                </a:r>
              </a:p>
              <a:p>
                <a:pPr lvl="0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6" y="2309766"/>
                <a:ext cx="23204650" cy="3937616"/>
              </a:xfrm>
              <a:prstGeom prst="rect">
                <a:avLst/>
              </a:prstGeom>
              <a:blipFill>
                <a:blip r:embed="rId3"/>
                <a:stretch>
                  <a:fillRect t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-56825" y="4928886"/>
            <a:ext cx="23991536" cy="8406114"/>
            <a:chOff x="48567" y="4381499"/>
            <a:chExt cx="23143368" cy="8406113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1" y="4587199"/>
              <a:ext cx="22806624" cy="820041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7F6477-EA2B-9309-75E4-E41D0CCE6F0F}"/>
                  </a:ext>
                </a:extLst>
              </p:cNvPr>
              <p:cNvSpPr txBox="1"/>
              <p:nvPr/>
            </p:nvSpPr>
            <p:spPr>
              <a:xfrm>
                <a:off x="640997" y="5241817"/>
                <a:ext cx="23204650" cy="8123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b) (P):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A(1; 0)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–1.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𝜟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4800" b="1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		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𝒃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𝒃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7F6477-EA2B-9309-75E4-E41D0CCE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97" y="5241817"/>
                <a:ext cx="23204650" cy="8123186"/>
              </a:xfrm>
              <a:prstGeom prst="rect">
                <a:avLst/>
              </a:prstGeom>
              <a:blipFill>
                <a:blip r:embed="rId5"/>
                <a:stretch>
                  <a:fillRect l="-1182" t="-1577" r="-1182" b="-2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013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3845578"/>
            <a:chOff x="923003" y="3917552"/>
            <a:chExt cx="23862374" cy="380838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356691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-13855" y="5902978"/>
            <a:ext cx="23991536" cy="7508222"/>
            <a:chOff x="48567" y="4381499"/>
            <a:chExt cx="23143368" cy="7508221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1" y="4587199"/>
              <a:ext cx="22806624" cy="730252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0FEC75-8C12-0A8F-35E2-23F26454B81C}"/>
                  </a:ext>
                </a:extLst>
              </p:cNvPr>
              <p:cNvSpPr txBox="1"/>
              <p:nvPr/>
            </p:nvSpPr>
            <p:spPr>
              <a:xfrm>
                <a:off x="610516" y="2485889"/>
                <a:ext cx="23642451" cy="3417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I(3; 6)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0FEC75-8C12-0A8F-35E2-23F26454B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6" y="2485889"/>
                <a:ext cx="23642451" cy="3417089"/>
              </a:xfrm>
              <a:prstGeom prst="rect">
                <a:avLst/>
              </a:prstGeom>
              <a:blipFill>
                <a:blip r:embed="rId4"/>
                <a:stretch>
                  <a:fillRect l="-980" t="-428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796894-8E0C-84B5-3F5B-D67338297D1C}"/>
                  </a:ext>
                </a:extLst>
              </p:cNvPr>
              <p:cNvSpPr txBox="1"/>
              <p:nvPr/>
            </p:nvSpPr>
            <p:spPr>
              <a:xfrm>
                <a:off x="421546" y="6152551"/>
                <a:ext cx="23513166" cy="7383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(P)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I(3; 6)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 			      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𝟐𝟒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𝟑𝟎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796894-8E0C-84B5-3F5B-D67338297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46" y="6152551"/>
                <a:ext cx="23513166" cy="7383303"/>
              </a:xfrm>
              <a:prstGeom prst="rect">
                <a:avLst/>
              </a:prstGeom>
              <a:blipFill>
                <a:blip r:embed="rId5"/>
                <a:stretch>
                  <a:fillRect l="-1167" t="-2147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344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3845578"/>
            <a:chOff x="923003" y="3917552"/>
            <a:chExt cx="23862374" cy="380838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356691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-13855" y="5902978"/>
            <a:ext cx="23991536" cy="7508222"/>
            <a:chOff x="48567" y="4381499"/>
            <a:chExt cx="23143368" cy="7508221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1" y="4587199"/>
              <a:ext cx="22806624" cy="730252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0FEC75-8C12-0A8F-35E2-23F26454B81C}"/>
                  </a:ext>
                </a:extLst>
              </p:cNvPr>
              <p:cNvSpPr txBox="1"/>
              <p:nvPr/>
            </p:nvSpPr>
            <p:spPr>
              <a:xfrm>
                <a:off x="610516" y="2485889"/>
                <a:ext cx="23642451" cy="3417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I(3; 6)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0FEC75-8C12-0A8F-35E2-23F26454B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6" y="2485889"/>
                <a:ext cx="23642451" cy="3417089"/>
              </a:xfrm>
              <a:prstGeom prst="rect">
                <a:avLst/>
              </a:prstGeom>
              <a:blipFill>
                <a:blip r:embed="rId4"/>
                <a:stretch>
                  <a:fillRect l="-980" t="-428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8943F-5D77-6C1B-A972-890A6DF4E50F}"/>
                  </a:ext>
                </a:extLst>
              </p:cNvPr>
              <p:cNvSpPr txBox="1"/>
              <p:nvPr/>
            </p:nvSpPr>
            <p:spPr>
              <a:xfrm>
                <a:off x="610516" y="6111578"/>
                <a:ext cx="23324196" cy="767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(P)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&amp;−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8943F-5D77-6C1B-A972-890A6DF4E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6" y="6111578"/>
                <a:ext cx="23324196" cy="7677166"/>
              </a:xfrm>
              <a:prstGeom prst="rect">
                <a:avLst/>
              </a:prstGeom>
              <a:blipFill>
                <a:blip r:embed="rId5"/>
                <a:stretch>
                  <a:fillRect l="-1176" r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8AC673-1165-EB39-6D0A-27FE39D71F92}"/>
                  </a:ext>
                </a:extLst>
              </p:cNvPr>
              <p:cNvSpPr txBox="1"/>
              <p:nvPr/>
            </p:nvSpPr>
            <p:spPr>
              <a:xfrm>
                <a:off x="12156455" y="12150243"/>
                <a:ext cx="13092544" cy="835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𝑷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: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𝟑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𝟖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8AC673-1165-EB39-6D0A-27FE39D71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455" y="12150243"/>
                <a:ext cx="13092544" cy="835357"/>
              </a:xfrm>
              <a:prstGeom prst="rect">
                <a:avLst/>
              </a:prstGeom>
              <a:blipFill>
                <a:blip r:embed="rId6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015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3845578"/>
            <a:chOff x="923003" y="3917552"/>
            <a:chExt cx="23862374" cy="380838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356691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-13855" y="5902978"/>
            <a:ext cx="23991536" cy="7508222"/>
            <a:chOff x="48567" y="4381499"/>
            <a:chExt cx="23143368" cy="7508221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1" y="4587199"/>
              <a:ext cx="22806624" cy="730252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0FEC75-8C12-0A8F-35E2-23F26454B81C}"/>
                  </a:ext>
                </a:extLst>
              </p:cNvPr>
              <p:cNvSpPr txBox="1"/>
              <p:nvPr/>
            </p:nvSpPr>
            <p:spPr>
              <a:xfrm>
                <a:off x="610516" y="2485889"/>
                <a:ext cx="23642451" cy="3417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I(3; 6)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0FEC75-8C12-0A8F-35E2-23F26454B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6" y="2485889"/>
                <a:ext cx="23642451" cy="3417089"/>
              </a:xfrm>
              <a:prstGeom prst="rect">
                <a:avLst/>
              </a:prstGeom>
              <a:blipFill>
                <a:blip r:embed="rId4"/>
                <a:stretch>
                  <a:fillRect l="-980" t="-428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1DA0A-1EAF-8995-3540-0ABA36F1AC15}"/>
                  </a:ext>
                </a:extLst>
              </p:cNvPr>
              <p:cNvSpPr txBox="1"/>
              <p:nvPr/>
            </p:nvSpPr>
            <p:spPr>
              <a:xfrm>
                <a:off x="610516" y="6202981"/>
                <a:ext cx="23438254" cy="4671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(P)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1DA0A-1EAF-8995-3540-0ABA36F1A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6" y="6202981"/>
                <a:ext cx="23438254" cy="4671792"/>
              </a:xfrm>
              <a:prstGeom prst="rect">
                <a:avLst/>
              </a:prstGeom>
              <a:blipFill>
                <a:blip r:embed="rId5"/>
                <a:stretch>
                  <a:fillRect l="-1170" b="-5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627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3845578"/>
            <a:chOff x="923003" y="3917552"/>
            <a:chExt cx="23862374" cy="380838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356691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-13855" y="5902978"/>
            <a:ext cx="23991536" cy="7508222"/>
            <a:chOff x="48567" y="4381499"/>
            <a:chExt cx="23143368" cy="7508221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1" y="4587199"/>
              <a:ext cx="22806624" cy="730252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D67641-EE22-0DB2-97B7-C561A4778D24}"/>
                  </a:ext>
                </a:extLst>
              </p:cNvPr>
              <p:cNvSpPr txBox="1"/>
              <p:nvPr/>
            </p:nvSpPr>
            <p:spPr>
              <a:xfrm>
                <a:off x="764773" y="2413036"/>
                <a:ext cx="22854453" cy="344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D67641-EE22-0DB2-97B7-C561A4778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3" y="2413036"/>
                <a:ext cx="22854453" cy="3447482"/>
              </a:xfrm>
              <a:prstGeom prst="rect">
                <a:avLst/>
              </a:prstGeom>
              <a:blipFill>
                <a:blip r:embed="rId4"/>
                <a:stretch>
                  <a:fillRect l="-1200" t="-4248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BCAB20-EAC7-0429-52D3-443258C5BF60}"/>
                  </a:ext>
                </a:extLst>
              </p:cNvPr>
              <p:cNvSpPr txBox="1"/>
              <p:nvPr/>
            </p:nvSpPr>
            <p:spPr>
              <a:xfrm>
                <a:off x="511380" y="6127207"/>
                <a:ext cx="23423332" cy="70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b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			  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		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			⇔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𝑷𝑻𝑽𝑵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BCAB20-EAC7-0429-52D3-443258C5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80" y="6127207"/>
                <a:ext cx="23423332" cy="7055393"/>
              </a:xfrm>
              <a:prstGeom prst="rect">
                <a:avLst/>
              </a:prstGeom>
              <a:blipFill>
                <a:blip r:embed="rId5"/>
                <a:stretch>
                  <a:fillRect l="-1197" t="-2245" b="-3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584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5615208"/>
            <a:chOff x="923003" y="3917552"/>
            <a:chExt cx="23862374" cy="5560901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531943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-26380" y="7672608"/>
            <a:ext cx="23991536" cy="5644046"/>
            <a:chOff x="48567" y="4381499"/>
            <a:chExt cx="23143368" cy="5644045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1" y="4587198"/>
              <a:ext cx="22806624" cy="543834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EBFB43-C57F-1C35-B6A0-9F443E3857AD}"/>
                  </a:ext>
                </a:extLst>
              </p:cNvPr>
              <p:cNvSpPr txBox="1"/>
              <p:nvPr/>
            </p:nvSpPr>
            <p:spPr>
              <a:xfrm>
                <a:off x="533400" y="2396049"/>
                <a:ext cx="23263019" cy="5246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St.Louis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Mỹ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𝟏𝟔𝟐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𝟒𝟑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so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M),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 (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Gắn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M.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EBFB43-C57F-1C35-B6A0-9F443E38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6049"/>
                <a:ext cx="23263019" cy="5246693"/>
              </a:xfrm>
              <a:prstGeom prst="rect">
                <a:avLst/>
              </a:prstGeom>
              <a:blipFill>
                <a:blip r:embed="rId4"/>
                <a:stretch>
                  <a:fillRect l="-865" t="-2323" r="-839" b="-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285.png">
            <a:extLst>
              <a:ext uri="{FF2B5EF4-FFF2-40B4-BE49-F238E27FC236}">
                <a16:creationId xmlns:a16="http://schemas.microsoft.com/office/drawing/2014/main" id="{1AFAC91F-3F1E-132E-651B-1E563A5774ED}"/>
              </a:ext>
            </a:extLst>
          </p:cNvPr>
          <p:cNvPicPr/>
          <p:nvPr/>
        </p:nvPicPr>
        <p:blipFill>
          <a:blip r:embed="rId5"/>
          <a:srcRect l="19693" t="36263" r="16820" b="8965"/>
          <a:stretch>
            <a:fillRect/>
          </a:stretch>
        </p:blipFill>
        <p:spPr>
          <a:xfrm>
            <a:off x="16916400" y="5562600"/>
            <a:ext cx="6629400" cy="2080142"/>
          </a:xfrm>
          <a:prstGeom prst="rect">
            <a:avLst/>
          </a:prstGeom>
          <a:ln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220E636-97DE-F3D9-6DE3-17EDA6BCD71B}"/>
              </a:ext>
            </a:extLst>
          </p:cNvPr>
          <p:cNvSpPr txBox="1"/>
          <p:nvPr/>
        </p:nvSpPr>
        <p:spPr>
          <a:xfrm>
            <a:off x="427704" y="7882021"/>
            <a:ext cx="168696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a.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Oxy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Oy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3913BB-6DA4-4D47-ACD3-AB99610AC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0334" y="7962710"/>
            <a:ext cx="5747146" cy="43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37FA58-76F6-462E-A2AC-CC77DA2BBACF}"/>
                  </a:ext>
                </a:extLst>
              </p:cNvPr>
              <p:cNvSpPr txBox="1"/>
              <p:nvPr/>
            </p:nvSpPr>
            <p:spPr>
              <a:xfrm>
                <a:off x="340426" y="9205506"/>
                <a:ext cx="17245132" cy="3655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𝒃𝒙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​​</m:t>
                    </m:r>
                    <m:d>
                      <m:d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≠</m:t>
                        </m:r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Theo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𝟏𝟎𝟎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𝟏𝟎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𝟒𝟑</m:t>
                              </m:r>
                            </m:e>
                          </m:mr>
                          <m:mr>
                            <m:e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𝟐𝟔𝟐𝟒𝟒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𝟏𝟔𝟐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3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𝟒𝟑</m:t>
                                  </m:r>
                                </m:num>
                                <m:den>
                                  <m:r>
                                    <a:rPr lang="en-US" sz="3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𝟏𝟓𝟐𝟎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𝟑𝟒𝟖𝟑</m:t>
                                  </m:r>
                                </m:num>
                                <m:den>
                                  <m:r>
                                    <a:rPr lang="en-US" sz="3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𝟕𝟔𝟎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37FA58-76F6-462E-A2AC-CC77DA2BB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26" y="9205506"/>
                <a:ext cx="17245132" cy="3655168"/>
              </a:xfrm>
              <a:prstGeom prst="rect">
                <a:avLst/>
              </a:prstGeom>
              <a:blipFill>
                <a:blip r:embed="rId7"/>
                <a:stretch>
                  <a:fillRect l="-1166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116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5615208"/>
            <a:chOff x="923003" y="3917552"/>
            <a:chExt cx="23862374" cy="5560901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531943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-26380" y="7672608"/>
            <a:ext cx="23991536" cy="5644046"/>
            <a:chOff x="48567" y="4381499"/>
            <a:chExt cx="23143368" cy="5644045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1" y="4587198"/>
              <a:ext cx="22806624" cy="543834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EBFB43-C57F-1C35-B6A0-9F443E3857AD}"/>
                  </a:ext>
                </a:extLst>
              </p:cNvPr>
              <p:cNvSpPr txBox="1"/>
              <p:nvPr/>
            </p:nvSpPr>
            <p:spPr>
              <a:xfrm>
                <a:off x="533400" y="2396049"/>
                <a:ext cx="23263019" cy="5246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St.Louis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Mỹ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𝟏𝟔𝟐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𝟒𝟑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so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M),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 (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Gắn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M.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EBFB43-C57F-1C35-B6A0-9F443E38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6049"/>
                <a:ext cx="23263019" cy="5246693"/>
              </a:xfrm>
              <a:prstGeom prst="rect">
                <a:avLst/>
              </a:prstGeom>
              <a:blipFill>
                <a:blip r:embed="rId4"/>
                <a:stretch>
                  <a:fillRect l="-865" t="-2323" r="-839" b="-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285.png">
            <a:extLst>
              <a:ext uri="{FF2B5EF4-FFF2-40B4-BE49-F238E27FC236}">
                <a16:creationId xmlns:a16="http://schemas.microsoft.com/office/drawing/2014/main" id="{1AFAC91F-3F1E-132E-651B-1E563A5774ED}"/>
              </a:ext>
            </a:extLst>
          </p:cNvPr>
          <p:cNvPicPr/>
          <p:nvPr/>
        </p:nvPicPr>
        <p:blipFill>
          <a:blip r:embed="rId5"/>
          <a:srcRect l="19693" t="36263" r="16820" b="8965"/>
          <a:stretch>
            <a:fillRect/>
          </a:stretch>
        </p:blipFill>
        <p:spPr>
          <a:xfrm>
            <a:off x="16916400" y="5562600"/>
            <a:ext cx="6629400" cy="2080142"/>
          </a:xfrm>
          <a:prstGeom prst="rect">
            <a:avLst/>
          </a:prstGeom>
          <a:ln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220E636-97DE-F3D9-6DE3-17EDA6BCD71B}"/>
              </a:ext>
            </a:extLst>
          </p:cNvPr>
          <p:cNvSpPr txBox="1"/>
          <p:nvPr/>
        </p:nvSpPr>
        <p:spPr>
          <a:xfrm>
            <a:off x="427704" y="7882021"/>
            <a:ext cx="168696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a.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Oxy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Oy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3913BB-6DA4-4D47-ACD3-AB99610AC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0334" y="7962710"/>
            <a:ext cx="5747146" cy="43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37FA58-76F6-462E-A2AC-CC77DA2BBACF}"/>
                  </a:ext>
                </a:extLst>
              </p:cNvPr>
              <p:cNvSpPr txBox="1"/>
              <p:nvPr/>
            </p:nvSpPr>
            <p:spPr>
              <a:xfrm>
                <a:off x="340426" y="9205506"/>
                <a:ext cx="17245132" cy="3458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𝟏𝟓𝟐𝟎</m:t>
                        </m:r>
                      </m:den>
                    </m:f>
                    <m:sSup>
                      <m:sSup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𝟑𝟒𝟖𝟑</m:t>
                        </m:r>
                      </m:num>
                      <m:den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𝟕𝟔𝟎</m:t>
                        </m:r>
                      </m:den>
                    </m:f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​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𝒉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𝟐𝟖𝟐𝟏𝟐𝟑</m:t>
                        </m:r>
                      </m:num>
                      <m:den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𝟏𝟓𝟐𝟎</m:t>
                        </m:r>
                      </m:den>
                    </m:f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𝟏𝟖𝟓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​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37FA58-76F6-462E-A2AC-CC77DA2BB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26" y="9205506"/>
                <a:ext cx="17245132" cy="3458896"/>
              </a:xfrm>
              <a:prstGeom prst="rect">
                <a:avLst/>
              </a:prstGeom>
              <a:blipFill>
                <a:blip r:embed="rId7"/>
                <a:stretch>
                  <a:fillRect l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667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72338" y="2057400"/>
            <a:ext cx="23862374" cy="4624766"/>
            <a:chOff x="923003" y="3917552"/>
            <a:chExt cx="23862374" cy="4580038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433856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72338" y="6697390"/>
            <a:ext cx="23991536" cy="6561410"/>
            <a:chOff x="48567" y="4381499"/>
            <a:chExt cx="23143368" cy="6561409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1" y="4587198"/>
              <a:ext cx="22806624" cy="635571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311E9F63-18AF-E8DC-D114-82C908859374}"/>
              </a:ext>
            </a:extLst>
          </p:cNvPr>
          <p:cNvGrpSpPr/>
          <p:nvPr/>
        </p:nvGrpSpPr>
        <p:grpSpPr>
          <a:xfrm>
            <a:off x="7543799" y="1050925"/>
            <a:ext cx="1004175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0600A404-160D-81F9-B3FA-BE2100409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1028D037-F385-A6EF-CEDB-4D183A722536}"/>
                </a:ext>
              </a:extLst>
            </p:cNvPr>
            <p:cNvGrpSpPr/>
            <p:nvPr/>
          </p:nvGrpSpPr>
          <p:grpSpPr>
            <a:xfrm>
              <a:off x="739068" y="1515168"/>
              <a:ext cx="8433812" cy="960327"/>
              <a:chOff x="739068" y="1515168"/>
              <a:chExt cx="8433812" cy="9603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FC503D9A-F420-6559-FCDC-CC6E7A47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E576E38E-F4FC-064E-2E2D-60F35F9C0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9B063BF-1F20-E446-C213-08AD8761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A171C179-E5B5-F46C-C15F-7927F20B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3C9475F1-FEC4-6186-05AA-173598D9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B111A767-0209-7873-8DE7-3B483B2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8CE3EC23-475C-CD8B-1580-30889BD4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58DAB54-BB40-8671-1F7D-6D671D14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63E31727-E0E5-CA36-0EF8-65273618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0D2A888C-DD8D-61F7-1770-FF72C0F5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FEAE0C12-EAC4-5884-B31D-0CB955B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68A8CFBC-6BEF-F642-DB23-1364BF2E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6AECBEB1-475B-F94D-0C34-5ABCCCD8308F}"/>
                  </a:ext>
                </a:extLst>
              </p:cNvPr>
              <p:cNvSpPr txBox="1"/>
              <p:nvPr/>
            </p:nvSpPr>
            <p:spPr>
              <a:xfrm>
                <a:off x="2175772" y="161233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6B1D7F-A7C5-BFE2-C8F5-E742A6A81BC0}"/>
                  </a:ext>
                </a:extLst>
              </p:cNvPr>
              <p:cNvSpPr txBox="1"/>
              <p:nvPr/>
            </p:nvSpPr>
            <p:spPr>
              <a:xfrm>
                <a:off x="560490" y="2486146"/>
                <a:ext cx="23263019" cy="419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19,6m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xuống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so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𝟏𝟗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mềm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Geogebra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phỏng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6B1D7F-A7C5-BFE2-C8F5-E742A6A81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90" y="2486146"/>
                <a:ext cx="23263019" cy="4196020"/>
              </a:xfrm>
              <a:prstGeom prst="rect">
                <a:avLst/>
              </a:prstGeom>
              <a:blipFill>
                <a:blip r:embed="rId4"/>
                <a:stretch>
                  <a:fillRect l="-1205" t="-3779" r="-1179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5A9BD32-B299-0905-4E36-0145B241F42B}"/>
              </a:ext>
            </a:extLst>
          </p:cNvPr>
          <p:cNvSpPr txBox="1"/>
          <p:nvPr/>
        </p:nvSpPr>
        <p:spPr>
          <a:xfrm>
            <a:off x="4307189" y="6869092"/>
            <a:ext cx="12557050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bi:</a:t>
            </a:r>
          </a:p>
        </p:txBody>
      </p:sp>
      <p:pic>
        <p:nvPicPr>
          <p:cNvPr id="23" name="image284.png">
            <a:extLst>
              <a:ext uri="{FF2B5EF4-FFF2-40B4-BE49-F238E27FC236}">
                <a16:creationId xmlns:a16="http://schemas.microsoft.com/office/drawing/2014/main" id="{9F9FF56F-ADDB-2147-3584-32427F6328A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9202399" y="6972268"/>
            <a:ext cx="4621109" cy="6057932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8E9128-CF46-A13B-9B0F-60FC7C623906}"/>
                  </a:ext>
                </a:extLst>
              </p:cNvPr>
              <p:cNvSpPr txBox="1"/>
              <p:nvPr/>
            </p:nvSpPr>
            <p:spPr>
              <a:xfrm>
                <a:off x="1003573" y="8253488"/>
                <a:ext cx="17958460" cy="3508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Khi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𝒉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𝟏𝟗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𝟔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𝒕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𝒕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≥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8E9128-CF46-A13B-9B0F-60FC7C623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73" y="8253488"/>
                <a:ext cx="17958460" cy="3508268"/>
              </a:xfrm>
              <a:prstGeom prst="rect">
                <a:avLst/>
              </a:prstGeom>
              <a:blipFill>
                <a:blip r:embed="rId6"/>
                <a:stretch>
                  <a:fillRect l="-1561" t="-4522" b="-8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153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57">
            <a:extLst>
              <a:ext uri="{FF2B5EF4-FFF2-40B4-BE49-F238E27FC236}">
                <a16:creationId xmlns:a16="http://schemas.microsoft.com/office/drawing/2014/main" id="{2101D6D0-82E0-4362-8C34-FC1CFF38A1CC}"/>
              </a:ext>
            </a:extLst>
          </p:cNvPr>
          <p:cNvGrpSpPr>
            <a:grpSpLocks/>
          </p:cNvGrpSpPr>
          <p:nvPr/>
        </p:nvGrpSpPr>
        <p:grpSpPr bwMode="auto">
          <a:xfrm>
            <a:off x="-158474" y="1168295"/>
            <a:ext cx="3764683" cy="820972"/>
            <a:chOff x="-32" y="592"/>
            <a:chExt cx="8754" cy="1239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A11B5E43-A24E-4BA0-AA3E-1F0ABD58D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8" name="Arrow: Pentagon 25">
                <a:extLst>
                  <a:ext uri="{FF2B5EF4-FFF2-40B4-BE49-F238E27FC236}">
                    <a16:creationId xmlns:a16="http://schemas.microsoft.com/office/drawing/2014/main" id="{A20D87ED-360E-430A-B0E7-3BFAF741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Arrow: Chevron 26">
                <a:extLst>
                  <a:ext uri="{FF2B5EF4-FFF2-40B4-BE49-F238E27FC236}">
                    <a16:creationId xmlns:a16="http://schemas.microsoft.com/office/drawing/2014/main" id="{70AF94B0-A60E-4444-AAF4-A8C2BF51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Arrow: Chevron 27">
                <a:extLst>
                  <a:ext uri="{FF2B5EF4-FFF2-40B4-BE49-F238E27FC236}">
                    <a16:creationId xmlns:a16="http://schemas.microsoft.com/office/drawing/2014/main" id="{056E5C88-6A61-4971-935A-285B456D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56">
              <a:extLst>
                <a:ext uri="{FF2B5EF4-FFF2-40B4-BE49-F238E27FC236}">
                  <a16:creationId xmlns:a16="http://schemas.microsoft.com/office/drawing/2014/main" id="{A409DBB5-55E9-4F1D-B6AE-6F64BA363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8835" y="6705600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317038" y="753110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317038" y="753110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Table 174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06833"/>
              </p:ext>
            </p:extLst>
          </p:nvPr>
        </p:nvGraphicFramePr>
        <p:xfrm>
          <a:off x="3643423" y="2956053"/>
          <a:ext cx="15701674" cy="2076035"/>
        </p:xfrm>
        <a:graphic>
          <a:graphicData uri="http://schemas.openxmlformats.org/drawingml/2006/table">
            <a:tbl>
              <a:tblPr firstRow="1" firstCol="1" bandRow="1"/>
              <a:tblGrid>
                <a:gridCol w="196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9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4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59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7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ACEDC-B149-3E8A-EEAA-0D6D98E4FA24}"/>
                  </a:ext>
                </a:extLst>
              </p:cNvPr>
              <p:cNvSpPr txBox="1"/>
              <p:nvPr/>
            </p:nvSpPr>
            <p:spPr>
              <a:xfrm>
                <a:off x="480654" y="1273795"/>
                <a:ext cx="23578920" cy="1586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ACEDC-B149-3E8A-EEAA-0D6D98E4F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54" y="1273795"/>
                <a:ext cx="23578920" cy="1586396"/>
              </a:xfrm>
              <a:prstGeom prst="rect">
                <a:avLst/>
              </a:prstGeom>
              <a:blipFill>
                <a:blip r:embed="rId7"/>
                <a:stretch>
                  <a:fillRect l="-1189" t="-8077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D339457-B30F-D8BD-1922-7BCC25567EFA}"/>
              </a:ext>
            </a:extLst>
          </p:cNvPr>
          <p:cNvSpPr txBox="1"/>
          <p:nvPr/>
        </p:nvSpPr>
        <p:spPr>
          <a:xfrm>
            <a:off x="6234223" y="4072270"/>
            <a:ext cx="1085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F631F0-1383-6888-D9FC-71EBE5C12C35}"/>
              </a:ext>
            </a:extLst>
          </p:cNvPr>
          <p:cNvSpPr txBox="1"/>
          <p:nvPr/>
        </p:nvSpPr>
        <p:spPr>
          <a:xfrm>
            <a:off x="7986823" y="4072270"/>
            <a:ext cx="1085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79A3EA-42A9-7CDF-DC5D-AE8B454ED92F}"/>
              </a:ext>
            </a:extLst>
          </p:cNvPr>
          <p:cNvSpPr txBox="1"/>
          <p:nvPr/>
        </p:nvSpPr>
        <p:spPr>
          <a:xfrm>
            <a:off x="10011439" y="4072270"/>
            <a:ext cx="1085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D9E4AF-D418-DD8C-C1C2-98E84B824FB9}"/>
              </a:ext>
            </a:extLst>
          </p:cNvPr>
          <p:cNvSpPr txBox="1"/>
          <p:nvPr/>
        </p:nvSpPr>
        <p:spPr>
          <a:xfrm>
            <a:off x="11885038" y="4072270"/>
            <a:ext cx="1085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DBFF7-0D7D-8288-125A-71EDBEC1D079}"/>
              </a:ext>
            </a:extLst>
          </p:cNvPr>
          <p:cNvSpPr txBox="1"/>
          <p:nvPr/>
        </p:nvSpPr>
        <p:spPr>
          <a:xfrm>
            <a:off x="14006623" y="4038600"/>
            <a:ext cx="1085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523DBB-F9B6-F5E9-8005-C3E204776C62}"/>
              </a:ext>
            </a:extLst>
          </p:cNvPr>
          <p:cNvSpPr txBox="1"/>
          <p:nvPr/>
        </p:nvSpPr>
        <p:spPr>
          <a:xfrm>
            <a:off x="16031239" y="4072270"/>
            <a:ext cx="1085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690838-8C69-8E44-B055-7DEB11AC0364}"/>
              </a:ext>
            </a:extLst>
          </p:cNvPr>
          <p:cNvSpPr txBox="1"/>
          <p:nvPr/>
        </p:nvSpPr>
        <p:spPr>
          <a:xfrm>
            <a:off x="17783839" y="4072270"/>
            <a:ext cx="1085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4461057"/>
                  </p:ext>
                </p:extLst>
              </p:nvPr>
            </p:nvGraphicFramePr>
            <p:xfrm>
              <a:off x="266700" y="5279773"/>
              <a:ext cx="23850600" cy="34041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40413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                         	     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Cho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48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đã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cho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phải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hãy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hệ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Thay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"?"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thích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hoàn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thành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sau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đã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cho</a:t>
                          </a:r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4461057"/>
                  </p:ext>
                </p:extLst>
              </p:nvPr>
            </p:nvGraphicFramePr>
            <p:xfrm>
              <a:off x="266700" y="5279773"/>
              <a:ext cx="23850600" cy="34041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404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6" t="-4651" r="-102" b="-50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0" name="Group 57">
            <a:extLst>
              <a:ext uri="{FF2B5EF4-FFF2-40B4-BE49-F238E27FC236}">
                <a16:creationId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145196" y="5139748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07078F6-C612-8451-D846-2BF4C45BF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12142"/>
              </p:ext>
            </p:extLst>
          </p:nvPr>
        </p:nvGraphicFramePr>
        <p:xfrm>
          <a:off x="12306826" y="9144000"/>
          <a:ext cx="11710476" cy="283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2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3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3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17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en-US" sz="4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endParaRPr lang="en-US" sz="4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en-US" sz="4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8B9A59-9FB5-94F2-B623-D83D88D1F3E4}"/>
              </a:ext>
            </a:extLst>
          </p:cNvPr>
          <p:cNvSpPr txBox="1"/>
          <p:nvPr/>
        </p:nvSpPr>
        <p:spPr>
          <a:xfrm>
            <a:off x="13860293" y="10577474"/>
            <a:ext cx="1376473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-24</a:t>
            </a:r>
          </a:p>
          <a:p>
            <a:pPr algn="ctr"/>
            <a:endParaRPr lang="en-US" sz="3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2A3F9D-EF2A-83B0-F744-A0FD1DE303C9}"/>
              </a:ext>
            </a:extLst>
          </p:cNvPr>
          <p:cNvSpPr txBox="1"/>
          <p:nvPr/>
        </p:nvSpPr>
        <p:spPr>
          <a:xfrm>
            <a:off x="15345667" y="10610657"/>
            <a:ext cx="1376473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</a:t>
            </a:r>
          </a:p>
          <a:p>
            <a:pPr algn="ctr"/>
            <a:endParaRPr lang="en-US" sz="3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994046-3134-B631-000A-8DF821B53542}"/>
              </a:ext>
            </a:extLst>
          </p:cNvPr>
          <p:cNvSpPr txBox="1"/>
          <p:nvPr/>
        </p:nvSpPr>
        <p:spPr>
          <a:xfrm>
            <a:off x="16870719" y="10547274"/>
            <a:ext cx="1291382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</a:p>
          <a:p>
            <a:pPr algn="ctr"/>
            <a:endParaRPr lang="en-US" sz="3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A8DADA-4760-CD6F-6ADE-EFDC395D2C95}"/>
              </a:ext>
            </a:extLst>
          </p:cNvPr>
          <p:cNvSpPr txBox="1"/>
          <p:nvPr/>
        </p:nvSpPr>
        <p:spPr>
          <a:xfrm>
            <a:off x="18356093" y="10547273"/>
            <a:ext cx="110455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pPr algn="ctr"/>
            <a:endParaRPr lang="en-US" sz="3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BEA583-5D03-973B-1968-9FBC450571A1}"/>
              </a:ext>
            </a:extLst>
          </p:cNvPr>
          <p:cNvSpPr txBox="1"/>
          <p:nvPr/>
        </p:nvSpPr>
        <p:spPr>
          <a:xfrm>
            <a:off x="19654635" y="10547273"/>
            <a:ext cx="1376473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</a:t>
            </a:r>
          </a:p>
          <a:p>
            <a:pPr algn="ctr"/>
            <a:endParaRPr lang="en-US" sz="3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33AA60-0E14-FEBE-F636-BCB7DDC2F47A}"/>
              </a:ext>
            </a:extLst>
          </p:cNvPr>
          <p:cNvSpPr txBox="1"/>
          <p:nvPr/>
        </p:nvSpPr>
        <p:spPr>
          <a:xfrm>
            <a:off x="21181778" y="10547272"/>
            <a:ext cx="1376473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-14</a:t>
            </a:r>
          </a:p>
          <a:p>
            <a:pPr algn="ctr"/>
            <a:endParaRPr lang="en-US" sz="3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A6237D-8DB2-1BF8-552D-EF2AA2241F56}"/>
              </a:ext>
            </a:extLst>
          </p:cNvPr>
          <p:cNvSpPr txBox="1"/>
          <p:nvPr/>
        </p:nvSpPr>
        <p:spPr>
          <a:xfrm>
            <a:off x="22667152" y="10547271"/>
            <a:ext cx="1376473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-30</a:t>
            </a:r>
          </a:p>
          <a:p>
            <a:pPr algn="ctr"/>
            <a:endParaRPr lang="en-US" sz="3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266700" y="9144000"/>
            <a:ext cx="11618338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FF0000"/>
                </a:solidFill>
              </a:rPr>
              <a:t>Lời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4760E9-D6C2-EAD8-64CB-D0C87B1AEC77}"/>
                  </a:ext>
                </a:extLst>
              </p:cNvPr>
              <p:cNvSpPr txBox="1"/>
              <p:nvPr/>
            </p:nvSpPr>
            <p:spPr>
              <a:xfrm>
                <a:off x="782842" y="9833401"/>
                <a:ext cx="12503888" cy="2540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4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𝐲</m:t>
                    </m:r>
                    <m:r>
                      <a:rPr kumimoji="0" lang="en-US" sz="4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3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+5x-2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hàm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đã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cho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hàm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bậc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hai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rPr>
                  <a:t>với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4760E9-D6C2-EAD8-64CB-D0C87B1A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42" y="9833401"/>
                <a:ext cx="12503888" cy="2540183"/>
              </a:xfrm>
              <a:prstGeom prst="rect">
                <a:avLst/>
              </a:prstGeom>
              <a:blipFill>
                <a:blip r:embed="rId9"/>
                <a:stretch>
                  <a:fillRect l="-1901" t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883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B811E7-0865-BD07-E459-6D9B4C507559}"/>
                  </a:ext>
                </a:extLst>
              </p:cNvPr>
              <p:cNvSpPr txBox="1"/>
              <p:nvPr/>
            </p:nvSpPr>
            <p:spPr>
              <a:xfrm>
                <a:off x="304800" y="1718543"/>
                <a:ext cx="23774400" cy="4307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19,6 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xuống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so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𝟏𝟗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B811E7-0865-BD07-E459-6D9B4C507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18543"/>
                <a:ext cx="23774400" cy="4307077"/>
              </a:xfrm>
              <a:prstGeom prst="rect">
                <a:avLst/>
              </a:prstGeom>
              <a:blipFill>
                <a:blip r:embed="rId3"/>
                <a:stretch>
                  <a:fillRect l="-1154" t="-3683" r="-1154" b="-6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1736721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2CAD47-67F3-D086-FF14-42DD79E21C7A}"/>
              </a:ext>
            </a:extLst>
          </p:cNvPr>
          <p:cNvSpPr txBox="1"/>
          <p:nvPr/>
        </p:nvSpPr>
        <p:spPr>
          <a:xfrm>
            <a:off x="-228600" y="6043798"/>
            <a:ext cx="8153400" cy="938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0FD8C9-9870-4EF4-3CAF-9BA496C815F0}"/>
                  </a:ext>
                </a:extLst>
              </p:cNvPr>
              <p:cNvSpPr txBox="1"/>
              <p:nvPr/>
            </p:nvSpPr>
            <p:spPr>
              <a:xfrm>
                <a:off x="419100" y="7056774"/>
                <a:ext cx="23545799" cy="5657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46454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800" b="1" dirty="0">
                    <a:solidFill>
                      <a:srgbClr val="46454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46454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solidFill>
                      <a:srgbClr val="46454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46454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46454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rơi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𝒈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NewRomanPSMT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NewRomanPSMT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NewRomanPSMT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NewRomanPSMT"/>
                      </a:rPr>
                      <m:t>𝒈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NewRomanPSMT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NewRomanPSMT"/>
                      </a:rPr>
                      <m:t>𝟗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NewRomanPSMT"/>
                      </a:rPr>
                      <m:t>,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NewRomanPSMT"/>
                      </a:rPr>
                      <m:t>𝟖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NewRomanPSMT"/>
                      </a:rPr>
                      <m:t>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NewRomanPSMT"/>
                      </a:rPr>
                      <m:t>/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NewRomanPSMT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NewRomanPSMT"/>
                          </a:rPr>
                          <m:t>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NewRomanPSMT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 =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0FD8C9-9870-4EF4-3CAF-9BA496C81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7056774"/>
                <a:ext cx="23545799" cy="5657126"/>
              </a:xfrm>
              <a:prstGeom prst="rect">
                <a:avLst/>
              </a:prstGeom>
              <a:blipFill>
                <a:blip r:embed="rId4"/>
                <a:stretch>
                  <a:fillRect l="-1191" t="-2802" r="-1113" b="-4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3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F68E13-D0D7-6599-5424-4D445A4BC949}"/>
              </a:ext>
            </a:extLst>
          </p:cNvPr>
          <p:cNvSpPr txBox="1"/>
          <p:nvPr/>
        </p:nvSpPr>
        <p:spPr>
          <a:xfrm>
            <a:off x="228600" y="1981200"/>
            <a:ext cx="23850600" cy="1150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54052-104D-A630-B082-1662284D83B2}"/>
                  </a:ext>
                </a:extLst>
              </p:cNvPr>
              <p:cNvSpPr txBox="1"/>
              <p:nvPr/>
            </p:nvSpPr>
            <p:spPr>
              <a:xfrm>
                <a:off x="533400" y="2009553"/>
                <a:ext cx="23545800" cy="10843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,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Cambria Math" pitchFamily="18" charset="0"/>
                      </a:rPr>
                      <m:t>𝐲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Cambria Math" pitchFamily="18" charset="0"/>
                      </a:rPr>
                      <m:t>𝐚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mục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defTabSz="18288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𝒚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𝒂𝒙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𝒃𝒙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𝒄</m:t>
                      </m:r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1"/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54052-104D-A630-B082-1662284D8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09553"/>
                <a:ext cx="23545800" cy="10843481"/>
              </a:xfrm>
              <a:prstGeom prst="rect">
                <a:avLst/>
              </a:prstGeom>
              <a:blipFill>
                <a:blip r:embed="rId2"/>
                <a:stretch>
                  <a:fillRect l="-1191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B644AF9F-42AE-F4CB-F1FB-4781DBB6F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6"/>
          <a:stretch/>
        </p:blipFill>
        <p:spPr bwMode="auto">
          <a:xfrm>
            <a:off x="6934200" y="2992999"/>
            <a:ext cx="12115800" cy="7730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7140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199123"/>
            <a:ext cx="4891422" cy="974696"/>
            <a:chOff x="224" y="447"/>
            <a:chExt cx="11374" cy="1471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447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kumimoji="0" lang="en-US" altLang="en-US" sz="44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kumimoji="0" lang="en-US" altLang="en-US" sz="44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3795523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	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Cho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hàm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sz="4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𝟐𝟎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4400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4400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sz="4400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4400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</m:d>
                              <m:r>
                                <a:rPr lang="en-US" sz="4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a)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Trên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mặt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phẳng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toạ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độ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Oxy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biểu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diễn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toạ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độ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trong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bảng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giá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trị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hàm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lập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được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ở V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í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dụ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1.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Nối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đã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vẽ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lại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ta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được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dạng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thị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hàm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  <m:r>
                                <a:rPr lang="en-US" sz="4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trên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khoảng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như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trong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6.10.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Dạng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thị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hàm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giống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với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thị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hàm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hay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không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?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b)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Quan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sát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dạng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thị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hàm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trong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6.10,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tìm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toạ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độ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cao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nhất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thị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. </a:t>
                          </a:r>
                        </a:p>
                        <a:p>
                          <a:pPr marL="0" marR="0" lvl="0" indent="0" algn="just" defTabSz="217727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c)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hiện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phép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biến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đổi</a:t>
                          </a:r>
                          <a:endParaRPr kumimoji="0" lang="en-US" sz="43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just" defTabSz="217727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en-US" sz="43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kumimoji="0" lang="en-US" sz="4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𝟐𝟎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4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kumimoji="0" lang="en-US" sz="4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4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sz="4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4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kumimoji="0" lang="en-US" sz="43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43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kumimoji="0" lang="en-US" sz="43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just" defTabSz="217727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Hãy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cho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biết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giá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trị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lớn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nhất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của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diện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tích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just" defTabSz="217727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mảnh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đất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được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rào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chắn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Từ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đó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suy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ra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lời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just" defTabSz="217727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giải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của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bài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toán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ở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phần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mở</a:t>
                          </a:r>
                          <a:r>
                            <a:rPr kumimoji="0" lang="en-US" sz="4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3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đầu</a:t>
                          </a:r>
                          <a:endParaRPr kumimoji="0" lang="en-US" sz="43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3795523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948" r="-104" b="-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Picture 20" descr="Chart, line chart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3487400" y="5105399"/>
            <a:ext cx="10471660" cy="83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0135" y="4434509"/>
            <a:ext cx="11887200" cy="88699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 algn="ctr">
              <a:lnSpc>
                <a:spcPct val="130000"/>
              </a:lnSpc>
              <a:buNone/>
            </a:pPr>
            <a:endParaRPr lang="en-US" sz="4400" b="1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212963"/>
            <a:ext cx="461665" cy="8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>
              <a:lnSpc>
                <a:spcPct val="130000"/>
              </a:lnSpc>
            </a:pPr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13627"/>
            <a:ext cx="504946" cy="54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7432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468347" y="4405472"/>
            <a:ext cx="11353800" cy="88699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1736059"/>
            <a:ext cx="5410066" cy="879281"/>
            <a:chOff x="224" y="591"/>
            <a:chExt cx="12580" cy="1327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7432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559" y="591"/>
              <a:ext cx="11245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432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8E92049-5AB7-443C-A73B-1E6B9EF711F3}"/>
              </a:ext>
            </a:extLst>
          </p:cNvPr>
          <p:cNvSpPr txBox="1">
            <a:spLocks/>
          </p:cNvSpPr>
          <p:nvPr/>
        </p:nvSpPr>
        <p:spPr>
          <a:xfrm>
            <a:off x="304802" y="2877721"/>
            <a:ext cx="23469598" cy="1160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HĐ2, ta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652525"/>
                  </p:ext>
                </p:extLst>
              </p:nvPr>
            </p:nvGraphicFramePr>
            <p:xfrm>
              <a:off x="12649199" y="5120175"/>
              <a:ext cx="10896600" cy="74181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766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59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359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105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6757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5109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Hàm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số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Hệ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a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Tính chất đồ thị</a:t>
                          </a:r>
                          <a:endParaRPr lang="en-US" sz="46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5764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Bề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lõm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đồ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thị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(quay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lên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/quay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xuống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Tọa</a:t>
                          </a:r>
                          <a:r>
                            <a:rPr lang="en-US" sz="4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độ</a:t>
                          </a:r>
                          <a:r>
                            <a:rPr lang="en-US" sz="4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4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cao</a:t>
                          </a:r>
                          <a:r>
                            <a:rPr lang="en-US" sz="4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nhất</a:t>
                          </a:r>
                          <a:r>
                            <a:rPr lang="en-US" sz="4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/</a:t>
                          </a:r>
                          <a:r>
                            <a:rPr lang="en-US" sz="4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4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thấp</a:t>
                          </a:r>
                          <a:r>
                            <a:rPr lang="en-US" sz="4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nhất</a:t>
                          </a:r>
                          <a:endParaRPr lang="en-US" sz="44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Trục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đối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xứng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21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Quay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lên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(−</m:t>
                                </m:r>
                                <m:r>
                                  <a:rPr lang="en-US" sz="36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36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en-US" sz="36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36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36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en-US" sz="36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588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3000" b="1" i="1" smtClean="0">
                                      <a:latin typeface="Cambria Math"/>
                                    </a:rPr>
                                    <m:t>=−</m:t>
                                  </m:r>
                                  <m:r>
                                    <a:rPr lang="en-US" sz="30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30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30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000" b="1" i="1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3000" b="1" dirty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 </a:t>
                          </a:r>
                          <a:endParaRPr lang="en-US" sz="46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  <a:endParaRPr lang="en-US" sz="46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  <a:endParaRPr lang="en-US" sz="46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  <a:endParaRPr lang="en-US" sz="46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652525"/>
                  </p:ext>
                </p:extLst>
              </p:nvPr>
            </p:nvGraphicFramePr>
            <p:xfrm>
              <a:off x="12649199" y="5120175"/>
              <a:ext cx="10896600" cy="74181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766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59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359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105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6757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99516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Hàm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số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Hệ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a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Tính chất đồ thị</a:t>
                          </a:r>
                          <a:endParaRPr lang="en-US" sz="4600" b="1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5764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Bề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lõm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đồ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thị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(quay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lên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/quay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xuống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Tọa</a:t>
                          </a:r>
                          <a:r>
                            <a:rPr lang="en-US" sz="4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độ</a:t>
                          </a:r>
                          <a:r>
                            <a:rPr lang="en-US" sz="4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4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cao</a:t>
                          </a:r>
                          <a:r>
                            <a:rPr lang="en-US" sz="44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nhất</a:t>
                          </a:r>
                          <a:r>
                            <a:rPr lang="en-US" sz="4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/</a:t>
                          </a:r>
                          <a:r>
                            <a:rPr lang="en-US" sz="4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4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thấp</a:t>
                          </a:r>
                          <a:r>
                            <a:rPr lang="en-US" sz="4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nhất</a:t>
                          </a:r>
                          <a:endParaRPr lang="en-US" sz="44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Trục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đối</a:t>
                          </a: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xứng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2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6" t="-416355" r="-233271" b="-80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Quay </a:t>
                          </a:r>
                          <a:r>
                            <a:rPr lang="en-US" sz="46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lên</a:t>
                          </a:r>
                          <a:endParaRPr lang="en-US" sz="46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3223" t="-416355" r="-80992" b="-80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17241" t="-416355" r="-1379" b="-808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58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6" t="-783688" r="-233271" b="-22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 </a:t>
                          </a:r>
                          <a:endParaRPr lang="en-US" sz="46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  <a:endParaRPr lang="en-US" sz="46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  <a:endParaRPr lang="en-US" sz="46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600" b="1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  <a:endParaRPr lang="en-US" sz="46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F96174FB-05A3-F5E7-6D8A-5562282A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8" b="8669"/>
          <a:stretch/>
        </p:blipFill>
        <p:spPr bwMode="auto">
          <a:xfrm>
            <a:off x="381000" y="4531376"/>
            <a:ext cx="6034370" cy="7279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1127F1-F3A6-FFEB-A321-C95B90411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517" y="4531376"/>
            <a:ext cx="5652683" cy="69748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287C41F-20A6-19FF-3E12-146EE0367E1E}"/>
              </a:ext>
            </a:extLst>
          </p:cNvPr>
          <p:cNvSpPr txBox="1"/>
          <p:nvPr/>
        </p:nvSpPr>
        <p:spPr>
          <a:xfrm>
            <a:off x="571843" y="11944530"/>
            <a:ext cx="565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= x</a:t>
            </a:r>
            <a:r>
              <a:rPr lang="en-US" sz="4800" b="1" i="1" baseline="300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+ 2x + 2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C2E010-3FC3-EFD7-B872-F417452E9199}"/>
              </a:ext>
            </a:extLst>
          </p:cNvPr>
          <p:cNvSpPr txBox="1"/>
          <p:nvPr/>
        </p:nvSpPr>
        <p:spPr>
          <a:xfrm>
            <a:off x="6689715" y="11949195"/>
            <a:ext cx="565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= -2x</a:t>
            </a:r>
            <a:r>
              <a:rPr lang="en-US" sz="4800" b="1" i="1" baseline="300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- 3x + 1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86516-D054-D89F-932B-168E5303CC32}"/>
              </a:ext>
            </a:extLst>
          </p:cNvPr>
          <p:cNvSpPr txBox="1"/>
          <p:nvPr/>
        </p:nvSpPr>
        <p:spPr>
          <a:xfrm>
            <a:off x="15925800" y="11734800"/>
            <a:ext cx="1066800" cy="14157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</a:p>
          <a:p>
            <a:pPr algn="ctr"/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F39C02-D0E2-332B-33E0-136D3371EE0B}"/>
              </a:ext>
            </a:extLst>
          </p:cNvPr>
          <p:cNvSpPr txBox="1"/>
          <p:nvPr/>
        </p:nvSpPr>
        <p:spPr>
          <a:xfrm>
            <a:off x="17118549" y="11658600"/>
            <a:ext cx="1851643" cy="15234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</a:t>
            </a:r>
            <a:r>
              <a:rPr lang="en-US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endParaRPr lang="en-US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26BDA8-B945-4A93-7477-750801A961BB}"/>
                  </a:ext>
                </a:extLst>
              </p:cNvPr>
              <p:cNvSpPr txBox="1"/>
              <p:nvPr/>
            </p:nvSpPr>
            <p:spPr>
              <a:xfrm>
                <a:off x="19050000" y="11560789"/>
                <a:ext cx="2647211" cy="157915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lang="en-US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26BDA8-B945-4A93-7477-750801A9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0" y="11560789"/>
                <a:ext cx="2647211" cy="1579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78658CF-676A-4165-A11A-EFA1DEF9F2DE}"/>
                  </a:ext>
                </a:extLst>
              </p:cNvPr>
              <p:cNvSpPr txBox="1"/>
              <p:nvPr/>
            </p:nvSpPr>
            <p:spPr>
              <a:xfrm>
                <a:off x="21813816" y="11627894"/>
                <a:ext cx="1998341" cy="149104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  <a:p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78658CF-676A-4165-A11A-EFA1DEF9F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816" y="11627894"/>
                <a:ext cx="1998341" cy="14910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810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 animBg="1"/>
      <p:bldP spid="24" grpId="0"/>
      <p:bldP spid="25" grpId="0"/>
      <p:bldP spid="8" grpId="0" animBg="1"/>
      <p:bldP spid="26" grpId="0" animBg="1"/>
      <p:bldP spid="27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6063</TotalTime>
  <Words>6478</Words>
  <PresentationFormat>Custom</PresentationFormat>
  <Paragraphs>658</Paragraphs>
  <Slides>48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Fira Sans Black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2022-10-24T14:12:56Z</dcterms:modified>
</cp:coreProperties>
</file>