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9"/>
  </p:notesMasterIdLst>
  <p:sldIdLst>
    <p:sldId id="287" r:id="rId3"/>
    <p:sldId id="256" r:id="rId4"/>
    <p:sldId id="288" r:id="rId5"/>
    <p:sldId id="294" r:id="rId6"/>
    <p:sldId id="295" r:id="rId7"/>
    <p:sldId id="296" r:id="rId8"/>
    <p:sldId id="297" r:id="rId9"/>
    <p:sldId id="298" r:id="rId10"/>
    <p:sldId id="299" r:id="rId11"/>
    <p:sldId id="300" r:id="rId12"/>
    <p:sldId id="301" r:id="rId13"/>
    <p:sldId id="302" r:id="rId14"/>
    <p:sldId id="303" r:id="rId15"/>
    <p:sldId id="289" r:id="rId16"/>
    <p:sldId id="304" r:id="rId17"/>
    <p:sldId id="305" r:id="rId18"/>
    <p:sldId id="306" r:id="rId19"/>
    <p:sldId id="307" r:id="rId20"/>
    <p:sldId id="270" r:id="rId21"/>
    <p:sldId id="273" r:id="rId22"/>
    <p:sldId id="278" r:id="rId23"/>
    <p:sldId id="279" r:id="rId24"/>
    <p:sldId id="280" r:id="rId25"/>
    <p:sldId id="291" r:id="rId26"/>
    <p:sldId id="293" r:id="rId27"/>
    <p:sldId id="292" r:id="rId28"/>
  </p:sldIdLst>
  <p:sldSz cx="12192000" cy="6858000"/>
  <p:notesSz cx="6858000" cy="9144000"/>
  <p:embeddedFontLst>
    <p:embeddedFont>
      <p:font typeface="#9Slide03 AllRoundGothic" panose="020B0703020202020104" pitchFamily="34" charset="0"/>
      <p:regular r:id="rId30"/>
    </p:embeddedFont>
    <p:embeddedFont>
      <p:font typeface="#9Slide03 Ample" panose="02000000000000000000" pitchFamily="2" charset="0"/>
      <p:regular r:id="rId31"/>
    </p:embeddedFont>
    <p:embeddedFont>
      <p:font typeface="#9Slide03 AmpleSoft" panose="02000000000000000000" pitchFamily="2" charset="0"/>
      <p:regular r:id="rId32"/>
    </p:embeddedFont>
    <p:embeddedFont>
      <p:font typeface="#9Slide03 Arima Madurai Black" panose="00000A00000000000000" pitchFamily="2" charset="0"/>
      <p:bold r:id="rId33"/>
    </p:embeddedFont>
    <p:embeddedFont>
      <p:font typeface="#9Slide03 Nanami Rounded Thin" pitchFamily="2" charset="0"/>
      <p:regular r:id="rId34"/>
    </p:embeddedFont>
    <p:embeddedFont>
      <p:font typeface="#9Slide03 NettoOT" panose="02000500000000000000" pitchFamily="2" charset="0"/>
      <p:regular r:id="rId35"/>
    </p:embeddedFont>
    <p:embeddedFont>
      <p:font typeface="#9Slide03 SFU AGBuchStencilBQ" panose="00000500000000000000" pitchFamily="2" charset="0"/>
      <p:regular r:id="rId36"/>
    </p:embeddedFont>
    <p:embeddedFont>
      <p:font typeface="#9Slide03 SFU Futura_05" panose="00000800000000000000" pitchFamily="2" charset="0"/>
      <p:bold r:id="rId37"/>
    </p:embeddedFont>
    <p:embeddedFont>
      <p:font typeface="#9Slide03 SVNServetica Medium" panose="020B0604020202020204" pitchFamily="34" charset="0"/>
      <p:regular r:id="rId38"/>
    </p:embeddedFont>
    <p:embeddedFont>
      <p:font typeface="A3.OpenSansBold-San" panose="020B0806030504020204" pitchFamily="34" charset="0"/>
      <p:bold r:id="rId39"/>
    </p:embeddedFont>
    <p:embeddedFont>
      <p:font typeface="A3.OpenSans-San" panose="020B0606030504020204" pitchFamily="34" charset="0"/>
      <p:regular r:id="rId40"/>
    </p:embeddedFont>
    <p:embeddedFont>
      <p:font typeface="Arial Rounded MT Bold" panose="020F0704030504030204" pitchFamily="34"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mbria Math" panose="02040503050406030204" pitchFamily="18" charset="0"/>
      <p:regular r:id="rId48"/>
    </p:embeddedFont>
    <p:embeddedFont>
      <p:font typeface="Cooper Black" panose="0208090404030B020404" pitchFamily="18" charset="0"/>
      <p:regular r:id="rId49"/>
    </p:embeddedFont>
    <p:embeddedFont>
      <p:font typeface="Impact" panose="020B0806030902050204" pitchFamily="34" charset="0"/>
      <p:regular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F1D"/>
    <a:srgbClr val="FFFFFF"/>
    <a:srgbClr val="F1D087"/>
    <a:srgbClr val="FD8941"/>
    <a:srgbClr val="FF9966"/>
    <a:srgbClr val="E1A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59" d="100"/>
          <a:sy n="59" d="100"/>
        </p:scale>
        <p:origin x="8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4443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1027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3910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92260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643446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37450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35634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22254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2622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6806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11</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9607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448699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028601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642132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19716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54655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45536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5616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59833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40216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58234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746177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52883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0704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16997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75674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630487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660358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869745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534107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7560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955561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45394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15259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468986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15410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rPr>
              <a:t>Bài 2. Định lí cô sin và định lí sin</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897590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rPr>
              <a:t>Bài 2. Định lí cô sin và định lí sin</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185093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rPr>
              <a:t>Bài 2. Định lí cô sin và định lí sin</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75736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981166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71963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93521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7437684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44206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024665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187479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308270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674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854939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68004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9Slide03 Ample" panose="02000000000000000000" pitchFamily="2" charset="0"/>
              </a:rPr>
              <a:t>Bài 2. Định lí cô sin và định lí sin</a:t>
            </a:r>
            <a:endParaRPr lang="vi-VN" sz="3200">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IV</a:t>
            </a:r>
            <a:endParaRPr lang="vi-VN" b="1" dirty="0">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929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7/29/2023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7/29/2023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248184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7/29/2023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8E27D39-3F64-2856-3024-147B1174964E}"/>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Rounded Corners 9">
            <a:extLst>
              <a:ext uri="{FF2B5EF4-FFF2-40B4-BE49-F238E27FC236}">
                <a16:creationId xmlns:a16="http://schemas.microsoft.com/office/drawing/2014/main" id="{764923CA-A09D-F2EA-1A18-8DA4ED8A97ED}"/>
              </a:ext>
            </a:extLst>
          </p:cNvPr>
          <p:cNvSpPr/>
          <p:nvPr userDrawn="1"/>
        </p:nvSpPr>
        <p:spPr>
          <a:xfrm>
            <a:off x="1874520" y="95591"/>
            <a:ext cx="10243685" cy="6516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11" name="Rectangle: Rounded Corners 10">
            <a:extLst>
              <a:ext uri="{FF2B5EF4-FFF2-40B4-BE49-F238E27FC236}">
                <a16:creationId xmlns:a16="http://schemas.microsoft.com/office/drawing/2014/main" id="{999B8FED-47E9-F718-9418-72B5FEF662E7}"/>
              </a:ext>
            </a:extLst>
          </p:cNvPr>
          <p:cNvSpPr/>
          <p:nvPr userDrawn="1"/>
        </p:nvSpPr>
        <p:spPr>
          <a:xfrm>
            <a:off x="4217665" y="168062"/>
            <a:ext cx="775514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2.Tứ giác </a:t>
            </a:r>
            <a:endParaRPr lang="vi-VN" sz="3200">
              <a:solidFill>
                <a:srgbClr val="FFFF00"/>
              </a:solidFill>
              <a:latin typeface="#9Slide03 Ample" panose="02000000000000000000" pitchFamily="2" charset="0"/>
            </a:endParaRPr>
          </a:p>
        </p:txBody>
      </p:sp>
      <p:sp>
        <p:nvSpPr>
          <p:cNvPr id="12" name="Rectangle: Rounded Corners 11">
            <a:extLst>
              <a:ext uri="{FF2B5EF4-FFF2-40B4-BE49-F238E27FC236}">
                <a16:creationId xmlns:a16="http://schemas.microsoft.com/office/drawing/2014/main" id="{C9F8544F-BB0C-2F31-9EB6-2150CCD907B4}"/>
              </a:ext>
            </a:extLst>
          </p:cNvPr>
          <p:cNvSpPr/>
          <p:nvPr userDrawn="1"/>
        </p:nvSpPr>
        <p:spPr>
          <a:xfrm>
            <a:off x="1995826"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8 </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5" name="Rectangle: Rounded Corners 14">
            <a:extLst>
              <a:ext uri="{FF2B5EF4-FFF2-40B4-BE49-F238E27FC236}">
                <a16:creationId xmlns:a16="http://schemas.microsoft.com/office/drawing/2014/main" id="{1B7ABD0C-AB88-6744-47D5-93BCAD87ACCE}"/>
              </a:ext>
            </a:extLst>
          </p:cNvPr>
          <p:cNvSpPr/>
          <p:nvPr userDrawn="1"/>
        </p:nvSpPr>
        <p:spPr>
          <a:xfrm>
            <a:off x="2901544" y="159385"/>
            <a:ext cx="1268730"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III</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8" name="Rectangle: Rounded Corners 17">
            <a:extLst>
              <a:ext uri="{FF2B5EF4-FFF2-40B4-BE49-F238E27FC236}">
                <a16:creationId xmlns:a16="http://schemas.microsoft.com/office/drawing/2014/main" id="{B49C6308-BF31-AD0E-3650-DA373670011F}"/>
              </a:ext>
            </a:extLst>
          </p:cNvPr>
          <p:cNvSpPr/>
          <p:nvPr userDrawn="1"/>
        </p:nvSpPr>
        <p:spPr>
          <a:xfrm>
            <a:off x="219194" y="112575"/>
            <a:ext cx="1453512" cy="61771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853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8E27D39-3F64-2856-3024-147B1174964E}"/>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Rounded Corners 9">
            <a:extLst>
              <a:ext uri="{FF2B5EF4-FFF2-40B4-BE49-F238E27FC236}">
                <a16:creationId xmlns:a16="http://schemas.microsoft.com/office/drawing/2014/main" id="{764923CA-A09D-F2EA-1A18-8DA4ED8A97ED}"/>
              </a:ext>
            </a:extLst>
          </p:cNvPr>
          <p:cNvSpPr/>
          <p:nvPr userDrawn="1"/>
        </p:nvSpPr>
        <p:spPr>
          <a:xfrm>
            <a:off x="1874520" y="95591"/>
            <a:ext cx="10243685" cy="6516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11" name="Rectangle: Rounded Corners 10">
            <a:extLst>
              <a:ext uri="{FF2B5EF4-FFF2-40B4-BE49-F238E27FC236}">
                <a16:creationId xmlns:a16="http://schemas.microsoft.com/office/drawing/2014/main" id="{999B8FED-47E9-F718-9418-72B5FEF662E7}"/>
              </a:ext>
            </a:extLst>
          </p:cNvPr>
          <p:cNvSpPr/>
          <p:nvPr userDrawn="1"/>
        </p:nvSpPr>
        <p:spPr>
          <a:xfrm>
            <a:off x="4217665" y="168062"/>
            <a:ext cx="775514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2.Tứ giác </a:t>
            </a:r>
            <a:endParaRPr lang="vi-VN" sz="3200">
              <a:solidFill>
                <a:srgbClr val="FFFF00"/>
              </a:solidFill>
              <a:latin typeface="#9Slide03 Ample" panose="02000000000000000000" pitchFamily="2" charset="0"/>
            </a:endParaRPr>
          </a:p>
        </p:txBody>
      </p:sp>
      <p:sp>
        <p:nvSpPr>
          <p:cNvPr id="12" name="Rectangle: Rounded Corners 11">
            <a:extLst>
              <a:ext uri="{FF2B5EF4-FFF2-40B4-BE49-F238E27FC236}">
                <a16:creationId xmlns:a16="http://schemas.microsoft.com/office/drawing/2014/main" id="{C9F8544F-BB0C-2F31-9EB6-2150CCD907B4}"/>
              </a:ext>
            </a:extLst>
          </p:cNvPr>
          <p:cNvSpPr/>
          <p:nvPr userDrawn="1"/>
        </p:nvSpPr>
        <p:spPr>
          <a:xfrm>
            <a:off x="1995826"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8 </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5" name="Rectangle: Rounded Corners 14">
            <a:extLst>
              <a:ext uri="{FF2B5EF4-FFF2-40B4-BE49-F238E27FC236}">
                <a16:creationId xmlns:a16="http://schemas.microsoft.com/office/drawing/2014/main" id="{1B7ABD0C-AB88-6744-47D5-93BCAD87ACCE}"/>
              </a:ext>
            </a:extLst>
          </p:cNvPr>
          <p:cNvSpPr/>
          <p:nvPr userDrawn="1"/>
        </p:nvSpPr>
        <p:spPr>
          <a:xfrm>
            <a:off x="2901544" y="159385"/>
            <a:ext cx="1268730"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III</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8" name="Rectangle: Rounded Corners 17">
            <a:extLst>
              <a:ext uri="{FF2B5EF4-FFF2-40B4-BE49-F238E27FC236}">
                <a16:creationId xmlns:a16="http://schemas.microsoft.com/office/drawing/2014/main" id="{B49C6308-BF31-AD0E-3650-DA373670011F}"/>
              </a:ext>
            </a:extLst>
          </p:cNvPr>
          <p:cNvSpPr/>
          <p:nvPr userDrawn="1"/>
        </p:nvSpPr>
        <p:spPr>
          <a:xfrm>
            <a:off x="219194" y="112575"/>
            <a:ext cx="1453512" cy="61771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274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7/29/2023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7/29/2023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7/29/2023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7/29/2023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7/29/2023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7/29/2023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7/29/2023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064076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7/29/2023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7/29/2023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7/29/2023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7/29/2023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8353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
        <p:nvSpPr>
          <p:cNvPr id="5" name="Date Placeholder 3">
            <a:extLst>
              <a:ext uri="{FF2B5EF4-FFF2-40B4-BE49-F238E27FC236}">
                <a16:creationId xmlns:a16="http://schemas.microsoft.com/office/drawing/2014/main"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pPr/>
              <a:t>29/07/2023</a:t>
            </a:fld>
            <a:endParaRPr lang="vi-VN"/>
          </a:p>
        </p:txBody>
      </p:sp>
      <p:sp>
        <p:nvSpPr>
          <p:cNvPr id="6" name="Slide Number Placeholder 5">
            <a:extLst>
              <a:ext uri="{FF2B5EF4-FFF2-40B4-BE49-F238E27FC236}">
                <a16:creationId xmlns:a16="http://schemas.microsoft.com/office/drawing/2014/main"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pPr/>
              <a:t>‹#›</a:t>
            </a:fld>
            <a:endParaRPr lang="vi-VN"/>
          </a:p>
        </p:txBody>
      </p:sp>
      <p:sp>
        <p:nvSpPr>
          <p:cNvPr id="7" name="Rectangle: Rounded Corners 6">
            <a:extLst>
              <a:ext uri="{FF2B5EF4-FFF2-40B4-BE49-F238E27FC236}">
                <a16:creationId xmlns:a16="http://schemas.microsoft.com/office/drawing/2014/main"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Rectangle: Rounded Corners 8">
            <a:extLst>
              <a:ext uri="{FF2B5EF4-FFF2-40B4-BE49-F238E27FC236}">
                <a16:creationId xmlns:a16="http://schemas.microsoft.com/office/drawing/2014/main"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9Slide03 Ample" panose="02000000000000000000" pitchFamily="2" charset="0"/>
                <a:sym typeface="Lamsymbol" panose="05010101010101010101" pitchFamily="2" charset="2"/>
              </a:rPr>
              <a:t>1. TỌA ĐỘ CỦA VEC TƠ</a:t>
            </a:r>
            <a:endParaRPr lang="vi-VN" sz="3200">
              <a:solidFill>
                <a:srgbClr val="FFFF00"/>
              </a:solidFill>
              <a:latin typeface="#9Slide03 Ample" panose="02000000000000000000" pitchFamily="2" charset="0"/>
            </a:endParaRPr>
          </a:p>
        </p:txBody>
      </p:sp>
      <p:sp>
        <p:nvSpPr>
          <p:cNvPr id="10" name="Rectangle: Rounded Corners 9">
            <a:extLst>
              <a:ext uri="{FF2B5EF4-FFF2-40B4-BE49-F238E27FC236}">
                <a16:creationId xmlns:a16="http://schemas.microsoft.com/office/drawing/2014/main"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LỚP 10</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pic>
        <p:nvPicPr>
          <p:cNvPr id="11" name="Picture 10">
            <a:extLst>
              <a:ext uri="{FF2B5EF4-FFF2-40B4-BE49-F238E27FC236}">
                <a16:creationId xmlns:a16="http://schemas.microsoft.com/office/drawing/2014/main" id="{6CF6A27C-7275-2FC2-6697-04B1836CEB57}"/>
              </a:ext>
            </a:extLst>
          </p:cNvPr>
          <p:cNvPicPr>
            <a:picLocks noChangeAspect="1"/>
          </p:cNvPicPr>
          <p:nvPr userDrawn="1"/>
        </p:nvPicPr>
        <p:blipFill>
          <a:blip r:embed="rId2"/>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HÌNH HỌC</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
        <p:nvSpPr>
          <p:cNvPr id="13" name="Rectangle: Rounded Corners 12">
            <a:extLst>
              <a:ext uri="{FF2B5EF4-FFF2-40B4-BE49-F238E27FC236}">
                <a16:creationId xmlns:a16="http://schemas.microsoft.com/office/drawing/2014/main"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rPr>
              <a:t>CHƯƠNG IX</a:t>
            </a:r>
            <a:endParaRPr lang="vi-VN" b="1" dirty="0">
              <a:solidFill>
                <a:srgbClr val="FFFF00"/>
              </a:solidFill>
              <a:effectLst>
                <a:outerShdw blurRad="38100" dist="38100" dir="2700000" algn="tl">
                  <a:srgbClr val="000000">
                    <a:alpha val="43137"/>
                  </a:srgbClr>
                </a:outerShdw>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7064015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2.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7/29/2023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 id="2147483718" r:id="rId12"/>
    <p:sldLayoutId id="2147483717" r:id="rId13"/>
    <p:sldLayoutId id="2147483716" r:id="rId14"/>
    <p:sldLayoutId id="2147483715" r:id="rId15"/>
    <p:sldLayoutId id="2147483714" r:id="rId16"/>
    <p:sldLayoutId id="2147483713" r:id="rId17"/>
    <p:sldLayoutId id="2147483712" r:id="rId18"/>
    <p:sldLayoutId id="2147483711" r:id="rId19"/>
    <p:sldLayoutId id="2147483710" r:id="rId20"/>
    <p:sldLayoutId id="2147483709" r:id="rId21"/>
    <p:sldLayoutId id="2147483708" r:id="rId22"/>
    <p:sldLayoutId id="2147483707" r:id="rId23"/>
    <p:sldLayoutId id="2147483706" r:id="rId24"/>
    <p:sldLayoutId id="2147483705" r:id="rId25"/>
    <p:sldLayoutId id="2147483704" r:id="rId26"/>
    <p:sldLayoutId id="2147483703" r:id="rId27"/>
    <p:sldLayoutId id="2147483702" r:id="rId28"/>
    <p:sldLayoutId id="2147483701" r:id="rId29"/>
    <p:sldLayoutId id="2147483700" r:id="rId30"/>
    <p:sldLayoutId id="2147483699" r:id="rId31"/>
    <p:sldLayoutId id="2147483698" r:id="rId32"/>
    <p:sldLayoutId id="2147483697" r:id="rId33"/>
    <p:sldLayoutId id="2147483696" r:id="rId34"/>
    <p:sldLayoutId id="2147483695" r:id="rId35"/>
    <p:sldLayoutId id="2147483694" r:id="rId36"/>
    <p:sldLayoutId id="2147483693" r:id="rId37"/>
    <p:sldLayoutId id="2147483692" r:id="rId38"/>
    <p:sldLayoutId id="2147483691" r:id="rId39"/>
    <p:sldLayoutId id="2147483690" r:id="rId40"/>
    <p:sldLayoutId id="2147483689" r:id="rId41"/>
    <p:sldLayoutId id="2147483688" r:id="rId42"/>
    <p:sldLayoutId id="2147483687" r:id="rId43"/>
    <p:sldLayoutId id="2147483686" r:id="rId44"/>
    <p:sldLayoutId id="2147483685" r:id="rId45"/>
    <p:sldLayoutId id="2147483684" r:id="rId46"/>
    <p:sldLayoutId id="2147483683" r:id="rId47"/>
    <p:sldLayoutId id="2147483682" r:id="rId48"/>
    <p:sldLayoutId id="2147483681" r:id="rId49"/>
    <p:sldLayoutId id="2147483680" r:id="rId50"/>
    <p:sldLayoutId id="2147483679" r:id="rId51"/>
    <p:sldLayoutId id="2147483678" r:id="rId52"/>
    <p:sldLayoutId id="2147483677" r:id="rId53"/>
    <p:sldLayoutId id="2147483676" r:id="rId54"/>
    <p:sldLayoutId id="2147483675" r:id="rId55"/>
    <p:sldLayoutId id="2147483674" r:id="rId56"/>
    <p:sldLayoutId id="2147483673" r:id="rId57"/>
    <p:sldLayoutId id="2147483656" r:id="rId58"/>
    <p:sldLayoutId id="2147483657" r:id="rId59"/>
    <p:sldLayoutId id="2147483658" r:id="rId60"/>
    <p:sldLayoutId id="2147483728" r:id="rId61"/>
    <p:sldLayoutId id="2147483729" r:id="rId6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7/29/2023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3.bin"/><Relationship Id="rId1" Type="http://schemas.openxmlformats.org/officeDocument/2006/relationships/slideLayout" Target="../slideLayouts/slideLayout6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emf"/><Relationship Id="rId1" Type="http://schemas.openxmlformats.org/officeDocument/2006/relationships/slideLayout" Target="../slideLayouts/slideLayout61.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1.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4.bin"/><Relationship Id="rId1" Type="http://schemas.openxmlformats.org/officeDocument/2006/relationships/slideLayout" Target="../slideLayouts/slideLayout6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slide" Target="slide21.xml"/><Relationship Id="rId3" Type="http://schemas.openxmlformats.org/officeDocument/2006/relationships/slide" Target="slide20.xml"/><Relationship Id="rId7" Type="http://schemas.openxmlformats.org/officeDocument/2006/relationships/image" Target="../media/image37.gif"/><Relationship Id="rId12" Type="http://schemas.openxmlformats.org/officeDocument/2006/relationships/image" Target="../media/image42.png"/><Relationship Id="rId17" Type="http://schemas.openxmlformats.org/officeDocument/2006/relationships/image" Target="../media/image45.jpeg"/><Relationship Id="rId2" Type="http://schemas.openxmlformats.org/officeDocument/2006/relationships/slideLayout" Target="../slideLayouts/slideLayout61.xml"/><Relationship Id="rId16" Type="http://schemas.openxmlformats.org/officeDocument/2006/relationships/image" Target="../media/image44.png"/><Relationship Id="rId1" Type="http://schemas.openxmlformats.org/officeDocument/2006/relationships/audio" Target="file:///C:\Documents%20and%20Settings\Administrator\Desktop\This_Old_Man_instrumental.mp3" TargetMode="External"/><Relationship Id="rId6" Type="http://schemas.openxmlformats.org/officeDocument/2006/relationships/image" Target="../media/image36.gif"/><Relationship Id="rId11" Type="http://schemas.openxmlformats.org/officeDocument/2006/relationships/image" Target="../media/image41.png"/><Relationship Id="rId5" Type="http://schemas.openxmlformats.org/officeDocument/2006/relationships/slide" Target="slide22.xml"/><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slide" Target="slide19.xml"/><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slide" Target="slide19.xml"/><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slide" Target="slide19.xml"/><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61.xml"/><Relationship Id="rId6" Type="http://schemas.openxmlformats.org/officeDocument/2006/relationships/image" Target="../media/image43.png"/><Relationship Id="rId5" Type="http://schemas.openxmlformats.org/officeDocument/2006/relationships/slide" Target="slide19.xml"/><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9.gif"/></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svg"/><Relationship Id="rId1" Type="http://schemas.openxmlformats.org/officeDocument/2006/relationships/slideLayout" Target="../slideLayouts/slideLayout6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6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6.png"/><Relationship Id="rId7" Type="http://schemas.openxmlformats.org/officeDocument/2006/relationships/oleObject" Target="../embeddings/oleObject2.bin"/><Relationship Id="rId2" Type="http://schemas.openxmlformats.org/officeDocument/2006/relationships/image" Target="../media/image15.emf"/><Relationship Id="rId1" Type="http://schemas.openxmlformats.org/officeDocument/2006/relationships/slideLayout" Target="../slideLayouts/slideLayout61.x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99635-34A5-30E4-BC3C-8395FB88B705}"/>
              </a:ext>
            </a:extLst>
          </p:cNvPr>
          <p:cNvSpPr txBox="1"/>
          <p:nvPr/>
        </p:nvSpPr>
        <p:spPr>
          <a:xfrm>
            <a:off x="1426701" y="511337"/>
            <a:ext cx="9338597" cy="2123658"/>
          </a:xfrm>
          <a:prstGeom prst="rect">
            <a:avLst/>
          </a:prstGeom>
          <a:noFill/>
        </p:spPr>
        <p:txBody>
          <a:bodyPr wrap="square" rtlCol="0">
            <a:spAutoFit/>
          </a:bodyPr>
          <a:lstStyle/>
          <a:p>
            <a:pPr algn="ctr"/>
            <a:r>
              <a:rPr lang="en-US" sz="4400" b="1">
                <a:solidFill>
                  <a:srgbClr val="C00000"/>
                </a:solidFill>
                <a:latin typeface="#9Slide03 Nanami Rounded Thin" pitchFamily="2" charset="0"/>
              </a:rPr>
              <a:t>CHƯƠNG 3</a:t>
            </a:r>
          </a:p>
          <a:p>
            <a:pPr algn="ctr"/>
            <a:r>
              <a:rPr lang="en-US" sz="4400" b="1">
                <a:latin typeface="#9Slide03 Nanami Rounded Thin" pitchFamily="2" charset="0"/>
              </a:rPr>
              <a:t> </a:t>
            </a:r>
            <a:r>
              <a:rPr lang="en-US" sz="4400" b="1">
                <a:effectLst>
                  <a:glow rad="228600">
                    <a:schemeClr val="accent2">
                      <a:satMod val="175000"/>
                      <a:alpha val="40000"/>
                    </a:schemeClr>
                  </a:glow>
                  <a:reflection blurRad="6350" stA="55000" endA="300" endPos="45500" dir="5400000" sy="-100000" algn="bl" rotWithShape="0"/>
                </a:effectLst>
                <a:latin typeface="#9Slide03 Nanami Rounded Thin" pitchFamily="2" charset="0"/>
              </a:rPr>
              <a:t>ĐỊNH LÝ PYTHAGORE.</a:t>
            </a:r>
          </a:p>
          <a:p>
            <a:pPr algn="ctr"/>
            <a:r>
              <a:rPr lang="en-US" sz="4400" b="1">
                <a:effectLst>
                  <a:glow rad="228600">
                    <a:schemeClr val="accent2">
                      <a:satMod val="175000"/>
                      <a:alpha val="40000"/>
                    </a:schemeClr>
                  </a:glow>
                  <a:reflection blurRad="6350" stA="55000" endA="300" endPos="45500" dir="5400000" sy="-100000" algn="bl" rotWithShape="0"/>
                </a:effectLst>
                <a:latin typeface="#9Slide03 Nanami Rounded Thin" pitchFamily="2" charset="0"/>
              </a:rPr>
              <a:t>CÁC LOẠI TỨ GIÁC THƯỜNG GẶP</a:t>
            </a:r>
            <a:endParaRPr lang="vi-VN" sz="4400" b="1">
              <a:effectLst>
                <a:glow rad="228600">
                  <a:schemeClr val="accent2">
                    <a:satMod val="175000"/>
                    <a:alpha val="40000"/>
                  </a:schemeClr>
                </a:glow>
                <a:reflection blurRad="6350" stA="55000" endA="300" endPos="45500" dir="5400000" sy="-100000" algn="bl" rotWithShape="0"/>
              </a:effectLst>
              <a:latin typeface="#9Slide03 Nanami Rounded Thin" pitchFamily="2" charset="0"/>
            </a:endParaRPr>
          </a:p>
        </p:txBody>
      </p:sp>
      <p:sp>
        <p:nvSpPr>
          <p:cNvPr id="3" name="TextBox 2">
            <a:extLst>
              <a:ext uri="{FF2B5EF4-FFF2-40B4-BE49-F238E27FC236}">
                <a16:creationId xmlns:a16="http://schemas.microsoft.com/office/drawing/2014/main" id="{B3E006FC-D1BB-0D75-BA49-8E3D01DA8782}"/>
              </a:ext>
            </a:extLst>
          </p:cNvPr>
          <p:cNvSpPr txBox="1"/>
          <p:nvPr/>
        </p:nvSpPr>
        <p:spPr>
          <a:xfrm>
            <a:off x="4342545" y="3272879"/>
            <a:ext cx="3843512" cy="769441"/>
          </a:xfrm>
          <a:prstGeom prst="rect">
            <a:avLst/>
          </a:prstGeom>
          <a:noFill/>
        </p:spPr>
        <p:txBody>
          <a:bodyPr wrap="square">
            <a:spAutoFit/>
          </a:bodyPr>
          <a:lstStyle/>
          <a:p>
            <a:pPr algn="ctr"/>
            <a:r>
              <a:rPr lang="en-US" sz="4400" b="1">
                <a:solidFill>
                  <a:srgbClr val="C00000"/>
                </a:solidFill>
                <a:effectLst/>
                <a:latin typeface="#9Slide03 Nanami Rounded Thin" pitchFamily="2" charset="0"/>
                <a:sym typeface="Lamsymbol" panose="05010101010101010101" pitchFamily="2" charset="2"/>
              </a:rPr>
              <a:t>2. TỨ GIÁC</a:t>
            </a:r>
            <a:endParaRPr lang="vi-VN" sz="4400" b="1">
              <a:solidFill>
                <a:srgbClr val="C00000"/>
              </a:solidFill>
              <a:effectLst/>
              <a:latin typeface="#9Slide03 Nanami Rounded Thin" pitchFamily="2" charset="0"/>
            </a:endParaRPr>
          </a:p>
        </p:txBody>
      </p:sp>
    </p:spTree>
    <p:extLst>
      <p:ext uri="{BB962C8B-B14F-4D97-AF65-F5344CB8AC3E}">
        <p14:creationId xmlns:p14="http://schemas.microsoft.com/office/powerpoint/2010/main" val="126490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7C86A-7AA0-5041-249A-1A19A79C7D67}"/>
              </a:ext>
            </a:extLst>
          </p:cNvPr>
          <p:cNvSpPr txBox="1"/>
          <p:nvPr/>
        </p:nvSpPr>
        <p:spPr>
          <a:xfrm>
            <a:off x="0" y="2411401"/>
            <a:ext cx="1567543" cy="523220"/>
          </a:xfrm>
          <a:custGeom>
            <a:avLst/>
            <a:gdLst>
              <a:gd name="connsiteX0" fmla="*/ 0 w 1567543"/>
              <a:gd name="connsiteY0" fmla="*/ 0 h 523220"/>
              <a:gd name="connsiteX1" fmla="*/ 1567543 w 1567543"/>
              <a:gd name="connsiteY1" fmla="*/ 0 h 523220"/>
              <a:gd name="connsiteX2" fmla="*/ 1567543 w 1567543"/>
              <a:gd name="connsiteY2" fmla="*/ 523220 h 523220"/>
              <a:gd name="connsiteX3" fmla="*/ 0 w 1567543"/>
              <a:gd name="connsiteY3" fmla="*/ 523220 h 523220"/>
              <a:gd name="connsiteX4" fmla="*/ 0 w 1567543"/>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523220" extrusionOk="0">
                <a:moveTo>
                  <a:pt x="0" y="0"/>
                </a:moveTo>
                <a:cubicBezTo>
                  <a:pt x="381199" y="30960"/>
                  <a:pt x="861721" y="116934"/>
                  <a:pt x="1567543" y="0"/>
                </a:cubicBezTo>
                <a:cubicBezTo>
                  <a:pt x="1579375" y="107097"/>
                  <a:pt x="1572281" y="443594"/>
                  <a:pt x="1567543" y="523220"/>
                </a:cubicBezTo>
                <a:cubicBezTo>
                  <a:pt x="946171" y="462732"/>
                  <a:pt x="380617" y="474685"/>
                  <a:pt x="0" y="523220"/>
                </a:cubicBezTo>
                <a:cubicBezTo>
                  <a:pt x="27781" y="431416"/>
                  <a:pt x="18783" y="187811"/>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800" b="1">
                <a:solidFill>
                  <a:srgbClr val="C00000"/>
                </a:solidFill>
                <a:latin typeface="#9Slide03 Ample" panose="02000000000000000000" pitchFamily="2" charset="0"/>
              </a:rPr>
              <a:t>Ví dụ 3</a:t>
            </a:r>
            <a:endParaRPr lang="en-US" sz="2800"/>
          </a:p>
        </p:txBody>
      </p:sp>
      <p:grpSp>
        <p:nvGrpSpPr>
          <p:cNvPr id="4" name="Group 3">
            <a:extLst>
              <a:ext uri="{FF2B5EF4-FFF2-40B4-BE49-F238E27FC236}">
                <a16:creationId xmlns:a16="http://schemas.microsoft.com/office/drawing/2014/main" id="{631893F5-C84F-2433-AD76-4A26F6A2946E}"/>
              </a:ext>
            </a:extLst>
          </p:cNvPr>
          <p:cNvGrpSpPr/>
          <p:nvPr/>
        </p:nvGrpSpPr>
        <p:grpSpPr>
          <a:xfrm>
            <a:off x="0" y="823398"/>
            <a:ext cx="5891955" cy="584776"/>
            <a:chOff x="67056" y="1179570"/>
            <a:chExt cx="5511496" cy="611125"/>
          </a:xfrm>
        </p:grpSpPr>
        <p:sp>
          <p:nvSpPr>
            <p:cNvPr id="5" name="TextBox 4">
              <a:extLst>
                <a:ext uri="{FF2B5EF4-FFF2-40B4-BE49-F238E27FC236}">
                  <a16:creationId xmlns:a16="http://schemas.microsoft.com/office/drawing/2014/main" id="{B0222F98-1633-7CE9-FC86-D2548C33B2C2}"/>
                </a:ext>
              </a:extLst>
            </p:cNvPr>
            <p:cNvSpPr txBox="1"/>
            <p:nvPr/>
          </p:nvSpPr>
          <p:spPr>
            <a:xfrm>
              <a:off x="567797" y="1179571"/>
              <a:ext cx="5010755" cy="611124"/>
            </a:xfrm>
            <a:prstGeom prst="rect">
              <a:avLst/>
            </a:prstGeom>
            <a:solidFill>
              <a:schemeClr val="accent6">
                <a:lumMod val="20000"/>
                <a:lumOff val="80000"/>
              </a:schemeClr>
            </a:solidFill>
            <a:ln>
              <a:noFill/>
            </a:ln>
          </p:spPr>
          <p:txBody>
            <a:bodyPr wrap="square" rtlCol="0">
              <a:spAutoFit/>
            </a:bodyPr>
            <a:lstStyle/>
            <a:p>
              <a:pPr algn="l"/>
              <a:r>
                <a:rPr lang="en-US" sz="3200" b="1" i="0">
                  <a:solidFill>
                    <a:srgbClr val="002060"/>
                  </a:solidFill>
                  <a:effectLst/>
                  <a:latin typeface="#9Slide03 Ample" panose="02000000000000000000" pitchFamily="2" charset="0"/>
                </a:rPr>
                <a:t>   Tổng các góc của 1 tứ giác</a:t>
              </a:r>
              <a:endParaRPr lang="vi-VN" sz="3200" b="1">
                <a:solidFill>
                  <a:srgbClr val="002060"/>
                </a:solidFill>
                <a:latin typeface="#9Slide03 Ample" panose="02000000000000000000" pitchFamily="2" charset="0"/>
              </a:endParaRPr>
            </a:p>
          </p:txBody>
        </p:sp>
        <p:sp>
          <p:nvSpPr>
            <p:cNvPr id="6" name="Arrow: Pentagon 5">
              <a:extLst>
                <a:ext uri="{FF2B5EF4-FFF2-40B4-BE49-F238E27FC236}">
                  <a16:creationId xmlns:a16="http://schemas.microsoft.com/office/drawing/2014/main" id="{8C6464C8-1364-6B9E-083A-2DBD82AEC8D9}"/>
                </a:ext>
              </a:extLst>
            </p:cNvPr>
            <p:cNvSpPr/>
            <p:nvPr/>
          </p:nvSpPr>
          <p:spPr>
            <a:xfrm>
              <a:off x="67056" y="1186658"/>
              <a:ext cx="470948" cy="57661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9Slide03 AllRoundGothic" panose="020B0703020202020104" pitchFamily="34" charset="0"/>
                </a:rPr>
                <a:t>2</a:t>
              </a:r>
              <a:endParaRPr lang="vi-VN" sz="2800" b="1">
                <a:latin typeface="#9Slide03 AllRoundGothic" panose="020B0703020202020104" pitchFamily="34" charset="0"/>
              </a:endParaRPr>
            </a:p>
          </p:txBody>
        </p:sp>
        <p:sp>
          <p:nvSpPr>
            <p:cNvPr id="7" name="Arrow: Chevron 6">
              <a:extLst>
                <a:ext uri="{FF2B5EF4-FFF2-40B4-BE49-F238E27FC236}">
                  <a16:creationId xmlns:a16="http://schemas.microsoft.com/office/drawing/2014/main" id="{A8EEBE3C-7FC8-F824-A069-FE8A1BB15B96}"/>
                </a:ext>
              </a:extLst>
            </p:cNvPr>
            <p:cNvSpPr/>
            <p:nvPr/>
          </p:nvSpPr>
          <p:spPr>
            <a:xfrm>
              <a:off x="360970" y="1179570"/>
              <a:ext cx="389044" cy="58477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TextBox 7">
            <a:extLst>
              <a:ext uri="{FF2B5EF4-FFF2-40B4-BE49-F238E27FC236}">
                <a16:creationId xmlns:a16="http://schemas.microsoft.com/office/drawing/2014/main" id="{02B48D10-5330-A0FA-529D-D00A7F320947}"/>
              </a:ext>
            </a:extLst>
          </p:cNvPr>
          <p:cNvSpPr txBox="1"/>
          <p:nvPr/>
        </p:nvSpPr>
        <p:spPr>
          <a:xfrm>
            <a:off x="1" y="1505849"/>
            <a:ext cx="2677885" cy="461665"/>
          </a:xfrm>
          <a:prstGeom prst="rect">
            <a:avLst/>
          </a:prstGeom>
          <a:noFill/>
        </p:spPr>
        <p:txBody>
          <a:bodyPr wrap="square">
            <a:spAutoFit/>
          </a:bodyPr>
          <a:lstStyle/>
          <a:p>
            <a:r>
              <a:rPr lang="en-US" sz="2400" b="1"/>
              <a:t>Tứ giác ABCD có:</a:t>
            </a:r>
            <a:endParaRPr lang="vi-VN" sz="2400" b="1"/>
          </a:p>
        </p:txBody>
      </p:sp>
      <p:graphicFrame>
        <p:nvGraphicFramePr>
          <p:cNvPr id="9" name="Object 8">
            <a:extLst>
              <a:ext uri="{FF2B5EF4-FFF2-40B4-BE49-F238E27FC236}">
                <a16:creationId xmlns:a16="http://schemas.microsoft.com/office/drawing/2014/main" id="{AF604C8A-CB46-12A5-28F4-102EB286924C}"/>
              </a:ext>
            </a:extLst>
          </p:cNvPr>
          <p:cNvGraphicFramePr>
            <a:graphicFrameLocks noChangeAspect="1"/>
          </p:cNvGraphicFramePr>
          <p:nvPr>
            <p:extLst>
              <p:ext uri="{D42A27DB-BD31-4B8C-83A1-F6EECF244321}">
                <p14:modId xmlns:p14="http://schemas.microsoft.com/office/powerpoint/2010/main" val="1042591025"/>
              </p:ext>
            </p:extLst>
          </p:nvPr>
        </p:nvGraphicFramePr>
        <p:xfrm>
          <a:off x="2626265" y="1479364"/>
          <a:ext cx="2944850" cy="514634"/>
        </p:xfrm>
        <a:graphic>
          <a:graphicData uri="http://schemas.openxmlformats.org/presentationml/2006/ole">
            <mc:AlternateContent xmlns:mc="http://schemas.openxmlformats.org/markup-compatibility/2006">
              <mc:Choice xmlns:v="urn:schemas-microsoft-com:vml" Requires="v">
                <p:oleObj name="Equation" r:id="rId2" imgW="1307880" imgH="228600" progId="Equation.DSMT4">
                  <p:embed/>
                </p:oleObj>
              </mc:Choice>
              <mc:Fallback>
                <p:oleObj name="Equation" r:id="rId2" imgW="1307880" imgH="228600" progId="Equation.DSMT4">
                  <p:embed/>
                  <p:pic>
                    <p:nvPicPr>
                      <p:cNvPr id="6" name="Object 5">
                        <a:extLst>
                          <a:ext uri="{FF2B5EF4-FFF2-40B4-BE49-F238E27FC236}">
                            <a16:creationId xmlns:a16="http://schemas.microsoft.com/office/drawing/2014/main" id="{AAF36627-E3EA-8286-D28C-3E207FB60BBA}"/>
                          </a:ext>
                        </a:extLst>
                      </p:cNvPr>
                      <p:cNvPicPr/>
                      <p:nvPr/>
                    </p:nvPicPr>
                    <p:blipFill>
                      <a:blip r:embed="rId3"/>
                      <a:stretch>
                        <a:fillRect/>
                      </a:stretch>
                    </p:blipFill>
                    <p:spPr>
                      <a:xfrm>
                        <a:off x="2626265" y="1479364"/>
                        <a:ext cx="2944850" cy="514634"/>
                      </a:xfrm>
                      <a:custGeom>
                        <a:avLst/>
                        <a:gdLst>
                          <a:gd name="connsiteX0" fmla="*/ 0 w 2944850"/>
                          <a:gd name="connsiteY0" fmla="*/ 0 h 514634"/>
                          <a:gd name="connsiteX1" fmla="*/ 2944850 w 2944850"/>
                          <a:gd name="connsiteY1" fmla="*/ 0 h 514634"/>
                          <a:gd name="connsiteX2" fmla="*/ 2944850 w 2944850"/>
                          <a:gd name="connsiteY2" fmla="*/ 514634 h 514634"/>
                          <a:gd name="connsiteX3" fmla="*/ 0 w 2944850"/>
                          <a:gd name="connsiteY3" fmla="*/ 514634 h 514634"/>
                          <a:gd name="connsiteX4" fmla="*/ 0 w 2944850"/>
                          <a:gd name="connsiteY4" fmla="*/ 0 h 51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850" h="514634" fill="none" extrusionOk="0">
                            <a:moveTo>
                              <a:pt x="0" y="0"/>
                            </a:moveTo>
                            <a:cubicBezTo>
                              <a:pt x="1428693" y="23912"/>
                              <a:pt x="2513359" y="123225"/>
                              <a:pt x="2944850" y="0"/>
                            </a:cubicBezTo>
                            <a:cubicBezTo>
                              <a:pt x="2929251" y="114079"/>
                              <a:pt x="2910869" y="407179"/>
                              <a:pt x="2944850" y="514634"/>
                            </a:cubicBezTo>
                            <a:cubicBezTo>
                              <a:pt x="2628485" y="389289"/>
                              <a:pt x="475133" y="581626"/>
                              <a:pt x="0" y="514634"/>
                            </a:cubicBezTo>
                            <a:cubicBezTo>
                              <a:pt x="35084" y="259509"/>
                              <a:pt x="-42401" y="127813"/>
                              <a:pt x="0" y="0"/>
                            </a:cubicBezTo>
                            <a:close/>
                          </a:path>
                          <a:path w="2944850" h="514634" stroke="0" extrusionOk="0">
                            <a:moveTo>
                              <a:pt x="0" y="0"/>
                            </a:moveTo>
                            <a:cubicBezTo>
                              <a:pt x="899241" y="24971"/>
                              <a:pt x="2541569" y="-61107"/>
                              <a:pt x="2944850" y="0"/>
                            </a:cubicBezTo>
                            <a:cubicBezTo>
                              <a:pt x="2954777" y="104584"/>
                              <a:pt x="2983459" y="258506"/>
                              <a:pt x="2944850" y="514634"/>
                            </a:cubicBezTo>
                            <a:cubicBezTo>
                              <a:pt x="2544086" y="580119"/>
                              <a:pt x="807863" y="657642"/>
                              <a:pt x="0" y="514634"/>
                            </a:cubicBezTo>
                            <a:cubicBezTo>
                              <a:pt x="12744" y="425562"/>
                              <a:pt x="-25613" y="248001"/>
                              <a:pt x="0" y="0"/>
                            </a:cubicBezTo>
                            <a:close/>
                          </a:path>
                        </a:pathLst>
                      </a:custGeom>
                      <a:ln w="19050">
                        <a:solidFill>
                          <a:srgbClr val="920F1D"/>
                        </a:solidFill>
                      </a:ln>
                    </p:spPr>
                  </p:pic>
                </p:oleObj>
              </mc:Fallback>
            </mc:AlternateContent>
          </a:graphicData>
        </a:graphic>
      </p:graphicFrame>
      <p:pic>
        <p:nvPicPr>
          <p:cNvPr id="12" name="Picture 11">
            <a:extLst>
              <a:ext uri="{FF2B5EF4-FFF2-40B4-BE49-F238E27FC236}">
                <a16:creationId xmlns:a16="http://schemas.microsoft.com/office/drawing/2014/main" id="{8E43BC10-EC35-587A-CCD4-219F079F66CC}"/>
              </a:ext>
            </a:extLst>
          </p:cNvPr>
          <p:cNvPicPr>
            <a:picLocks noChangeAspect="1"/>
          </p:cNvPicPr>
          <p:nvPr/>
        </p:nvPicPr>
        <p:blipFill>
          <a:blip r:embed="rId4">
            <a:clrChange>
              <a:clrFrom>
                <a:srgbClr val="FEFFFD"/>
              </a:clrFrom>
              <a:clrTo>
                <a:srgbClr val="FEFFFD">
                  <a:alpha val="0"/>
                </a:srgbClr>
              </a:clrTo>
            </a:clrChange>
          </a:blip>
          <a:stretch>
            <a:fillRect/>
          </a:stretch>
        </p:blipFill>
        <p:spPr>
          <a:xfrm>
            <a:off x="4469892" y="3204894"/>
            <a:ext cx="3252216" cy="2136648"/>
          </a:xfrm>
          <a:prstGeom prst="rect">
            <a:avLst/>
          </a:prstGeom>
        </p:spPr>
      </p:pic>
      <p:pic>
        <p:nvPicPr>
          <p:cNvPr id="13" name="Picture 12">
            <a:extLst>
              <a:ext uri="{FF2B5EF4-FFF2-40B4-BE49-F238E27FC236}">
                <a16:creationId xmlns:a16="http://schemas.microsoft.com/office/drawing/2014/main" id="{D94C68EC-F205-7D9B-5267-5C1CB2298ED5}"/>
              </a:ext>
            </a:extLst>
          </p:cNvPr>
          <p:cNvPicPr>
            <a:picLocks noChangeAspect="1"/>
          </p:cNvPicPr>
          <p:nvPr/>
        </p:nvPicPr>
        <p:blipFill>
          <a:blip r:embed="rId5">
            <a:clrChange>
              <a:clrFrom>
                <a:srgbClr val="FEFFFD"/>
              </a:clrFrom>
              <a:clrTo>
                <a:srgbClr val="FEFFFD">
                  <a:alpha val="0"/>
                </a:srgbClr>
              </a:clrTo>
            </a:clrChange>
          </a:blip>
          <a:stretch>
            <a:fillRect/>
          </a:stretch>
        </p:blipFill>
        <p:spPr>
          <a:xfrm>
            <a:off x="8574410" y="2934621"/>
            <a:ext cx="2392680" cy="2508504"/>
          </a:xfrm>
          <a:prstGeom prst="rect">
            <a:avLst/>
          </a:prstGeom>
        </p:spPr>
      </p:pic>
      <p:sp>
        <p:nvSpPr>
          <p:cNvPr id="15" name="TextBox 14">
            <a:extLst>
              <a:ext uri="{FF2B5EF4-FFF2-40B4-BE49-F238E27FC236}">
                <a16:creationId xmlns:a16="http://schemas.microsoft.com/office/drawing/2014/main" id="{493B4006-BF69-E575-21C6-F66D4EBA4D60}"/>
              </a:ext>
            </a:extLst>
          </p:cNvPr>
          <p:cNvSpPr txBox="1"/>
          <p:nvPr/>
        </p:nvSpPr>
        <p:spPr>
          <a:xfrm>
            <a:off x="5430375" y="5808367"/>
            <a:ext cx="1045028" cy="400110"/>
          </a:xfrm>
          <a:prstGeom prst="rect">
            <a:avLst/>
          </a:prstGeom>
          <a:noFill/>
        </p:spPr>
        <p:txBody>
          <a:bodyPr wrap="square" rtlCol="0">
            <a:spAutoFit/>
          </a:bodyPr>
          <a:lstStyle/>
          <a:p>
            <a:pPr algn="l"/>
            <a:r>
              <a:rPr lang="en-US" sz="2000" b="1"/>
              <a:t>Hình 8</a:t>
            </a:r>
          </a:p>
        </p:txBody>
      </p:sp>
      <p:sp>
        <p:nvSpPr>
          <p:cNvPr id="16" name="TextBox 15">
            <a:extLst>
              <a:ext uri="{FF2B5EF4-FFF2-40B4-BE49-F238E27FC236}">
                <a16:creationId xmlns:a16="http://schemas.microsoft.com/office/drawing/2014/main" id="{B74E64BA-778A-993B-B3E0-9780AD004EE4}"/>
              </a:ext>
            </a:extLst>
          </p:cNvPr>
          <p:cNvSpPr txBox="1"/>
          <p:nvPr/>
        </p:nvSpPr>
        <p:spPr>
          <a:xfrm>
            <a:off x="2347055" y="5335629"/>
            <a:ext cx="500743" cy="523220"/>
          </a:xfrm>
          <a:prstGeom prst="rect">
            <a:avLst/>
          </a:prstGeom>
          <a:noFill/>
        </p:spPr>
        <p:txBody>
          <a:bodyPr wrap="square" rtlCol="0">
            <a:spAutoFit/>
          </a:bodyPr>
          <a:lstStyle/>
          <a:p>
            <a:pPr algn="l"/>
            <a:r>
              <a:rPr lang="en-US" sz="2800" b="1">
                <a:solidFill>
                  <a:srgbClr val="C00000"/>
                </a:solidFill>
              </a:rPr>
              <a:t>a)</a:t>
            </a:r>
          </a:p>
        </p:txBody>
      </p:sp>
      <p:sp>
        <p:nvSpPr>
          <p:cNvPr id="17" name="TextBox 16">
            <a:extLst>
              <a:ext uri="{FF2B5EF4-FFF2-40B4-BE49-F238E27FC236}">
                <a16:creationId xmlns:a16="http://schemas.microsoft.com/office/drawing/2014/main" id="{917DFF6C-4E05-63A6-225A-E6550B056BB0}"/>
              </a:ext>
            </a:extLst>
          </p:cNvPr>
          <p:cNvSpPr txBox="1"/>
          <p:nvPr/>
        </p:nvSpPr>
        <p:spPr>
          <a:xfrm>
            <a:off x="5702518" y="5285147"/>
            <a:ext cx="500743" cy="523220"/>
          </a:xfrm>
          <a:prstGeom prst="rect">
            <a:avLst/>
          </a:prstGeom>
          <a:noFill/>
        </p:spPr>
        <p:txBody>
          <a:bodyPr wrap="square" rtlCol="0">
            <a:spAutoFit/>
          </a:bodyPr>
          <a:lstStyle/>
          <a:p>
            <a:pPr algn="l"/>
            <a:r>
              <a:rPr lang="en-US" sz="2800" b="1">
                <a:solidFill>
                  <a:srgbClr val="C00000"/>
                </a:solidFill>
              </a:rPr>
              <a:t>b)</a:t>
            </a:r>
          </a:p>
        </p:txBody>
      </p:sp>
      <p:sp>
        <p:nvSpPr>
          <p:cNvPr id="18" name="TextBox 17">
            <a:extLst>
              <a:ext uri="{FF2B5EF4-FFF2-40B4-BE49-F238E27FC236}">
                <a16:creationId xmlns:a16="http://schemas.microsoft.com/office/drawing/2014/main" id="{E42E07D7-AAC3-417C-47F1-DE16B7445DCC}"/>
              </a:ext>
            </a:extLst>
          </p:cNvPr>
          <p:cNvSpPr txBox="1"/>
          <p:nvPr/>
        </p:nvSpPr>
        <p:spPr>
          <a:xfrm>
            <a:off x="9520378" y="5285147"/>
            <a:ext cx="500743" cy="523220"/>
          </a:xfrm>
          <a:prstGeom prst="rect">
            <a:avLst/>
          </a:prstGeom>
          <a:noFill/>
        </p:spPr>
        <p:txBody>
          <a:bodyPr wrap="square" rtlCol="0">
            <a:spAutoFit/>
          </a:bodyPr>
          <a:lstStyle/>
          <a:p>
            <a:pPr algn="l"/>
            <a:r>
              <a:rPr lang="en-US" sz="2800" b="1">
                <a:solidFill>
                  <a:srgbClr val="C00000"/>
                </a:solidFill>
              </a:rPr>
              <a:t>c)</a:t>
            </a:r>
          </a:p>
        </p:txBody>
      </p:sp>
      <p:sp>
        <p:nvSpPr>
          <p:cNvPr id="19" name="TextBox 18">
            <a:extLst>
              <a:ext uri="{FF2B5EF4-FFF2-40B4-BE49-F238E27FC236}">
                <a16:creationId xmlns:a16="http://schemas.microsoft.com/office/drawing/2014/main" id="{72896873-C526-6FE0-0EFC-32D47EE312BB}"/>
              </a:ext>
            </a:extLst>
          </p:cNvPr>
          <p:cNvSpPr txBox="1"/>
          <p:nvPr/>
        </p:nvSpPr>
        <p:spPr>
          <a:xfrm>
            <a:off x="1811165" y="2428953"/>
            <a:ext cx="5910943" cy="584775"/>
          </a:xfrm>
          <a:prstGeom prst="rect">
            <a:avLst/>
          </a:prstGeom>
          <a:noFill/>
        </p:spPr>
        <p:txBody>
          <a:bodyPr wrap="square" rtlCol="0">
            <a:spAutoFit/>
          </a:bodyPr>
          <a:lstStyle/>
          <a:p>
            <a:pPr algn="l"/>
            <a:r>
              <a:rPr lang="en-US" sz="3200" b="1">
                <a:latin typeface="#9Slide03 NettoOT" panose="02000500000000000000" pitchFamily="2" charset="0"/>
              </a:rPr>
              <a:t>Tìm số đo x ở mỗi tứ giác sau:</a:t>
            </a:r>
          </a:p>
        </p:txBody>
      </p:sp>
      <p:pic>
        <p:nvPicPr>
          <p:cNvPr id="11" name="Picture 10">
            <a:extLst>
              <a:ext uri="{FF2B5EF4-FFF2-40B4-BE49-F238E27FC236}">
                <a16:creationId xmlns:a16="http://schemas.microsoft.com/office/drawing/2014/main" id="{175C5B70-DCA6-3C63-EDCB-7532F9CA552F}"/>
              </a:ext>
            </a:extLst>
          </p:cNvPr>
          <p:cNvPicPr>
            <a:picLocks noChangeAspect="1"/>
          </p:cNvPicPr>
          <p:nvPr/>
        </p:nvPicPr>
        <p:blipFill>
          <a:blip r:embed="rId6">
            <a:clrChange>
              <a:clrFrom>
                <a:srgbClr val="FEFFFD"/>
              </a:clrFrom>
              <a:clrTo>
                <a:srgbClr val="FEFFFD">
                  <a:alpha val="0"/>
                </a:srgbClr>
              </a:clrTo>
            </a:clrChange>
          </a:blip>
          <a:stretch>
            <a:fillRect/>
          </a:stretch>
        </p:blipFill>
        <p:spPr>
          <a:xfrm>
            <a:off x="749675" y="2904799"/>
            <a:ext cx="2795016" cy="2621280"/>
          </a:xfrm>
          <a:prstGeom prst="rect">
            <a:avLst/>
          </a:prstGeom>
        </p:spPr>
      </p:pic>
    </p:spTree>
    <p:extLst>
      <p:ext uri="{BB962C8B-B14F-4D97-AF65-F5344CB8AC3E}">
        <p14:creationId xmlns:p14="http://schemas.microsoft.com/office/powerpoint/2010/main" val="37766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A1484E-E603-4FB2-E0CD-74A9EAAC3790}"/>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157522" y="697933"/>
            <a:ext cx="2677738" cy="2413062"/>
          </a:xfrm>
          <a:prstGeom prst="rect">
            <a:avLst/>
          </a:prstGeom>
        </p:spPr>
      </p:pic>
      <p:sp>
        <p:nvSpPr>
          <p:cNvPr id="3" name="TextBox 2">
            <a:extLst>
              <a:ext uri="{FF2B5EF4-FFF2-40B4-BE49-F238E27FC236}">
                <a16:creationId xmlns:a16="http://schemas.microsoft.com/office/drawing/2014/main" id="{98F52DC7-D4B2-FEAE-91EC-E589529BE0A1}"/>
              </a:ext>
            </a:extLst>
          </p:cNvPr>
          <p:cNvSpPr txBox="1"/>
          <p:nvPr/>
        </p:nvSpPr>
        <p:spPr>
          <a:xfrm>
            <a:off x="0" y="3016366"/>
            <a:ext cx="500743" cy="523220"/>
          </a:xfrm>
          <a:prstGeom prst="rect">
            <a:avLst/>
          </a:prstGeom>
          <a:noFill/>
        </p:spPr>
        <p:txBody>
          <a:bodyPr wrap="square" rtlCol="0">
            <a:spAutoFit/>
          </a:bodyPr>
          <a:lstStyle/>
          <a:p>
            <a:pPr algn="l"/>
            <a:r>
              <a:rPr lang="en-US" sz="2800" b="1">
                <a:solidFill>
                  <a:srgbClr val="C00000"/>
                </a:solidFill>
              </a:rPr>
              <a:t>a)</a:t>
            </a:r>
          </a:p>
        </p:txBody>
      </p:sp>
      <p:pic>
        <p:nvPicPr>
          <p:cNvPr id="4" name="Picture 3">
            <a:extLst>
              <a:ext uri="{FF2B5EF4-FFF2-40B4-BE49-F238E27FC236}">
                <a16:creationId xmlns:a16="http://schemas.microsoft.com/office/drawing/2014/main" id="{0CC41563-FFE0-6B44-3BC1-EF53785E084F}"/>
              </a:ext>
            </a:extLst>
          </p:cNvPr>
          <p:cNvPicPr>
            <a:picLocks noChangeAspect="1"/>
          </p:cNvPicPr>
          <p:nvPr/>
        </p:nvPicPr>
        <p:blipFill>
          <a:blip r:embed="rId3">
            <a:clrChange>
              <a:clrFrom>
                <a:srgbClr val="FEFFFD"/>
              </a:clrFrom>
              <a:clrTo>
                <a:srgbClr val="FEFFFD">
                  <a:alpha val="0"/>
                </a:srgbClr>
              </a:clrTo>
            </a:clrChange>
          </a:blip>
          <a:stretch>
            <a:fillRect/>
          </a:stretch>
        </p:blipFill>
        <p:spPr>
          <a:xfrm>
            <a:off x="4132434" y="645907"/>
            <a:ext cx="3252216" cy="2136648"/>
          </a:xfrm>
          <a:prstGeom prst="rect">
            <a:avLst/>
          </a:prstGeom>
        </p:spPr>
      </p:pic>
      <p:sp>
        <p:nvSpPr>
          <p:cNvPr id="5" name="TextBox 4">
            <a:extLst>
              <a:ext uri="{FF2B5EF4-FFF2-40B4-BE49-F238E27FC236}">
                <a16:creationId xmlns:a16="http://schemas.microsoft.com/office/drawing/2014/main" id="{A1FD0B33-7130-D415-700B-A8DC17476047}"/>
              </a:ext>
            </a:extLst>
          </p:cNvPr>
          <p:cNvSpPr txBox="1"/>
          <p:nvPr/>
        </p:nvSpPr>
        <p:spPr>
          <a:xfrm>
            <a:off x="3701143" y="3016366"/>
            <a:ext cx="500743" cy="523220"/>
          </a:xfrm>
          <a:prstGeom prst="rect">
            <a:avLst/>
          </a:prstGeom>
          <a:noFill/>
        </p:spPr>
        <p:txBody>
          <a:bodyPr wrap="square" rtlCol="0">
            <a:spAutoFit/>
          </a:bodyPr>
          <a:lstStyle/>
          <a:p>
            <a:pPr algn="l"/>
            <a:r>
              <a:rPr lang="en-US" sz="2800" b="1">
                <a:solidFill>
                  <a:srgbClr val="C00000"/>
                </a:solidFill>
              </a:rPr>
              <a:t>b)</a:t>
            </a:r>
          </a:p>
        </p:txBody>
      </p:sp>
      <p:pic>
        <p:nvPicPr>
          <p:cNvPr id="6" name="Picture 5">
            <a:extLst>
              <a:ext uri="{FF2B5EF4-FFF2-40B4-BE49-F238E27FC236}">
                <a16:creationId xmlns:a16="http://schemas.microsoft.com/office/drawing/2014/main" id="{9FEBC067-7CE8-8191-7538-4DD11D820072}"/>
              </a:ext>
            </a:extLst>
          </p:cNvPr>
          <p:cNvPicPr>
            <a:picLocks noChangeAspect="1"/>
          </p:cNvPicPr>
          <p:nvPr/>
        </p:nvPicPr>
        <p:blipFill>
          <a:blip r:embed="rId4">
            <a:clrChange>
              <a:clrFrom>
                <a:srgbClr val="FEFFFD"/>
              </a:clrFrom>
              <a:clrTo>
                <a:srgbClr val="FEFFFD">
                  <a:alpha val="0"/>
                </a:srgbClr>
              </a:clrTo>
            </a:clrChange>
          </a:blip>
          <a:stretch>
            <a:fillRect/>
          </a:stretch>
        </p:blipFill>
        <p:spPr>
          <a:xfrm>
            <a:off x="9025104" y="645907"/>
            <a:ext cx="2274266" cy="2384358"/>
          </a:xfrm>
          <a:prstGeom prst="rect">
            <a:avLst/>
          </a:prstGeom>
        </p:spPr>
      </p:pic>
      <p:sp>
        <p:nvSpPr>
          <p:cNvPr id="7" name="TextBox 6">
            <a:extLst>
              <a:ext uri="{FF2B5EF4-FFF2-40B4-BE49-F238E27FC236}">
                <a16:creationId xmlns:a16="http://schemas.microsoft.com/office/drawing/2014/main" id="{E828BCE0-D852-2C35-1093-1EDBA0479638}"/>
              </a:ext>
            </a:extLst>
          </p:cNvPr>
          <p:cNvSpPr txBox="1"/>
          <p:nvPr/>
        </p:nvSpPr>
        <p:spPr>
          <a:xfrm>
            <a:off x="7815942" y="2961936"/>
            <a:ext cx="500743" cy="523220"/>
          </a:xfrm>
          <a:prstGeom prst="rect">
            <a:avLst/>
          </a:prstGeom>
          <a:noFill/>
        </p:spPr>
        <p:txBody>
          <a:bodyPr wrap="square" rtlCol="0">
            <a:spAutoFit/>
          </a:bodyPr>
          <a:lstStyle/>
          <a:p>
            <a:pPr algn="l"/>
            <a:r>
              <a:rPr lang="en-US" sz="2800" b="1">
                <a:solidFill>
                  <a:srgbClr val="C00000"/>
                </a:solidFill>
              </a:rPr>
              <a:t>c)</a:t>
            </a:r>
          </a:p>
        </p:txBody>
      </p:sp>
      <p:cxnSp>
        <p:nvCxnSpPr>
          <p:cNvPr id="9" name="Straight Connector 8">
            <a:extLst>
              <a:ext uri="{FF2B5EF4-FFF2-40B4-BE49-F238E27FC236}">
                <a16:creationId xmlns:a16="http://schemas.microsoft.com/office/drawing/2014/main" id="{83E11184-83F3-C560-6CA2-83B061692E08}"/>
              </a:ext>
            </a:extLst>
          </p:cNvPr>
          <p:cNvCxnSpPr>
            <a:cxnSpLocks/>
          </p:cNvCxnSpPr>
          <p:nvPr/>
        </p:nvCxnSpPr>
        <p:spPr>
          <a:xfrm>
            <a:off x="3701143" y="3030265"/>
            <a:ext cx="0" cy="38082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7F925-D2CC-30B1-6DFE-784ABDB970B8}"/>
              </a:ext>
            </a:extLst>
          </p:cNvPr>
          <p:cNvCxnSpPr>
            <a:cxnSpLocks/>
          </p:cNvCxnSpPr>
          <p:nvPr/>
        </p:nvCxnSpPr>
        <p:spPr>
          <a:xfrm>
            <a:off x="7815942" y="3030265"/>
            <a:ext cx="0" cy="38082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4EBB75-FD39-57E6-55F5-0289C54684FF}"/>
              </a:ext>
            </a:extLst>
          </p:cNvPr>
          <p:cNvCxnSpPr>
            <a:cxnSpLocks/>
          </p:cNvCxnSpPr>
          <p:nvPr/>
        </p:nvCxnSpPr>
        <p:spPr>
          <a:xfrm>
            <a:off x="0" y="3030265"/>
            <a:ext cx="121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0DEB8-ED8A-1AAC-3E4A-4600B70334DF}"/>
              </a:ext>
            </a:extLst>
          </p:cNvPr>
          <p:cNvSpPr txBox="1"/>
          <p:nvPr/>
        </p:nvSpPr>
        <p:spPr>
          <a:xfrm>
            <a:off x="0" y="1049541"/>
            <a:ext cx="2068207" cy="461665"/>
          </a:xfrm>
          <a:custGeom>
            <a:avLst/>
            <a:gdLst>
              <a:gd name="connsiteX0" fmla="*/ 0 w 2068207"/>
              <a:gd name="connsiteY0" fmla="*/ 0 h 461665"/>
              <a:gd name="connsiteX1" fmla="*/ 2068207 w 2068207"/>
              <a:gd name="connsiteY1" fmla="*/ 0 h 461665"/>
              <a:gd name="connsiteX2" fmla="*/ 2068207 w 2068207"/>
              <a:gd name="connsiteY2" fmla="*/ 461665 h 461665"/>
              <a:gd name="connsiteX3" fmla="*/ 0 w 2068207"/>
              <a:gd name="connsiteY3" fmla="*/ 461665 h 461665"/>
              <a:gd name="connsiteX4" fmla="*/ 0 w 2068207"/>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207" h="461665" extrusionOk="0">
                <a:moveTo>
                  <a:pt x="0" y="0"/>
                </a:moveTo>
                <a:cubicBezTo>
                  <a:pt x="283822" y="105045"/>
                  <a:pt x="1073437" y="36731"/>
                  <a:pt x="2068207" y="0"/>
                </a:cubicBezTo>
                <a:cubicBezTo>
                  <a:pt x="2038206" y="181969"/>
                  <a:pt x="2036120" y="362465"/>
                  <a:pt x="2068207" y="461665"/>
                </a:cubicBezTo>
                <a:cubicBezTo>
                  <a:pt x="1155131" y="349651"/>
                  <a:pt x="937018" y="348711"/>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rPr>
              <a:t>Thực hành 2</a:t>
            </a:r>
          </a:p>
        </p:txBody>
      </p:sp>
      <p:sp>
        <p:nvSpPr>
          <p:cNvPr id="4" name="TextBox 3">
            <a:extLst>
              <a:ext uri="{FF2B5EF4-FFF2-40B4-BE49-F238E27FC236}">
                <a16:creationId xmlns:a16="http://schemas.microsoft.com/office/drawing/2014/main" id="{D24013A9-EAB1-6CD2-DF2B-FFBD8D09D637}"/>
              </a:ext>
            </a:extLst>
          </p:cNvPr>
          <p:cNvSpPr txBox="1"/>
          <p:nvPr/>
        </p:nvSpPr>
        <p:spPr>
          <a:xfrm>
            <a:off x="2068207" y="1049541"/>
            <a:ext cx="5910943" cy="584775"/>
          </a:xfrm>
          <a:prstGeom prst="rect">
            <a:avLst/>
          </a:prstGeom>
          <a:noFill/>
        </p:spPr>
        <p:txBody>
          <a:bodyPr wrap="square" rtlCol="0">
            <a:spAutoFit/>
          </a:bodyPr>
          <a:lstStyle/>
          <a:p>
            <a:pPr algn="l"/>
            <a:r>
              <a:rPr lang="en-US" sz="3200" b="1">
                <a:latin typeface="#9Slide03 NettoOT" panose="02000500000000000000" pitchFamily="2" charset="0"/>
              </a:rPr>
              <a:t>Tìm x trong mỗi tứ giác sau:</a:t>
            </a:r>
          </a:p>
        </p:txBody>
      </p:sp>
      <p:pic>
        <p:nvPicPr>
          <p:cNvPr id="5" name="Picture 4">
            <a:extLst>
              <a:ext uri="{FF2B5EF4-FFF2-40B4-BE49-F238E27FC236}">
                <a16:creationId xmlns:a16="http://schemas.microsoft.com/office/drawing/2014/main" id="{6D7426DC-2377-912C-385B-631584FDEA78}"/>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416067" y="1584653"/>
            <a:ext cx="2840001" cy="2850598"/>
          </a:xfrm>
          <a:prstGeom prst="rect">
            <a:avLst/>
          </a:prstGeom>
        </p:spPr>
      </p:pic>
      <p:pic>
        <p:nvPicPr>
          <p:cNvPr id="2" name="Picture 1">
            <a:extLst>
              <a:ext uri="{FF2B5EF4-FFF2-40B4-BE49-F238E27FC236}">
                <a16:creationId xmlns:a16="http://schemas.microsoft.com/office/drawing/2014/main" id="{5E90E2E0-D586-95D0-52BF-11DA53D967D8}"/>
              </a:ext>
            </a:extLst>
          </p:cNvPr>
          <p:cNvPicPr>
            <a:picLocks noChangeAspect="1"/>
          </p:cNvPicPr>
          <p:nvPr/>
        </p:nvPicPr>
        <p:blipFill>
          <a:blip r:embed="rId3">
            <a:clrChange>
              <a:clrFrom>
                <a:srgbClr val="FEFFFD"/>
              </a:clrFrom>
              <a:clrTo>
                <a:srgbClr val="FEFFFD">
                  <a:alpha val="0"/>
                </a:srgbClr>
              </a:clrTo>
            </a:clrChange>
          </a:blip>
          <a:stretch>
            <a:fillRect/>
          </a:stretch>
        </p:blipFill>
        <p:spPr>
          <a:xfrm>
            <a:off x="4536883" y="1777572"/>
            <a:ext cx="2499360" cy="2423160"/>
          </a:xfrm>
          <a:prstGeom prst="rect">
            <a:avLst/>
          </a:prstGeom>
        </p:spPr>
      </p:pic>
      <p:pic>
        <p:nvPicPr>
          <p:cNvPr id="6" name="Picture 5">
            <a:extLst>
              <a:ext uri="{FF2B5EF4-FFF2-40B4-BE49-F238E27FC236}">
                <a16:creationId xmlns:a16="http://schemas.microsoft.com/office/drawing/2014/main" id="{D3D1D3B6-EE49-0CFE-5484-761F0FF16729}"/>
              </a:ext>
            </a:extLst>
          </p:cNvPr>
          <p:cNvPicPr>
            <a:picLocks noChangeAspect="1"/>
          </p:cNvPicPr>
          <p:nvPr/>
        </p:nvPicPr>
        <p:blipFill>
          <a:blip r:embed="rId4">
            <a:clrChange>
              <a:clrFrom>
                <a:srgbClr val="FEFFFD"/>
              </a:clrFrom>
              <a:clrTo>
                <a:srgbClr val="FEFFFD">
                  <a:alpha val="0"/>
                </a:srgbClr>
              </a:clrTo>
            </a:clrChange>
          </a:blip>
          <a:stretch>
            <a:fillRect/>
          </a:stretch>
        </p:blipFill>
        <p:spPr>
          <a:xfrm>
            <a:off x="8538268" y="1920828"/>
            <a:ext cx="2307336" cy="2136648"/>
          </a:xfrm>
          <a:prstGeom prst="rect">
            <a:avLst/>
          </a:prstGeom>
        </p:spPr>
      </p:pic>
    </p:spTree>
    <p:extLst>
      <p:ext uri="{BB962C8B-B14F-4D97-AF65-F5344CB8AC3E}">
        <p14:creationId xmlns:p14="http://schemas.microsoft.com/office/powerpoint/2010/main" val="224227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1D588-45CC-42BA-017F-DE6885617AE7}"/>
              </a:ext>
            </a:extLst>
          </p:cNvPr>
          <p:cNvSpPr txBox="1"/>
          <p:nvPr/>
        </p:nvSpPr>
        <p:spPr>
          <a:xfrm>
            <a:off x="0" y="1169284"/>
            <a:ext cx="1839686" cy="461665"/>
          </a:xfrm>
          <a:custGeom>
            <a:avLst/>
            <a:gdLst>
              <a:gd name="connsiteX0" fmla="*/ 0 w 1839686"/>
              <a:gd name="connsiteY0" fmla="*/ 0 h 461665"/>
              <a:gd name="connsiteX1" fmla="*/ 1839686 w 1839686"/>
              <a:gd name="connsiteY1" fmla="*/ 0 h 461665"/>
              <a:gd name="connsiteX2" fmla="*/ 1839686 w 1839686"/>
              <a:gd name="connsiteY2" fmla="*/ 461665 h 461665"/>
              <a:gd name="connsiteX3" fmla="*/ 0 w 1839686"/>
              <a:gd name="connsiteY3" fmla="*/ 461665 h 461665"/>
              <a:gd name="connsiteX4" fmla="*/ 0 w 183968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686" h="461665" extrusionOk="0">
                <a:moveTo>
                  <a:pt x="0" y="0"/>
                </a:moveTo>
                <a:cubicBezTo>
                  <a:pt x="596155" y="-20971"/>
                  <a:pt x="1085482" y="-27345"/>
                  <a:pt x="1839686" y="0"/>
                </a:cubicBezTo>
                <a:cubicBezTo>
                  <a:pt x="1809685" y="181969"/>
                  <a:pt x="1807599" y="362465"/>
                  <a:pt x="1839686" y="461665"/>
                </a:cubicBezTo>
                <a:cubicBezTo>
                  <a:pt x="1599676" y="572637"/>
                  <a:pt x="899212" y="496471"/>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rPr>
              <a:t>Vận dụng 2</a:t>
            </a:r>
          </a:p>
        </p:txBody>
      </p:sp>
      <p:sp>
        <p:nvSpPr>
          <p:cNvPr id="4" name="TextBox 3">
            <a:extLst>
              <a:ext uri="{FF2B5EF4-FFF2-40B4-BE49-F238E27FC236}">
                <a16:creationId xmlns:a16="http://schemas.microsoft.com/office/drawing/2014/main" id="{9DC106C8-7DA3-53DD-7485-BA7E3266C99C}"/>
              </a:ext>
            </a:extLst>
          </p:cNvPr>
          <p:cNvSpPr txBox="1"/>
          <p:nvPr/>
        </p:nvSpPr>
        <p:spPr>
          <a:xfrm>
            <a:off x="1959428" y="1153895"/>
            <a:ext cx="9906000" cy="954107"/>
          </a:xfrm>
          <a:prstGeom prst="rect">
            <a:avLst/>
          </a:prstGeom>
          <a:noFill/>
        </p:spPr>
        <p:txBody>
          <a:bodyPr wrap="square" rtlCol="0">
            <a:spAutoFit/>
          </a:bodyPr>
          <a:lstStyle/>
          <a:p>
            <a:pPr algn="l"/>
            <a:r>
              <a:rPr lang="en-US" sz="2800"/>
              <a:t>Phần thân của cái diều ở hình 10a được vẽ lại như hình 10b. Tính số đo các góc chưa biết trong hình. </a:t>
            </a:r>
          </a:p>
        </p:txBody>
      </p:sp>
      <p:pic>
        <p:nvPicPr>
          <p:cNvPr id="5" name="Picture 4">
            <a:extLst>
              <a:ext uri="{FF2B5EF4-FFF2-40B4-BE49-F238E27FC236}">
                <a16:creationId xmlns:a16="http://schemas.microsoft.com/office/drawing/2014/main" id="{856F6025-075C-F29A-BBE8-7DC784BACE5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87783" y="1911036"/>
            <a:ext cx="4477645" cy="3035927"/>
          </a:xfrm>
          <a:prstGeom prst="rect">
            <a:avLst/>
          </a:prstGeom>
        </p:spPr>
      </p:pic>
    </p:spTree>
    <p:extLst>
      <p:ext uri="{BB962C8B-B14F-4D97-AF65-F5344CB8AC3E}">
        <p14:creationId xmlns:p14="http://schemas.microsoft.com/office/powerpoint/2010/main" val="247480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2E99C8-7BA8-F64B-AEB0-7B503B530B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715202"/>
            <a:ext cx="1542275" cy="1261380"/>
          </a:xfrm>
          <a:prstGeom prst="rect">
            <a:avLst/>
          </a:prstGeom>
        </p:spPr>
      </p:pic>
      <p:sp>
        <p:nvSpPr>
          <p:cNvPr id="10" name="TextBox 9">
            <a:extLst>
              <a:ext uri="{FF2B5EF4-FFF2-40B4-BE49-F238E27FC236}">
                <a16:creationId xmlns:a16="http://schemas.microsoft.com/office/drawing/2014/main" id="{66323162-2718-1583-EFA3-316A01D7236D}"/>
              </a:ext>
            </a:extLst>
          </p:cNvPr>
          <p:cNvSpPr txBox="1"/>
          <p:nvPr/>
        </p:nvSpPr>
        <p:spPr>
          <a:xfrm>
            <a:off x="4379733" y="709318"/>
            <a:ext cx="3005394" cy="830997"/>
          </a:xfrm>
          <a:prstGeom prst="rect">
            <a:avLst/>
          </a:prstGeom>
          <a:noFill/>
        </p:spPr>
        <p:txBody>
          <a:bodyPr wrap="square" rtlCol="0">
            <a:spAutoFit/>
          </a:bodyPr>
          <a:lstStyle/>
          <a:p>
            <a:pPr algn="ctr"/>
            <a:r>
              <a:rPr lang="en-US" sz="4800">
                <a:solidFill>
                  <a:schemeClr val="accent6">
                    <a:lumMod val="50000"/>
                  </a:schemeClr>
                </a:solidFill>
                <a:latin typeface="#9Slide03 SVNServetica Medium" panose="020B0604020202020204" pitchFamily="34" charset="0"/>
              </a:rPr>
              <a:t>Luyện tập</a:t>
            </a:r>
          </a:p>
        </p:txBody>
      </p:sp>
      <p:sp>
        <p:nvSpPr>
          <p:cNvPr id="3" name="TextBox 2">
            <a:extLst>
              <a:ext uri="{FF2B5EF4-FFF2-40B4-BE49-F238E27FC236}">
                <a16:creationId xmlns:a16="http://schemas.microsoft.com/office/drawing/2014/main" id="{F147D3F0-D06D-51E6-50D4-06217FDF027B}"/>
              </a:ext>
            </a:extLst>
          </p:cNvPr>
          <p:cNvSpPr txBox="1"/>
          <p:nvPr/>
        </p:nvSpPr>
        <p:spPr>
          <a:xfrm>
            <a:off x="89843" y="1856570"/>
            <a:ext cx="5457239" cy="1384995"/>
          </a:xfrm>
          <a:prstGeom prst="rect">
            <a:avLst/>
          </a:prstGeom>
          <a:noFill/>
        </p:spPr>
        <p:txBody>
          <a:bodyPr wrap="square" rtlCol="0">
            <a:spAutoFit/>
          </a:bodyPr>
          <a:lstStyle/>
          <a:p>
            <a:r>
              <a:rPr lang="en-GB" sz="2800" b="1"/>
              <a:t>Bài 1</a:t>
            </a:r>
          </a:p>
          <a:p>
            <a:r>
              <a:rPr lang="en-GB" sz="2800" b="1"/>
              <a:t> </a:t>
            </a:r>
            <a:r>
              <a:rPr lang="en-GB" sz="2800"/>
              <a:t>Tìm số đo các góc chưa biết của các tứ giác trong hình 11 </a:t>
            </a:r>
            <a:endParaRPr lang="en-US" sz="2800"/>
          </a:p>
        </p:txBody>
      </p:sp>
      <p:pic>
        <p:nvPicPr>
          <p:cNvPr id="4" name="Picture 3">
            <a:extLst>
              <a:ext uri="{FF2B5EF4-FFF2-40B4-BE49-F238E27FC236}">
                <a16:creationId xmlns:a16="http://schemas.microsoft.com/office/drawing/2014/main" id="{40A3DC8B-A369-C8DE-3563-5EEF40768B62}"/>
              </a:ext>
            </a:extLst>
          </p:cNvPr>
          <p:cNvPicPr>
            <a:picLocks noChangeAspect="1"/>
          </p:cNvPicPr>
          <p:nvPr/>
        </p:nvPicPr>
        <p:blipFill>
          <a:blip r:embed="rId3">
            <a:clrChange>
              <a:clrFrom>
                <a:srgbClr val="FEFFFD"/>
              </a:clrFrom>
              <a:clrTo>
                <a:srgbClr val="FEFFFD">
                  <a:alpha val="0"/>
                </a:srgbClr>
              </a:clrTo>
            </a:clrChange>
          </a:blip>
          <a:stretch>
            <a:fillRect/>
          </a:stretch>
        </p:blipFill>
        <p:spPr>
          <a:xfrm>
            <a:off x="7504298" y="1124816"/>
            <a:ext cx="3830682" cy="4060035"/>
          </a:xfrm>
          <a:prstGeom prst="rect">
            <a:avLst/>
          </a:prstGeom>
        </p:spPr>
      </p:pic>
    </p:spTree>
    <p:extLst>
      <p:ext uri="{BB962C8B-B14F-4D97-AF65-F5344CB8AC3E}">
        <p14:creationId xmlns:p14="http://schemas.microsoft.com/office/powerpoint/2010/main" val="276897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B47117-C99D-A4A9-6BEE-18E02EE3BCF1}"/>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7252062" y="487461"/>
            <a:ext cx="4319451" cy="4598635"/>
          </a:xfrm>
          <a:prstGeom prst="rect">
            <a:avLst/>
          </a:prstGeom>
        </p:spPr>
      </p:pic>
    </p:spTree>
    <p:extLst>
      <p:ext uri="{BB962C8B-B14F-4D97-AF65-F5344CB8AC3E}">
        <p14:creationId xmlns:p14="http://schemas.microsoft.com/office/powerpoint/2010/main" val="350561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DAE75-CB04-1713-70E1-92587D55A150}"/>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7301919" y="821217"/>
            <a:ext cx="3681766" cy="4603481"/>
          </a:xfrm>
          <a:prstGeom prst="rect">
            <a:avLst/>
          </a:prstGeom>
        </p:spPr>
      </p:pic>
    </p:spTree>
    <p:extLst>
      <p:ext uri="{BB962C8B-B14F-4D97-AF65-F5344CB8AC3E}">
        <p14:creationId xmlns:p14="http://schemas.microsoft.com/office/powerpoint/2010/main" val="138571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F326C-8FDF-C9CF-5296-8D02275FE852}"/>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6821206" y="832975"/>
            <a:ext cx="3520222" cy="3839350"/>
          </a:xfrm>
          <a:prstGeom prst="rect">
            <a:avLst/>
          </a:prstGeom>
        </p:spPr>
      </p:pic>
    </p:spTree>
    <p:extLst>
      <p:ext uri="{BB962C8B-B14F-4D97-AF65-F5344CB8AC3E}">
        <p14:creationId xmlns:p14="http://schemas.microsoft.com/office/powerpoint/2010/main" val="32245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752215-3F09-C951-8933-62C73B64BB75}"/>
              </a:ext>
            </a:extLst>
          </p:cNvPr>
          <p:cNvSpPr txBox="1"/>
          <p:nvPr/>
        </p:nvSpPr>
        <p:spPr>
          <a:xfrm>
            <a:off x="174170" y="1110343"/>
            <a:ext cx="2329543" cy="461665"/>
          </a:xfrm>
          <a:custGeom>
            <a:avLst/>
            <a:gdLst>
              <a:gd name="connsiteX0" fmla="*/ 0 w 2329543"/>
              <a:gd name="connsiteY0" fmla="*/ 0 h 461665"/>
              <a:gd name="connsiteX1" fmla="*/ 2329543 w 2329543"/>
              <a:gd name="connsiteY1" fmla="*/ 0 h 461665"/>
              <a:gd name="connsiteX2" fmla="*/ 2329543 w 2329543"/>
              <a:gd name="connsiteY2" fmla="*/ 461665 h 461665"/>
              <a:gd name="connsiteX3" fmla="*/ 0 w 2329543"/>
              <a:gd name="connsiteY3" fmla="*/ 461665 h 461665"/>
              <a:gd name="connsiteX4" fmla="*/ 0 w 232954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543" h="461665" extrusionOk="0">
                <a:moveTo>
                  <a:pt x="0" y="0"/>
                </a:moveTo>
                <a:cubicBezTo>
                  <a:pt x="642259" y="111628"/>
                  <a:pt x="2089723" y="-91946"/>
                  <a:pt x="2329543" y="0"/>
                </a:cubicBezTo>
                <a:cubicBezTo>
                  <a:pt x="2363340" y="163159"/>
                  <a:pt x="2300805" y="319718"/>
                  <a:pt x="2329543" y="461665"/>
                </a:cubicBezTo>
                <a:cubicBezTo>
                  <a:pt x="1593245" y="297330"/>
                  <a:pt x="840716" y="322415"/>
                  <a:pt x="0" y="461665"/>
                </a:cubicBezTo>
                <a:cubicBezTo>
                  <a:pt x="-41037" y="316179"/>
                  <a:pt x="36718" y="161777"/>
                  <a:pt x="0" y="0"/>
                </a:cubicBezTo>
                <a:close/>
              </a:path>
            </a:pathLst>
          </a:custGeom>
          <a:noFill/>
          <a:ln w="19050">
            <a:solidFill>
              <a:schemeClr val="tx1"/>
            </a:solidFill>
            <a:extLst>
              <a:ext uri="{C807C97D-BFC1-408E-A445-0C87EB9F89A2}">
                <ask:lineSketchStyleProps xmlns:ask="http://schemas.microsoft.com/office/drawing/2018/sketchyshapes" sd="3662268381">
                  <a:prstGeom prst="rect">
                    <a:avLst/>
                  </a:prstGeom>
                  <ask:type>
                    <ask:lineSketchCurved/>
                  </ask:type>
                </ask:lineSketchStyleProps>
              </a:ext>
            </a:extLst>
          </a:ln>
        </p:spPr>
        <p:txBody>
          <a:bodyPr wrap="square" rtlCol="0">
            <a:spAutoFit/>
          </a:bodyPr>
          <a:lstStyle/>
          <a:p>
            <a:pPr algn="l"/>
            <a:r>
              <a:rPr lang="en-GB" sz="2400" b="1">
                <a:solidFill>
                  <a:srgbClr val="920F1D"/>
                </a:solidFill>
              </a:rPr>
              <a:t>Bài 2/sgk tr 56</a:t>
            </a:r>
            <a:endParaRPr lang="en-US" sz="2400" b="1">
              <a:solidFill>
                <a:srgbClr val="920F1D"/>
              </a:solidFill>
            </a:endParaRPr>
          </a:p>
        </p:txBody>
      </p:sp>
      <p:sp>
        <p:nvSpPr>
          <p:cNvPr id="4" name="TextBox 3">
            <a:extLst>
              <a:ext uri="{FF2B5EF4-FFF2-40B4-BE49-F238E27FC236}">
                <a16:creationId xmlns:a16="http://schemas.microsoft.com/office/drawing/2014/main" id="{BC4F9530-C418-D803-3A58-656EF51468BE}"/>
              </a:ext>
            </a:extLst>
          </p:cNvPr>
          <p:cNvSpPr txBox="1"/>
          <p:nvPr/>
        </p:nvSpPr>
        <p:spPr>
          <a:xfrm>
            <a:off x="0" y="1580362"/>
            <a:ext cx="11114314" cy="830997"/>
          </a:xfrm>
          <a:prstGeom prst="rect">
            <a:avLst/>
          </a:prstGeom>
          <a:noFill/>
        </p:spPr>
        <p:txBody>
          <a:bodyPr wrap="square" rtlCol="0">
            <a:spAutoFit/>
          </a:bodyPr>
          <a:lstStyle/>
          <a:p>
            <a:pPr algn="l"/>
            <a:r>
              <a:rPr lang="en-GB" sz="2400" b="1"/>
              <a:t>Góc kề bù với 1 góc của tứ giác được gọi là góc ngoài của tứ giác đó. Hãy tính tổng số đo bốn góc ngoài                     của tứ giác ABCD ở hình 12.</a:t>
            </a:r>
            <a:endParaRPr lang="en-US" sz="2400" b="1"/>
          </a:p>
        </p:txBody>
      </p:sp>
      <p:graphicFrame>
        <p:nvGraphicFramePr>
          <p:cNvPr id="5" name="Object 4">
            <a:extLst>
              <a:ext uri="{FF2B5EF4-FFF2-40B4-BE49-F238E27FC236}">
                <a16:creationId xmlns:a16="http://schemas.microsoft.com/office/drawing/2014/main" id="{2D16123C-7CCA-1BC7-D40C-E75EA2A5D0E8}"/>
              </a:ext>
            </a:extLst>
          </p:cNvPr>
          <p:cNvGraphicFramePr>
            <a:graphicFrameLocks noChangeAspect="1"/>
          </p:cNvGraphicFramePr>
          <p:nvPr>
            <p:extLst>
              <p:ext uri="{D42A27DB-BD31-4B8C-83A1-F6EECF244321}">
                <p14:modId xmlns:p14="http://schemas.microsoft.com/office/powerpoint/2010/main" val="973864081"/>
              </p:ext>
            </p:extLst>
          </p:nvPr>
        </p:nvGraphicFramePr>
        <p:xfrm>
          <a:off x="3868692" y="1958703"/>
          <a:ext cx="1317171" cy="461010"/>
        </p:xfrm>
        <a:graphic>
          <a:graphicData uri="http://schemas.openxmlformats.org/presentationml/2006/ole">
            <mc:AlternateContent xmlns:mc="http://schemas.openxmlformats.org/markup-compatibility/2006">
              <mc:Choice xmlns:v="urn:schemas-microsoft-com:vml" Requires="v">
                <p:oleObj name="Equation" r:id="rId2" imgW="761760" imgH="266400" progId="Equation.DSMT4">
                  <p:embed/>
                </p:oleObj>
              </mc:Choice>
              <mc:Fallback>
                <p:oleObj name="Equation" r:id="rId2" imgW="761760" imgH="266400" progId="Equation.DSMT4">
                  <p:embed/>
                  <p:pic>
                    <p:nvPicPr>
                      <p:cNvPr id="0" name=""/>
                      <p:cNvPicPr/>
                      <p:nvPr/>
                    </p:nvPicPr>
                    <p:blipFill>
                      <a:blip r:embed="rId3"/>
                      <a:stretch>
                        <a:fillRect/>
                      </a:stretch>
                    </p:blipFill>
                    <p:spPr>
                      <a:xfrm>
                        <a:off x="3868692" y="1958703"/>
                        <a:ext cx="1317171" cy="46101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373C0C41-ADFD-03E2-8FA0-AEBD0B73F0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10303" y="2954643"/>
            <a:ext cx="2819794" cy="2124371"/>
          </a:xfrm>
          <a:prstGeom prst="rect">
            <a:avLst/>
          </a:prstGeom>
        </p:spPr>
      </p:pic>
    </p:spTree>
    <p:extLst>
      <p:ext uri="{BB962C8B-B14F-4D97-AF65-F5344CB8AC3E}">
        <p14:creationId xmlns:p14="http://schemas.microsoft.com/office/powerpoint/2010/main" val="194752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42546"/>
            <a:ext cx="12192000" cy="6663208"/>
            <a:chOff x="990069" y="467295"/>
            <a:chExt cx="7200000" cy="5184001"/>
          </a:xfrm>
        </p:grpSpPr>
        <p:grpSp>
          <p:nvGrpSpPr>
            <p:cNvPr id="5" name="Group 4"/>
            <p:cNvGrpSpPr/>
            <p:nvPr/>
          </p:nvGrpSpPr>
          <p:grpSpPr>
            <a:xfrm>
              <a:off x="990069" y="467295"/>
              <a:ext cx="648000" cy="5183999"/>
              <a:chOff x="899592" y="692696"/>
              <a:chExt cx="648000" cy="5183999"/>
            </a:xfrm>
            <a:noFill/>
          </p:grpSpPr>
          <p:sp>
            <p:nvSpPr>
              <p:cNvPr id="96" name="Rectangle 9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300469" y="467295"/>
              <a:ext cx="648000" cy="5183999"/>
              <a:chOff x="899592" y="692696"/>
              <a:chExt cx="648000" cy="5183999"/>
            </a:xfrm>
            <a:noFill/>
          </p:grpSpPr>
          <p:sp>
            <p:nvSpPr>
              <p:cNvPr id="88" name="Rectangle 8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955669" y="467295"/>
              <a:ext cx="648000" cy="5183999"/>
              <a:chOff x="899592" y="692696"/>
              <a:chExt cx="648000" cy="5183999"/>
            </a:xfrm>
            <a:noFill/>
          </p:grpSpPr>
          <p:sp>
            <p:nvSpPr>
              <p:cNvPr id="80" name="Rectangle 7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610869" y="467295"/>
              <a:ext cx="648000" cy="5183999"/>
              <a:chOff x="899592" y="692696"/>
              <a:chExt cx="648000" cy="5183999"/>
            </a:xfrm>
            <a:noFill/>
          </p:grpSpPr>
          <p:sp>
            <p:nvSpPr>
              <p:cNvPr id="72" name="Rectangle 7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266069" y="467295"/>
              <a:ext cx="648000" cy="5183999"/>
              <a:chOff x="899592" y="692696"/>
              <a:chExt cx="648000" cy="5183999"/>
            </a:xfrm>
            <a:noFill/>
          </p:grpSpPr>
          <p:sp>
            <p:nvSpPr>
              <p:cNvPr id="64" name="Rectangle 6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921269" y="467295"/>
              <a:ext cx="648000" cy="5183999"/>
              <a:chOff x="899592" y="692696"/>
              <a:chExt cx="648000" cy="5183999"/>
            </a:xfrm>
            <a:noFill/>
          </p:grpSpPr>
          <p:sp>
            <p:nvSpPr>
              <p:cNvPr id="56" name="Rectangle 5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2069" y="467295"/>
              <a:ext cx="648000" cy="5183999"/>
              <a:chOff x="899592" y="692696"/>
              <a:chExt cx="648000" cy="5183999"/>
            </a:xfrm>
            <a:noFill/>
          </p:grpSpPr>
          <p:sp>
            <p:nvSpPr>
              <p:cNvPr id="48" name="Rectangle 4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45269" y="467295"/>
              <a:ext cx="648000" cy="5183999"/>
              <a:chOff x="899592" y="692696"/>
              <a:chExt cx="648000" cy="5183999"/>
            </a:xfrm>
            <a:noFill/>
          </p:grpSpPr>
          <p:sp>
            <p:nvSpPr>
              <p:cNvPr id="40" name="Rectangle 3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231669" y="467295"/>
              <a:ext cx="648000" cy="5183999"/>
              <a:chOff x="899592" y="692696"/>
              <a:chExt cx="648000" cy="5183999"/>
            </a:xfrm>
            <a:noFill/>
          </p:grpSpPr>
          <p:sp>
            <p:nvSpPr>
              <p:cNvPr id="32" name="Rectangle 3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886869" y="467295"/>
              <a:ext cx="648000" cy="5183999"/>
              <a:chOff x="899592" y="692696"/>
              <a:chExt cx="648000" cy="5183999"/>
            </a:xfrm>
            <a:noFill/>
          </p:grpSpPr>
          <p:sp>
            <p:nvSpPr>
              <p:cNvPr id="24" name="Rectangle 2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576469" y="467297"/>
              <a:ext cx="648000" cy="5183999"/>
              <a:chOff x="899592" y="692696"/>
              <a:chExt cx="648000" cy="5183999"/>
            </a:xfrm>
            <a:noFill/>
          </p:grpSpPr>
          <p:sp>
            <p:nvSpPr>
              <p:cNvPr id="16" name="Rectangle 1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Rectangle 134">
            <a:hlinkClick r:id="rId3" action="ppaction://hlinksldjump"/>
          </p:cNvPr>
          <p:cNvSpPr/>
          <p:nvPr/>
        </p:nvSpPr>
        <p:spPr>
          <a:xfrm>
            <a:off x="9562102" y="1633305"/>
            <a:ext cx="1028699" cy="8255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Rounded MT Bold" pitchFamily="34" charset="0"/>
                <a:cs typeface="Aharoni" pitchFamily="2" charset="-79"/>
              </a:rPr>
              <a:t>1</a:t>
            </a:r>
          </a:p>
        </p:txBody>
      </p:sp>
      <p:sp>
        <p:nvSpPr>
          <p:cNvPr id="136" name="Rectangle 135">
            <a:hlinkClick r:id="rId5" action="ppaction://hlinksldjump"/>
          </p:cNvPr>
          <p:cNvSpPr/>
          <p:nvPr/>
        </p:nvSpPr>
        <p:spPr>
          <a:xfrm>
            <a:off x="4491318" y="4250578"/>
            <a:ext cx="924981" cy="6840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Rounded MT Bold" pitchFamily="34" charset="0"/>
                <a:cs typeface="Aharoni" pitchFamily="2" charset="-79"/>
              </a:rPr>
              <a:t>3</a:t>
            </a:r>
          </a:p>
        </p:txBody>
      </p:sp>
      <p:pic>
        <p:nvPicPr>
          <p:cNvPr id="138" name="Picture 2" descr="D:\NHO\SILE PP\tro choi\animpoohhoneydance.gif">
            <a:hlinkClick r:id="" action="ppaction://noaction"/>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0" y="4330924"/>
            <a:ext cx="2012881" cy="2415456"/>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9" descr="C:\Users\HT\Desktop\pooh2012060.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337"/>
            <a:ext cx="806824" cy="91263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8" descr="C:\Users\HT\Desktop\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5311" y="4817862"/>
            <a:ext cx="877815" cy="8778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Hình ảnh có liên qu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1921" y="5423838"/>
            <a:ext cx="798279" cy="128722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8" descr="Hình ảnh có liên qu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0772297" y="4153032"/>
            <a:ext cx="723738" cy="855849"/>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Hình ảnh có liên qu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0064" y="5422457"/>
            <a:ext cx="504056" cy="1240751"/>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2" descr="Hình ảnh có liên qua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577" y="3071924"/>
            <a:ext cx="827574" cy="1256215"/>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hlinkClick r:id="rId13" action="ppaction://hlinksldjump"/>
          </p:cNvPr>
          <p:cNvSpPr/>
          <p:nvPr/>
        </p:nvSpPr>
        <p:spPr>
          <a:xfrm>
            <a:off x="3365500" y="2540000"/>
            <a:ext cx="990600" cy="74611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Rounded MT Bold" pitchFamily="34" charset="0"/>
                <a:cs typeface="Aharoni" pitchFamily="2" charset="-79"/>
              </a:rPr>
              <a:t>2</a:t>
            </a:r>
          </a:p>
        </p:txBody>
      </p:sp>
      <p:sp>
        <p:nvSpPr>
          <p:cNvPr id="147" name="Rectangle 146">
            <a:hlinkClick r:id="rId14" action="ppaction://hlinksldjump"/>
          </p:cNvPr>
          <p:cNvSpPr/>
          <p:nvPr/>
        </p:nvSpPr>
        <p:spPr>
          <a:xfrm>
            <a:off x="6680200" y="1701800"/>
            <a:ext cx="1028700" cy="77276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Rounded MT Bold" pitchFamily="34" charset="0"/>
                <a:cs typeface="Aharoni" pitchFamily="2" charset="-79"/>
              </a:rPr>
              <a:t>4</a:t>
            </a:r>
          </a:p>
        </p:txBody>
      </p:sp>
      <p:pic>
        <p:nvPicPr>
          <p:cNvPr id="110" name="Picture 7" descr="C:\Users\HT\Desktop\Untitled-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31306" y="4915364"/>
            <a:ext cx="1721223" cy="1942636"/>
          </a:xfrm>
          <a:prstGeom prst="rect">
            <a:avLst/>
          </a:prstGeom>
          <a:noFill/>
          <a:extLst>
            <a:ext uri="{909E8E84-426E-40DD-AFC4-6F175D3DCCD1}">
              <a14:hiddenFill xmlns:a14="http://schemas.microsoft.com/office/drawing/2010/main">
                <a:solidFill>
                  <a:srgbClr val="FFFFFF"/>
                </a:solidFill>
              </a14:hiddenFill>
            </a:ext>
          </a:extLst>
        </p:spPr>
      </p:pic>
      <p:pic>
        <p:nvPicPr>
          <p:cNvPr id="158" name="This_Old_Man_instrumental.mp3">
            <a:hlinkClick r:id="" action="ppaction://media"/>
          </p:cNvPr>
          <p:cNvPicPr>
            <a:picLocks noRot="1" noChangeAspect="1"/>
          </p:cNvPicPr>
          <p:nvPr>
            <a:audioFile r:link="rId1"/>
          </p:nvPr>
        </p:nvPicPr>
        <p:blipFill>
          <a:blip r:embed="rId16" cstate="print"/>
          <a:stretch>
            <a:fillRect/>
          </a:stretch>
        </p:blipFill>
        <p:spPr>
          <a:xfrm>
            <a:off x="-355600" y="1604682"/>
            <a:ext cx="711200" cy="711200"/>
          </a:xfrm>
          <a:prstGeom prst="rect">
            <a:avLst/>
          </a:prstGeom>
        </p:spPr>
      </p:pic>
      <p:pic>
        <p:nvPicPr>
          <p:cNvPr id="2" name="Picture 1"/>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3322842" y="808544"/>
            <a:ext cx="1023324" cy="909621"/>
          </a:xfrm>
          <a:prstGeom prst="rect">
            <a:avLst/>
          </a:prstGeom>
        </p:spPr>
      </p:pic>
      <p:pic>
        <p:nvPicPr>
          <p:cNvPr id="159" name="Picture 158"/>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3358571" y="5047617"/>
            <a:ext cx="1023324" cy="909621"/>
          </a:xfrm>
          <a:prstGeom prst="rect">
            <a:avLst/>
          </a:prstGeom>
        </p:spPr>
      </p:pic>
      <p:pic>
        <p:nvPicPr>
          <p:cNvPr id="160" name="Picture 159"/>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5528747" y="1665805"/>
            <a:ext cx="1023324" cy="909621"/>
          </a:xfrm>
          <a:prstGeom prst="rect">
            <a:avLst/>
          </a:prstGeom>
        </p:spPr>
      </p:pic>
      <p:pic>
        <p:nvPicPr>
          <p:cNvPr id="161" name="Picture 160"/>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796789" y="2540000"/>
            <a:ext cx="1023324" cy="909621"/>
          </a:xfrm>
          <a:prstGeom prst="rect">
            <a:avLst/>
          </a:prstGeom>
        </p:spPr>
      </p:pic>
      <p:pic>
        <p:nvPicPr>
          <p:cNvPr id="162" name="Picture 161"/>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840260" y="4035625"/>
            <a:ext cx="1023324" cy="909621"/>
          </a:xfrm>
          <a:prstGeom prst="rect">
            <a:avLst/>
          </a:prstGeom>
        </p:spPr>
      </p:pic>
      <p:pic>
        <p:nvPicPr>
          <p:cNvPr id="163" name="Picture 162"/>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766304" y="844360"/>
            <a:ext cx="1023324" cy="909621"/>
          </a:xfrm>
          <a:prstGeom prst="rect">
            <a:avLst/>
          </a:prstGeom>
        </p:spPr>
      </p:pic>
      <p:pic>
        <p:nvPicPr>
          <p:cNvPr id="164" name="Picture 163"/>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5528747" y="3317371"/>
            <a:ext cx="1023324" cy="909621"/>
          </a:xfrm>
          <a:prstGeom prst="rect">
            <a:avLst/>
          </a:prstGeom>
        </p:spPr>
      </p:pic>
      <p:pic>
        <p:nvPicPr>
          <p:cNvPr id="165" name="Picture 164"/>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2150059" y="3243411"/>
            <a:ext cx="1023324" cy="909621"/>
          </a:xfrm>
          <a:prstGeom prst="rect">
            <a:avLst/>
          </a:prstGeom>
        </p:spPr>
      </p:pic>
      <p:pic>
        <p:nvPicPr>
          <p:cNvPr id="166" name="Picture 165"/>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215707" y="1554179"/>
            <a:ext cx="1023324" cy="909621"/>
          </a:xfrm>
          <a:prstGeom prst="rect">
            <a:avLst/>
          </a:prstGeom>
        </p:spPr>
      </p:pic>
      <p:pic>
        <p:nvPicPr>
          <p:cNvPr id="167" name="Picture 166"/>
          <p:cNvPicPr>
            <a:picLocks noChangeAspect="1"/>
          </p:cNvPicPr>
          <p:nvPr/>
        </p:nvPicPr>
        <p:blipFill>
          <a:blip r:embed="rId17"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051076" y="3227743"/>
            <a:ext cx="1023324" cy="909621"/>
          </a:xfrm>
          <a:prstGeom prst="rect">
            <a:avLst/>
          </a:prstGeom>
        </p:spPr>
      </p:pic>
    </p:spTree>
    <p:extLst>
      <p:ext uri="{BB962C8B-B14F-4D97-AF65-F5344CB8AC3E}">
        <p14:creationId xmlns:p14="http://schemas.microsoft.com/office/powerpoint/2010/main" val="158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0"/>
                                  </p:iterate>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5000"/>
                                        <p:tgtEl>
                                          <p:spTgt spid="135">
                                            <p:txEl>
                                              <p:pRg st="0" end="0"/>
                                            </p:txEl>
                                          </p:spTgt>
                                        </p:tgtEl>
                                      </p:cBhvr>
                                    </p:animEffect>
                                    <p:anim calcmode="lin" valueType="num">
                                      <p:cBhvr>
                                        <p:cTn id="8" dur="5000" fill="hold"/>
                                        <p:tgtEl>
                                          <p:spTgt spid="135">
                                            <p:txEl>
                                              <p:pRg st="0" end="0"/>
                                            </p:txEl>
                                          </p:spTgt>
                                        </p:tgtEl>
                                        <p:attrNameLst>
                                          <p:attrName>ppt_w</p:attrName>
                                        </p:attrNameLst>
                                      </p:cBhvr>
                                      <p:tavLst>
                                        <p:tav tm="0" fmla="#ppt_w*sin(2.5*pi*$)">
                                          <p:val>
                                            <p:fltVal val="0"/>
                                          </p:val>
                                        </p:tav>
                                        <p:tav tm="100000">
                                          <p:val>
                                            <p:fltVal val="1"/>
                                          </p:val>
                                        </p:tav>
                                      </p:tavLst>
                                    </p:anim>
                                    <p:anim calcmode="lin" valueType="num">
                                      <p:cBhvr>
                                        <p:cTn id="9" dur="5000" fill="hold"/>
                                        <p:tgtEl>
                                          <p:spTgt spid="135">
                                            <p:txEl>
                                              <p:pRg st="0" end="0"/>
                                            </p:txEl>
                                          </p:spTgt>
                                        </p:tgtEl>
                                        <p:attrNameLst>
                                          <p:attrName>ppt_h</p:attrName>
                                        </p:attrNameLst>
                                      </p:cBhvr>
                                      <p:tavLst>
                                        <p:tav tm="0">
                                          <p:val>
                                            <p:strVal val="#ppt_h"/>
                                          </p:val>
                                        </p:tav>
                                        <p:tav tm="100000">
                                          <p:val>
                                            <p:strVal val="#ppt_h"/>
                                          </p:val>
                                        </p:tav>
                                      </p:tavLst>
                                    </p:anim>
                                  </p:childTnLst>
                                </p:cTn>
                              </p:par>
                              <p:par>
                                <p:cTn id="10" presetID="46" presetClass="path" presetSubtype="0" accel="50000" decel="50000" fill="hold" nodeType="withEffect">
                                  <p:stCondLst>
                                    <p:cond delay="0"/>
                                  </p:stCondLst>
                                  <p:childTnLst>
                                    <p:animMotion origin="layout" path="M -0.08812 0.00116 C -0.09072 -0.07291 -0.05701 -0.13726 -0.01158 -0.14166 C 0.03189 -0.14699 0.0725 -0.09722 0.07523 -0.02546 C 0.07875 0.04144 0.05024 0.10324 0.0095 0.10764 C -0.02772 0.11135 -0.06313 0.06991 -0.06573 0.00787 C -0.06846 -0.04838 -0.04477 -0.10185 -0.01028 -0.10625 C 0.02161 -0.10949 0.05154 -0.07523 0.05349 -0.02314 C 0.05558 0.02315 0.0367 0.06899 0.00807 0.07084 C -0.0177 0.07431 -0.04204 0.04769 -0.04412 0.00533 C -0.04543 -0.03217 -0.03124 -0.06875 -0.00885 -0.07106 C 0.0108 -0.07291 0.03046 -0.05324 0.03189 -0.02083 C 0.03319 0.00695 0.02304 0.03334 0.00664 0.03542 C -0.00677 0.03797 -0.02109 0.0257 -0.02174 0.00371 C -0.02317 -0.01412 -0.0177 -0.0331 -0.00755 -0.03541 C 0.00065 -0.03541 0.00872 -0.03101 0.01015 -0.01875 C 0.0108 -0.01088 0.0095 -0.00324 0.00534 -4.07407E-6 C 0.00325 0.00116 0.00195 0.00116 2.55109E-7 -4.07407E-6 " pathEditMode="relative" rAng="0" ptsTypes="AAAAAAAAAAAAAAAAA">
                                      <p:cBhvr>
                                        <p:cTn id="11" dur="10000" fill="hold"/>
                                        <p:tgtEl>
                                          <p:spTgt spid="141"/>
                                        </p:tgtEl>
                                        <p:attrNameLst>
                                          <p:attrName>ppt_x</p:attrName>
                                          <p:attrName>ppt_y</p:attrName>
                                        </p:attrNameLst>
                                      </p:cBhvr>
                                      <p:rCtr x="8200" y="-1900"/>
                                    </p:animMotion>
                                  </p:childTnLst>
                                </p:cTn>
                              </p:par>
                              <p:par>
                                <p:cTn id="12" presetID="63" presetClass="path" presetSubtype="0" accel="50000" decel="50000" fill="hold" nodeType="withEffect">
                                  <p:stCondLst>
                                    <p:cond delay="0"/>
                                  </p:stCondLst>
                                  <p:childTnLst>
                                    <p:animMotion origin="layout" path="M 1.5723E-6 1.11111E-6 L 0.14304 -0.00185 " pathEditMode="relative" rAng="0" ptsTypes="AA">
                                      <p:cBhvr>
                                        <p:cTn id="13" dur="2000" fill="hold"/>
                                        <p:tgtEl>
                                          <p:spTgt spid="140"/>
                                        </p:tgtEl>
                                        <p:attrNameLst>
                                          <p:attrName>ppt_x</p:attrName>
                                          <p:attrName>ppt_y</p:attrName>
                                        </p:attrNameLst>
                                      </p:cBhvr>
                                      <p:rCtr x="7100" y="-100"/>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iterate type="lt">
                                    <p:tmPct val="0"/>
                                  </p:iterate>
                                  <p:childTnLst>
                                    <p:animEffect transition="out" filter="circle(out)">
                                      <p:cBhvr>
                                        <p:cTn id="17" dur="500"/>
                                        <p:tgtEl>
                                          <p:spTgt spid="135">
                                            <p:txEl>
                                              <p:pRg st="0" end="0"/>
                                            </p:txEl>
                                          </p:spTgt>
                                        </p:tgtEl>
                                      </p:cBhvr>
                                    </p:animEffect>
                                    <p:set>
                                      <p:cBhvr>
                                        <p:cTn id="18" dur="1" fill="hold">
                                          <p:stCondLst>
                                            <p:cond delay="499"/>
                                          </p:stCondLst>
                                        </p:cTn>
                                        <p:tgtEl>
                                          <p:spTgt spid="135">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158"/>
                                        </p:tgtEl>
                                      </p:cBhvr>
                                    </p:cmd>
                                  </p:childTnLst>
                                </p:cTn>
                              </p:par>
                              <p:par>
                                <p:cTn id="23" presetID="6" presetClass="exit" presetSubtype="32" fill="hold" grpId="0" nodeType="withEffect">
                                  <p:stCondLst>
                                    <p:cond delay="0"/>
                                  </p:stCondLst>
                                  <p:childTnLst>
                                    <p:animEffect transition="out" filter="circle(out)">
                                      <p:cBhvr>
                                        <p:cTn id="24" dur="500"/>
                                        <p:tgtEl>
                                          <p:spTgt spid="135">
                                            <p:bg/>
                                          </p:spTgt>
                                        </p:tgtEl>
                                      </p:cBhvr>
                                    </p:animEffect>
                                    <p:set>
                                      <p:cBhvr>
                                        <p:cTn id="25" dur="1" fill="hold">
                                          <p:stCondLst>
                                            <p:cond delay="499"/>
                                          </p:stCondLst>
                                        </p:cTn>
                                        <p:tgtEl>
                                          <p:spTgt spid="135">
                                            <p:bg/>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66237 0.2294 C 0.69335 0.21759 0.72446 0.20625 0.73747 0.2294 C 0.75062 0.25255 0.72654 0.3463 0.74059 0.36898 C 0.75465 0.39167 0.78836 0.37755 0.8222 0.36389 " pathEditMode="relative" rAng="0" ptsTypes="aaaA">
                                      <p:cBhvr>
                                        <p:cTn id="29" dur="2000" fill="hold"/>
                                        <p:tgtEl>
                                          <p:spTgt spid="140"/>
                                        </p:tgtEl>
                                        <p:attrNameLst>
                                          <p:attrName>ppt_x</p:attrName>
                                          <p:attrName>ppt_y</p:attrName>
                                        </p:attrNameLst>
                                      </p:cBhvr>
                                      <p:rCtr x="8000" y="6900"/>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0.8222 0.36389 C 0.86294 0.31875 0.90394 0.27361 0.92099 0.33264 C 0.93817 0.39167 0.93128 0.55509 0.92464 0.71875 " pathEditMode="relative" rAng="0" ptsTypes="aaA">
                                      <p:cBhvr>
                                        <p:cTn id="33" dur="2000" fill="hold"/>
                                        <p:tgtEl>
                                          <p:spTgt spid="140"/>
                                        </p:tgtEl>
                                        <p:attrNameLst>
                                          <p:attrName>ppt_x</p:attrName>
                                          <p:attrName>ppt_y</p:attrName>
                                        </p:attrNameLst>
                                      </p:cBhvr>
                                      <p:rCtr x="5800" y="13200"/>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93492 0.7456 C 0.85865 0.72801 0.78238 0.71042 0.75192 0.7162 C 0.72146 0.72199 0.75205 0.76967 0.75192 0.78079 " pathEditMode="relative" ptsTypes="aaA">
                                      <p:cBhvr>
                                        <p:cTn id="37" dur="2000" fill="hold"/>
                                        <p:tgtEl>
                                          <p:spTgt spid="140"/>
                                        </p:tgtEl>
                                        <p:attrNameLst>
                                          <p:attrName>ppt_x</p:attrName>
                                          <p:attrName>ppt_y</p:attrName>
                                        </p:attrNameLst>
                                      </p:cBhvr>
                                    </p:animMotion>
                                  </p:childTnLst>
                                </p:cTn>
                              </p:par>
                              <p:par>
                                <p:cTn id="38" presetID="1" presetClass="entr" presetSubtype="0"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5"/>
                    </p:tgtEl>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withEffect">
                                  <p:stCondLst>
                                    <p:cond delay="0"/>
                                  </p:stCondLst>
                                  <p:childTnLst>
                                    <p:animMotion origin="layout" path="M 0.14304 -0.00185 C 0.20916 -0.02269 0.27528 -0.04282 0.30053 -0.00486 C 0.32604 0.0331 0.31042 0.13079 0.29507 0.22847 " pathEditMode="relative" rAng="0" ptsTypes="aaA">
                                      <p:cBhvr>
                                        <p:cTn id="44" dur="3000" fill="hold"/>
                                        <p:tgtEl>
                                          <p:spTgt spid="140"/>
                                        </p:tgtEl>
                                        <p:attrNameLst>
                                          <p:attrName>ppt_x</p:attrName>
                                          <p:attrName>ppt_y</p:attrName>
                                        </p:attrNameLst>
                                      </p:cBhvr>
                                      <p:rCtr x="9200" y="9500"/>
                                    </p:animMotion>
                                  </p:childTnLst>
                                </p:cTn>
                              </p:par>
                              <p:par>
                                <p:cTn id="45" presetID="45" presetClass="exit" presetSubtype="0" fill="hold" grpId="1" nodeType="withEffect">
                                  <p:stCondLst>
                                    <p:cond delay="0"/>
                                  </p:stCondLst>
                                  <p:iterate type="lt">
                                    <p:tmPct val="10000"/>
                                  </p:iterate>
                                  <p:childTnLst>
                                    <p:animEffect transition="out" filter="fade">
                                      <p:cBhvr>
                                        <p:cTn id="46" dur="2000"/>
                                        <p:tgtEl>
                                          <p:spTgt spid="135">
                                            <p:txEl>
                                              <p:pRg st="0" end="0"/>
                                            </p:txEl>
                                          </p:spTgt>
                                        </p:tgtEl>
                                      </p:cBhvr>
                                    </p:animEffect>
                                    <p:anim calcmode="lin" valueType="num">
                                      <p:cBhvr>
                                        <p:cTn id="47" dur="2000"/>
                                        <p:tgtEl>
                                          <p:spTgt spid="13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35">
                                            <p:txEl>
                                              <p:pRg st="0" end="0"/>
                                            </p:txEl>
                                          </p:spTgt>
                                        </p:tgtEl>
                                        <p:attrNameLst>
                                          <p:attrName>ppt_h</p:attrName>
                                        </p:attrNameLst>
                                      </p:cBhvr>
                                      <p:tavLst>
                                        <p:tav tm="0">
                                          <p:val>
                                            <p:strVal val="ppt_h"/>
                                          </p:val>
                                        </p:tav>
                                        <p:tav tm="100000">
                                          <p:val>
                                            <p:strVal val="ppt_h"/>
                                          </p:val>
                                        </p:tav>
                                      </p:tavLst>
                                    </p:anim>
                                    <p:set>
                                      <p:cBhvr>
                                        <p:cTn id="49" dur="1" fill="hold">
                                          <p:stCondLst>
                                            <p:cond delay="1999"/>
                                          </p:stCondLst>
                                        </p:cTn>
                                        <p:tgtEl>
                                          <p:spTgt spid="135">
                                            <p:txEl>
                                              <p:pRg st="0" end="0"/>
                                            </p:txEl>
                                          </p:spTgt>
                                        </p:tgtEl>
                                        <p:attrNameLst>
                                          <p:attrName>style.visibility</p:attrName>
                                        </p:attrNameLst>
                                      </p:cBhvr>
                                      <p:to>
                                        <p:strVal val="hidden"/>
                                      </p:to>
                                    </p:set>
                                  </p:childTnLst>
                                </p:cTn>
                              </p:par>
                              <p:par>
                                <p:cTn id="50" presetID="45" presetClass="exit" presetSubtype="0" fill="hold" grpId="1" nodeType="withEffect">
                                  <p:stCondLst>
                                    <p:cond delay="0"/>
                                  </p:stCondLst>
                                  <p:iterate type="lt">
                                    <p:tmPct val="10000"/>
                                  </p:iterate>
                                  <p:childTnLst>
                                    <p:animEffect transition="out" filter="fade">
                                      <p:cBhvr>
                                        <p:cTn id="51" dur="2000"/>
                                        <p:tgtEl>
                                          <p:spTgt spid="135">
                                            <p:bg/>
                                          </p:spTgt>
                                        </p:tgtEl>
                                      </p:cBhvr>
                                    </p:animEffect>
                                    <p:anim calcmode="lin" valueType="num">
                                      <p:cBhvr>
                                        <p:cTn id="52" dur="2000"/>
                                        <p:tgtEl>
                                          <p:spTgt spid="135">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2000"/>
                                        <p:tgtEl>
                                          <p:spTgt spid="135">
                                            <p:bg/>
                                          </p:spTgt>
                                        </p:tgtEl>
                                        <p:attrNameLst>
                                          <p:attrName>ppt_h</p:attrName>
                                        </p:attrNameLst>
                                      </p:cBhvr>
                                      <p:tavLst>
                                        <p:tav tm="0">
                                          <p:val>
                                            <p:strVal val="ppt_h"/>
                                          </p:val>
                                        </p:tav>
                                        <p:tav tm="100000">
                                          <p:val>
                                            <p:strVal val="ppt_h"/>
                                          </p:val>
                                        </p:tav>
                                      </p:tavLst>
                                    </p:anim>
                                    <p:set>
                                      <p:cBhvr>
                                        <p:cTn id="54" dur="1" fill="hold">
                                          <p:stCondLst>
                                            <p:cond delay="1999"/>
                                          </p:stCondLst>
                                        </p:cTn>
                                        <p:tgtEl>
                                          <p:spTgt spid="135">
                                            <p:bg/>
                                          </p:spTgt>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55" restart="whenNotActive" fill="hold" evtFilter="cancelBubble" nodeType="interactiveSeq">
                <p:stCondLst>
                  <p:cond evt="onClick" delay="0">
                    <p:tgtEl>
                      <p:spTgt spid="14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29507 0.22847 C 0.2909 0.375 0.28739 0.52268 0.29051 0.58356 C 0.29454 0.64537 0.30743 0.61412 0.3211 0.58542 " pathEditMode="relative" rAng="0" ptsTypes="aaA">
                                      <p:cBhvr>
                                        <p:cTn id="59" dur="2000" fill="hold"/>
                                        <p:tgtEl>
                                          <p:spTgt spid="140"/>
                                        </p:tgtEl>
                                        <p:attrNameLst>
                                          <p:attrName>ppt_x</p:attrName>
                                          <p:attrName>ppt_y</p:attrName>
                                        </p:attrNameLst>
                                      </p:cBhvr>
                                      <p:rCtr x="900" y="20800"/>
                                    </p:animMotion>
                                  </p:childTnLst>
                                </p:cTn>
                              </p:par>
                              <p:par>
                                <p:cTn id="60" presetID="45" presetClass="exit" presetSubtype="0" fill="hold" grpId="0" nodeType="withEffect">
                                  <p:stCondLst>
                                    <p:cond delay="0"/>
                                  </p:stCondLst>
                                  <p:iterate type="lt">
                                    <p:tmPct val="10000"/>
                                  </p:iterate>
                                  <p:childTnLst>
                                    <p:animEffect transition="out" filter="fade">
                                      <p:cBhvr>
                                        <p:cTn id="61" dur="2000"/>
                                        <p:tgtEl>
                                          <p:spTgt spid="146">
                                            <p:txEl>
                                              <p:pRg st="0" end="0"/>
                                            </p:txEl>
                                          </p:spTgt>
                                        </p:tgtEl>
                                      </p:cBhvr>
                                    </p:animEffect>
                                    <p:anim calcmode="lin" valueType="num">
                                      <p:cBhvr>
                                        <p:cTn id="62" dur="2000"/>
                                        <p:tgtEl>
                                          <p:spTgt spid="14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2000"/>
                                        <p:tgtEl>
                                          <p:spTgt spid="146">
                                            <p:txEl>
                                              <p:pRg st="0" end="0"/>
                                            </p:txEl>
                                          </p:spTgt>
                                        </p:tgtEl>
                                        <p:attrNameLst>
                                          <p:attrName>ppt_h</p:attrName>
                                        </p:attrNameLst>
                                      </p:cBhvr>
                                      <p:tavLst>
                                        <p:tav tm="0">
                                          <p:val>
                                            <p:strVal val="ppt_h"/>
                                          </p:val>
                                        </p:tav>
                                        <p:tav tm="100000">
                                          <p:val>
                                            <p:strVal val="ppt_h"/>
                                          </p:val>
                                        </p:tav>
                                      </p:tavLst>
                                    </p:anim>
                                    <p:set>
                                      <p:cBhvr>
                                        <p:cTn id="64" dur="1" fill="hold">
                                          <p:stCondLst>
                                            <p:cond delay="1999"/>
                                          </p:stCondLst>
                                        </p:cTn>
                                        <p:tgtEl>
                                          <p:spTgt spid="146">
                                            <p:txEl>
                                              <p:pRg st="0" end="0"/>
                                            </p:txEl>
                                          </p:spTgt>
                                        </p:tgtEl>
                                        <p:attrNameLst>
                                          <p:attrName>style.visibility</p:attrName>
                                        </p:attrNameLst>
                                      </p:cBhvr>
                                      <p:to>
                                        <p:strVal val="hidden"/>
                                      </p:to>
                                    </p:set>
                                  </p:childTnLst>
                                </p:cTn>
                              </p:par>
                              <p:par>
                                <p:cTn id="65" presetID="45" presetClass="exit" presetSubtype="0" fill="hold" grpId="0" nodeType="withEffect">
                                  <p:stCondLst>
                                    <p:cond delay="0"/>
                                  </p:stCondLst>
                                  <p:iterate type="lt">
                                    <p:tmPct val="10000"/>
                                  </p:iterate>
                                  <p:childTnLst>
                                    <p:animEffect transition="out" filter="fade">
                                      <p:cBhvr>
                                        <p:cTn id="66" dur="2000"/>
                                        <p:tgtEl>
                                          <p:spTgt spid="146">
                                            <p:bg/>
                                          </p:spTgt>
                                        </p:tgtEl>
                                      </p:cBhvr>
                                    </p:animEffect>
                                    <p:anim calcmode="lin" valueType="num">
                                      <p:cBhvr>
                                        <p:cTn id="67" dur="2000"/>
                                        <p:tgtEl>
                                          <p:spTgt spid="14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8" dur="2000"/>
                                        <p:tgtEl>
                                          <p:spTgt spid="146">
                                            <p:bg/>
                                          </p:spTgt>
                                        </p:tgtEl>
                                        <p:attrNameLst>
                                          <p:attrName>ppt_h</p:attrName>
                                        </p:attrNameLst>
                                      </p:cBhvr>
                                      <p:tavLst>
                                        <p:tav tm="0">
                                          <p:val>
                                            <p:strVal val="ppt_h"/>
                                          </p:val>
                                        </p:tav>
                                        <p:tav tm="100000">
                                          <p:val>
                                            <p:strVal val="ppt_h"/>
                                          </p:val>
                                        </p:tav>
                                      </p:tavLst>
                                    </p:anim>
                                    <p:set>
                                      <p:cBhvr>
                                        <p:cTn id="69" dur="1" fill="hold">
                                          <p:stCondLst>
                                            <p:cond delay="1999"/>
                                          </p:stCondLst>
                                        </p:cTn>
                                        <p:tgtEl>
                                          <p:spTgt spid="146">
                                            <p:bg/>
                                          </p:spTgt>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70" restart="whenNotActive" fill="hold" evtFilter="cancelBubble" nodeType="interactiveSeq">
                <p:stCondLst>
                  <p:cond evt="onClick" delay="0">
                    <p:tgtEl>
                      <p:spTgt spid="136"/>
                    </p:tgtEl>
                  </p:cond>
                </p:stCondLst>
                <p:endSync evt="end" delay="0">
                  <p:rtn val="all"/>
                </p:endSync>
                <p:childTnLst>
                  <p:par>
                    <p:cTn id="71" fill="hold">
                      <p:stCondLst>
                        <p:cond delay="0"/>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3211 0.58541 C 0.39021 0.59583 0.45933 0.60671 0.48939 0.58842 C 0.51985 0.57106 0.48614 0.4993 0.50202 0.48148 C 0.51738 0.46412 0.56801 0.50601 0.58285 0.48333 C 0.59833 0.46018 0.59443 0.40139 0.59144 0.34351 " pathEditMode="relative" rAng="0" ptsTypes="aaaaA">
                                      <p:cBhvr>
                                        <p:cTn id="74" dur="2000" fill="hold"/>
                                        <p:tgtEl>
                                          <p:spTgt spid="140"/>
                                        </p:tgtEl>
                                        <p:attrNameLst>
                                          <p:attrName>ppt_x</p:attrName>
                                          <p:attrName>ppt_y</p:attrName>
                                        </p:attrNameLst>
                                      </p:cBhvr>
                                      <p:rCtr x="13900" y="-11000"/>
                                    </p:animMotion>
                                  </p:childTnLst>
                                </p:cTn>
                              </p:par>
                              <p:par>
                                <p:cTn id="75" presetID="45" presetClass="exit" presetSubtype="0" fill="hold" grpId="0" nodeType="withEffect">
                                  <p:stCondLst>
                                    <p:cond delay="0"/>
                                  </p:stCondLst>
                                  <p:iterate type="lt">
                                    <p:tmPct val="10000"/>
                                  </p:iterate>
                                  <p:childTnLst>
                                    <p:animEffect transition="out" filter="fade">
                                      <p:cBhvr>
                                        <p:cTn id="76" dur="2000"/>
                                        <p:tgtEl>
                                          <p:spTgt spid="136">
                                            <p:txEl>
                                              <p:pRg st="0" end="0"/>
                                            </p:txEl>
                                          </p:spTgt>
                                        </p:tgtEl>
                                      </p:cBhvr>
                                    </p:animEffect>
                                    <p:anim calcmode="lin" valueType="num">
                                      <p:cBhvr>
                                        <p:cTn id="77" dur="2000"/>
                                        <p:tgtEl>
                                          <p:spTgt spid="13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2000"/>
                                        <p:tgtEl>
                                          <p:spTgt spid="136">
                                            <p:txEl>
                                              <p:pRg st="0" end="0"/>
                                            </p:txEl>
                                          </p:spTgt>
                                        </p:tgtEl>
                                        <p:attrNameLst>
                                          <p:attrName>ppt_h</p:attrName>
                                        </p:attrNameLst>
                                      </p:cBhvr>
                                      <p:tavLst>
                                        <p:tav tm="0">
                                          <p:val>
                                            <p:strVal val="ppt_h"/>
                                          </p:val>
                                        </p:tav>
                                        <p:tav tm="100000">
                                          <p:val>
                                            <p:strVal val="ppt_h"/>
                                          </p:val>
                                        </p:tav>
                                      </p:tavLst>
                                    </p:anim>
                                    <p:set>
                                      <p:cBhvr>
                                        <p:cTn id="79" dur="1" fill="hold">
                                          <p:stCondLst>
                                            <p:cond delay="1999"/>
                                          </p:stCondLst>
                                        </p:cTn>
                                        <p:tgtEl>
                                          <p:spTgt spid="136">
                                            <p:txEl>
                                              <p:pRg st="0" end="0"/>
                                            </p:txEl>
                                          </p:spTgt>
                                        </p:tgtEl>
                                        <p:attrNameLst>
                                          <p:attrName>style.visibility</p:attrName>
                                        </p:attrNameLst>
                                      </p:cBhvr>
                                      <p:to>
                                        <p:strVal val="hidden"/>
                                      </p:to>
                                    </p:set>
                                  </p:childTnLst>
                                </p:cTn>
                              </p:par>
                              <p:par>
                                <p:cTn id="80" presetID="45" presetClass="exit" presetSubtype="0" fill="hold" grpId="0" nodeType="withEffect">
                                  <p:stCondLst>
                                    <p:cond delay="0"/>
                                  </p:stCondLst>
                                  <p:iterate type="lt">
                                    <p:tmPct val="10000"/>
                                  </p:iterate>
                                  <p:childTnLst>
                                    <p:animEffect transition="out" filter="fade">
                                      <p:cBhvr>
                                        <p:cTn id="81" dur="2000"/>
                                        <p:tgtEl>
                                          <p:spTgt spid="136">
                                            <p:bg/>
                                          </p:spTgt>
                                        </p:tgtEl>
                                      </p:cBhvr>
                                    </p:animEffect>
                                    <p:anim calcmode="lin" valueType="num">
                                      <p:cBhvr>
                                        <p:cTn id="82" dur="2000"/>
                                        <p:tgtEl>
                                          <p:spTgt spid="13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3" dur="2000"/>
                                        <p:tgtEl>
                                          <p:spTgt spid="136">
                                            <p:bg/>
                                          </p:spTgt>
                                        </p:tgtEl>
                                        <p:attrNameLst>
                                          <p:attrName>ppt_h</p:attrName>
                                        </p:attrNameLst>
                                      </p:cBhvr>
                                      <p:tavLst>
                                        <p:tav tm="0">
                                          <p:val>
                                            <p:strVal val="ppt_h"/>
                                          </p:val>
                                        </p:tav>
                                        <p:tav tm="100000">
                                          <p:val>
                                            <p:strVal val="ppt_h"/>
                                          </p:val>
                                        </p:tav>
                                      </p:tavLst>
                                    </p:anim>
                                    <p:set>
                                      <p:cBhvr>
                                        <p:cTn id="84" dur="1" fill="hold">
                                          <p:stCondLst>
                                            <p:cond delay="1999"/>
                                          </p:stCondLst>
                                        </p:cTn>
                                        <p:tgtEl>
                                          <p:spTgt spid="136">
                                            <p:bg/>
                                          </p:spTgt>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85" restart="whenNotActive" fill="hold" evtFilter="cancelBubble" nodeType="interactiveSeq">
                <p:stCondLst>
                  <p:cond evt="onClick" delay="0">
                    <p:tgtEl>
                      <p:spTgt spid="147"/>
                    </p:tgtEl>
                  </p:cond>
                </p:stCondLst>
                <p:endSync evt="end" delay="0">
                  <p:rtn val="all"/>
                </p:endSync>
                <p:childTnLst>
                  <p:par>
                    <p:cTn id="86" fill="hold">
                      <p:stCondLst>
                        <p:cond delay="0"/>
                      </p:stCondLst>
                      <p:childTnLst>
                        <p:par>
                          <p:cTn id="87" fill="hold">
                            <p:stCondLst>
                              <p:cond delay="0"/>
                            </p:stCondLst>
                            <p:childTnLst>
                              <p:par>
                                <p:cTn id="88" presetID="0" presetClass="path" presetSubtype="0" accel="50000" decel="50000" fill="hold" nodeType="clickEffect">
                                  <p:stCondLst>
                                    <p:cond delay="0"/>
                                  </p:stCondLst>
                                  <p:childTnLst>
                                    <p:animMotion origin="layout" path="M 0.56072 0.36921 C 0.54952 0.31273 0.53833 0.25648 0.55525 0.2331 C 0.57217 0.20995 0.61721 0.21967 0.66237 0.2294 " pathEditMode="relative" rAng="0" ptsTypes="aaA">
                                      <p:cBhvr>
                                        <p:cTn id="89" dur="2000" fill="hold"/>
                                        <p:tgtEl>
                                          <p:spTgt spid="140"/>
                                        </p:tgtEl>
                                        <p:attrNameLst>
                                          <p:attrName>ppt_x</p:attrName>
                                          <p:attrName>ppt_y</p:attrName>
                                        </p:attrNameLst>
                                      </p:cBhvr>
                                      <p:rCtr x="4000" y="-8000"/>
                                    </p:animMotion>
                                  </p:childTnLst>
                                </p:cTn>
                              </p:par>
                              <p:par>
                                <p:cTn id="90" presetID="45" presetClass="exit" presetSubtype="0" fill="hold" grpId="0" nodeType="withEffect">
                                  <p:stCondLst>
                                    <p:cond delay="0"/>
                                  </p:stCondLst>
                                  <p:iterate type="lt">
                                    <p:tmPct val="10000"/>
                                  </p:iterate>
                                  <p:childTnLst>
                                    <p:animEffect transition="out" filter="fade">
                                      <p:cBhvr>
                                        <p:cTn id="91" dur="2000"/>
                                        <p:tgtEl>
                                          <p:spTgt spid="147">
                                            <p:txEl>
                                              <p:pRg st="0" end="0"/>
                                            </p:txEl>
                                          </p:spTgt>
                                        </p:tgtEl>
                                      </p:cBhvr>
                                    </p:animEffect>
                                    <p:anim calcmode="lin" valueType="num">
                                      <p:cBhvr>
                                        <p:cTn id="92" dur="2000"/>
                                        <p:tgtEl>
                                          <p:spTgt spid="14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3" dur="2000"/>
                                        <p:tgtEl>
                                          <p:spTgt spid="147">
                                            <p:txEl>
                                              <p:pRg st="0" end="0"/>
                                            </p:txEl>
                                          </p:spTgt>
                                        </p:tgtEl>
                                        <p:attrNameLst>
                                          <p:attrName>ppt_h</p:attrName>
                                        </p:attrNameLst>
                                      </p:cBhvr>
                                      <p:tavLst>
                                        <p:tav tm="0">
                                          <p:val>
                                            <p:strVal val="ppt_h"/>
                                          </p:val>
                                        </p:tav>
                                        <p:tav tm="100000">
                                          <p:val>
                                            <p:strVal val="ppt_h"/>
                                          </p:val>
                                        </p:tav>
                                      </p:tavLst>
                                    </p:anim>
                                    <p:set>
                                      <p:cBhvr>
                                        <p:cTn id="94" dur="1" fill="hold">
                                          <p:stCondLst>
                                            <p:cond delay="1999"/>
                                          </p:stCondLst>
                                        </p:cTn>
                                        <p:tgtEl>
                                          <p:spTgt spid="147">
                                            <p:txEl>
                                              <p:pRg st="0" end="0"/>
                                            </p:txEl>
                                          </p:spTgt>
                                        </p:tgtEl>
                                        <p:attrNameLst>
                                          <p:attrName>style.visibility</p:attrName>
                                        </p:attrNameLst>
                                      </p:cBhvr>
                                      <p:to>
                                        <p:strVal val="hidden"/>
                                      </p:to>
                                    </p:set>
                                  </p:childTnLst>
                                </p:cTn>
                              </p:par>
                              <p:par>
                                <p:cTn id="95" presetID="45" presetClass="exit" presetSubtype="0" fill="hold" grpId="0" nodeType="withEffect">
                                  <p:stCondLst>
                                    <p:cond delay="0"/>
                                  </p:stCondLst>
                                  <p:iterate type="lt">
                                    <p:tmPct val="10000"/>
                                  </p:iterate>
                                  <p:childTnLst>
                                    <p:animEffect transition="out" filter="fade">
                                      <p:cBhvr>
                                        <p:cTn id="96" dur="2000"/>
                                        <p:tgtEl>
                                          <p:spTgt spid="147">
                                            <p:bg/>
                                          </p:spTgt>
                                        </p:tgtEl>
                                      </p:cBhvr>
                                    </p:animEffect>
                                    <p:anim calcmode="lin" valueType="num">
                                      <p:cBhvr>
                                        <p:cTn id="97" dur="2000"/>
                                        <p:tgtEl>
                                          <p:spTgt spid="14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8" dur="2000"/>
                                        <p:tgtEl>
                                          <p:spTgt spid="147">
                                            <p:bg/>
                                          </p:spTgt>
                                        </p:tgtEl>
                                        <p:attrNameLst>
                                          <p:attrName>ppt_h</p:attrName>
                                        </p:attrNameLst>
                                      </p:cBhvr>
                                      <p:tavLst>
                                        <p:tav tm="0">
                                          <p:val>
                                            <p:strVal val="ppt_h"/>
                                          </p:val>
                                        </p:tav>
                                        <p:tav tm="100000">
                                          <p:val>
                                            <p:strVal val="ppt_h"/>
                                          </p:val>
                                        </p:tav>
                                      </p:tavLst>
                                    </p:anim>
                                    <p:set>
                                      <p:cBhvr>
                                        <p:cTn id="99" dur="1" fill="hold">
                                          <p:stCondLst>
                                            <p:cond delay="1999"/>
                                          </p:stCondLst>
                                        </p:cTn>
                                        <p:tgtEl>
                                          <p:spTgt spid="147">
                                            <p:bg/>
                                          </p:spTgt>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audio>
              <p:cMediaNode numSld="15">
                <p:cTn id="100" fill="hold" display="0">
                  <p:stCondLst>
                    <p:cond delay="indefinite"/>
                  </p:stCondLst>
                  <p:endCondLst>
                    <p:cond evt="onPrev" delay="0">
                      <p:tgtEl>
                        <p:sldTgt/>
                      </p:tgtEl>
                    </p:cond>
                    <p:cond evt="onStopAudio" delay="0">
                      <p:tgtEl>
                        <p:sldTgt/>
                      </p:tgtEl>
                    </p:cond>
                  </p:endCondLst>
                </p:cTn>
                <p:tgtEl>
                  <p:spTgt spid="158"/>
                </p:tgtEl>
              </p:cMediaNode>
            </p:audio>
          </p:childTnLst>
        </p:cTn>
      </p:par>
    </p:tnLst>
    <p:bldLst>
      <p:bldP spid="135" grpId="0" uiExpand="1" build="allAtOnce" animBg="1"/>
      <p:bldP spid="135" grpId="1" build="allAtOnce" animBg="1"/>
      <p:bldP spid="136" grpId="0" build="allAtOnce" animBg="1"/>
      <p:bldP spid="146" grpId="0" build="allAtOnce" animBg="1"/>
      <p:bldP spid="14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8224" y="2396572"/>
            <a:ext cx="3390306" cy="2100511"/>
          </a:xfrm>
          <a:prstGeom prst="rect">
            <a:avLst/>
          </a:prstGeom>
        </p:spPr>
        <p:txBody>
          <a:bodyPr wrap="square" lIns="0" tIns="0" rIns="0" bIns="0" rtlCol="0" anchor="t">
            <a:spAutoFit/>
          </a:bodyPr>
          <a:lstStyle/>
          <a:p>
            <a:pPr algn="ctr">
              <a:lnSpc>
                <a:spcPts val="8587"/>
              </a:lnSpc>
            </a:pPr>
            <a:r>
              <a:rPr lang="en-US" sz="6134">
                <a:solidFill>
                  <a:srgbClr val="002060"/>
                </a:solidFill>
                <a:effectLst/>
                <a:latin typeface="#9Slide03 SFU AGBuchStencilBQ" panose="00000500000000000000" pitchFamily="2" charset="0"/>
                <a:ea typeface="STCaiyun" panose="02010800040101010101" pitchFamily="2" charset="-122"/>
              </a:rPr>
              <a:t>Nội dung bài học</a:t>
            </a:r>
          </a:p>
        </p:txBody>
      </p:sp>
      <p:grpSp>
        <p:nvGrpSpPr>
          <p:cNvPr id="3" name="Group 3"/>
          <p:cNvGrpSpPr/>
          <p:nvPr/>
        </p:nvGrpSpPr>
        <p:grpSpPr>
          <a:xfrm>
            <a:off x="-1004028" y="668142"/>
            <a:ext cx="1678455" cy="1678455"/>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A3B8"/>
            </a:solidFill>
          </p:spPr>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01996" y="5312231"/>
            <a:ext cx="2521770" cy="2521770"/>
          </a:xfrm>
          <a:prstGeom prst="rect">
            <a:avLst/>
          </a:prstGeom>
        </p:spPr>
      </p:pic>
      <p:sp>
        <p:nvSpPr>
          <p:cNvPr id="7" name="AutoShape 7"/>
          <p:cNvSpPr/>
          <p:nvPr/>
        </p:nvSpPr>
        <p:spPr>
          <a:xfrm rot="-5391103" flipV="1">
            <a:off x="3896291" y="3678511"/>
            <a:ext cx="2930921" cy="11007"/>
          </a:xfrm>
          <a:prstGeom prst="line">
            <a:avLst/>
          </a:prstGeom>
          <a:ln w="104775" cap="flat">
            <a:solidFill>
              <a:srgbClr val="9C84C2"/>
            </a:solidFill>
            <a:prstDash val="solid"/>
            <a:headEnd type="none" w="sm" len="sm"/>
            <a:tailEnd type="none" w="sm" len="sm"/>
          </a:ln>
        </p:spPr>
      </p:sp>
      <p:grpSp>
        <p:nvGrpSpPr>
          <p:cNvPr id="15" name="Group 14">
            <a:extLst>
              <a:ext uri="{FF2B5EF4-FFF2-40B4-BE49-F238E27FC236}">
                <a16:creationId xmlns:a16="http://schemas.microsoft.com/office/drawing/2014/main" id="{CC78523D-CB95-E516-6419-7BD1B8703884}"/>
              </a:ext>
            </a:extLst>
          </p:cNvPr>
          <p:cNvGrpSpPr/>
          <p:nvPr/>
        </p:nvGrpSpPr>
        <p:grpSpPr>
          <a:xfrm>
            <a:off x="4927596" y="1839022"/>
            <a:ext cx="880801" cy="884749"/>
            <a:chOff x="5322676" y="964552"/>
            <a:chExt cx="880801" cy="884749"/>
          </a:xfrm>
        </p:grpSpPr>
        <p:sp>
          <p:nvSpPr>
            <p:cNvPr id="9" name="Freeform 9"/>
            <p:cNvSpPr/>
            <p:nvPr/>
          </p:nvSpPr>
          <p:spPr>
            <a:xfrm>
              <a:off x="5322676" y="964552"/>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txBody>
            <a:bodyPr/>
            <a:lstStyle/>
            <a:p>
              <a:endParaRPr lang="en-US"/>
            </a:p>
          </p:txBody>
        </p:sp>
        <p:sp>
          <p:nvSpPr>
            <p:cNvPr id="11" name="TextBox 11"/>
            <p:cNvSpPr txBox="1"/>
            <p:nvPr/>
          </p:nvSpPr>
          <p:spPr>
            <a:xfrm>
              <a:off x="5587081" y="1176065"/>
              <a:ext cx="309827" cy="433708"/>
            </a:xfrm>
            <a:prstGeom prst="rect">
              <a:avLst/>
            </a:prstGeom>
          </p:spPr>
          <p:txBody>
            <a:bodyPr lIns="0" tIns="0" rIns="0" bIns="0" rtlCol="0" anchor="t">
              <a:spAutoFit/>
            </a:bodyPr>
            <a:lstStyle/>
            <a:p>
              <a:pPr algn="ctr">
                <a:lnSpc>
                  <a:spcPts val="3733"/>
                </a:lnSpc>
              </a:pPr>
              <a:r>
                <a:rPr lang="en-US" sz="2666">
                  <a:solidFill>
                    <a:srgbClr val="FAF9EC"/>
                  </a:solidFill>
                  <a:latin typeface="Heebo Bold Bold"/>
                </a:rPr>
                <a:t>1</a:t>
              </a:r>
            </a:p>
          </p:txBody>
        </p:sp>
      </p:grpSp>
      <p:sp>
        <p:nvSpPr>
          <p:cNvPr id="12" name="TextBox 12"/>
          <p:cNvSpPr txBox="1"/>
          <p:nvPr/>
        </p:nvSpPr>
        <p:spPr>
          <a:xfrm>
            <a:off x="6033844" y="2001494"/>
            <a:ext cx="3973072" cy="474489"/>
          </a:xfrm>
          <a:prstGeom prst="rect">
            <a:avLst/>
          </a:prstGeom>
        </p:spPr>
        <p:txBody>
          <a:bodyPr wrap="square" lIns="0" tIns="0" rIns="0" bIns="0" rtlCol="0" anchor="t">
            <a:spAutoFit/>
          </a:bodyPr>
          <a:lstStyle/>
          <a:p>
            <a:pPr>
              <a:lnSpc>
                <a:spcPts val="3733"/>
              </a:lnSpc>
            </a:pPr>
            <a:r>
              <a:rPr lang="en-US" sz="4000" b="1">
                <a:solidFill>
                  <a:srgbClr val="000000"/>
                </a:solidFill>
                <a:latin typeface="#9Slide03 NettoOT" panose="02000500000000000000" pitchFamily="2" charset="0"/>
              </a:rPr>
              <a:t>Tứ giác</a:t>
            </a:r>
          </a:p>
        </p:txBody>
      </p:sp>
      <p:sp>
        <p:nvSpPr>
          <p:cNvPr id="13" name="TextBox 13"/>
          <p:cNvSpPr txBox="1"/>
          <p:nvPr/>
        </p:nvSpPr>
        <p:spPr>
          <a:xfrm>
            <a:off x="6033843" y="3228362"/>
            <a:ext cx="5414857" cy="474489"/>
          </a:xfrm>
          <a:prstGeom prst="rect">
            <a:avLst/>
          </a:prstGeom>
        </p:spPr>
        <p:txBody>
          <a:bodyPr wrap="square" lIns="0" tIns="0" rIns="0" bIns="0" rtlCol="0" anchor="t">
            <a:spAutoFit/>
          </a:bodyPr>
          <a:lstStyle/>
          <a:p>
            <a:pPr>
              <a:lnSpc>
                <a:spcPts val="3733"/>
              </a:lnSpc>
            </a:pPr>
            <a:r>
              <a:rPr lang="en-US" sz="4000" b="1">
                <a:solidFill>
                  <a:srgbClr val="000000"/>
                </a:solidFill>
                <a:latin typeface="#9Slide03 NettoOT" panose="02000500000000000000" pitchFamily="2" charset="0"/>
              </a:rPr>
              <a:t>Tổng các góc của 1 tứ giác</a:t>
            </a:r>
          </a:p>
        </p:txBody>
      </p:sp>
      <p:sp>
        <p:nvSpPr>
          <p:cNvPr id="16" name="TextBox 16"/>
          <p:cNvSpPr txBox="1"/>
          <p:nvPr/>
        </p:nvSpPr>
        <p:spPr>
          <a:xfrm>
            <a:off x="6096000" y="4497083"/>
            <a:ext cx="2491268" cy="474489"/>
          </a:xfrm>
          <a:prstGeom prst="rect">
            <a:avLst/>
          </a:prstGeom>
        </p:spPr>
        <p:txBody>
          <a:bodyPr wrap="square" lIns="0" tIns="0" rIns="0" bIns="0" rtlCol="0" anchor="t">
            <a:spAutoFit/>
          </a:bodyPr>
          <a:lstStyle/>
          <a:p>
            <a:pPr>
              <a:lnSpc>
                <a:spcPts val="3733"/>
              </a:lnSpc>
            </a:pPr>
            <a:r>
              <a:rPr lang="en-US" sz="4000" b="1">
                <a:solidFill>
                  <a:srgbClr val="000000"/>
                </a:solidFill>
                <a:latin typeface="#9Slide03 NettoOT" panose="02000500000000000000" pitchFamily="2" charset="0"/>
              </a:rPr>
              <a:t>Bài tập</a:t>
            </a:r>
          </a:p>
        </p:txBody>
      </p:sp>
      <p:grpSp>
        <p:nvGrpSpPr>
          <p:cNvPr id="32" name="Group 31">
            <a:extLst>
              <a:ext uri="{FF2B5EF4-FFF2-40B4-BE49-F238E27FC236}">
                <a16:creationId xmlns:a16="http://schemas.microsoft.com/office/drawing/2014/main" id="{0A1DC948-054F-B246-E077-9AEE5E1F8163}"/>
              </a:ext>
            </a:extLst>
          </p:cNvPr>
          <p:cNvGrpSpPr/>
          <p:nvPr/>
        </p:nvGrpSpPr>
        <p:grpSpPr>
          <a:xfrm>
            <a:off x="4927596" y="3002841"/>
            <a:ext cx="880801" cy="884749"/>
            <a:chOff x="5322676" y="2128371"/>
            <a:chExt cx="880801" cy="884749"/>
          </a:xfrm>
        </p:grpSpPr>
        <p:sp>
          <p:nvSpPr>
            <p:cNvPr id="18" name="Freeform 18"/>
            <p:cNvSpPr/>
            <p:nvPr/>
          </p:nvSpPr>
          <p:spPr>
            <a:xfrm>
              <a:off x="5322676" y="2128371"/>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sp>
        <p:grpSp>
          <p:nvGrpSpPr>
            <p:cNvPr id="29" name="Group 28">
              <a:extLst>
                <a:ext uri="{FF2B5EF4-FFF2-40B4-BE49-F238E27FC236}">
                  <a16:creationId xmlns:a16="http://schemas.microsoft.com/office/drawing/2014/main" id="{D85BA3CC-D125-83C7-C952-EE52C8B92B3C}"/>
                </a:ext>
              </a:extLst>
            </p:cNvPr>
            <p:cNvGrpSpPr/>
            <p:nvPr/>
          </p:nvGrpSpPr>
          <p:grpSpPr>
            <a:xfrm>
              <a:off x="5385098" y="2204874"/>
              <a:ext cx="718859" cy="760331"/>
              <a:chOff x="5385098" y="2204874"/>
              <a:chExt cx="718859" cy="760331"/>
            </a:xfrm>
          </p:grpSpPr>
          <p:sp>
            <p:nvSpPr>
              <p:cNvPr id="19" name="TextBox 19"/>
              <p:cNvSpPr txBox="1"/>
              <p:nvPr/>
            </p:nvSpPr>
            <p:spPr>
              <a:xfrm>
                <a:off x="5385098" y="2204874"/>
                <a:ext cx="718859" cy="760331"/>
              </a:xfrm>
              <a:prstGeom prst="rect">
                <a:avLst/>
              </a:prstGeom>
            </p:spPr>
            <p:txBody>
              <a:bodyPr lIns="33867" tIns="33867" rIns="33867" bIns="33867" rtlCol="0" anchor="ctr"/>
              <a:lstStyle/>
              <a:p>
                <a:pPr algn="ctr">
                  <a:lnSpc>
                    <a:spcPts val="1773"/>
                  </a:lnSpc>
                </a:pPr>
                <a:endParaRPr sz="1200"/>
              </a:p>
            </p:txBody>
          </p:sp>
          <p:sp>
            <p:nvSpPr>
              <p:cNvPr id="20" name="TextBox 20"/>
              <p:cNvSpPr txBox="1"/>
              <p:nvPr/>
            </p:nvSpPr>
            <p:spPr>
              <a:xfrm>
                <a:off x="5587082" y="2353892"/>
                <a:ext cx="309827" cy="433708"/>
              </a:xfrm>
              <a:prstGeom prst="rect">
                <a:avLst/>
              </a:prstGeom>
            </p:spPr>
            <p:txBody>
              <a:bodyPr lIns="0" tIns="0" rIns="0" bIns="0" rtlCol="0" anchor="t">
                <a:spAutoFit/>
              </a:bodyPr>
              <a:lstStyle/>
              <a:p>
                <a:pPr algn="ctr">
                  <a:lnSpc>
                    <a:spcPts val="3733"/>
                  </a:lnSpc>
                </a:pPr>
                <a:r>
                  <a:rPr lang="en-US" sz="2666">
                    <a:solidFill>
                      <a:srgbClr val="FAF9EC"/>
                    </a:solidFill>
                    <a:latin typeface="Heebo Bold Bold"/>
                  </a:rPr>
                  <a:t>2</a:t>
                </a:r>
              </a:p>
            </p:txBody>
          </p:sp>
        </p:grpSp>
      </p:grpSp>
      <p:grpSp>
        <p:nvGrpSpPr>
          <p:cNvPr id="33" name="Group 32">
            <a:extLst>
              <a:ext uri="{FF2B5EF4-FFF2-40B4-BE49-F238E27FC236}">
                <a16:creationId xmlns:a16="http://schemas.microsoft.com/office/drawing/2014/main" id="{D27664E5-74A1-ED90-2213-A93042A83BFC}"/>
              </a:ext>
            </a:extLst>
          </p:cNvPr>
          <p:cNvGrpSpPr/>
          <p:nvPr/>
        </p:nvGrpSpPr>
        <p:grpSpPr>
          <a:xfrm>
            <a:off x="4913287" y="4264736"/>
            <a:ext cx="880801" cy="884749"/>
            <a:chOff x="5308367" y="3390266"/>
            <a:chExt cx="880801" cy="884749"/>
          </a:xfrm>
        </p:grpSpPr>
        <p:sp>
          <p:nvSpPr>
            <p:cNvPr id="22" name="Freeform 22"/>
            <p:cNvSpPr/>
            <p:nvPr/>
          </p:nvSpPr>
          <p:spPr>
            <a:xfrm>
              <a:off x="5308367" y="3390266"/>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sp>
        <p:grpSp>
          <p:nvGrpSpPr>
            <p:cNvPr id="30" name="Group 29">
              <a:extLst>
                <a:ext uri="{FF2B5EF4-FFF2-40B4-BE49-F238E27FC236}">
                  <a16:creationId xmlns:a16="http://schemas.microsoft.com/office/drawing/2014/main" id="{6E7FDCB7-2A73-16F5-9048-0BED38191DDB}"/>
                </a:ext>
              </a:extLst>
            </p:cNvPr>
            <p:cNvGrpSpPr/>
            <p:nvPr/>
          </p:nvGrpSpPr>
          <p:grpSpPr>
            <a:xfrm>
              <a:off x="5389339" y="3431739"/>
              <a:ext cx="718859" cy="760331"/>
              <a:chOff x="5389339" y="3431739"/>
              <a:chExt cx="718859" cy="760331"/>
            </a:xfrm>
          </p:grpSpPr>
          <p:sp>
            <p:nvSpPr>
              <p:cNvPr id="23" name="TextBox 23"/>
              <p:cNvSpPr txBox="1"/>
              <p:nvPr/>
            </p:nvSpPr>
            <p:spPr>
              <a:xfrm>
                <a:off x="5389339" y="3431739"/>
                <a:ext cx="718859" cy="760331"/>
              </a:xfrm>
              <a:prstGeom prst="rect">
                <a:avLst/>
              </a:prstGeom>
            </p:spPr>
            <p:txBody>
              <a:bodyPr lIns="33867" tIns="33867" rIns="33867" bIns="33867" rtlCol="0" anchor="ctr"/>
              <a:lstStyle/>
              <a:p>
                <a:pPr algn="ctr">
                  <a:lnSpc>
                    <a:spcPts val="1773"/>
                  </a:lnSpc>
                </a:pPr>
                <a:endParaRPr sz="1200"/>
              </a:p>
            </p:txBody>
          </p:sp>
          <p:sp>
            <p:nvSpPr>
              <p:cNvPr id="24" name="TextBox 24"/>
              <p:cNvSpPr txBox="1"/>
              <p:nvPr/>
            </p:nvSpPr>
            <p:spPr>
              <a:xfrm>
                <a:off x="5592146" y="3580757"/>
                <a:ext cx="309827" cy="433708"/>
              </a:xfrm>
              <a:prstGeom prst="rect">
                <a:avLst/>
              </a:prstGeom>
            </p:spPr>
            <p:txBody>
              <a:bodyPr lIns="0" tIns="0" rIns="0" bIns="0" rtlCol="0" anchor="t">
                <a:spAutoFit/>
              </a:bodyPr>
              <a:lstStyle/>
              <a:p>
                <a:pPr algn="ctr">
                  <a:lnSpc>
                    <a:spcPts val="3733"/>
                  </a:lnSpc>
                </a:pPr>
                <a:r>
                  <a:rPr lang="en-US" sz="2666">
                    <a:solidFill>
                      <a:srgbClr val="FAF9EC"/>
                    </a:solidFill>
                    <a:latin typeface="Heebo Bold Bold"/>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936" y="-2540688"/>
            <a:ext cx="9927730" cy="4925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HT\Desktop\Untitled-3.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5232" y="4831262"/>
            <a:ext cx="1993110" cy="228520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0862" y="2408945"/>
            <a:ext cx="985235" cy="76389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A</a:t>
            </a:r>
            <a:endParaRPr lang="vi-VN" sz="4000" b="1" dirty="0">
              <a:solidFill>
                <a:schemeClr val="tx2">
                  <a:lumMod val="50000"/>
                </a:schemeClr>
              </a:solidFill>
              <a:latin typeface="+mj-lt"/>
            </a:endParaRPr>
          </a:p>
        </p:txBody>
      </p:sp>
      <p:sp>
        <p:nvSpPr>
          <p:cNvPr id="9" name="Rectangle 8"/>
          <p:cNvSpPr/>
          <p:nvPr/>
        </p:nvSpPr>
        <p:spPr>
          <a:xfrm>
            <a:off x="1358485" y="2435841"/>
            <a:ext cx="8343429" cy="7638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360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0" name="Oval 9"/>
          <p:cNvSpPr/>
          <p:nvPr/>
        </p:nvSpPr>
        <p:spPr>
          <a:xfrm>
            <a:off x="149131" y="3429167"/>
            <a:ext cx="886625" cy="8085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B</a:t>
            </a:r>
            <a:endParaRPr lang="vi-VN" sz="4000" b="1" dirty="0">
              <a:solidFill>
                <a:schemeClr val="tx2">
                  <a:lumMod val="50000"/>
                </a:schemeClr>
              </a:solidFill>
              <a:latin typeface="+mj-lt"/>
            </a:endParaRPr>
          </a:p>
        </p:txBody>
      </p:sp>
      <p:sp>
        <p:nvSpPr>
          <p:cNvPr id="11" name="Rectangle 10"/>
          <p:cNvSpPr/>
          <p:nvPr/>
        </p:nvSpPr>
        <p:spPr>
          <a:xfrm>
            <a:off x="1358486" y="3457815"/>
            <a:ext cx="8343428" cy="726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a:latin typeface="Times New Roman" pitchFamily="18" charset="0"/>
                <a:cs typeface="Times New Roman" pitchFamily="18" charset="0"/>
              </a:rPr>
              <a:t>180</a:t>
            </a:r>
            <a:r>
              <a:rPr lang="en-US"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2" name="Oval 11"/>
          <p:cNvSpPr/>
          <p:nvPr/>
        </p:nvSpPr>
        <p:spPr>
          <a:xfrm>
            <a:off x="145398" y="4493240"/>
            <a:ext cx="890359" cy="80768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C</a:t>
            </a:r>
            <a:endParaRPr lang="vi-VN" sz="4000" b="1" dirty="0">
              <a:solidFill>
                <a:schemeClr val="tx2">
                  <a:lumMod val="50000"/>
                </a:schemeClr>
              </a:solidFill>
              <a:latin typeface="+mj-lt"/>
            </a:endParaRPr>
          </a:p>
        </p:txBody>
      </p:sp>
      <p:sp>
        <p:nvSpPr>
          <p:cNvPr id="13" name="Rectangle 12"/>
          <p:cNvSpPr/>
          <p:nvPr/>
        </p:nvSpPr>
        <p:spPr>
          <a:xfrm>
            <a:off x="1412272" y="4426006"/>
            <a:ext cx="8289642"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a:latin typeface="Times New Roman" pitchFamily="18" charset="0"/>
                <a:cs typeface="Times New Roman" pitchFamily="18" charset="0"/>
              </a:rPr>
              <a:t>90</a:t>
            </a:r>
            <a:r>
              <a:rPr lang="en-US"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27" name="WordArt 8"/>
          <p:cNvSpPr>
            <a:spLocks noChangeArrowheads="1" noChangeShapeType="1" noTextEdit="1"/>
          </p:cNvSpPr>
          <p:nvPr/>
        </p:nvSpPr>
        <p:spPr bwMode="auto">
          <a:xfrm>
            <a:off x="10874154" y="1962605"/>
            <a:ext cx="93473"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60</a:t>
            </a:r>
          </a:p>
        </p:txBody>
      </p:sp>
      <p:sp>
        <p:nvSpPr>
          <p:cNvPr id="33" name="WordArt 15"/>
          <p:cNvSpPr>
            <a:spLocks noChangeArrowheads="1" noChangeShapeType="1" noTextEdit="1"/>
          </p:cNvSpPr>
          <p:nvPr/>
        </p:nvSpPr>
        <p:spPr bwMode="auto">
          <a:xfrm>
            <a:off x="10858738" y="1965780"/>
            <a:ext cx="54357"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pic>
        <p:nvPicPr>
          <p:cNvPr id="154" name="Picture 14" descr="kim phut"/>
          <p:cNvPicPr>
            <a:picLocks noChangeAspect="1" noChangeArrowheads="1"/>
          </p:cNvPicPr>
          <p:nvPr/>
        </p:nvPicPr>
        <p:blipFill>
          <a:blip r:embed="rId6" cstate="print"/>
          <a:srcRect/>
          <a:stretch>
            <a:fillRect/>
          </a:stretch>
        </p:blipFill>
        <p:spPr bwMode="auto">
          <a:xfrm>
            <a:off x="10242422" y="2425056"/>
            <a:ext cx="1344615" cy="1108612"/>
          </a:xfrm>
          <a:prstGeom prst="rect">
            <a:avLst/>
          </a:prstGeom>
          <a:noFill/>
          <a:ln w="9525">
            <a:noFill/>
            <a:miter lim="800000"/>
            <a:headEnd/>
            <a:tailEnd/>
          </a:ln>
        </p:spPr>
      </p:pic>
      <p:pic>
        <p:nvPicPr>
          <p:cNvPr id="155" name="Picture 21" descr="dongho1"/>
          <p:cNvPicPr>
            <a:picLocks noChangeAspect="1" noChangeArrowheads="1"/>
          </p:cNvPicPr>
          <p:nvPr/>
        </p:nvPicPr>
        <p:blipFill>
          <a:blip r:embed="rId7" cstate="print"/>
          <a:srcRect/>
          <a:stretch>
            <a:fillRect/>
          </a:stretch>
        </p:blipFill>
        <p:spPr bwMode="auto">
          <a:xfrm>
            <a:off x="9998891" y="1932517"/>
            <a:ext cx="1885122" cy="1854779"/>
          </a:xfrm>
          <a:prstGeom prst="rect">
            <a:avLst/>
          </a:prstGeom>
          <a:noFill/>
        </p:spPr>
      </p:pic>
      <p:pic>
        <p:nvPicPr>
          <p:cNvPr id="156" name="Picture 22" descr="slide0002_image021"/>
          <p:cNvPicPr>
            <a:picLocks noChangeAspect="1" noChangeArrowheads="1" noCrop="1"/>
          </p:cNvPicPr>
          <p:nvPr/>
        </p:nvPicPr>
        <p:blipFill>
          <a:blip r:embed="rId8" cstate="print"/>
          <a:srcRect/>
          <a:stretch>
            <a:fillRect/>
          </a:stretch>
        </p:blipFill>
        <p:spPr bwMode="auto">
          <a:xfrm>
            <a:off x="10744452" y="3940656"/>
            <a:ext cx="397013" cy="346864"/>
          </a:xfrm>
          <a:prstGeom prst="rect">
            <a:avLst/>
          </a:prstGeom>
          <a:noFill/>
        </p:spPr>
      </p:pic>
      <p:sp>
        <p:nvSpPr>
          <p:cNvPr id="157" name="Line 23"/>
          <p:cNvSpPr>
            <a:spLocks noChangeShapeType="1"/>
          </p:cNvSpPr>
          <p:nvPr/>
        </p:nvSpPr>
        <p:spPr bwMode="auto">
          <a:xfrm>
            <a:off x="10384520" y="4368810"/>
            <a:ext cx="881953" cy="0"/>
          </a:xfrm>
          <a:prstGeom prst="line">
            <a:avLst/>
          </a:prstGeom>
          <a:noFill/>
          <a:ln w="9525">
            <a:solidFill>
              <a:schemeClr val="tx1"/>
            </a:solidFill>
            <a:round/>
            <a:headEnd/>
            <a:tailEnd/>
          </a:ln>
          <a:effectLst/>
        </p:spPr>
        <p:txBody>
          <a:bodyPr/>
          <a:lstStyle/>
          <a:p>
            <a:endParaRPr lang="en-US"/>
          </a:p>
        </p:txBody>
      </p:sp>
      <p:pic>
        <p:nvPicPr>
          <p:cNvPr id="158" name="Picture 24" descr="CHAY XE DAP"/>
          <p:cNvPicPr>
            <a:picLocks noChangeAspect="1" noChangeArrowheads="1"/>
          </p:cNvPicPr>
          <p:nvPr/>
        </p:nvPicPr>
        <p:blipFill>
          <a:blip r:embed="rId9" cstate="print"/>
          <a:srcRect/>
          <a:stretch>
            <a:fillRect/>
          </a:stretch>
        </p:blipFill>
        <p:spPr bwMode="auto">
          <a:xfrm>
            <a:off x="10714414" y="3871909"/>
            <a:ext cx="475942" cy="415611"/>
          </a:xfrm>
          <a:prstGeom prst="rect">
            <a:avLst/>
          </a:prstGeom>
          <a:noFill/>
        </p:spPr>
      </p:pic>
      <p:sp>
        <p:nvSpPr>
          <p:cNvPr id="161" name="Rectangle 160"/>
          <p:cNvSpPr/>
          <p:nvPr/>
        </p:nvSpPr>
        <p:spPr>
          <a:xfrm>
            <a:off x="1452616" y="5555558"/>
            <a:ext cx="8249298"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720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62" name="Oval 161"/>
          <p:cNvSpPr/>
          <p:nvPr/>
        </p:nvSpPr>
        <p:spPr>
          <a:xfrm>
            <a:off x="122986" y="5560040"/>
            <a:ext cx="890359" cy="80768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D</a:t>
            </a:r>
            <a:endParaRPr lang="vi-VN" sz="4000" b="1" dirty="0">
              <a:solidFill>
                <a:schemeClr val="tx2">
                  <a:lumMod val="50000"/>
                </a:schemeClr>
              </a:solidFill>
              <a:latin typeface="+mj-lt"/>
            </a:endParaRPr>
          </a:p>
        </p:txBody>
      </p:sp>
      <p:sp>
        <p:nvSpPr>
          <p:cNvPr id="4" name="TextBox 3">
            <a:extLst>
              <a:ext uri="{FF2B5EF4-FFF2-40B4-BE49-F238E27FC236}">
                <a16:creationId xmlns:a16="http://schemas.microsoft.com/office/drawing/2014/main" id="{EDB923AB-E3A8-BDDF-AC15-0A28E7D1E7EF}"/>
              </a:ext>
            </a:extLst>
          </p:cNvPr>
          <p:cNvSpPr txBox="1"/>
          <p:nvPr/>
        </p:nvSpPr>
        <p:spPr>
          <a:xfrm>
            <a:off x="1358485" y="328778"/>
            <a:ext cx="8729485" cy="1200329"/>
          </a:xfrm>
          <a:prstGeom prst="rect">
            <a:avLst/>
          </a:prstGeom>
          <a:noFill/>
        </p:spPr>
        <p:txBody>
          <a:bodyPr wrap="square" rtlCol="0">
            <a:spAutoFit/>
          </a:bodyPr>
          <a:lstStyle/>
          <a:p>
            <a:pPr algn="ctr"/>
            <a:r>
              <a:rPr lang="en-GB" sz="3600" b="1">
                <a:solidFill>
                  <a:srgbClr val="FFFFFF"/>
                </a:solidFill>
              </a:rPr>
              <a:t>Câu 1</a:t>
            </a:r>
          </a:p>
          <a:p>
            <a:pPr algn="ctr"/>
            <a:r>
              <a:rPr lang="en-GB" sz="3600" b="1">
                <a:solidFill>
                  <a:srgbClr val="FFFFFF"/>
                </a:solidFill>
              </a:rPr>
              <a:t> Tổng các góc trong của 1 tứ giác bằng…. </a:t>
            </a:r>
            <a:endParaRPr lang="en-US" sz="36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 presetClass="emph" presetSubtype="2" accel="50000" decel="50000" fill="hold" grpId="0" nodeType="withEffect">
                                  <p:stCondLst>
                                    <p:cond delay="0"/>
                                  </p:stCondLst>
                                  <p:childTnLst>
                                    <p:animClr clrSpc="rgb" dir="cw">
                                      <p:cBhvr>
                                        <p:cTn id="22" dur="500" fill="hold"/>
                                        <p:tgtEl>
                                          <p:spTgt spid="27"/>
                                        </p:tgtEl>
                                        <p:attrNameLst>
                                          <p:attrName>style.color</p:attrName>
                                        </p:attrNameLst>
                                      </p:cBhvr>
                                      <p:to>
                                        <a:schemeClr val="bg1"/>
                                      </p:to>
                                    </p:animClr>
                                    <p:set>
                                      <p:cBhvr>
                                        <p:cTn id="23" dur="500" fill="hold"/>
                                        <p:tgtEl>
                                          <p:spTgt spid="27"/>
                                        </p:tgtEl>
                                        <p:attrNameLst>
                                          <p:attrName>fill.type</p:attrName>
                                        </p:attrNameLst>
                                      </p:cBhvr>
                                      <p:to>
                                        <p:strVal val="solid"/>
                                      </p:to>
                                    </p:set>
                                    <p:set>
                                      <p:cBhvr>
                                        <p:cTn id="24" dur="500" fill="hold"/>
                                        <p:tgtEl>
                                          <p:spTgt spid="27"/>
                                        </p:tgtEl>
                                        <p:attrNameLst>
                                          <p:attrName>fill.on</p:attrName>
                                        </p:attrNameLst>
                                      </p:cBhvr>
                                      <p:to>
                                        <p:strVal val="true"/>
                                      </p:to>
                                    </p:set>
                                  </p:childTnLst>
                                </p:cTn>
                              </p:par>
                              <p:par>
                                <p:cTn id="25" presetID="10" presetClass="entr" presetSubtype="0" fill="hold" grpId="0" nodeType="withEffect">
                                  <p:stCondLst>
                                    <p:cond delay="600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subTnLst>
                                    <p:audio>
                                      <p:cMediaNode>
                                        <p:cTn display="0" masterRel="sameClick">
                                          <p:stCondLst>
                                            <p:cond evt="begin" delay="0">
                                              <p:tn val="25"/>
                                            </p:cond>
                                          </p:stCondLst>
                                          <p:endCondLst>
                                            <p:cond evt="onStopAudio" delay="0">
                                              <p:tgtEl>
                                                <p:sldTgt/>
                                              </p:tgtEl>
                                            </p:cond>
                                          </p:endCondLst>
                                        </p:cTn>
                                        <p:tgtEl>
                                          <p:sndTgt r:embed="rId2" name="bomb.wav"/>
                                        </p:tgtEl>
                                      </p:cMediaNode>
                                    </p:audio>
                                  </p:subTnLst>
                                </p:cTn>
                              </p:par>
                              <p:par>
                                <p:cTn id="28" presetID="3" presetClass="emph" presetSubtype="2" fill="hold" grpId="1" nodeType="withEffect">
                                  <p:stCondLst>
                                    <p:cond delay="60500"/>
                                  </p:stCondLst>
                                  <p:childTnLst>
                                    <p:animClr clrSpc="rgb" dir="cw">
                                      <p:cBhvr>
                                        <p:cTn id="29" dur="500" fill="hold"/>
                                        <p:tgtEl>
                                          <p:spTgt spid="33"/>
                                        </p:tgtEl>
                                        <p:attrNameLst>
                                          <p:attrName>style.color</p:attrName>
                                        </p:attrNameLst>
                                      </p:cBhvr>
                                      <p:to>
                                        <a:schemeClr val="bg1"/>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7"/>
                                        </p:tgtEl>
                                        <p:attrNameLst>
                                          <p:attrName>fillcolor</p:attrName>
                                        </p:attrNameLst>
                                      </p:cBhvr>
                                      <p:to>
                                        <a:schemeClr val="accent1"/>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0"/>
                                        </p:tgtEl>
                                        <p:attrNameLst>
                                          <p:attrName>fillcolor</p:attrName>
                                        </p:attrNameLst>
                                      </p:cBhvr>
                                      <p:to>
                                        <a:srgbClr val="FC2722"/>
                                      </p:to>
                                    </p:animClr>
                                    <p:set>
                                      <p:cBhvr>
                                        <p:cTn id="44" dur="2000" fill="hold"/>
                                        <p:tgtEl>
                                          <p:spTgt spid="10"/>
                                        </p:tgtEl>
                                        <p:attrNameLst>
                                          <p:attrName>fill.type</p:attrName>
                                        </p:attrNameLst>
                                      </p:cBhvr>
                                      <p:to>
                                        <p:strVal val="solid"/>
                                      </p:to>
                                    </p:set>
                                    <p:set>
                                      <p:cBhvr>
                                        <p:cTn id="4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2"/>
                                        </p:tgtEl>
                                        <p:attrNameLst>
                                          <p:attrName>fillcolor</p:attrName>
                                        </p:attrNameLst>
                                      </p:cBhvr>
                                      <p:to>
                                        <a:srgbClr val="FC2722"/>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5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withEffect">
                                  <p:stCondLst>
                                    <p:cond delay="0"/>
                                  </p:stCondLst>
                                  <p:childTnLst>
                                    <p:animEffect transition="out" filter="fade">
                                      <p:cBhvr>
                                        <p:cTn id="57" dur="500"/>
                                        <p:tgtEl>
                                          <p:spTgt spid="158"/>
                                        </p:tgtEl>
                                      </p:cBhvr>
                                    </p:animEffect>
                                    <p:set>
                                      <p:cBhvr>
                                        <p:cTn id="58" dur="1" fill="hold">
                                          <p:stCondLst>
                                            <p:cond delay="499"/>
                                          </p:stCondLst>
                                        </p:cTn>
                                        <p:tgtEl>
                                          <p:spTgt spid="158"/>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56"/>
                                        </p:tgtEl>
                                        <p:attrNameLst>
                                          <p:attrName>style.visibility</p:attrName>
                                        </p:attrNameLst>
                                      </p:cBhvr>
                                      <p:to>
                                        <p:strVal val="visible"/>
                                      </p:to>
                                    </p:set>
                                    <p:animEffect transition="in" filter="fade">
                                      <p:cBhvr>
                                        <p:cTn id="61" dur="500"/>
                                        <p:tgtEl>
                                          <p:spTgt spid="156"/>
                                        </p:tgtEl>
                                      </p:cBhvr>
                                    </p:animEffect>
                                  </p:childTnLst>
                                </p:cTn>
                              </p:par>
                            </p:childTnLst>
                          </p:cTn>
                        </p:par>
                        <p:par>
                          <p:cTn id="62" fill="hold">
                            <p:stCondLst>
                              <p:cond delay="500"/>
                            </p:stCondLst>
                            <p:childTnLst>
                              <p:par>
                                <p:cTn id="63" presetID="8" presetClass="emph" presetSubtype="0" fill="hold" nodeType="afterEffect">
                                  <p:stCondLst>
                                    <p:cond delay="0"/>
                                  </p:stCondLst>
                                  <p:childTnLst>
                                    <p:animRot by="-21600000">
                                      <p:cBhvr>
                                        <p:cTn id="64" dur="15000" fill="hold"/>
                                        <p:tgtEl>
                                          <p:spTgt spid="154"/>
                                        </p:tgtEl>
                                        <p:attrNameLst>
                                          <p:attrName>r</p:attrName>
                                        </p:attrNameLst>
                                      </p:cBhvr>
                                    </p:animRot>
                                  </p:childTnLst>
                                </p:cTn>
                              </p:par>
                              <p:par>
                                <p:cTn id="65" presetID="10" presetClass="exit" presetSubtype="0" fill="hold" nodeType="withEffect">
                                  <p:stCondLst>
                                    <p:cond delay="60500"/>
                                  </p:stCondLst>
                                  <p:childTnLst>
                                    <p:animEffect transition="out" filter="fade">
                                      <p:cBhvr>
                                        <p:cTn id="66" dur="500"/>
                                        <p:tgtEl>
                                          <p:spTgt spid="156"/>
                                        </p:tgtEl>
                                      </p:cBhvr>
                                    </p:animEffect>
                                    <p:set>
                                      <p:cBhvr>
                                        <p:cTn id="67" dur="1" fill="hold">
                                          <p:stCondLst>
                                            <p:cond delay="499"/>
                                          </p:stCondLst>
                                        </p:cTn>
                                        <p:tgtEl>
                                          <p:spTgt spid="156"/>
                                        </p:tgtEl>
                                        <p:attrNameLst>
                                          <p:attrName>style.visibility</p:attrName>
                                        </p:attrNameLst>
                                      </p:cBhvr>
                                      <p:to>
                                        <p:strVal val="hidden"/>
                                      </p:to>
                                    </p:set>
                                  </p:childTnLst>
                                </p:cTn>
                              </p:par>
                              <p:par>
                                <p:cTn id="68" presetID="10" presetClass="entr" presetSubtype="0" fill="hold" nodeType="withEffect">
                                  <p:stCondLst>
                                    <p:cond delay="60500"/>
                                  </p:stCondLst>
                                  <p:childTnLst>
                                    <p:set>
                                      <p:cBhvr>
                                        <p:cTn id="69" dur="1" fill="hold">
                                          <p:stCondLst>
                                            <p:cond delay="0"/>
                                          </p:stCondLst>
                                        </p:cTn>
                                        <p:tgtEl>
                                          <p:spTgt spid="158"/>
                                        </p:tgtEl>
                                        <p:attrNameLst>
                                          <p:attrName>style.visibility</p:attrName>
                                        </p:attrNameLst>
                                      </p:cBhvr>
                                      <p:to>
                                        <p:strVal val="visible"/>
                                      </p:to>
                                    </p:set>
                                    <p:animEffect transition="in" filter="fade">
                                      <p:cBhvr>
                                        <p:cTn id="70" dur="500"/>
                                        <p:tgtEl>
                                          <p:spTgt spid="158"/>
                                        </p:tgtEl>
                                      </p:cBhvr>
                                    </p:animEffect>
                                  </p:childTnLst>
                                </p:cTn>
                              </p:par>
                            </p:childTnLst>
                          </p:cTn>
                        </p:par>
                      </p:childTnLst>
                    </p:cTn>
                  </p:par>
                </p:childTnLst>
              </p:cTn>
              <p:nextCondLst>
                <p:cond evt="onClick" delay="0">
                  <p:tgtEl>
                    <p:spTgt spid="158"/>
                  </p:tgtEl>
                </p:cond>
              </p:nextCondLst>
            </p:seq>
            <p:seq concurrent="1" nextAc="seek">
              <p:cTn id="71" restart="whenNotActive" fill="hold" evtFilter="cancelBubble" nodeType="interactiveSeq">
                <p:stCondLst>
                  <p:cond evt="onClick" delay="0">
                    <p:tgtEl>
                      <p:spTgt spid="162"/>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000" fill="hold"/>
                                        <p:tgtEl>
                                          <p:spTgt spid="162"/>
                                        </p:tgtEl>
                                        <p:attrNameLst>
                                          <p:attrName>fillcolor</p:attrName>
                                        </p:attrNameLst>
                                      </p:cBhvr>
                                      <p:to>
                                        <a:srgbClr val="FC2722"/>
                                      </p:to>
                                    </p:animClr>
                                    <p:set>
                                      <p:cBhvr>
                                        <p:cTn id="76" dur="2000" fill="hold"/>
                                        <p:tgtEl>
                                          <p:spTgt spid="162"/>
                                        </p:tgtEl>
                                        <p:attrNameLst>
                                          <p:attrName>fill.type</p:attrName>
                                        </p:attrNameLst>
                                      </p:cBhvr>
                                      <p:to>
                                        <p:strVal val="solid"/>
                                      </p:to>
                                    </p:set>
                                    <p:set>
                                      <p:cBhvr>
                                        <p:cTn id="77" dur="2000" fill="hold"/>
                                        <p:tgtEl>
                                          <p:spTgt spid="162"/>
                                        </p:tgtEl>
                                        <p:attrNameLst>
                                          <p:attrName>fill.on</p:attrName>
                                        </p:attrNameLst>
                                      </p:cBhvr>
                                      <p:to>
                                        <p:strVal val="true"/>
                                      </p:to>
                                    </p:set>
                                  </p:childTnLst>
                                </p:cTn>
                              </p:par>
                            </p:childTnLst>
                          </p:cTn>
                        </p:par>
                      </p:childTnLst>
                    </p:cTn>
                  </p:par>
                </p:childTnLst>
              </p:cTn>
              <p:nextCondLst>
                <p:cond evt="onClick" delay="0">
                  <p:tgtEl>
                    <p:spTgt spid="162"/>
                  </p:tgtEl>
                </p:cond>
              </p:nextCondLst>
            </p:seq>
          </p:childTnLst>
        </p:cTn>
      </p:par>
    </p:tnLst>
    <p:bldLst>
      <p:bldP spid="27" grpId="0" animBg="1"/>
      <p:bldP spid="33" grpId="0" animBg="1"/>
      <p:bldP spid="3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789" y="-2408945"/>
            <a:ext cx="8431306" cy="4817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2188" y="946957"/>
            <a:ext cx="6890028" cy="1323439"/>
          </a:xfrm>
          <a:prstGeom prst="rect">
            <a:avLst/>
          </a:prstGeom>
          <a:noFill/>
        </p:spPr>
        <p:txBody>
          <a:bodyPr wrap="none" rtlCol="0">
            <a:spAutoFit/>
          </a:bodyPr>
          <a:lstStyle/>
          <a:p>
            <a:pPr algn="ctr"/>
            <a:r>
              <a:rPr lang="fr-FR" sz="4000" b="1">
                <a:solidFill>
                  <a:schemeClr val="bg1"/>
                </a:solidFill>
              </a:rPr>
              <a:t>Câu 2 </a:t>
            </a:r>
          </a:p>
          <a:p>
            <a:pPr algn="ctr"/>
            <a:r>
              <a:rPr lang="fr-FR" sz="4000" b="1">
                <a:solidFill>
                  <a:schemeClr val="bg1"/>
                </a:solidFill>
              </a:rPr>
              <a:t>Các góc của tứ giác có thể là:</a:t>
            </a:r>
            <a:endParaRPr lang="en-US" sz="5400" b="1" dirty="0">
              <a:solidFill>
                <a:schemeClr val="bg1"/>
              </a:solidFill>
              <a:latin typeface="Arial" panose="020B0604020202020204" pitchFamily="34" charset="0"/>
              <a:cs typeface="Arial" panose="020B0604020202020204" pitchFamily="34" charset="0"/>
            </a:endParaRPr>
          </a:p>
        </p:txBody>
      </p:sp>
      <p:pic>
        <p:nvPicPr>
          <p:cNvPr id="6" name="Picture 7" descr="C:\Users\HT\Desktop\Untitled-3.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7460" y="4085256"/>
            <a:ext cx="2631752" cy="301744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729767" y="4893609"/>
            <a:ext cx="864212" cy="8176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C</a:t>
            </a:r>
            <a:endParaRPr lang="vi-VN" sz="4000" b="1" dirty="0">
              <a:solidFill>
                <a:schemeClr val="tx2">
                  <a:lumMod val="50000"/>
                </a:schemeClr>
              </a:solidFill>
              <a:latin typeface="+mj-lt"/>
            </a:endParaRPr>
          </a:p>
        </p:txBody>
      </p:sp>
      <p:sp>
        <p:nvSpPr>
          <p:cNvPr id="9" name="Rectangle 8"/>
          <p:cNvSpPr/>
          <p:nvPr/>
        </p:nvSpPr>
        <p:spPr>
          <a:xfrm>
            <a:off x="2991607" y="4927699"/>
            <a:ext cx="4625788" cy="7933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a:latin typeface="Times New Roman" pitchFamily="18" charset="0"/>
                <a:cs typeface="Times New Roman" pitchFamily="18" charset="0"/>
              </a:rPr>
              <a:t>4 góc vuông</a:t>
            </a:r>
            <a:endParaRPr lang="en-US" sz="4800" b="1" dirty="0">
              <a:latin typeface="Times New Roman" pitchFamily="18" charset="0"/>
              <a:cs typeface="Times New Roman" pitchFamily="18" charset="0"/>
            </a:endParaRPr>
          </a:p>
        </p:txBody>
      </p:sp>
      <p:sp>
        <p:nvSpPr>
          <p:cNvPr id="10" name="Oval 9"/>
          <p:cNvSpPr/>
          <p:nvPr/>
        </p:nvSpPr>
        <p:spPr>
          <a:xfrm>
            <a:off x="1694329" y="2687656"/>
            <a:ext cx="806824" cy="768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A</a:t>
            </a:r>
            <a:endParaRPr lang="vi-VN" sz="4000" b="1" dirty="0">
              <a:solidFill>
                <a:schemeClr val="tx2">
                  <a:lumMod val="50000"/>
                </a:schemeClr>
              </a:solidFill>
              <a:latin typeface="+mj-lt"/>
            </a:endParaRPr>
          </a:p>
        </p:txBody>
      </p:sp>
      <p:sp>
        <p:nvSpPr>
          <p:cNvPr id="11" name="Rectangle 10"/>
          <p:cNvSpPr/>
          <p:nvPr/>
        </p:nvSpPr>
        <p:spPr>
          <a:xfrm>
            <a:off x="2971800" y="2729751"/>
            <a:ext cx="4625789"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800" b="1"/>
              <a:t>4 góc nhọn</a:t>
            </a:r>
            <a:endParaRPr lang="en-US" sz="11500" b="1" dirty="0">
              <a:latin typeface="Times New Roman" pitchFamily="18" charset="0"/>
              <a:cs typeface="Times New Roman" pitchFamily="18" charset="0"/>
            </a:endParaRPr>
          </a:p>
        </p:txBody>
      </p:sp>
      <p:sp>
        <p:nvSpPr>
          <p:cNvPr id="12" name="Oval 11"/>
          <p:cNvSpPr/>
          <p:nvPr/>
        </p:nvSpPr>
        <p:spPr>
          <a:xfrm>
            <a:off x="1694329" y="3786156"/>
            <a:ext cx="876912" cy="7827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B</a:t>
            </a:r>
            <a:endParaRPr lang="vi-VN" sz="4000" b="1" dirty="0">
              <a:solidFill>
                <a:schemeClr val="tx2">
                  <a:lumMod val="50000"/>
                </a:schemeClr>
              </a:solidFill>
              <a:latin typeface="+mj-lt"/>
            </a:endParaRPr>
          </a:p>
        </p:txBody>
      </p:sp>
      <p:sp>
        <p:nvSpPr>
          <p:cNvPr id="13" name="Rectangle 12"/>
          <p:cNvSpPr/>
          <p:nvPr/>
        </p:nvSpPr>
        <p:spPr>
          <a:xfrm>
            <a:off x="2991607" y="3831115"/>
            <a:ext cx="4531660" cy="7664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a:latin typeface="Times New Roman" pitchFamily="18" charset="0"/>
                <a:cs typeface="Times New Roman" pitchFamily="18" charset="0"/>
              </a:rPr>
              <a:t>4 góc tù</a:t>
            </a:r>
            <a:endParaRPr lang="en-US" sz="5400" b="1" dirty="0">
              <a:latin typeface="Times New Roman" pitchFamily="18" charset="0"/>
              <a:cs typeface="Times New Roman" pitchFamily="18" charset="0"/>
            </a:endParaRPr>
          </a:p>
        </p:txBody>
      </p:sp>
      <p:sp>
        <p:nvSpPr>
          <p:cNvPr id="27" name="WordArt 8"/>
          <p:cNvSpPr>
            <a:spLocks noChangeArrowheads="1" noChangeShapeType="1" noTextEdit="1"/>
          </p:cNvSpPr>
          <p:nvPr/>
        </p:nvSpPr>
        <p:spPr bwMode="auto">
          <a:xfrm>
            <a:off x="6987954" y="2562567"/>
            <a:ext cx="93473"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60</a:t>
            </a:r>
          </a:p>
        </p:txBody>
      </p:sp>
      <p:sp>
        <p:nvSpPr>
          <p:cNvPr id="33" name="WordArt 15"/>
          <p:cNvSpPr>
            <a:spLocks noChangeArrowheads="1" noChangeShapeType="1" noTextEdit="1"/>
          </p:cNvSpPr>
          <p:nvPr/>
        </p:nvSpPr>
        <p:spPr bwMode="auto">
          <a:xfrm>
            <a:off x="6972538" y="2565742"/>
            <a:ext cx="54357"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pic>
        <p:nvPicPr>
          <p:cNvPr id="154" name="Picture 14" descr="kim phut"/>
          <p:cNvPicPr>
            <a:picLocks noChangeAspect="1" noChangeArrowheads="1"/>
          </p:cNvPicPr>
          <p:nvPr/>
        </p:nvPicPr>
        <p:blipFill>
          <a:blip r:embed="rId6" cstate="print"/>
          <a:srcRect/>
          <a:stretch>
            <a:fillRect/>
          </a:stretch>
        </p:blipFill>
        <p:spPr bwMode="auto">
          <a:xfrm>
            <a:off x="8628317" y="3469341"/>
            <a:ext cx="1676725" cy="1382431"/>
          </a:xfrm>
          <a:prstGeom prst="rect">
            <a:avLst/>
          </a:prstGeom>
          <a:noFill/>
          <a:ln w="9525">
            <a:noFill/>
            <a:miter lim="800000"/>
            <a:headEnd/>
            <a:tailEnd/>
          </a:ln>
        </p:spPr>
      </p:pic>
      <p:pic>
        <p:nvPicPr>
          <p:cNvPr id="155" name="Picture 21" descr="dongho1"/>
          <p:cNvPicPr>
            <a:picLocks noChangeAspect="1" noChangeArrowheads="1"/>
          </p:cNvPicPr>
          <p:nvPr/>
        </p:nvPicPr>
        <p:blipFill>
          <a:blip r:embed="rId7" cstate="print"/>
          <a:srcRect/>
          <a:stretch>
            <a:fillRect/>
          </a:stretch>
        </p:blipFill>
        <p:spPr bwMode="auto">
          <a:xfrm>
            <a:off x="8269944" y="2864223"/>
            <a:ext cx="2350733" cy="2312895"/>
          </a:xfrm>
          <a:prstGeom prst="rect">
            <a:avLst/>
          </a:prstGeom>
          <a:noFill/>
        </p:spPr>
      </p:pic>
      <p:pic>
        <p:nvPicPr>
          <p:cNvPr id="156" name="Picture 22" descr="slide0002_image021"/>
          <p:cNvPicPr>
            <a:picLocks noChangeAspect="1" noChangeArrowheads="1" noCrop="1"/>
          </p:cNvPicPr>
          <p:nvPr/>
        </p:nvPicPr>
        <p:blipFill>
          <a:blip r:embed="rId8" cstate="print"/>
          <a:srcRect/>
          <a:stretch>
            <a:fillRect/>
          </a:stretch>
        </p:blipFill>
        <p:spPr bwMode="auto">
          <a:xfrm>
            <a:off x="9195661" y="5311032"/>
            <a:ext cx="495073" cy="432537"/>
          </a:xfrm>
          <a:prstGeom prst="rect">
            <a:avLst/>
          </a:prstGeom>
          <a:noFill/>
        </p:spPr>
      </p:pic>
      <p:sp>
        <p:nvSpPr>
          <p:cNvPr id="157" name="Line 23"/>
          <p:cNvSpPr>
            <a:spLocks noChangeShapeType="1"/>
          </p:cNvSpPr>
          <p:nvPr/>
        </p:nvSpPr>
        <p:spPr bwMode="auto">
          <a:xfrm>
            <a:off x="8835729" y="5739187"/>
            <a:ext cx="1125641" cy="0"/>
          </a:xfrm>
          <a:prstGeom prst="line">
            <a:avLst/>
          </a:prstGeom>
          <a:noFill/>
          <a:ln w="9525">
            <a:solidFill>
              <a:schemeClr val="tx1"/>
            </a:solidFill>
            <a:round/>
            <a:headEnd/>
            <a:tailEnd/>
          </a:ln>
          <a:effectLst/>
        </p:spPr>
        <p:txBody>
          <a:bodyPr/>
          <a:lstStyle/>
          <a:p>
            <a:endParaRPr lang="en-US"/>
          </a:p>
        </p:txBody>
      </p:sp>
      <p:pic>
        <p:nvPicPr>
          <p:cNvPr id="158" name="Picture 24" descr="CHAY XE DAP"/>
          <p:cNvPicPr>
            <a:picLocks noChangeAspect="1" noChangeArrowheads="1"/>
          </p:cNvPicPr>
          <p:nvPr/>
        </p:nvPicPr>
        <p:blipFill>
          <a:blip r:embed="rId9" cstate="print"/>
          <a:srcRect/>
          <a:stretch>
            <a:fillRect/>
          </a:stretch>
        </p:blipFill>
        <p:spPr bwMode="auto">
          <a:xfrm>
            <a:off x="9131633" y="5217603"/>
            <a:ext cx="593496" cy="518264"/>
          </a:xfrm>
          <a:prstGeom prst="rect">
            <a:avLst/>
          </a:prstGeom>
          <a:noFill/>
        </p:spPr>
      </p:pic>
      <p:sp>
        <p:nvSpPr>
          <p:cNvPr id="18" name="Oval 17"/>
          <p:cNvSpPr/>
          <p:nvPr/>
        </p:nvSpPr>
        <p:spPr>
          <a:xfrm>
            <a:off x="1729767" y="6075279"/>
            <a:ext cx="876912" cy="7827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D</a:t>
            </a:r>
            <a:endParaRPr lang="vi-VN" sz="4000" b="1" dirty="0">
              <a:solidFill>
                <a:schemeClr val="tx2">
                  <a:lumMod val="50000"/>
                </a:schemeClr>
              </a:solidFill>
              <a:latin typeface="+mj-lt"/>
            </a:endParaRPr>
          </a:p>
        </p:txBody>
      </p:sp>
      <p:sp>
        <p:nvSpPr>
          <p:cNvPr id="19" name="Rectangle 18"/>
          <p:cNvSpPr/>
          <p:nvPr/>
        </p:nvSpPr>
        <p:spPr>
          <a:xfrm>
            <a:off x="2951887" y="5920478"/>
            <a:ext cx="6979024" cy="9134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a:latin typeface="Times New Roman" pitchFamily="18" charset="0"/>
                <a:cs typeface="Times New Roman" pitchFamily="18" charset="0"/>
              </a:rPr>
              <a:t>1 góc vuông, 3 góc nhọn</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3" presetClass="emph" presetSubtype="2" accel="50000" decel="50000" fill="hold" grpId="0" nodeType="withEffect">
                                  <p:stCondLst>
                                    <p:cond delay="0"/>
                                  </p:stCondLst>
                                  <p:childTnLst>
                                    <p:animClr clrSpc="rgb" dir="cw">
                                      <p:cBhvr>
                                        <p:cTn id="38" dur="500" fill="hold"/>
                                        <p:tgtEl>
                                          <p:spTgt spid="27"/>
                                        </p:tgtEl>
                                        <p:attrNameLst>
                                          <p:attrName>style.color</p:attrName>
                                        </p:attrNameLst>
                                      </p:cBhvr>
                                      <p:to>
                                        <a:schemeClr val="bg1"/>
                                      </p:to>
                                    </p:animClr>
                                    <p:set>
                                      <p:cBhvr>
                                        <p:cTn id="39" dur="500" fill="hold"/>
                                        <p:tgtEl>
                                          <p:spTgt spid="27"/>
                                        </p:tgtEl>
                                        <p:attrNameLst>
                                          <p:attrName>fill.type</p:attrName>
                                        </p:attrNameLst>
                                      </p:cBhvr>
                                      <p:to>
                                        <p:strVal val="solid"/>
                                      </p:to>
                                    </p:set>
                                    <p:set>
                                      <p:cBhvr>
                                        <p:cTn id="40" dur="500" fill="hold"/>
                                        <p:tgtEl>
                                          <p:spTgt spid="27"/>
                                        </p:tgtEl>
                                        <p:attrNameLst>
                                          <p:attrName>fill.on</p:attrName>
                                        </p:attrNameLst>
                                      </p:cBhvr>
                                      <p:to>
                                        <p:strVal val="true"/>
                                      </p:to>
                                    </p:set>
                                  </p:childTnLst>
                                </p:cTn>
                              </p:par>
                              <p:par>
                                <p:cTn id="41" presetID="10" presetClass="entr" presetSubtype="0" fill="hold" grpId="0" nodeType="withEffect">
                                  <p:stCondLst>
                                    <p:cond delay="60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par>
                                <p:cTn id="44" presetID="3" presetClass="emph" presetSubtype="2" fill="hold" grpId="1" nodeType="withEffect">
                                  <p:stCondLst>
                                    <p:cond delay="60500"/>
                                  </p:stCondLst>
                                  <p:childTnLst>
                                    <p:animClr clrSpc="rgb" dir="cw">
                                      <p:cBhvr>
                                        <p:cTn id="45" dur="500" fill="hold"/>
                                        <p:tgtEl>
                                          <p:spTgt spid="33"/>
                                        </p:tgtEl>
                                        <p:attrNameLst>
                                          <p:attrName>style.color</p:attrName>
                                        </p:attrNameLst>
                                      </p:cBhvr>
                                      <p:to>
                                        <a:schemeClr val="bg1"/>
                                      </p:to>
                                    </p:animClr>
                                    <p:set>
                                      <p:cBhvr>
                                        <p:cTn id="46" dur="500" fill="hold"/>
                                        <p:tgtEl>
                                          <p:spTgt spid="33"/>
                                        </p:tgtEl>
                                        <p:attrNameLst>
                                          <p:attrName>fill.type</p:attrName>
                                        </p:attrNameLst>
                                      </p:cBhvr>
                                      <p:to>
                                        <p:strVal val="solid"/>
                                      </p:to>
                                    </p:set>
                                    <p:set>
                                      <p:cBhvr>
                                        <p:cTn id="47" dur="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chemeClr val="accent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rgbClr val="FC2722"/>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2"/>
                                        </p:tgtEl>
                                        <p:attrNameLst>
                                          <p:attrName>fillcolor</p:attrName>
                                        </p:attrNameLst>
                                      </p:cBhvr>
                                      <p:to>
                                        <a:srgbClr val="FC2722"/>
                                      </p:to>
                                    </p:animClr>
                                    <p:set>
                                      <p:cBhvr>
                                        <p:cTn id="67" dur="2000" fill="hold"/>
                                        <p:tgtEl>
                                          <p:spTgt spid="12"/>
                                        </p:tgtEl>
                                        <p:attrNameLst>
                                          <p:attrName>fill.type</p:attrName>
                                        </p:attrNameLst>
                                      </p:cBhvr>
                                      <p:to>
                                        <p:strVal val="solid"/>
                                      </p:to>
                                    </p:set>
                                    <p:set>
                                      <p:cBhvr>
                                        <p:cTn id="6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5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158"/>
                                        </p:tgtEl>
                                      </p:cBhvr>
                                    </p:animEffect>
                                    <p:set>
                                      <p:cBhvr>
                                        <p:cTn id="74" dur="1" fill="hold">
                                          <p:stCondLst>
                                            <p:cond delay="499"/>
                                          </p:stCondLst>
                                        </p:cTn>
                                        <p:tgtEl>
                                          <p:spTgt spid="15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childTnLst>
                          </p:cTn>
                        </p:par>
                        <p:par>
                          <p:cTn id="78" fill="hold">
                            <p:stCondLst>
                              <p:cond delay="500"/>
                            </p:stCondLst>
                            <p:childTnLst>
                              <p:par>
                                <p:cTn id="79" presetID="8" presetClass="emph" presetSubtype="0" fill="hold" nodeType="afterEffect">
                                  <p:stCondLst>
                                    <p:cond delay="0"/>
                                  </p:stCondLst>
                                  <p:childTnLst>
                                    <p:animRot by="-21600000">
                                      <p:cBhvr>
                                        <p:cTn id="80" dur="15000" fill="hold"/>
                                        <p:tgtEl>
                                          <p:spTgt spid="154"/>
                                        </p:tgtEl>
                                        <p:attrNameLst>
                                          <p:attrName>r</p:attrName>
                                        </p:attrNameLst>
                                      </p:cBhvr>
                                    </p:animRot>
                                  </p:childTnLst>
                                </p:cTn>
                              </p:par>
                              <p:par>
                                <p:cTn id="81" presetID="10" presetClass="exit" presetSubtype="0" fill="hold" nodeType="withEffect">
                                  <p:stCondLst>
                                    <p:cond delay="60500"/>
                                  </p:stCondLst>
                                  <p:childTnLst>
                                    <p:animEffect transition="out" filter="fade">
                                      <p:cBhvr>
                                        <p:cTn id="82" dur="500"/>
                                        <p:tgtEl>
                                          <p:spTgt spid="156"/>
                                        </p:tgtEl>
                                      </p:cBhvr>
                                    </p:animEffect>
                                    <p:set>
                                      <p:cBhvr>
                                        <p:cTn id="83" dur="1" fill="hold">
                                          <p:stCondLst>
                                            <p:cond delay="499"/>
                                          </p:stCondLst>
                                        </p:cTn>
                                        <p:tgtEl>
                                          <p:spTgt spid="156"/>
                                        </p:tgtEl>
                                        <p:attrNameLst>
                                          <p:attrName>style.visibility</p:attrName>
                                        </p:attrNameLst>
                                      </p:cBhvr>
                                      <p:to>
                                        <p:strVal val="hidden"/>
                                      </p:to>
                                    </p:set>
                                  </p:childTnLst>
                                </p:cTn>
                              </p:par>
                              <p:par>
                                <p:cTn id="84" presetID="10" presetClass="entr" presetSubtype="0" fill="hold" nodeType="withEffect">
                                  <p:stCondLst>
                                    <p:cond delay="60500"/>
                                  </p:stCondLst>
                                  <p:childTnLst>
                                    <p:set>
                                      <p:cBhvr>
                                        <p:cTn id="85" dur="1" fill="hold">
                                          <p:stCondLst>
                                            <p:cond delay="0"/>
                                          </p:stCondLst>
                                        </p:cTn>
                                        <p:tgtEl>
                                          <p:spTgt spid="158"/>
                                        </p:tgtEl>
                                        <p:attrNameLst>
                                          <p:attrName>style.visibility</p:attrName>
                                        </p:attrNameLst>
                                      </p:cBhvr>
                                      <p:to>
                                        <p:strVal val="visible"/>
                                      </p:to>
                                    </p:set>
                                    <p:animEffect transition="in" filter="fade">
                                      <p:cBhvr>
                                        <p:cTn id="86" dur="500"/>
                                        <p:tgtEl>
                                          <p:spTgt spid="158"/>
                                        </p:tgtEl>
                                      </p:cBhvr>
                                    </p:animEffect>
                                  </p:childTnLst>
                                </p:cTn>
                              </p:par>
                            </p:childTnLst>
                          </p:cTn>
                        </p:par>
                      </p:childTnLst>
                    </p:cTn>
                  </p:par>
                </p:childTnLst>
              </p:cTn>
              <p:nextCondLst>
                <p:cond evt="onClick" delay="0">
                  <p:tgtEl>
                    <p:spTgt spid="158"/>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000" fill="hold"/>
                                        <p:tgtEl>
                                          <p:spTgt spid="18"/>
                                        </p:tgtEl>
                                        <p:attrNameLst>
                                          <p:attrName>fillcolor</p:attrName>
                                        </p:attrNameLst>
                                      </p:cBhvr>
                                      <p:to>
                                        <a:srgbClr val="FC2722"/>
                                      </p:to>
                                    </p:animClr>
                                    <p:set>
                                      <p:cBhvr>
                                        <p:cTn id="92" dur="2000" fill="hold"/>
                                        <p:tgtEl>
                                          <p:spTgt spid="18"/>
                                        </p:tgtEl>
                                        <p:attrNameLst>
                                          <p:attrName>fill.type</p:attrName>
                                        </p:attrNameLst>
                                      </p:cBhvr>
                                      <p:to>
                                        <p:strVal val="solid"/>
                                      </p:to>
                                    </p:set>
                                    <p:set>
                                      <p:cBhvr>
                                        <p:cTn id="93"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3" grpId="0"/>
      <p:bldP spid="27" grpId="0"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373" y="-2429437"/>
            <a:ext cx="8431306" cy="4817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6962" y="288943"/>
            <a:ext cx="6846340" cy="2431435"/>
          </a:xfrm>
          <a:prstGeom prst="rect">
            <a:avLst/>
          </a:prstGeom>
          <a:noFill/>
        </p:spPr>
        <p:txBody>
          <a:bodyPr wrap="square" rtlCol="0">
            <a:spAutoFit/>
          </a:bodyPr>
          <a:lstStyle/>
          <a:p>
            <a:pPr algn="ctr"/>
            <a:r>
              <a:rPr lang="fr-FR" sz="2800" b="1">
                <a:solidFill>
                  <a:schemeClr val="bg1"/>
                </a:solidFill>
              </a:rPr>
              <a:t>Câu 3</a:t>
            </a:r>
          </a:p>
          <a:p>
            <a:pPr algn="ctr"/>
            <a:r>
              <a:rPr lang="fr-FR" sz="2800" b="1">
                <a:solidFill>
                  <a:schemeClr val="bg1"/>
                </a:solidFill>
              </a:rPr>
              <a:t>Cho tứ giác ABCD có tổng số đo góc ngoài tại hai đỉnh B và C là 200º. Tổng số đo các góc ngoài tại 2 đỉnh A, C là:</a:t>
            </a:r>
            <a:endParaRPr lang="en-US" sz="2800" b="1">
              <a:solidFill>
                <a:schemeClr val="bg1"/>
              </a:solidFill>
            </a:endParaRPr>
          </a:p>
          <a:p>
            <a:pPr algn="ctr"/>
            <a:endParaRPr lang="en-US" sz="4000" b="1" dirty="0">
              <a:solidFill>
                <a:schemeClr val="bg1"/>
              </a:solidFill>
              <a:latin typeface="Arial" panose="020B0604020202020204" pitchFamily="34" charset="0"/>
              <a:cs typeface="Arial" panose="020B0604020202020204" pitchFamily="34" charset="0"/>
            </a:endParaRPr>
          </a:p>
        </p:txBody>
      </p:sp>
      <p:pic>
        <p:nvPicPr>
          <p:cNvPr id="6" name="Picture 7" descr="C:\Users\HT\Desktop\Untitled-3.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7460" y="4085256"/>
            <a:ext cx="2631752" cy="301744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602054" y="2145133"/>
            <a:ext cx="1020123" cy="10256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A</a:t>
            </a:r>
            <a:endParaRPr lang="vi-VN" sz="4000" b="1" dirty="0">
              <a:solidFill>
                <a:schemeClr val="tx2">
                  <a:lumMod val="50000"/>
                </a:schemeClr>
              </a:solidFill>
              <a:latin typeface="+mj-lt"/>
            </a:endParaRPr>
          </a:p>
        </p:txBody>
      </p:sp>
      <p:sp>
        <p:nvSpPr>
          <p:cNvPr id="9" name="Rectangle 8"/>
          <p:cNvSpPr/>
          <p:nvPr/>
        </p:nvSpPr>
        <p:spPr>
          <a:xfrm>
            <a:off x="2998695" y="2218762"/>
            <a:ext cx="4679578" cy="7933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a:latin typeface="Times New Roman" pitchFamily="18" charset="0"/>
                <a:cs typeface="Times New Roman" pitchFamily="18" charset="0"/>
              </a:rPr>
              <a:t>160</a:t>
            </a:r>
            <a:r>
              <a:rPr lang="en-US"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0" name="Oval 9"/>
          <p:cNvSpPr/>
          <p:nvPr/>
        </p:nvSpPr>
        <p:spPr>
          <a:xfrm>
            <a:off x="1654869" y="3198643"/>
            <a:ext cx="1020123" cy="10256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B</a:t>
            </a:r>
            <a:endParaRPr lang="vi-VN" sz="4000" b="1" dirty="0">
              <a:solidFill>
                <a:schemeClr val="tx2">
                  <a:lumMod val="50000"/>
                </a:schemeClr>
              </a:solidFill>
              <a:latin typeface="+mj-lt"/>
            </a:endParaRPr>
          </a:p>
        </p:txBody>
      </p:sp>
      <p:sp>
        <p:nvSpPr>
          <p:cNvPr id="11" name="Rectangle 10"/>
          <p:cNvSpPr/>
          <p:nvPr/>
        </p:nvSpPr>
        <p:spPr>
          <a:xfrm>
            <a:off x="2998696" y="3375210"/>
            <a:ext cx="4894728"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180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2" name="Oval 11"/>
          <p:cNvSpPr/>
          <p:nvPr/>
        </p:nvSpPr>
        <p:spPr>
          <a:xfrm>
            <a:off x="1667435" y="4367503"/>
            <a:ext cx="954742" cy="102562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C</a:t>
            </a:r>
            <a:endParaRPr lang="vi-VN" sz="4000" b="1" dirty="0">
              <a:solidFill>
                <a:schemeClr val="tx2">
                  <a:lumMod val="50000"/>
                </a:schemeClr>
              </a:solidFill>
              <a:latin typeface="+mj-lt"/>
            </a:endParaRPr>
          </a:p>
        </p:txBody>
      </p:sp>
      <p:sp>
        <p:nvSpPr>
          <p:cNvPr id="13" name="Rectangle 12"/>
          <p:cNvSpPr/>
          <p:nvPr/>
        </p:nvSpPr>
        <p:spPr>
          <a:xfrm>
            <a:off x="2998695" y="4464424"/>
            <a:ext cx="4867836" cy="726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200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27" name="WordArt 8"/>
          <p:cNvSpPr>
            <a:spLocks noChangeArrowheads="1" noChangeShapeType="1" noTextEdit="1"/>
          </p:cNvSpPr>
          <p:nvPr/>
        </p:nvSpPr>
        <p:spPr bwMode="auto">
          <a:xfrm>
            <a:off x="6920719" y="6085696"/>
            <a:ext cx="93473"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60</a:t>
            </a:r>
          </a:p>
        </p:txBody>
      </p:sp>
      <p:sp>
        <p:nvSpPr>
          <p:cNvPr id="33" name="WordArt 15"/>
          <p:cNvSpPr>
            <a:spLocks noChangeArrowheads="1" noChangeShapeType="1" noTextEdit="1"/>
          </p:cNvSpPr>
          <p:nvPr/>
        </p:nvSpPr>
        <p:spPr bwMode="auto">
          <a:xfrm>
            <a:off x="6905303" y="6088871"/>
            <a:ext cx="54357"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pic>
        <p:nvPicPr>
          <p:cNvPr id="154" name="Picture 14" descr="kim phut"/>
          <p:cNvPicPr>
            <a:picLocks noChangeAspect="1" noChangeArrowheads="1"/>
          </p:cNvPicPr>
          <p:nvPr/>
        </p:nvPicPr>
        <p:blipFill>
          <a:blip r:embed="rId6" cstate="print"/>
          <a:srcRect/>
          <a:stretch>
            <a:fillRect/>
          </a:stretch>
        </p:blipFill>
        <p:spPr bwMode="auto">
          <a:xfrm>
            <a:off x="8628317" y="3469341"/>
            <a:ext cx="1676725" cy="1382431"/>
          </a:xfrm>
          <a:prstGeom prst="rect">
            <a:avLst/>
          </a:prstGeom>
          <a:noFill/>
          <a:ln w="9525">
            <a:noFill/>
            <a:miter lim="800000"/>
            <a:headEnd/>
            <a:tailEnd/>
          </a:ln>
        </p:spPr>
      </p:pic>
      <p:pic>
        <p:nvPicPr>
          <p:cNvPr id="155" name="Picture 21" descr="dongho1"/>
          <p:cNvPicPr>
            <a:picLocks noChangeAspect="1" noChangeArrowheads="1"/>
          </p:cNvPicPr>
          <p:nvPr/>
        </p:nvPicPr>
        <p:blipFill>
          <a:blip r:embed="rId7" cstate="print"/>
          <a:srcRect/>
          <a:stretch>
            <a:fillRect/>
          </a:stretch>
        </p:blipFill>
        <p:spPr bwMode="auto">
          <a:xfrm>
            <a:off x="8269944" y="2864223"/>
            <a:ext cx="2350733" cy="2312895"/>
          </a:xfrm>
          <a:prstGeom prst="rect">
            <a:avLst/>
          </a:prstGeom>
          <a:noFill/>
        </p:spPr>
      </p:pic>
      <p:pic>
        <p:nvPicPr>
          <p:cNvPr id="156" name="Picture 22" descr="slide0002_image021"/>
          <p:cNvPicPr>
            <a:picLocks noChangeAspect="1" noChangeArrowheads="1" noCrop="1"/>
          </p:cNvPicPr>
          <p:nvPr/>
        </p:nvPicPr>
        <p:blipFill>
          <a:blip r:embed="rId8" cstate="print"/>
          <a:srcRect/>
          <a:stretch>
            <a:fillRect/>
          </a:stretch>
        </p:blipFill>
        <p:spPr bwMode="auto">
          <a:xfrm>
            <a:off x="9195661" y="5311032"/>
            <a:ext cx="495073" cy="432537"/>
          </a:xfrm>
          <a:prstGeom prst="rect">
            <a:avLst/>
          </a:prstGeom>
          <a:noFill/>
        </p:spPr>
      </p:pic>
      <p:sp>
        <p:nvSpPr>
          <p:cNvPr id="157" name="Line 23"/>
          <p:cNvSpPr>
            <a:spLocks noChangeShapeType="1"/>
          </p:cNvSpPr>
          <p:nvPr/>
        </p:nvSpPr>
        <p:spPr bwMode="auto">
          <a:xfrm>
            <a:off x="8835729" y="5739187"/>
            <a:ext cx="1125641" cy="0"/>
          </a:xfrm>
          <a:prstGeom prst="line">
            <a:avLst/>
          </a:prstGeom>
          <a:noFill/>
          <a:ln w="9525">
            <a:solidFill>
              <a:schemeClr val="tx1"/>
            </a:solidFill>
            <a:round/>
            <a:headEnd/>
            <a:tailEnd/>
          </a:ln>
          <a:effectLst/>
        </p:spPr>
        <p:txBody>
          <a:bodyPr/>
          <a:lstStyle/>
          <a:p>
            <a:endParaRPr lang="en-US"/>
          </a:p>
        </p:txBody>
      </p:sp>
      <p:pic>
        <p:nvPicPr>
          <p:cNvPr id="158" name="Picture 24" descr="CHAY XE DAP"/>
          <p:cNvPicPr>
            <a:picLocks noChangeAspect="1" noChangeArrowheads="1"/>
          </p:cNvPicPr>
          <p:nvPr/>
        </p:nvPicPr>
        <p:blipFill>
          <a:blip r:embed="rId9" cstate="print"/>
          <a:srcRect/>
          <a:stretch>
            <a:fillRect/>
          </a:stretch>
        </p:blipFill>
        <p:spPr bwMode="auto">
          <a:xfrm>
            <a:off x="9131633" y="5217603"/>
            <a:ext cx="593496" cy="518264"/>
          </a:xfrm>
          <a:prstGeom prst="rect">
            <a:avLst/>
          </a:prstGeom>
          <a:noFill/>
        </p:spPr>
      </p:pic>
      <p:sp>
        <p:nvSpPr>
          <p:cNvPr id="18" name="Oval 17"/>
          <p:cNvSpPr/>
          <p:nvPr/>
        </p:nvSpPr>
        <p:spPr>
          <a:xfrm>
            <a:off x="1634744" y="5662819"/>
            <a:ext cx="1020123" cy="10256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D</a:t>
            </a:r>
            <a:endParaRPr lang="vi-VN" sz="4000" b="1" dirty="0">
              <a:solidFill>
                <a:schemeClr val="tx2">
                  <a:lumMod val="50000"/>
                </a:schemeClr>
              </a:solidFill>
              <a:latin typeface="+mj-lt"/>
            </a:endParaRPr>
          </a:p>
        </p:txBody>
      </p:sp>
      <p:sp>
        <p:nvSpPr>
          <p:cNvPr id="19" name="Rectangle 18"/>
          <p:cNvSpPr/>
          <p:nvPr/>
        </p:nvSpPr>
        <p:spPr>
          <a:xfrm>
            <a:off x="3028852" y="5767592"/>
            <a:ext cx="4894728"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100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3" presetClass="emph" presetSubtype="2" accel="50000" decel="50000" fill="hold" grpId="0" nodeType="withEffect">
                                  <p:stCondLst>
                                    <p:cond delay="0"/>
                                  </p:stCondLst>
                                  <p:childTnLst>
                                    <p:animClr clrSpc="rgb" dir="cw">
                                      <p:cBhvr>
                                        <p:cTn id="38" dur="500" fill="hold"/>
                                        <p:tgtEl>
                                          <p:spTgt spid="27"/>
                                        </p:tgtEl>
                                        <p:attrNameLst>
                                          <p:attrName>style.color</p:attrName>
                                        </p:attrNameLst>
                                      </p:cBhvr>
                                      <p:to>
                                        <a:schemeClr val="bg1"/>
                                      </p:to>
                                    </p:animClr>
                                    <p:set>
                                      <p:cBhvr>
                                        <p:cTn id="39" dur="500" fill="hold"/>
                                        <p:tgtEl>
                                          <p:spTgt spid="27"/>
                                        </p:tgtEl>
                                        <p:attrNameLst>
                                          <p:attrName>fill.type</p:attrName>
                                        </p:attrNameLst>
                                      </p:cBhvr>
                                      <p:to>
                                        <p:strVal val="solid"/>
                                      </p:to>
                                    </p:set>
                                    <p:set>
                                      <p:cBhvr>
                                        <p:cTn id="40" dur="500" fill="hold"/>
                                        <p:tgtEl>
                                          <p:spTgt spid="27"/>
                                        </p:tgtEl>
                                        <p:attrNameLst>
                                          <p:attrName>fill.on</p:attrName>
                                        </p:attrNameLst>
                                      </p:cBhvr>
                                      <p:to>
                                        <p:strVal val="true"/>
                                      </p:to>
                                    </p:set>
                                  </p:childTnLst>
                                </p:cTn>
                              </p:par>
                              <p:par>
                                <p:cTn id="41" presetID="10" presetClass="entr" presetSubtype="0" fill="hold" grpId="0" nodeType="withEffect">
                                  <p:stCondLst>
                                    <p:cond delay="60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par>
                                <p:cTn id="44" presetID="3" presetClass="emph" presetSubtype="2" fill="hold" grpId="1" nodeType="withEffect">
                                  <p:stCondLst>
                                    <p:cond delay="60500"/>
                                  </p:stCondLst>
                                  <p:childTnLst>
                                    <p:animClr clrSpc="rgb" dir="cw">
                                      <p:cBhvr>
                                        <p:cTn id="45" dur="500" fill="hold"/>
                                        <p:tgtEl>
                                          <p:spTgt spid="33"/>
                                        </p:tgtEl>
                                        <p:attrNameLst>
                                          <p:attrName>style.color</p:attrName>
                                        </p:attrNameLst>
                                      </p:cBhvr>
                                      <p:to>
                                        <a:schemeClr val="bg1"/>
                                      </p:to>
                                    </p:animClr>
                                    <p:set>
                                      <p:cBhvr>
                                        <p:cTn id="46" dur="500" fill="hold"/>
                                        <p:tgtEl>
                                          <p:spTgt spid="33"/>
                                        </p:tgtEl>
                                        <p:attrNameLst>
                                          <p:attrName>fill.type</p:attrName>
                                        </p:attrNameLst>
                                      </p:cBhvr>
                                      <p:to>
                                        <p:strVal val="solid"/>
                                      </p:to>
                                    </p:set>
                                    <p:set>
                                      <p:cBhvr>
                                        <p:cTn id="47" dur="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chemeClr val="accent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rgbClr val="FC2722"/>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2"/>
                                        </p:tgtEl>
                                        <p:attrNameLst>
                                          <p:attrName>fillcolor</p:attrName>
                                        </p:attrNameLst>
                                      </p:cBhvr>
                                      <p:to>
                                        <a:srgbClr val="FC2722"/>
                                      </p:to>
                                    </p:animClr>
                                    <p:set>
                                      <p:cBhvr>
                                        <p:cTn id="67" dur="2000" fill="hold"/>
                                        <p:tgtEl>
                                          <p:spTgt spid="12"/>
                                        </p:tgtEl>
                                        <p:attrNameLst>
                                          <p:attrName>fill.type</p:attrName>
                                        </p:attrNameLst>
                                      </p:cBhvr>
                                      <p:to>
                                        <p:strVal val="solid"/>
                                      </p:to>
                                    </p:set>
                                    <p:set>
                                      <p:cBhvr>
                                        <p:cTn id="6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5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158"/>
                                        </p:tgtEl>
                                      </p:cBhvr>
                                    </p:animEffect>
                                    <p:set>
                                      <p:cBhvr>
                                        <p:cTn id="74" dur="1" fill="hold">
                                          <p:stCondLst>
                                            <p:cond delay="499"/>
                                          </p:stCondLst>
                                        </p:cTn>
                                        <p:tgtEl>
                                          <p:spTgt spid="15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childTnLst>
                          </p:cTn>
                        </p:par>
                        <p:par>
                          <p:cTn id="78" fill="hold">
                            <p:stCondLst>
                              <p:cond delay="500"/>
                            </p:stCondLst>
                            <p:childTnLst>
                              <p:par>
                                <p:cTn id="79" presetID="8" presetClass="emph" presetSubtype="0" fill="hold" nodeType="afterEffect">
                                  <p:stCondLst>
                                    <p:cond delay="0"/>
                                  </p:stCondLst>
                                  <p:childTnLst>
                                    <p:animRot by="-21600000">
                                      <p:cBhvr>
                                        <p:cTn id="80" dur="15000" fill="hold"/>
                                        <p:tgtEl>
                                          <p:spTgt spid="154"/>
                                        </p:tgtEl>
                                        <p:attrNameLst>
                                          <p:attrName>r</p:attrName>
                                        </p:attrNameLst>
                                      </p:cBhvr>
                                    </p:animRot>
                                  </p:childTnLst>
                                </p:cTn>
                              </p:par>
                              <p:par>
                                <p:cTn id="81" presetID="10" presetClass="exit" presetSubtype="0" fill="hold" nodeType="withEffect">
                                  <p:stCondLst>
                                    <p:cond delay="60500"/>
                                  </p:stCondLst>
                                  <p:childTnLst>
                                    <p:animEffect transition="out" filter="fade">
                                      <p:cBhvr>
                                        <p:cTn id="82" dur="500"/>
                                        <p:tgtEl>
                                          <p:spTgt spid="156"/>
                                        </p:tgtEl>
                                      </p:cBhvr>
                                    </p:animEffect>
                                    <p:set>
                                      <p:cBhvr>
                                        <p:cTn id="83" dur="1" fill="hold">
                                          <p:stCondLst>
                                            <p:cond delay="499"/>
                                          </p:stCondLst>
                                        </p:cTn>
                                        <p:tgtEl>
                                          <p:spTgt spid="156"/>
                                        </p:tgtEl>
                                        <p:attrNameLst>
                                          <p:attrName>style.visibility</p:attrName>
                                        </p:attrNameLst>
                                      </p:cBhvr>
                                      <p:to>
                                        <p:strVal val="hidden"/>
                                      </p:to>
                                    </p:set>
                                  </p:childTnLst>
                                </p:cTn>
                              </p:par>
                              <p:par>
                                <p:cTn id="84" presetID="10" presetClass="entr" presetSubtype="0" fill="hold" nodeType="withEffect">
                                  <p:stCondLst>
                                    <p:cond delay="60500"/>
                                  </p:stCondLst>
                                  <p:childTnLst>
                                    <p:set>
                                      <p:cBhvr>
                                        <p:cTn id="85" dur="1" fill="hold">
                                          <p:stCondLst>
                                            <p:cond delay="0"/>
                                          </p:stCondLst>
                                        </p:cTn>
                                        <p:tgtEl>
                                          <p:spTgt spid="158"/>
                                        </p:tgtEl>
                                        <p:attrNameLst>
                                          <p:attrName>style.visibility</p:attrName>
                                        </p:attrNameLst>
                                      </p:cBhvr>
                                      <p:to>
                                        <p:strVal val="visible"/>
                                      </p:to>
                                    </p:set>
                                    <p:animEffect transition="in" filter="fade">
                                      <p:cBhvr>
                                        <p:cTn id="86" dur="500"/>
                                        <p:tgtEl>
                                          <p:spTgt spid="158"/>
                                        </p:tgtEl>
                                      </p:cBhvr>
                                    </p:animEffect>
                                  </p:childTnLst>
                                </p:cTn>
                              </p:par>
                            </p:childTnLst>
                          </p:cTn>
                        </p:par>
                      </p:childTnLst>
                    </p:cTn>
                  </p:par>
                </p:childTnLst>
              </p:cTn>
              <p:nextCondLst>
                <p:cond evt="onClick" delay="0">
                  <p:tgtEl>
                    <p:spTgt spid="158"/>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000" fill="hold"/>
                                        <p:tgtEl>
                                          <p:spTgt spid="18"/>
                                        </p:tgtEl>
                                        <p:attrNameLst>
                                          <p:attrName>fillcolor</p:attrName>
                                        </p:attrNameLst>
                                      </p:cBhvr>
                                      <p:to>
                                        <a:srgbClr val="FC2722"/>
                                      </p:to>
                                    </p:animClr>
                                    <p:set>
                                      <p:cBhvr>
                                        <p:cTn id="92" dur="2000" fill="hold"/>
                                        <p:tgtEl>
                                          <p:spTgt spid="18"/>
                                        </p:tgtEl>
                                        <p:attrNameLst>
                                          <p:attrName>fill.type</p:attrName>
                                        </p:attrNameLst>
                                      </p:cBhvr>
                                      <p:to>
                                        <p:strVal val="solid"/>
                                      </p:to>
                                    </p:set>
                                    <p:set>
                                      <p:cBhvr>
                                        <p:cTn id="93"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3" grpId="0"/>
      <p:bldP spid="27" grpId="0" animBg="1"/>
      <p:bldP spid="33" grpId="0" animBg="1"/>
      <p:bldP spid="3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447" y="-2583757"/>
            <a:ext cx="8431306" cy="48178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1895182" y="-183974"/>
                <a:ext cx="7610260" cy="1976310"/>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 Câu 4</a:t>
                </a:r>
              </a:p>
              <a:p>
                <a:pPr algn="ctr"/>
                <a:r>
                  <a:rPr lang="en-US" sz="3600" b="1">
                    <a:solidFill>
                      <a:schemeClr val="bg1"/>
                    </a:solidFill>
                  </a:rPr>
                  <a:t>Cho tứ giác ABCD, có </a:t>
                </a:r>
                <a14:m>
                  <m:oMath xmlns:m="http://schemas.openxmlformats.org/officeDocument/2006/math">
                    <m:acc>
                      <m:accPr>
                        <m:chr m:val="̂"/>
                        <m:ctrlPr>
                          <a:rPr lang="en-US" sz="3600" b="1" i="1">
                            <a:solidFill>
                              <a:schemeClr val="bg1"/>
                            </a:solidFill>
                            <a:latin typeface="Cambria Math" panose="02040503050406030204" pitchFamily="18" charset="0"/>
                          </a:rPr>
                        </m:ctrlPr>
                      </m:accPr>
                      <m:e>
                        <m:r>
                          <a:rPr lang="en-US" sz="3600" b="1" i="1">
                            <a:solidFill>
                              <a:schemeClr val="bg1"/>
                            </a:solidFill>
                            <a:latin typeface="Cambria Math" panose="02040503050406030204" pitchFamily="18" charset="0"/>
                          </a:rPr>
                          <m:t>𝑨</m:t>
                        </m:r>
                      </m:e>
                    </m:acc>
                    <m:r>
                      <a:rPr lang="en-US" sz="3600" b="1" i="1">
                        <a:solidFill>
                          <a:schemeClr val="bg1"/>
                        </a:solidFill>
                        <a:latin typeface="Cambria Math" panose="02040503050406030204" pitchFamily="18" charset="0"/>
                      </a:rPr>
                      <m:t>+</m:t>
                    </m:r>
                    <m:acc>
                      <m:accPr>
                        <m:chr m:val="̂"/>
                        <m:ctrlPr>
                          <a:rPr lang="en-US" sz="3600" b="1" i="1">
                            <a:solidFill>
                              <a:schemeClr val="bg1"/>
                            </a:solidFill>
                            <a:latin typeface="Cambria Math" panose="02040503050406030204" pitchFamily="18" charset="0"/>
                          </a:rPr>
                        </m:ctrlPr>
                      </m:accPr>
                      <m:e>
                        <m:r>
                          <a:rPr lang="en-US" sz="3600" b="1" i="1">
                            <a:solidFill>
                              <a:schemeClr val="bg1"/>
                            </a:solidFill>
                            <a:latin typeface="Cambria Math" panose="02040503050406030204" pitchFamily="18" charset="0"/>
                          </a:rPr>
                          <m:t>𝑩</m:t>
                        </m:r>
                      </m:e>
                    </m:acc>
                    <m:r>
                      <a:rPr lang="en-US" sz="3600" b="1" i="1">
                        <a:solidFill>
                          <a:schemeClr val="bg1"/>
                        </a:solidFill>
                        <a:latin typeface="Cambria Math" panose="02040503050406030204" pitchFamily="18" charset="0"/>
                      </a:rPr>
                      <m:t>=</m:t>
                    </m:r>
                    <m:sSup>
                      <m:sSupPr>
                        <m:ctrlPr>
                          <a:rPr lang="en-US" sz="3600" b="1" i="1">
                            <a:solidFill>
                              <a:schemeClr val="bg1"/>
                            </a:solidFill>
                            <a:latin typeface="Cambria Math" panose="02040503050406030204" pitchFamily="18" charset="0"/>
                          </a:rPr>
                        </m:ctrlPr>
                      </m:sSupPr>
                      <m:e>
                        <m:r>
                          <a:rPr lang="en-US" sz="3600" b="1" i="1">
                            <a:solidFill>
                              <a:schemeClr val="bg1"/>
                            </a:solidFill>
                            <a:latin typeface="Cambria Math" panose="02040503050406030204" pitchFamily="18" charset="0"/>
                          </a:rPr>
                          <m:t>𝟏𝟒𝟎</m:t>
                        </m:r>
                      </m:e>
                      <m:sup>
                        <m:r>
                          <a:rPr lang="en-US" sz="3600" b="1" i="1">
                            <a:solidFill>
                              <a:schemeClr val="bg1"/>
                            </a:solidFill>
                            <a:latin typeface="Cambria Math" panose="02040503050406030204" pitchFamily="18" charset="0"/>
                          </a:rPr>
                          <m:t>𝒐</m:t>
                        </m:r>
                      </m:sup>
                    </m:sSup>
                  </m:oMath>
                </a14:m>
                <a:r>
                  <a:rPr lang="en-US" sz="3600" b="1">
                    <a:solidFill>
                      <a:schemeClr val="bg1"/>
                    </a:solidFill>
                  </a:rPr>
                  <a:t>. Tổng </a:t>
                </a:r>
                <a14:m>
                  <m:oMath xmlns:m="http://schemas.openxmlformats.org/officeDocument/2006/math">
                    <m:acc>
                      <m:accPr>
                        <m:chr m:val="̂"/>
                        <m:ctrlPr>
                          <a:rPr lang="en-US" sz="3600" b="1" i="1">
                            <a:solidFill>
                              <a:schemeClr val="bg1"/>
                            </a:solidFill>
                            <a:latin typeface="Cambria Math" panose="02040503050406030204" pitchFamily="18" charset="0"/>
                          </a:rPr>
                        </m:ctrlPr>
                      </m:accPr>
                      <m:e>
                        <m:r>
                          <a:rPr lang="en-US" sz="3600" b="1" i="1">
                            <a:solidFill>
                              <a:schemeClr val="bg1"/>
                            </a:solidFill>
                            <a:latin typeface="Cambria Math" panose="02040503050406030204" pitchFamily="18" charset="0"/>
                          </a:rPr>
                          <m:t>𝑪</m:t>
                        </m:r>
                      </m:e>
                    </m:acc>
                    <m:r>
                      <a:rPr lang="en-US" sz="3600" b="1" i="1">
                        <a:solidFill>
                          <a:schemeClr val="bg1"/>
                        </a:solidFill>
                        <a:latin typeface="Cambria Math" panose="02040503050406030204" pitchFamily="18" charset="0"/>
                      </a:rPr>
                      <m:t>+</m:t>
                    </m:r>
                    <m:acc>
                      <m:accPr>
                        <m:chr m:val="̂"/>
                        <m:ctrlPr>
                          <a:rPr lang="en-US" sz="3600" b="1" i="1">
                            <a:solidFill>
                              <a:schemeClr val="bg1"/>
                            </a:solidFill>
                            <a:latin typeface="Cambria Math" panose="02040503050406030204" pitchFamily="18" charset="0"/>
                          </a:rPr>
                        </m:ctrlPr>
                      </m:accPr>
                      <m:e>
                        <m:r>
                          <a:rPr lang="en-US" sz="3600" b="1" i="1">
                            <a:solidFill>
                              <a:schemeClr val="bg1"/>
                            </a:solidFill>
                            <a:latin typeface="Cambria Math" panose="02040503050406030204" pitchFamily="18" charset="0"/>
                          </a:rPr>
                          <m:t>𝑫</m:t>
                        </m:r>
                      </m:e>
                    </m:acc>
                    <m:r>
                      <a:rPr lang="en-US" sz="3600" b="1" i="1">
                        <a:solidFill>
                          <a:schemeClr val="bg1"/>
                        </a:solidFill>
                        <a:latin typeface="Cambria Math" panose="02040503050406030204" pitchFamily="18" charset="0"/>
                      </a:rPr>
                      <m:t>=?</m:t>
                    </m:r>
                  </m:oMath>
                </a14:m>
                <a:endParaRPr lang="en-US" sz="4800" b="1" dirty="0">
                  <a:solidFill>
                    <a:schemeClr val="bg1"/>
                  </a:solidFill>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95182" y="-183974"/>
                <a:ext cx="7610260" cy="1976310"/>
              </a:xfrm>
              <a:prstGeom prst="rect">
                <a:avLst/>
              </a:prstGeom>
              <a:blipFill>
                <a:blip r:embed="rId4"/>
                <a:stretch>
                  <a:fillRect l="-2404" t="-7407" r="-3686" b="-10802"/>
                </a:stretch>
              </a:blipFill>
            </p:spPr>
            <p:txBody>
              <a:bodyPr/>
              <a:lstStyle/>
              <a:p>
                <a:r>
                  <a:rPr lang="en-US">
                    <a:noFill/>
                  </a:rPr>
                  <a:t> </a:t>
                </a:r>
              </a:p>
            </p:txBody>
          </p:sp>
        </mc:Fallback>
      </mc:AlternateContent>
      <p:pic>
        <p:nvPicPr>
          <p:cNvPr id="6" name="Picture 7" descr="C:\Users\HT\Desktop\Untitled-3.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7460" y="4085256"/>
            <a:ext cx="2631752" cy="301744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699004" y="2448579"/>
            <a:ext cx="864212" cy="8176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A</a:t>
            </a:r>
            <a:endParaRPr lang="vi-VN" sz="4000" b="1" dirty="0">
              <a:solidFill>
                <a:schemeClr val="tx2">
                  <a:lumMod val="50000"/>
                </a:schemeClr>
              </a:solidFill>
              <a:latin typeface="+mj-lt"/>
            </a:endParaRPr>
          </a:p>
        </p:txBody>
      </p:sp>
      <p:sp>
        <p:nvSpPr>
          <p:cNvPr id="9" name="Rectangle 8"/>
          <p:cNvSpPr/>
          <p:nvPr/>
        </p:nvSpPr>
        <p:spPr>
          <a:xfrm>
            <a:off x="3057385" y="2467535"/>
            <a:ext cx="4518211" cy="7933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220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0" name="Oval 9"/>
          <p:cNvSpPr/>
          <p:nvPr/>
        </p:nvSpPr>
        <p:spPr>
          <a:xfrm>
            <a:off x="1746688" y="4596456"/>
            <a:ext cx="806824" cy="768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a:solidFill>
                  <a:schemeClr val="tx2">
                    <a:lumMod val="50000"/>
                  </a:schemeClr>
                </a:solidFill>
                <a:latin typeface="+mj-lt"/>
              </a:rPr>
              <a:t>C</a:t>
            </a:r>
            <a:endParaRPr lang="vi-VN" sz="4000" b="1" dirty="0">
              <a:solidFill>
                <a:schemeClr val="tx2">
                  <a:lumMod val="50000"/>
                </a:schemeClr>
              </a:solidFill>
              <a:latin typeface="+mj-lt"/>
            </a:endParaRPr>
          </a:p>
        </p:txBody>
      </p:sp>
      <p:sp>
        <p:nvSpPr>
          <p:cNvPr id="11" name="Rectangle 10"/>
          <p:cNvSpPr/>
          <p:nvPr/>
        </p:nvSpPr>
        <p:spPr>
          <a:xfrm>
            <a:off x="3079377" y="4623868"/>
            <a:ext cx="4625789" cy="726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140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12" name="Oval 11"/>
          <p:cNvSpPr/>
          <p:nvPr/>
        </p:nvSpPr>
        <p:spPr>
          <a:xfrm>
            <a:off x="1718372" y="3506892"/>
            <a:ext cx="876912" cy="7827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B</a:t>
            </a:r>
            <a:endParaRPr lang="vi-VN" sz="4000" b="1" dirty="0">
              <a:solidFill>
                <a:schemeClr val="tx2">
                  <a:lumMod val="50000"/>
                </a:schemeClr>
              </a:solidFill>
              <a:latin typeface="+mj-lt"/>
            </a:endParaRPr>
          </a:p>
        </p:txBody>
      </p:sp>
      <p:sp>
        <p:nvSpPr>
          <p:cNvPr id="13" name="Rectangle 12"/>
          <p:cNvSpPr/>
          <p:nvPr/>
        </p:nvSpPr>
        <p:spPr>
          <a:xfrm>
            <a:off x="3079377" y="3509684"/>
            <a:ext cx="4531660" cy="7664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120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
        <p:nvSpPr>
          <p:cNvPr id="27" name="WordArt 8"/>
          <p:cNvSpPr>
            <a:spLocks noChangeArrowheads="1" noChangeShapeType="1" noTextEdit="1"/>
          </p:cNvSpPr>
          <p:nvPr/>
        </p:nvSpPr>
        <p:spPr bwMode="auto">
          <a:xfrm>
            <a:off x="6987954" y="2562567"/>
            <a:ext cx="93473"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60</a:t>
            </a:r>
          </a:p>
        </p:txBody>
      </p:sp>
      <p:sp>
        <p:nvSpPr>
          <p:cNvPr id="33" name="WordArt 15"/>
          <p:cNvSpPr>
            <a:spLocks noChangeArrowheads="1" noChangeShapeType="1" noTextEdit="1"/>
          </p:cNvSpPr>
          <p:nvPr/>
        </p:nvSpPr>
        <p:spPr bwMode="auto">
          <a:xfrm>
            <a:off x="6972538" y="2565742"/>
            <a:ext cx="54357" cy="8993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pic>
        <p:nvPicPr>
          <p:cNvPr id="154" name="Picture 14" descr="kim phut"/>
          <p:cNvPicPr>
            <a:picLocks noChangeAspect="1" noChangeArrowheads="1"/>
          </p:cNvPicPr>
          <p:nvPr/>
        </p:nvPicPr>
        <p:blipFill>
          <a:blip r:embed="rId7" cstate="print"/>
          <a:srcRect/>
          <a:stretch>
            <a:fillRect/>
          </a:stretch>
        </p:blipFill>
        <p:spPr bwMode="auto">
          <a:xfrm>
            <a:off x="8628317" y="3469341"/>
            <a:ext cx="1676725" cy="1382431"/>
          </a:xfrm>
          <a:prstGeom prst="rect">
            <a:avLst/>
          </a:prstGeom>
          <a:noFill/>
          <a:ln w="9525">
            <a:noFill/>
            <a:miter lim="800000"/>
            <a:headEnd/>
            <a:tailEnd/>
          </a:ln>
        </p:spPr>
      </p:pic>
      <p:pic>
        <p:nvPicPr>
          <p:cNvPr id="155" name="Picture 21" descr="dongho1"/>
          <p:cNvPicPr>
            <a:picLocks noChangeAspect="1" noChangeArrowheads="1"/>
          </p:cNvPicPr>
          <p:nvPr/>
        </p:nvPicPr>
        <p:blipFill>
          <a:blip r:embed="rId8" cstate="print"/>
          <a:srcRect/>
          <a:stretch>
            <a:fillRect/>
          </a:stretch>
        </p:blipFill>
        <p:spPr bwMode="auto">
          <a:xfrm>
            <a:off x="8269944" y="2864223"/>
            <a:ext cx="2350733" cy="2312895"/>
          </a:xfrm>
          <a:prstGeom prst="rect">
            <a:avLst/>
          </a:prstGeom>
          <a:noFill/>
        </p:spPr>
      </p:pic>
      <p:pic>
        <p:nvPicPr>
          <p:cNvPr id="156" name="Picture 22" descr="slide0002_image021"/>
          <p:cNvPicPr>
            <a:picLocks noChangeAspect="1" noChangeArrowheads="1" noCrop="1"/>
          </p:cNvPicPr>
          <p:nvPr/>
        </p:nvPicPr>
        <p:blipFill>
          <a:blip r:embed="rId9" cstate="print"/>
          <a:srcRect/>
          <a:stretch>
            <a:fillRect/>
          </a:stretch>
        </p:blipFill>
        <p:spPr bwMode="auto">
          <a:xfrm>
            <a:off x="9195661" y="5311032"/>
            <a:ext cx="495073" cy="432537"/>
          </a:xfrm>
          <a:prstGeom prst="rect">
            <a:avLst/>
          </a:prstGeom>
          <a:noFill/>
        </p:spPr>
      </p:pic>
      <p:sp>
        <p:nvSpPr>
          <p:cNvPr id="157" name="Line 23"/>
          <p:cNvSpPr>
            <a:spLocks noChangeShapeType="1"/>
          </p:cNvSpPr>
          <p:nvPr/>
        </p:nvSpPr>
        <p:spPr bwMode="auto">
          <a:xfrm>
            <a:off x="8835729" y="5739187"/>
            <a:ext cx="1125641" cy="0"/>
          </a:xfrm>
          <a:prstGeom prst="line">
            <a:avLst/>
          </a:prstGeom>
          <a:noFill/>
          <a:ln w="9525">
            <a:solidFill>
              <a:schemeClr val="tx1"/>
            </a:solidFill>
            <a:round/>
            <a:headEnd/>
            <a:tailEnd/>
          </a:ln>
          <a:effectLst/>
        </p:spPr>
        <p:txBody>
          <a:bodyPr/>
          <a:lstStyle/>
          <a:p>
            <a:endParaRPr lang="en-US"/>
          </a:p>
        </p:txBody>
      </p:sp>
      <p:pic>
        <p:nvPicPr>
          <p:cNvPr id="158" name="Picture 24" descr="CHAY XE DAP"/>
          <p:cNvPicPr>
            <a:picLocks noChangeAspect="1" noChangeArrowheads="1"/>
          </p:cNvPicPr>
          <p:nvPr/>
        </p:nvPicPr>
        <p:blipFill>
          <a:blip r:embed="rId10" cstate="print"/>
          <a:srcRect/>
          <a:stretch>
            <a:fillRect/>
          </a:stretch>
        </p:blipFill>
        <p:spPr bwMode="auto">
          <a:xfrm>
            <a:off x="9131633" y="5217603"/>
            <a:ext cx="593496" cy="518264"/>
          </a:xfrm>
          <a:prstGeom prst="rect">
            <a:avLst/>
          </a:prstGeom>
          <a:noFill/>
        </p:spPr>
      </p:pic>
      <p:sp>
        <p:nvSpPr>
          <p:cNvPr id="18" name="Oval 17"/>
          <p:cNvSpPr/>
          <p:nvPr/>
        </p:nvSpPr>
        <p:spPr>
          <a:xfrm>
            <a:off x="1669066" y="5712208"/>
            <a:ext cx="876912" cy="7827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2">
                    <a:lumMod val="50000"/>
                  </a:schemeClr>
                </a:solidFill>
                <a:latin typeface="+mj-lt"/>
              </a:rPr>
              <a:t>D</a:t>
            </a:r>
            <a:endParaRPr lang="vi-VN" sz="4000" b="1" dirty="0">
              <a:solidFill>
                <a:schemeClr val="tx2">
                  <a:lumMod val="50000"/>
                </a:schemeClr>
              </a:solidFill>
              <a:latin typeface="+mj-lt"/>
            </a:endParaRPr>
          </a:p>
        </p:txBody>
      </p:sp>
      <p:sp>
        <p:nvSpPr>
          <p:cNvPr id="19" name="Rectangle 18"/>
          <p:cNvSpPr/>
          <p:nvPr/>
        </p:nvSpPr>
        <p:spPr>
          <a:xfrm>
            <a:off x="3110753" y="5728448"/>
            <a:ext cx="4531660" cy="7664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a:latin typeface="Times New Roman" pitchFamily="18" charset="0"/>
                <a:cs typeface="Times New Roman" pitchFamily="18" charset="0"/>
              </a:rPr>
              <a:t>360</a:t>
            </a:r>
            <a:r>
              <a:rPr lang="en-GB" sz="6000" b="1" baseline="30000">
                <a:latin typeface="Times New Roman" pitchFamily="18" charset="0"/>
                <a:cs typeface="Times New Roman" pitchFamily="18" charset="0"/>
              </a:rPr>
              <a:t>o</a:t>
            </a:r>
            <a:endParaRPr lang="en-US"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3" presetClass="emph" presetSubtype="2" accel="50000" decel="50000" fill="hold" grpId="0" nodeType="withEffect">
                                  <p:stCondLst>
                                    <p:cond delay="0"/>
                                  </p:stCondLst>
                                  <p:childTnLst>
                                    <p:animClr clrSpc="rgb" dir="cw">
                                      <p:cBhvr>
                                        <p:cTn id="38" dur="500" fill="hold"/>
                                        <p:tgtEl>
                                          <p:spTgt spid="27"/>
                                        </p:tgtEl>
                                        <p:attrNameLst>
                                          <p:attrName>style.color</p:attrName>
                                        </p:attrNameLst>
                                      </p:cBhvr>
                                      <p:to>
                                        <a:schemeClr val="bg1"/>
                                      </p:to>
                                    </p:animClr>
                                    <p:set>
                                      <p:cBhvr>
                                        <p:cTn id="39" dur="500" fill="hold"/>
                                        <p:tgtEl>
                                          <p:spTgt spid="27"/>
                                        </p:tgtEl>
                                        <p:attrNameLst>
                                          <p:attrName>fill.type</p:attrName>
                                        </p:attrNameLst>
                                      </p:cBhvr>
                                      <p:to>
                                        <p:strVal val="solid"/>
                                      </p:to>
                                    </p:set>
                                    <p:set>
                                      <p:cBhvr>
                                        <p:cTn id="40" dur="500" fill="hold"/>
                                        <p:tgtEl>
                                          <p:spTgt spid="27"/>
                                        </p:tgtEl>
                                        <p:attrNameLst>
                                          <p:attrName>fill.on</p:attrName>
                                        </p:attrNameLst>
                                      </p:cBhvr>
                                      <p:to>
                                        <p:strVal val="true"/>
                                      </p:to>
                                    </p:set>
                                  </p:childTnLst>
                                </p:cTn>
                              </p:par>
                              <p:par>
                                <p:cTn id="41" presetID="10" presetClass="entr" presetSubtype="0" fill="hold" grpId="0" nodeType="withEffect">
                                  <p:stCondLst>
                                    <p:cond delay="60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par>
                                <p:cTn id="44" presetID="3" presetClass="emph" presetSubtype="2" fill="hold" grpId="1" nodeType="withEffect">
                                  <p:stCondLst>
                                    <p:cond delay="60500"/>
                                  </p:stCondLst>
                                  <p:childTnLst>
                                    <p:animClr clrSpc="rgb" dir="cw">
                                      <p:cBhvr>
                                        <p:cTn id="45" dur="500" fill="hold"/>
                                        <p:tgtEl>
                                          <p:spTgt spid="33"/>
                                        </p:tgtEl>
                                        <p:attrNameLst>
                                          <p:attrName>style.color</p:attrName>
                                        </p:attrNameLst>
                                      </p:cBhvr>
                                      <p:to>
                                        <a:schemeClr val="bg1"/>
                                      </p:to>
                                    </p:animClr>
                                    <p:set>
                                      <p:cBhvr>
                                        <p:cTn id="46" dur="500" fill="hold"/>
                                        <p:tgtEl>
                                          <p:spTgt spid="33"/>
                                        </p:tgtEl>
                                        <p:attrNameLst>
                                          <p:attrName>fill.type</p:attrName>
                                        </p:attrNameLst>
                                      </p:cBhvr>
                                      <p:to>
                                        <p:strVal val="solid"/>
                                      </p:to>
                                    </p:set>
                                    <p:set>
                                      <p:cBhvr>
                                        <p:cTn id="47" dur="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chemeClr val="accent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rgbClr val="FC2722"/>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2"/>
                                        </p:tgtEl>
                                        <p:attrNameLst>
                                          <p:attrName>fillcolor</p:attrName>
                                        </p:attrNameLst>
                                      </p:cBhvr>
                                      <p:to>
                                        <a:srgbClr val="FC2722"/>
                                      </p:to>
                                    </p:animClr>
                                    <p:set>
                                      <p:cBhvr>
                                        <p:cTn id="67" dur="2000" fill="hold"/>
                                        <p:tgtEl>
                                          <p:spTgt spid="12"/>
                                        </p:tgtEl>
                                        <p:attrNameLst>
                                          <p:attrName>fill.type</p:attrName>
                                        </p:attrNameLst>
                                      </p:cBhvr>
                                      <p:to>
                                        <p:strVal val="solid"/>
                                      </p:to>
                                    </p:set>
                                    <p:set>
                                      <p:cBhvr>
                                        <p:cTn id="6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5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158"/>
                                        </p:tgtEl>
                                      </p:cBhvr>
                                    </p:animEffect>
                                    <p:set>
                                      <p:cBhvr>
                                        <p:cTn id="74" dur="1" fill="hold">
                                          <p:stCondLst>
                                            <p:cond delay="499"/>
                                          </p:stCondLst>
                                        </p:cTn>
                                        <p:tgtEl>
                                          <p:spTgt spid="15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childTnLst>
                          </p:cTn>
                        </p:par>
                        <p:par>
                          <p:cTn id="78" fill="hold">
                            <p:stCondLst>
                              <p:cond delay="500"/>
                            </p:stCondLst>
                            <p:childTnLst>
                              <p:par>
                                <p:cTn id="79" presetID="8" presetClass="emph" presetSubtype="0" fill="hold" nodeType="afterEffect">
                                  <p:stCondLst>
                                    <p:cond delay="0"/>
                                  </p:stCondLst>
                                  <p:childTnLst>
                                    <p:animRot by="-21600000">
                                      <p:cBhvr>
                                        <p:cTn id="80" dur="15000" fill="hold"/>
                                        <p:tgtEl>
                                          <p:spTgt spid="154"/>
                                        </p:tgtEl>
                                        <p:attrNameLst>
                                          <p:attrName>r</p:attrName>
                                        </p:attrNameLst>
                                      </p:cBhvr>
                                    </p:animRot>
                                  </p:childTnLst>
                                </p:cTn>
                              </p:par>
                              <p:par>
                                <p:cTn id="81" presetID="10" presetClass="exit" presetSubtype="0" fill="hold" nodeType="withEffect">
                                  <p:stCondLst>
                                    <p:cond delay="60500"/>
                                  </p:stCondLst>
                                  <p:childTnLst>
                                    <p:animEffect transition="out" filter="fade">
                                      <p:cBhvr>
                                        <p:cTn id="82" dur="500"/>
                                        <p:tgtEl>
                                          <p:spTgt spid="156"/>
                                        </p:tgtEl>
                                      </p:cBhvr>
                                    </p:animEffect>
                                    <p:set>
                                      <p:cBhvr>
                                        <p:cTn id="83" dur="1" fill="hold">
                                          <p:stCondLst>
                                            <p:cond delay="499"/>
                                          </p:stCondLst>
                                        </p:cTn>
                                        <p:tgtEl>
                                          <p:spTgt spid="156"/>
                                        </p:tgtEl>
                                        <p:attrNameLst>
                                          <p:attrName>style.visibility</p:attrName>
                                        </p:attrNameLst>
                                      </p:cBhvr>
                                      <p:to>
                                        <p:strVal val="hidden"/>
                                      </p:to>
                                    </p:set>
                                  </p:childTnLst>
                                </p:cTn>
                              </p:par>
                              <p:par>
                                <p:cTn id="84" presetID="10" presetClass="entr" presetSubtype="0" fill="hold" nodeType="withEffect">
                                  <p:stCondLst>
                                    <p:cond delay="60500"/>
                                  </p:stCondLst>
                                  <p:childTnLst>
                                    <p:set>
                                      <p:cBhvr>
                                        <p:cTn id="85" dur="1" fill="hold">
                                          <p:stCondLst>
                                            <p:cond delay="0"/>
                                          </p:stCondLst>
                                        </p:cTn>
                                        <p:tgtEl>
                                          <p:spTgt spid="158"/>
                                        </p:tgtEl>
                                        <p:attrNameLst>
                                          <p:attrName>style.visibility</p:attrName>
                                        </p:attrNameLst>
                                      </p:cBhvr>
                                      <p:to>
                                        <p:strVal val="visible"/>
                                      </p:to>
                                    </p:set>
                                    <p:animEffect transition="in" filter="fade">
                                      <p:cBhvr>
                                        <p:cTn id="86" dur="500"/>
                                        <p:tgtEl>
                                          <p:spTgt spid="158"/>
                                        </p:tgtEl>
                                      </p:cBhvr>
                                    </p:animEffect>
                                  </p:childTnLst>
                                </p:cTn>
                              </p:par>
                            </p:childTnLst>
                          </p:cTn>
                        </p:par>
                      </p:childTnLst>
                    </p:cTn>
                  </p:par>
                </p:childTnLst>
              </p:cTn>
              <p:nextCondLst>
                <p:cond evt="onClick" delay="0">
                  <p:tgtEl>
                    <p:spTgt spid="158"/>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000" fill="hold"/>
                                        <p:tgtEl>
                                          <p:spTgt spid="18"/>
                                        </p:tgtEl>
                                        <p:attrNameLst>
                                          <p:attrName>fillcolor</p:attrName>
                                        </p:attrNameLst>
                                      </p:cBhvr>
                                      <p:to>
                                        <a:srgbClr val="FC2722"/>
                                      </p:to>
                                    </p:animClr>
                                    <p:set>
                                      <p:cBhvr>
                                        <p:cTn id="92" dur="2000" fill="hold"/>
                                        <p:tgtEl>
                                          <p:spTgt spid="18"/>
                                        </p:tgtEl>
                                        <p:attrNameLst>
                                          <p:attrName>fill.type</p:attrName>
                                        </p:attrNameLst>
                                      </p:cBhvr>
                                      <p:to>
                                        <p:strVal val="solid"/>
                                      </p:to>
                                    </p:set>
                                    <p:set>
                                      <p:cBhvr>
                                        <p:cTn id="93"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3" grpId="0"/>
      <p:bldP spid="27" grpId="0" animBg="1"/>
      <p:bldP spid="33" grpId="0" animBg="1"/>
      <p:bldP spid="3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92FBDF-AB02-AF53-BD97-F28022699B33}"/>
              </a:ext>
            </a:extLst>
          </p:cNvPr>
          <p:cNvGrpSpPr/>
          <p:nvPr/>
        </p:nvGrpSpPr>
        <p:grpSpPr>
          <a:xfrm>
            <a:off x="3560981" y="749650"/>
            <a:ext cx="5938256" cy="648864"/>
            <a:chOff x="94594" y="1396523"/>
            <a:chExt cx="5487881" cy="584775"/>
          </a:xfrm>
        </p:grpSpPr>
        <p:sp>
          <p:nvSpPr>
            <p:cNvPr id="5" name="TextBox 4">
              <a:extLst>
                <a:ext uri="{FF2B5EF4-FFF2-40B4-BE49-F238E27FC236}">
                  <a16:creationId xmlns:a16="http://schemas.microsoft.com/office/drawing/2014/main" id="{B071E915-26F3-6BA9-CA3F-4F7402E929D5}"/>
                </a:ext>
              </a:extLst>
            </p:cNvPr>
            <p:cNvSpPr txBox="1"/>
            <p:nvPr/>
          </p:nvSpPr>
          <p:spPr>
            <a:xfrm>
              <a:off x="513106" y="1396523"/>
              <a:ext cx="5069369" cy="584774"/>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a:latin typeface="#9Slide03 AllRoundGothic" panose="020B0703020202020104" pitchFamily="34" charset="0"/>
                </a:rPr>
                <a:t>  Hướng dẫn học ở nhà</a:t>
              </a:r>
              <a:endParaRPr lang="vi-VN" sz="3600">
                <a:latin typeface="#9Slide03 AllRoundGothic" panose="020B0703020202020104" pitchFamily="34" charset="0"/>
              </a:endParaRPr>
            </a:p>
          </p:txBody>
        </p:sp>
        <p:sp>
          <p:nvSpPr>
            <p:cNvPr id="6" name="Arrow: Pentagon 5">
              <a:extLst>
                <a:ext uri="{FF2B5EF4-FFF2-40B4-BE49-F238E27FC236}">
                  <a16:creationId xmlns:a16="http://schemas.microsoft.com/office/drawing/2014/main" id="{70E79E8B-150D-A61E-9781-842F1539BB7B}"/>
                </a:ext>
              </a:extLst>
            </p:cNvPr>
            <p:cNvSpPr/>
            <p:nvPr/>
          </p:nvSpPr>
          <p:spPr>
            <a:xfrm>
              <a:off x="94594" y="1396523"/>
              <a:ext cx="418512" cy="58477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t>3</a:t>
              </a:r>
              <a:endParaRPr lang="vi-VN" sz="3200" b="1"/>
            </a:p>
          </p:txBody>
        </p:sp>
        <p:sp>
          <p:nvSpPr>
            <p:cNvPr id="7" name="Arrow: Chevron 6">
              <a:extLst>
                <a:ext uri="{FF2B5EF4-FFF2-40B4-BE49-F238E27FC236}">
                  <a16:creationId xmlns:a16="http://schemas.microsoft.com/office/drawing/2014/main" id="{3F3D767D-958E-0F15-4A8C-4966AF1BA802}"/>
                </a:ext>
              </a:extLst>
            </p:cNvPr>
            <p:cNvSpPr/>
            <p:nvPr/>
          </p:nvSpPr>
          <p:spPr>
            <a:xfrm>
              <a:off x="336580" y="1396523"/>
              <a:ext cx="418512" cy="58477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solidFill>
                  <a:schemeClr val="tx1"/>
                </a:solidFill>
              </a:endParaRPr>
            </a:p>
          </p:txBody>
        </p:sp>
      </p:grpSp>
      <p:sp>
        <p:nvSpPr>
          <p:cNvPr id="8" name="Rounded Rectangle 3">
            <a:extLst>
              <a:ext uri="{FF2B5EF4-FFF2-40B4-BE49-F238E27FC236}">
                <a16:creationId xmlns:a16="http://schemas.microsoft.com/office/drawing/2014/main" id="{412F5E0F-97FD-2E8C-CD63-12ADE5C2E60B}"/>
              </a:ext>
            </a:extLst>
          </p:cNvPr>
          <p:cNvSpPr/>
          <p:nvPr/>
        </p:nvSpPr>
        <p:spPr>
          <a:xfrm>
            <a:off x="1203959" y="1734028"/>
            <a:ext cx="10427481" cy="41168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189" indent="-457189" algn="just">
              <a:lnSpc>
                <a:spcPct val="150000"/>
              </a:lnSpc>
              <a:spcBef>
                <a:spcPts val="800"/>
              </a:spcBef>
              <a:spcAft>
                <a:spcPts val="800"/>
              </a:spcAft>
              <a:buFont typeface="Symbol" panose="05050102010706020507" pitchFamily="18" charset="2"/>
              <a:buChar char=""/>
            </a:pPr>
            <a:r>
              <a:rPr lang="pt-BR" sz="3600">
                <a:latin typeface="+mj-lt"/>
                <a:ea typeface="Calibri" panose="020F0502020204030204" pitchFamily="34" charset="0"/>
                <a:cs typeface="Times New Roman" panose="02020603050405020304" pitchFamily="18" charset="0"/>
              </a:rPr>
              <a:t>Ghi nhớ kiến thức trong bài. </a:t>
            </a:r>
            <a:endParaRPr lang="en-US" sz="3600">
              <a:latin typeface="+mj-lt"/>
              <a:ea typeface="Calibri" panose="020F0502020204030204" pitchFamily="34" charset="0"/>
              <a:cs typeface="Times New Roman" panose="02020603050405020304" pitchFamily="18" charset="0"/>
            </a:endParaRPr>
          </a:p>
          <a:p>
            <a:pPr marL="457189" indent="-457189" algn="just">
              <a:lnSpc>
                <a:spcPct val="150000"/>
              </a:lnSpc>
              <a:spcBef>
                <a:spcPts val="800"/>
              </a:spcBef>
              <a:spcAft>
                <a:spcPts val="800"/>
              </a:spcAft>
              <a:buFont typeface="Symbol" panose="05050102010706020507" pitchFamily="18" charset="2"/>
              <a:buChar char=""/>
            </a:pPr>
            <a:r>
              <a:rPr lang="pt-BR" sz="3600">
                <a:latin typeface="+mj-lt"/>
                <a:ea typeface="Calibri" panose="020F0502020204030204" pitchFamily="34" charset="0"/>
                <a:cs typeface="Times New Roman" panose="02020603050405020304" pitchFamily="18" charset="0"/>
              </a:rPr>
              <a:t>Hoàn thành các bài tập: 3, 4 sgk trang 45</a:t>
            </a:r>
            <a:endParaRPr lang="en-US" sz="360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B6AF990-2E3A-1B3A-C09B-B28EF24DD9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0213" y="684995"/>
            <a:ext cx="2207491" cy="2331608"/>
          </a:xfrm>
          <a:prstGeom prst="rect">
            <a:avLst/>
          </a:prstGeom>
        </p:spPr>
      </p:pic>
    </p:spTree>
    <p:extLst>
      <p:ext uri="{BB962C8B-B14F-4D97-AF65-F5344CB8AC3E}">
        <p14:creationId xmlns:p14="http://schemas.microsoft.com/office/powerpoint/2010/main" val="361506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448"/>
          <a:stretch>
            <a:fillRect/>
          </a:stretch>
        </p:blipFill>
        <p:spPr>
          <a:xfrm>
            <a:off x="0" y="770021"/>
            <a:ext cx="12192000" cy="6007751"/>
          </a:xfrm>
          <a:prstGeom prst="rect">
            <a:avLst/>
          </a:prstGeom>
        </p:spPr>
      </p:pic>
      <p:pic>
        <p:nvPicPr>
          <p:cNvPr id="3" name="Picture 3"/>
          <p:cNvPicPr>
            <a:picLocks noChangeAspect="1"/>
          </p:cNvPicPr>
          <p:nvPr/>
        </p:nvPicPr>
        <p:blipFill>
          <a:blip r:embed="rId4"/>
          <a:srcRect/>
          <a:stretch>
            <a:fillRect/>
          </a:stretch>
        </p:blipFill>
        <p:spPr>
          <a:xfrm>
            <a:off x="9514152" y="2507276"/>
            <a:ext cx="1992048" cy="3200076"/>
          </a:xfrm>
          <a:prstGeom prst="rect">
            <a:avLst/>
          </a:prstGeom>
        </p:spPr>
      </p:pic>
      <p:pic>
        <p:nvPicPr>
          <p:cNvPr id="4" name="Picture 4"/>
          <p:cNvPicPr>
            <a:picLocks noChangeAspect="1"/>
          </p:cNvPicPr>
          <p:nvPr/>
        </p:nvPicPr>
        <p:blipFill>
          <a:blip r:embed="rId5"/>
          <a:srcRect/>
          <a:stretch>
            <a:fillRect/>
          </a:stretch>
        </p:blipFill>
        <p:spPr>
          <a:xfrm flipH="1">
            <a:off x="451298" y="2648880"/>
            <a:ext cx="1964908" cy="299985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2600" y="5081571"/>
            <a:ext cx="4876800" cy="21812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67800" y="5849335"/>
            <a:ext cx="4876800" cy="14719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30371" y="5919664"/>
            <a:ext cx="1277846" cy="1164001"/>
          </a:xfrm>
          <a:prstGeom prst="rect">
            <a:avLst/>
          </a:prstGeom>
        </p:spPr>
      </p:pic>
      <p:pic>
        <p:nvPicPr>
          <p:cNvPr id="8" name="Picture 8"/>
          <p:cNvPicPr>
            <a:picLocks noChangeAspect="1"/>
          </p:cNvPicPr>
          <p:nvPr/>
        </p:nvPicPr>
        <p:blipFill>
          <a:blip r:embed="rId12"/>
          <a:srcRect/>
          <a:stretch>
            <a:fillRect/>
          </a:stretch>
        </p:blipFill>
        <p:spPr>
          <a:xfrm>
            <a:off x="8849047" y="4943995"/>
            <a:ext cx="926747" cy="761091"/>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533914" y="1190827"/>
            <a:ext cx="859401" cy="98999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213441">
            <a:off x="9037719" y="1754045"/>
            <a:ext cx="766006" cy="501386"/>
          </a:xfrm>
          <a:prstGeom prst="rect">
            <a:avLst/>
          </a:prstGeom>
        </p:spPr>
      </p:pic>
      <p:sp>
        <p:nvSpPr>
          <p:cNvPr id="11" name="TextBox 11"/>
          <p:cNvSpPr txBox="1"/>
          <p:nvPr/>
        </p:nvSpPr>
        <p:spPr>
          <a:xfrm>
            <a:off x="2533915" y="1991719"/>
            <a:ext cx="7124171" cy="1141338"/>
          </a:xfrm>
          <a:prstGeom prst="rect">
            <a:avLst/>
          </a:prstGeom>
          <a:ln>
            <a:noFill/>
          </a:ln>
        </p:spPr>
        <p:txBody>
          <a:bodyPr lIns="0" tIns="0" rIns="0" bIns="0" rtlCol="0" anchor="t">
            <a:spAutoFit/>
          </a:bodyPr>
          <a:lstStyle/>
          <a:p>
            <a:pPr algn="ctr">
              <a:lnSpc>
                <a:spcPts val="8934"/>
              </a:lnSpc>
            </a:pPr>
            <a:r>
              <a:rPr lang="en-US" sz="8934">
                <a:solidFill>
                  <a:srgbClr val="DA504F"/>
                </a:solidFill>
                <a:latin typeface="Cooper Black" panose="0208090404030B020404" pitchFamily="18" charset="0"/>
              </a:rPr>
              <a:t>Thank you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31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C0C4F-DF28-DA1E-9E14-FBDB71D1F088}"/>
              </a:ext>
            </a:extLst>
          </p:cNvPr>
          <p:cNvPicPr>
            <a:picLocks noChangeAspect="1"/>
          </p:cNvPicPr>
          <p:nvPr/>
        </p:nvPicPr>
        <p:blipFill>
          <a:blip r:embed="rId2">
            <a:clrChange>
              <a:clrFrom>
                <a:srgbClr val="F8FAFB"/>
              </a:clrFrom>
              <a:clrTo>
                <a:srgbClr val="F8FAFB">
                  <a:alpha val="0"/>
                </a:srgbClr>
              </a:clrTo>
            </a:clrChange>
          </a:blip>
          <a:stretch>
            <a:fillRect/>
          </a:stretch>
        </p:blipFill>
        <p:spPr>
          <a:xfrm>
            <a:off x="-172310" y="701436"/>
            <a:ext cx="1741003" cy="1572045"/>
          </a:xfrm>
          <a:prstGeom prst="rect">
            <a:avLst/>
          </a:prstGeom>
        </p:spPr>
      </p:pic>
      <p:sp>
        <p:nvSpPr>
          <p:cNvPr id="6" name="TextBox 5">
            <a:extLst>
              <a:ext uri="{FF2B5EF4-FFF2-40B4-BE49-F238E27FC236}">
                <a16:creationId xmlns:a16="http://schemas.microsoft.com/office/drawing/2014/main" id="{7BE1FF68-BF62-BF69-4C75-3B7141E0284E}"/>
              </a:ext>
            </a:extLst>
          </p:cNvPr>
          <p:cNvSpPr txBox="1"/>
          <p:nvPr/>
        </p:nvSpPr>
        <p:spPr>
          <a:xfrm>
            <a:off x="1234098" y="904774"/>
            <a:ext cx="3146322" cy="830997"/>
          </a:xfrm>
          <a:prstGeom prst="rect">
            <a:avLst/>
          </a:prstGeom>
          <a:noFill/>
        </p:spPr>
        <p:txBody>
          <a:bodyPr wrap="square" rtlCol="0">
            <a:spAutoFit/>
          </a:bodyPr>
          <a:lstStyle/>
          <a:p>
            <a:pPr algn="l"/>
            <a:r>
              <a:rPr lang="en-US" sz="4800">
                <a:solidFill>
                  <a:schemeClr val="accent6">
                    <a:lumMod val="50000"/>
                  </a:schemeClr>
                </a:solidFill>
                <a:latin typeface="#9Slide03 SVNServetica Medium" panose="020B0604020202020204" pitchFamily="34" charset="0"/>
              </a:rPr>
              <a:t>Khởi động</a:t>
            </a:r>
          </a:p>
        </p:txBody>
      </p:sp>
      <p:sp>
        <p:nvSpPr>
          <p:cNvPr id="4" name="TextBox 3">
            <a:extLst>
              <a:ext uri="{FF2B5EF4-FFF2-40B4-BE49-F238E27FC236}">
                <a16:creationId xmlns:a16="http://schemas.microsoft.com/office/drawing/2014/main" id="{FD299AFE-FDEC-5B03-5017-CAC0FA4880BB}"/>
              </a:ext>
            </a:extLst>
          </p:cNvPr>
          <p:cNvSpPr txBox="1"/>
          <p:nvPr/>
        </p:nvSpPr>
        <p:spPr>
          <a:xfrm>
            <a:off x="-1" y="2156751"/>
            <a:ext cx="6302829" cy="1938992"/>
          </a:xfrm>
          <a:prstGeom prst="rect">
            <a:avLst/>
          </a:prstGeom>
          <a:noFill/>
        </p:spPr>
        <p:txBody>
          <a:bodyPr wrap="square" rtlCol="0">
            <a:spAutoFit/>
          </a:bodyPr>
          <a:lstStyle/>
          <a:p>
            <a:pPr algn="l"/>
            <a:r>
              <a:rPr lang="en-US" sz="2400" b="1"/>
              <a:t>Hình màu xanh bên được trích ra từ bản đồ được gọi là Tứ giác Long Xuyên. </a:t>
            </a:r>
          </a:p>
          <a:p>
            <a:pPr algn="l"/>
            <a:r>
              <a:rPr lang="en-US" sz="2400" b="1"/>
              <a:t>Em hãy cho biết:</a:t>
            </a:r>
          </a:p>
          <a:p>
            <a:pPr marL="285750" indent="-285750" algn="l">
              <a:buFontTx/>
              <a:buChar char="-"/>
            </a:pPr>
            <a:r>
              <a:rPr lang="en-US" sz="2400" b="1"/>
              <a:t>Hình này được tạo bởi mấy đoạn thẳng?</a:t>
            </a:r>
          </a:p>
          <a:p>
            <a:pPr marL="285750" indent="-285750" algn="l">
              <a:buFontTx/>
              <a:buChar char="-"/>
            </a:pPr>
            <a:r>
              <a:rPr lang="en-US" sz="2400" b="1"/>
              <a:t>Các đoạn thẳng này nối các địa điểm nào?</a:t>
            </a:r>
          </a:p>
        </p:txBody>
      </p:sp>
      <p:pic>
        <p:nvPicPr>
          <p:cNvPr id="5" name="Picture 4">
            <a:extLst>
              <a:ext uri="{FF2B5EF4-FFF2-40B4-BE49-F238E27FC236}">
                <a16:creationId xmlns:a16="http://schemas.microsoft.com/office/drawing/2014/main" id="{0F6C79E6-71B4-4B21-5E1B-01CB6BD0A408}"/>
              </a:ext>
            </a:extLst>
          </p:cNvPr>
          <p:cNvPicPr>
            <a:picLocks noChangeAspect="1"/>
          </p:cNvPicPr>
          <p:nvPr/>
        </p:nvPicPr>
        <p:blipFill>
          <a:blip r:embed="rId3"/>
          <a:stretch>
            <a:fillRect/>
          </a:stretch>
        </p:blipFill>
        <p:spPr>
          <a:xfrm>
            <a:off x="6665326" y="2045363"/>
            <a:ext cx="5113016" cy="3269765"/>
          </a:xfrm>
          <a:prstGeom prst="rect">
            <a:avLst/>
          </a:prstGeom>
        </p:spPr>
      </p:pic>
    </p:spTree>
    <p:extLst>
      <p:ext uri="{BB962C8B-B14F-4D97-AF65-F5344CB8AC3E}">
        <p14:creationId xmlns:p14="http://schemas.microsoft.com/office/powerpoint/2010/main" val="356200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4116F4-9B90-2C7B-A0E3-D87B3ADEF28B}"/>
              </a:ext>
            </a:extLst>
          </p:cNvPr>
          <p:cNvGrpSpPr/>
          <p:nvPr/>
        </p:nvGrpSpPr>
        <p:grpSpPr>
          <a:xfrm>
            <a:off x="0" y="934377"/>
            <a:ext cx="2002971" cy="523221"/>
            <a:chOff x="94595" y="1396522"/>
            <a:chExt cx="1990110" cy="678300"/>
          </a:xfrm>
        </p:grpSpPr>
        <p:sp>
          <p:nvSpPr>
            <p:cNvPr id="3" name="TextBox 2">
              <a:extLst>
                <a:ext uri="{FF2B5EF4-FFF2-40B4-BE49-F238E27FC236}">
                  <a16:creationId xmlns:a16="http://schemas.microsoft.com/office/drawing/2014/main" id="{9E1CC722-0265-BDBC-716C-B04A07EAC3E1}"/>
                </a:ext>
              </a:extLst>
            </p:cNvPr>
            <p:cNvSpPr txBox="1"/>
            <p:nvPr/>
          </p:nvSpPr>
          <p:spPr>
            <a:xfrm>
              <a:off x="478214" y="1396522"/>
              <a:ext cx="1606491" cy="678298"/>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a:latin typeface="#9Slide03 AllRoundGothic" panose="020B0703020202020104" pitchFamily="34" charset="0"/>
                </a:rPr>
                <a:t>  Tứ giác</a:t>
              </a:r>
              <a:endParaRPr lang="vi-VN" sz="2800">
                <a:latin typeface="#9Slide03 AllRoundGothic" panose="020B0703020202020104" pitchFamily="34" charset="0"/>
              </a:endParaRPr>
            </a:p>
          </p:txBody>
        </p:sp>
        <p:sp>
          <p:nvSpPr>
            <p:cNvPr id="4" name="Arrow: Pentagon 3">
              <a:extLst>
                <a:ext uri="{FF2B5EF4-FFF2-40B4-BE49-F238E27FC236}">
                  <a16:creationId xmlns:a16="http://schemas.microsoft.com/office/drawing/2014/main" id="{E255C4AD-3CA4-4857-BC30-B00FACFB9AC9}"/>
                </a:ext>
              </a:extLst>
            </p:cNvPr>
            <p:cNvSpPr/>
            <p:nvPr/>
          </p:nvSpPr>
          <p:spPr>
            <a:xfrm>
              <a:off x="94595" y="1396522"/>
              <a:ext cx="348728" cy="6783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t>1</a:t>
              </a:r>
              <a:endParaRPr lang="vi-VN" sz="3600" b="1"/>
            </a:p>
          </p:txBody>
        </p:sp>
        <p:sp>
          <p:nvSpPr>
            <p:cNvPr id="5" name="Arrow: Chevron 4">
              <a:extLst>
                <a:ext uri="{FF2B5EF4-FFF2-40B4-BE49-F238E27FC236}">
                  <a16:creationId xmlns:a16="http://schemas.microsoft.com/office/drawing/2014/main" id="{28C01F6D-55B7-0C4E-3D61-0C5DEB513CDC}"/>
                </a:ext>
              </a:extLst>
            </p:cNvPr>
            <p:cNvSpPr/>
            <p:nvPr/>
          </p:nvSpPr>
          <p:spPr>
            <a:xfrm>
              <a:off x="303850" y="1396522"/>
              <a:ext cx="348729" cy="6782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000">
                <a:solidFill>
                  <a:schemeClr val="tx1"/>
                </a:solidFill>
              </a:endParaRPr>
            </a:p>
          </p:txBody>
        </p:sp>
      </p:grpSp>
      <p:sp>
        <p:nvSpPr>
          <p:cNvPr id="7" name="TextBox 6">
            <a:extLst>
              <a:ext uri="{FF2B5EF4-FFF2-40B4-BE49-F238E27FC236}">
                <a16:creationId xmlns:a16="http://schemas.microsoft.com/office/drawing/2014/main" id="{86862F77-74F8-6BE7-4FC0-604C4462553A}"/>
              </a:ext>
            </a:extLst>
          </p:cNvPr>
          <p:cNvSpPr txBox="1"/>
          <p:nvPr/>
        </p:nvSpPr>
        <p:spPr>
          <a:xfrm>
            <a:off x="2220685" y="934376"/>
            <a:ext cx="9760707" cy="830997"/>
          </a:xfrm>
          <a:prstGeom prst="rect">
            <a:avLst/>
          </a:prstGeom>
          <a:noFill/>
        </p:spPr>
        <p:txBody>
          <a:bodyPr wrap="square" rtlCol="0">
            <a:spAutoFit/>
          </a:bodyPr>
          <a:lstStyle/>
          <a:p>
            <a:pPr algn="l"/>
            <a:r>
              <a:rPr lang="en-US" sz="2400" b="1"/>
              <a:t>Trong các hình tạo bởi 4 đoạn thẳng AB, BC, CD và DA sau đây, hình nào không có 2 đoạn thẳng cùng nằm trên 1 đường thẳng?</a:t>
            </a:r>
          </a:p>
        </p:txBody>
      </p:sp>
      <p:pic>
        <p:nvPicPr>
          <p:cNvPr id="8" name="Picture 7">
            <a:extLst>
              <a:ext uri="{FF2B5EF4-FFF2-40B4-BE49-F238E27FC236}">
                <a16:creationId xmlns:a16="http://schemas.microsoft.com/office/drawing/2014/main" id="{1CF814D2-7470-7265-F726-05E15E3101A9}"/>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175491" y="2091755"/>
            <a:ext cx="2441448" cy="2212848"/>
          </a:xfrm>
          <a:prstGeom prst="rect">
            <a:avLst/>
          </a:prstGeom>
        </p:spPr>
      </p:pic>
      <p:pic>
        <p:nvPicPr>
          <p:cNvPr id="9" name="Picture 8">
            <a:extLst>
              <a:ext uri="{FF2B5EF4-FFF2-40B4-BE49-F238E27FC236}">
                <a16:creationId xmlns:a16="http://schemas.microsoft.com/office/drawing/2014/main" id="{A3FC3E18-6C29-1181-72C1-B0889AD38C83}"/>
              </a:ext>
            </a:extLst>
          </p:cNvPr>
          <p:cNvPicPr>
            <a:picLocks noChangeAspect="1"/>
          </p:cNvPicPr>
          <p:nvPr/>
        </p:nvPicPr>
        <p:blipFill>
          <a:blip r:embed="rId3">
            <a:clrChange>
              <a:clrFrom>
                <a:srgbClr val="FEFFFD"/>
              </a:clrFrom>
              <a:clrTo>
                <a:srgbClr val="FEFFFD">
                  <a:alpha val="0"/>
                </a:srgbClr>
              </a:clrTo>
            </a:clrChange>
          </a:blip>
          <a:stretch>
            <a:fillRect/>
          </a:stretch>
        </p:blipFill>
        <p:spPr>
          <a:xfrm>
            <a:off x="3073892" y="2091755"/>
            <a:ext cx="2793429" cy="2212847"/>
          </a:xfrm>
          <a:prstGeom prst="rect">
            <a:avLst/>
          </a:prstGeom>
        </p:spPr>
      </p:pic>
      <p:pic>
        <p:nvPicPr>
          <p:cNvPr id="10" name="Picture 9">
            <a:extLst>
              <a:ext uri="{FF2B5EF4-FFF2-40B4-BE49-F238E27FC236}">
                <a16:creationId xmlns:a16="http://schemas.microsoft.com/office/drawing/2014/main" id="{A3388262-D431-3EC8-4DD2-EA18849C8AF2}"/>
              </a:ext>
            </a:extLst>
          </p:cNvPr>
          <p:cNvPicPr>
            <a:picLocks noChangeAspect="1"/>
          </p:cNvPicPr>
          <p:nvPr/>
        </p:nvPicPr>
        <p:blipFill>
          <a:blip r:embed="rId4">
            <a:clrChange>
              <a:clrFrom>
                <a:srgbClr val="FEFFFD"/>
              </a:clrFrom>
              <a:clrTo>
                <a:srgbClr val="FEFFFD">
                  <a:alpha val="0"/>
                </a:srgbClr>
              </a:clrTo>
            </a:clrChange>
          </a:blip>
          <a:stretch>
            <a:fillRect/>
          </a:stretch>
        </p:blipFill>
        <p:spPr>
          <a:xfrm>
            <a:off x="6409698" y="1896000"/>
            <a:ext cx="2793429" cy="2408602"/>
          </a:xfrm>
          <a:prstGeom prst="rect">
            <a:avLst/>
          </a:prstGeom>
        </p:spPr>
      </p:pic>
      <p:pic>
        <p:nvPicPr>
          <p:cNvPr id="11" name="Picture 10">
            <a:extLst>
              <a:ext uri="{FF2B5EF4-FFF2-40B4-BE49-F238E27FC236}">
                <a16:creationId xmlns:a16="http://schemas.microsoft.com/office/drawing/2014/main" id="{D27D41F5-CFA6-E808-EF4E-6C8C27E63D14}"/>
              </a:ext>
            </a:extLst>
          </p:cNvPr>
          <p:cNvPicPr>
            <a:picLocks noChangeAspect="1"/>
          </p:cNvPicPr>
          <p:nvPr/>
        </p:nvPicPr>
        <p:blipFill>
          <a:blip r:embed="rId5">
            <a:clrChange>
              <a:clrFrom>
                <a:srgbClr val="FEFFFD"/>
              </a:clrFrom>
              <a:clrTo>
                <a:srgbClr val="FEFFFD">
                  <a:alpha val="0"/>
                </a:srgbClr>
              </a:clrTo>
            </a:clrChange>
          </a:blip>
          <a:stretch>
            <a:fillRect/>
          </a:stretch>
        </p:blipFill>
        <p:spPr>
          <a:xfrm>
            <a:off x="9350517" y="1627905"/>
            <a:ext cx="2376470" cy="2749036"/>
          </a:xfrm>
          <a:prstGeom prst="rect">
            <a:avLst/>
          </a:prstGeom>
        </p:spPr>
      </p:pic>
      <p:sp>
        <p:nvSpPr>
          <p:cNvPr id="12" name="TextBox 11">
            <a:extLst>
              <a:ext uri="{FF2B5EF4-FFF2-40B4-BE49-F238E27FC236}">
                <a16:creationId xmlns:a16="http://schemas.microsoft.com/office/drawing/2014/main" id="{83A6BCB9-0F75-D668-E6F7-EC914109B825}"/>
              </a:ext>
            </a:extLst>
          </p:cNvPr>
          <p:cNvSpPr txBox="1"/>
          <p:nvPr/>
        </p:nvSpPr>
        <p:spPr>
          <a:xfrm>
            <a:off x="5220111" y="4376941"/>
            <a:ext cx="1294419" cy="400110"/>
          </a:xfrm>
          <a:prstGeom prst="rect">
            <a:avLst/>
          </a:prstGeom>
          <a:solidFill>
            <a:schemeClr val="accent4">
              <a:lumMod val="20000"/>
              <a:lumOff val="80000"/>
            </a:schemeClr>
          </a:solidFill>
        </p:spPr>
        <p:txBody>
          <a:bodyPr wrap="square" rtlCol="0">
            <a:spAutoFit/>
          </a:bodyPr>
          <a:lstStyle/>
          <a:p>
            <a:pPr algn="ctr"/>
            <a:r>
              <a:rPr lang="en-US" sz="2000" b="1"/>
              <a:t>Hình 1 </a:t>
            </a:r>
          </a:p>
        </p:txBody>
      </p:sp>
      <p:pic>
        <p:nvPicPr>
          <p:cNvPr id="13" name="Picture 12">
            <a:extLst>
              <a:ext uri="{FF2B5EF4-FFF2-40B4-BE49-F238E27FC236}">
                <a16:creationId xmlns:a16="http://schemas.microsoft.com/office/drawing/2014/main" id="{FB92F86A-1751-BB12-F535-7A9D5C0DD04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57673" y="2320791"/>
            <a:ext cx="1657671" cy="1754773"/>
          </a:xfrm>
          <a:prstGeom prst="rect">
            <a:avLst/>
          </a:prstGeom>
        </p:spPr>
      </p:pic>
      <p:cxnSp>
        <p:nvCxnSpPr>
          <p:cNvPr id="14" name="Straight Arrow Connector 13">
            <a:extLst>
              <a:ext uri="{FF2B5EF4-FFF2-40B4-BE49-F238E27FC236}">
                <a16:creationId xmlns:a16="http://schemas.microsoft.com/office/drawing/2014/main" id="{2E0BA232-9B74-FFF7-F828-74D3BA4F6EEC}"/>
              </a:ext>
            </a:extLst>
          </p:cNvPr>
          <p:cNvCxnSpPr>
            <a:cxnSpLocks/>
          </p:cNvCxnSpPr>
          <p:nvPr/>
        </p:nvCxnSpPr>
        <p:spPr>
          <a:xfrm>
            <a:off x="2002971" y="4075564"/>
            <a:ext cx="3206322" cy="166742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E3CC1505-B3CC-C11B-BA21-29968501A9F8}"/>
              </a:ext>
            </a:extLst>
          </p:cNvPr>
          <p:cNvCxnSpPr>
            <a:cxnSpLocks/>
          </p:cNvCxnSpPr>
          <p:nvPr/>
        </p:nvCxnSpPr>
        <p:spPr>
          <a:xfrm>
            <a:off x="4677734" y="3929743"/>
            <a:ext cx="663816" cy="181324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0080D613-E7E7-0FD1-F602-FA699AF62A0C}"/>
              </a:ext>
            </a:extLst>
          </p:cNvPr>
          <p:cNvCxnSpPr>
            <a:cxnSpLocks/>
          </p:cNvCxnSpPr>
          <p:nvPr/>
        </p:nvCxnSpPr>
        <p:spPr>
          <a:xfrm flipH="1">
            <a:off x="5568888" y="4075564"/>
            <a:ext cx="4620141" cy="166742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BBE9D0D4-0760-5DEB-C3FE-E7D7ED65281E}"/>
              </a:ext>
            </a:extLst>
          </p:cNvPr>
          <p:cNvSpPr txBox="1"/>
          <p:nvPr/>
        </p:nvSpPr>
        <p:spPr>
          <a:xfrm>
            <a:off x="4032290" y="5901185"/>
            <a:ext cx="2825383" cy="707886"/>
          </a:xfrm>
          <a:prstGeom prst="rect">
            <a:avLst/>
          </a:prstGeom>
          <a:solidFill>
            <a:schemeClr val="accent5">
              <a:lumMod val="20000"/>
              <a:lumOff val="80000"/>
            </a:schemeClr>
          </a:solidFill>
        </p:spPr>
        <p:txBody>
          <a:bodyPr wrap="square" rtlCol="0">
            <a:spAutoFit/>
          </a:bodyPr>
          <a:lstStyle/>
          <a:p>
            <a:pPr algn="ctr"/>
            <a:r>
              <a:rPr lang="en-US" sz="4000">
                <a:solidFill>
                  <a:srgbClr val="C00000"/>
                </a:solidFill>
                <a:effectLst>
                  <a:glow rad="228600">
                    <a:schemeClr val="accent4">
                      <a:satMod val="175000"/>
                      <a:alpha val="40000"/>
                    </a:schemeClr>
                  </a:glow>
                </a:effectLst>
                <a:latin typeface="#9Slide03 Ample" panose="02000000000000000000" pitchFamily="2" charset="0"/>
              </a:rPr>
              <a:t>Tứ giác</a:t>
            </a:r>
            <a:endParaRPr lang="vi-VN" sz="4000">
              <a:solidFill>
                <a:srgbClr val="C00000"/>
              </a:solidFill>
              <a:effectLst>
                <a:glow rad="228600">
                  <a:schemeClr val="accent4">
                    <a:satMod val="175000"/>
                    <a:alpha val="40000"/>
                  </a:schemeClr>
                </a:glow>
              </a:effectLst>
              <a:latin typeface="#9Slide03 Ample" panose="02000000000000000000" pitchFamily="2" charset="0"/>
            </a:endParaRPr>
          </a:p>
        </p:txBody>
      </p:sp>
      <p:pic>
        <p:nvPicPr>
          <p:cNvPr id="6" name="Picture 5">
            <a:extLst>
              <a:ext uri="{FF2B5EF4-FFF2-40B4-BE49-F238E27FC236}">
                <a16:creationId xmlns:a16="http://schemas.microsoft.com/office/drawing/2014/main" id="{3C7284F0-542D-E64A-9688-A4625F735FB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8781" y="1455956"/>
            <a:ext cx="833576" cy="945216"/>
          </a:xfrm>
          <a:prstGeom prst="rect">
            <a:avLst/>
          </a:prstGeom>
        </p:spPr>
      </p:pic>
    </p:spTree>
    <p:extLst>
      <p:ext uri="{BB962C8B-B14F-4D97-AF65-F5344CB8AC3E}">
        <p14:creationId xmlns:p14="http://schemas.microsoft.com/office/powerpoint/2010/main" val="212806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62E776-F02F-CE43-94F7-8F12BD937891}"/>
              </a:ext>
            </a:extLst>
          </p:cNvPr>
          <p:cNvSpPr txBox="1"/>
          <p:nvPr/>
        </p:nvSpPr>
        <p:spPr>
          <a:xfrm>
            <a:off x="1708101" y="1441441"/>
            <a:ext cx="9514557" cy="1424868"/>
          </a:xfrm>
          <a:prstGeom prst="rect">
            <a:avLst/>
          </a:prstGeom>
          <a:noFill/>
        </p:spPr>
        <p:txBody>
          <a:bodyPr wrap="square">
            <a:spAutoFit/>
          </a:bodyPr>
          <a:lstStyle/>
          <a:p>
            <a:pPr algn="ctr"/>
            <a:r>
              <a:rPr lang="en-US" altLang="en-US" sz="2800" b="1">
                <a:solidFill>
                  <a:srgbClr val="002060"/>
                </a:solidFill>
              </a:rPr>
              <a:t>Tứ giác ABCD là hình gồm 4 </a:t>
            </a:r>
            <a:r>
              <a:rPr lang="vi-VN" altLang="en-US" sz="2800" b="1">
                <a:solidFill>
                  <a:srgbClr val="002060"/>
                </a:solidFill>
              </a:rPr>
              <a:t>đ</a:t>
            </a:r>
            <a:r>
              <a:rPr lang="en-US" altLang="en-US" sz="2800" b="1">
                <a:solidFill>
                  <a:srgbClr val="002060"/>
                </a:solidFill>
              </a:rPr>
              <a:t>oạn thẳng AB , BC , CD , DA , trong </a:t>
            </a:r>
            <a:r>
              <a:rPr lang="vi-VN" altLang="en-US" sz="2800" b="1">
                <a:solidFill>
                  <a:srgbClr val="002060"/>
                </a:solidFill>
              </a:rPr>
              <a:t>đ</a:t>
            </a:r>
            <a:r>
              <a:rPr lang="en-US" altLang="en-US" sz="2800" b="1">
                <a:solidFill>
                  <a:srgbClr val="002060"/>
                </a:solidFill>
              </a:rPr>
              <a:t>ó bất kỳ hai </a:t>
            </a:r>
            <a:r>
              <a:rPr lang="vi-VN" altLang="en-US" sz="2800" b="1">
                <a:solidFill>
                  <a:srgbClr val="002060"/>
                </a:solidFill>
              </a:rPr>
              <a:t>đ</a:t>
            </a:r>
            <a:r>
              <a:rPr lang="en-US" altLang="en-US" sz="2800" b="1">
                <a:solidFill>
                  <a:srgbClr val="002060"/>
                </a:solidFill>
              </a:rPr>
              <a:t>oạn thẳng nào cũng không cùng nằm trên 1 </a:t>
            </a:r>
            <a:r>
              <a:rPr lang="vi-VN" altLang="en-US" sz="2800" b="1">
                <a:solidFill>
                  <a:srgbClr val="002060"/>
                </a:solidFill>
              </a:rPr>
              <a:t>đư</a:t>
            </a:r>
            <a:r>
              <a:rPr lang="en-US" altLang="en-US" sz="2800" b="1">
                <a:solidFill>
                  <a:srgbClr val="002060"/>
                </a:solidFill>
              </a:rPr>
              <a:t>ờng thẳng .</a:t>
            </a:r>
            <a:endParaRPr lang="vi-VN" sz="2800" b="1">
              <a:solidFill>
                <a:srgbClr val="002060"/>
              </a:solidFill>
            </a:endParaRPr>
          </a:p>
        </p:txBody>
      </p:sp>
      <p:sp>
        <p:nvSpPr>
          <p:cNvPr id="4" name="TextBox 3">
            <a:extLst>
              <a:ext uri="{FF2B5EF4-FFF2-40B4-BE49-F238E27FC236}">
                <a16:creationId xmlns:a16="http://schemas.microsoft.com/office/drawing/2014/main" id="{26196FF2-C175-B94E-61B3-E6B71D9A63DD}"/>
              </a:ext>
            </a:extLst>
          </p:cNvPr>
          <p:cNvSpPr txBox="1"/>
          <p:nvPr/>
        </p:nvSpPr>
        <p:spPr>
          <a:xfrm>
            <a:off x="0" y="1524391"/>
            <a:ext cx="1567543" cy="461665"/>
          </a:xfrm>
          <a:custGeom>
            <a:avLst/>
            <a:gdLst>
              <a:gd name="connsiteX0" fmla="*/ 0 w 1567543"/>
              <a:gd name="connsiteY0" fmla="*/ 0 h 461665"/>
              <a:gd name="connsiteX1" fmla="*/ 1567543 w 1567543"/>
              <a:gd name="connsiteY1" fmla="*/ 0 h 461665"/>
              <a:gd name="connsiteX2" fmla="*/ 1567543 w 1567543"/>
              <a:gd name="connsiteY2" fmla="*/ 461665 h 461665"/>
              <a:gd name="connsiteX3" fmla="*/ 0 w 1567543"/>
              <a:gd name="connsiteY3" fmla="*/ 461665 h 461665"/>
              <a:gd name="connsiteX4" fmla="*/ 0 w 156754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461665" extrusionOk="0">
                <a:moveTo>
                  <a:pt x="0" y="0"/>
                </a:moveTo>
                <a:cubicBezTo>
                  <a:pt x="381199" y="30960"/>
                  <a:pt x="861721" y="116934"/>
                  <a:pt x="1567543" y="0"/>
                </a:cubicBezTo>
                <a:cubicBezTo>
                  <a:pt x="1537542" y="181969"/>
                  <a:pt x="1535456" y="362465"/>
                  <a:pt x="1567543" y="461665"/>
                </a:cubicBezTo>
                <a:cubicBezTo>
                  <a:pt x="946171" y="401177"/>
                  <a:pt x="380617" y="413130"/>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latin typeface="#9Slide03 Ample" panose="02000000000000000000" pitchFamily="2" charset="0"/>
              </a:rPr>
              <a:t>Định nghĩa</a:t>
            </a:r>
            <a:endParaRPr lang="en-US" sz="2400"/>
          </a:p>
        </p:txBody>
      </p:sp>
      <p:grpSp>
        <p:nvGrpSpPr>
          <p:cNvPr id="5" name="Group 4">
            <a:extLst>
              <a:ext uri="{FF2B5EF4-FFF2-40B4-BE49-F238E27FC236}">
                <a16:creationId xmlns:a16="http://schemas.microsoft.com/office/drawing/2014/main" id="{EDEAD4F1-CEC6-C8EE-8B90-E17F4787D722}"/>
              </a:ext>
            </a:extLst>
          </p:cNvPr>
          <p:cNvGrpSpPr/>
          <p:nvPr/>
        </p:nvGrpSpPr>
        <p:grpSpPr>
          <a:xfrm>
            <a:off x="0" y="841259"/>
            <a:ext cx="2002971" cy="523222"/>
            <a:chOff x="94595" y="1396521"/>
            <a:chExt cx="1990110" cy="678301"/>
          </a:xfrm>
        </p:grpSpPr>
        <p:sp>
          <p:nvSpPr>
            <p:cNvPr id="6" name="TextBox 5">
              <a:extLst>
                <a:ext uri="{FF2B5EF4-FFF2-40B4-BE49-F238E27FC236}">
                  <a16:creationId xmlns:a16="http://schemas.microsoft.com/office/drawing/2014/main" id="{1B62DA87-B90F-378F-E1D2-91342D2D25A9}"/>
                </a:ext>
              </a:extLst>
            </p:cNvPr>
            <p:cNvSpPr txBox="1"/>
            <p:nvPr/>
          </p:nvSpPr>
          <p:spPr>
            <a:xfrm>
              <a:off x="478214" y="1396521"/>
              <a:ext cx="1606491" cy="678297"/>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a:latin typeface="#9Slide03 AllRoundGothic" panose="020B0703020202020104" pitchFamily="34" charset="0"/>
                </a:rPr>
                <a:t>  Tứ giác</a:t>
              </a:r>
              <a:endParaRPr lang="vi-VN" sz="2800">
                <a:latin typeface="#9Slide03 AllRoundGothic" panose="020B0703020202020104" pitchFamily="34" charset="0"/>
              </a:endParaRPr>
            </a:p>
          </p:txBody>
        </p:sp>
        <p:sp>
          <p:nvSpPr>
            <p:cNvPr id="7" name="Arrow: Pentagon 6">
              <a:extLst>
                <a:ext uri="{FF2B5EF4-FFF2-40B4-BE49-F238E27FC236}">
                  <a16:creationId xmlns:a16="http://schemas.microsoft.com/office/drawing/2014/main" id="{102E6F79-3BD2-42B6-5FC3-8EDDF4B0AF02}"/>
                </a:ext>
              </a:extLst>
            </p:cNvPr>
            <p:cNvSpPr/>
            <p:nvPr/>
          </p:nvSpPr>
          <p:spPr>
            <a:xfrm>
              <a:off x="94595" y="1396522"/>
              <a:ext cx="348728" cy="6783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t>1</a:t>
              </a:r>
              <a:endParaRPr lang="vi-VN" sz="3600" b="1"/>
            </a:p>
          </p:txBody>
        </p:sp>
        <p:sp>
          <p:nvSpPr>
            <p:cNvPr id="8" name="Arrow: Chevron 7">
              <a:extLst>
                <a:ext uri="{FF2B5EF4-FFF2-40B4-BE49-F238E27FC236}">
                  <a16:creationId xmlns:a16="http://schemas.microsoft.com/office/drawing/2014/main" id="{D6CE7BF1-F116-5A45-10F5-72FB33405738}"/>
                </a:ext>
              </a:extLst>
            </p:cNvPr>
            <p:cNvSpPr/>
            <p:nvPr/>
          </p:nvSpPr>
          <p:spPr>
            <a:xfrm>
              <a:off x="303850" y="1396522"/>
              <a:ext cx="348729" cy="6782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000">
                <a:solidFill>
                  <a:schemeClr val="tx1"/>
                </a:solidFill>
              </a:endParaRPr>
            </a:p>
          </p:txBody>
        </p:sp>
      </p:grpSp>
      <p:sp>
        <p:nvSpPr>
          <p:cNvPr id="9" name="TextBox 8">
            <a:extLst>
              <a:ext uri="{FF2B5EF4-FFF2-40B4-BE49-F238E27FC236}">
                <a16:creationId xmlns:a16="http://schemas.microsoft.com/office/drawing/2014/main" id="{4174AEAD-7EDC-B480-2B1A-6F04E5BBAB47}"/>
              </a:ext>
            </a:extLst>
          </p:cNvPr>
          <p:cNvSpPr txBox="1"/>
          <p:nvPr/>
        </p:nvSpPr>
        <p:spPr>
          <a:xfrm>
            <a:off x="-7819" y="4016013"/>
            <a:ext cx="3402533" cy="523220"/>
          </a:xfrm>
          <a:prstGeom prst="rect">
            <a:avLst/>
          </a:prstGeom>
          <a:noFill/>
        </p:spPr>
        <p:txBody>
          <a:bodyPr wrap="square" rtlCol="0">
            <a:spAutoFit/>
          </a:bodyPr>
          <a:lstStyle/>
          <a:p>
            <a:pPr algn="l"/>
            <a:r>
              <a:rPr lang="en-US" sz="2800">
                <a:latin typeface="#9Slide03 AmpleSoft" panose="02000000000000000000" pitchFamily="2" charset="0"/>
              </a:rPr>
              <a:t>A, B, C, D : Các đỉnh</a:t>
            </a:r>
            <a:endParaRPr lang="vi-VN" sz="2800">
              <a:latin typeface="#9Slide03 AmpleSoft" panose="02000000000000000000" pitchFamily="2" charset="0"/>
            </a:endParaRPr>
          </a:p>
        </p:txBody>
      </p:sp>
      <p:sp>
        <p:nvSpPr>
          <p:cNvPr id="10" name="TextBox 9">
            <a:extLst>
              <a:ext uri="{FF2B5EF4-FFF2-40B4-BE49-F238E27FC236}">
                <a16:creationId xmlns:a16="http://schemas.microsoft.com/office/drawing/2014/main" id="{C3421732-13C5-69F4-7DE4-21E9452B0E56}"/>
              </a:ext>
            </a:extLst>
          </p:cNvPr>
          <p:cNvSpPr txBox="1"/>
          <p:nvPr/>
        </p:nvSpPr>
        <p:spPr>
          <a:xfrm>
            <a:off x="0" y="4718323"/>
            <a:ext cx="4038431" cy="523220"/>
          </a:xfrm>
          <a:prstGeom prst="rect">
            <a:avLst/>
          </a:prstGeom>
          <a:noFill/>
        </p:spPr>
        <p:txBody>
          <a:bodyPr wrap="square" rtlCol="0">
            <a:spAutoFit/>
          </a:bodyPr>
          <a:lstStyle/>
          <a:p>
            <a:pPr algn="l"/>
            <a:r>
              <a:rPr lang="en-US" sz="2800">
                <a:latin typeface="#9Slide03 AmpleSoft" panose="02000000000000000000" pitchFamily="2" charset="0"/>
              </a:rPr>
              <a:t>AB, BC, CD, DA : Các cạnh</a:t>
            </a:r>
            <a:endParaRPr lang="vi-VN" sz="2800">
              <a:latin typeface="#9Slide03 AmpleSoft" panose="02000000000000000000" pitchFamily="2" charset="0"/>
            </a:endParaRPr>
          </a:p>
        </p:txBody>
      </p:sp>
      <p:sp>
        <p:nvSpPr>
          <p:cNvPr id="11" name="TextBox 10">
            <a:extLst>
              <a:ext uri="{FF2B5EF4-FFF2-40B4-BE49-F238E27FC236}">
                <a16:creationId xmlns:a16="http://schemas.microsoft.com/office/drawing/2014/main" id="{C2E5D180-9946-07B8-B31B-6AFE39B95B63}"/>
              </a:ext>
            </a:extLst>
          </p:cNvPr>
          <p:cNvSpPr txBox="1"/>
          <p:nvPr/>
        </p:nvSpPr>
        <p:spPr>
          <a:xfrm>
            <a:off x="-16246" y="3313703"/>
            <a:ext cx="10063759" cy="523220"/>
          </a:xfrm>
          <a:prstGeom prst="rect">
            <a:avLst/>
          </a:prstGeom>
          <a:noFill/>
        </p:spPr>
        <p:txBody>
          <a:bodyPr wrap="square" rtlCol="0">
            <a:spAutoFit/>
          </a:bodyPr>
          <a:lstStyle/>
          <a:p>
            <a:pPr algn="l"/>
            <a:r>
              <a:rPr lang="en-US" sz="2800">
                <a:latin typeface="#9Slide03 AmpleSoft" panose="02000000000000000000" pitchFamily="2" charset="0"/>
              </a:rPr>
              <a:t>Tứ giác ABCD còn được gọi là tứ giác BCDA, CDAB, DABC</a:t>
            </a:r>
            <a:endParaRPr lang="vi-VN" sz="2800">
              <a:latin typeface="#9Slide03 AmpleSoft" panose="02000000000000000000" pitchFamily="2" charset="0"/>
            </a:endParaRPr>
          </a:p>
        </p:txBody>
      </p:sp>
    </p:spTree>
    <p:extLst>
      <p:ext uri="{BB962C8B-B14F-4D97-AF65-F5344CB8AC3E}">
        <p14:creationId xmlns:p14="http://schemas.microsoft.com/office/powerpoint/2010/main" val="17076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E1C11-5C83-BD70-C3EE-6ED50BD4B95C}"/>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1353624" y="2622407"/>
            <a:ext cx="2553127" cy="2314070"/>
          </a:xfrm>
          <a:prstGeom prst="rect">
            <a:avLst/>
          </a:prstGeom>
        </p:spPr>
      </p:pic>
      <p:pic>
        <p:nvPicPr>
          <p:cNvPr id="4" name="Picture 3">
            <a:extLst>
              <a:ext uri="{FF2B5EF4-FFF2-40B4-BE49-F238E27FC236}">
                <a16:creationId xmlns:a16="http://schemas.microsoft.com/office/drawing/2014/main" id="{2D542992-C5BE-7822-2D18-48FFB14AF94C}"/>
              </a:ext>
            </a:extLst>
          </p:cNvPr>
          <p:cNvPicPr>
            <a:picLocks noChangeAspect="1"/>
          </p:cNvPicPr>
          <p:nvPr/>
        </p:nvPicPr>
        <p:blipFill>
          <a:blip r:embed="rId3">
            <a:clrChange>
              <a:clrFrom>
                <a:srgbClr val="FEFFFD"/>
              </a:clrFrom>
              <a:clrTo>
                <a:srgbClr val="FEFFFD">
                  <a:alpha val="0"/>
                </a:srgbClr>
              </a:clrTo>
            </a:clrChange>
          </a:blip>
          <a:stretch>
            <a:fillRect/>
          </a:stretch>
        </p:blipFill>
        <p:spPr>
          <a:xfrm>
            <a:off x="5707250" y="2827787"/>
            <a:ext cx="2630222" cy="2083561"/>
          </a:xfrm>
          <a:prstGeom prst="rect">
            <a:avLst/>
          </a:prstGeom>
        </p:spPr>
      </p:pic>
      <p:pic>
        <p:nvPicPr>
          <p:cNvPr id="5" name="Picture 4">
            <a:extLst>
              <a:ext uri="{FF2B5EF4-FFF2-40B4-BE49-F238E27FC236}">
                <a16:creationId xmlns:a16="http://schemas.microsoft.com/office/drawing/2014/main" id="{1C959D8E-AFF1-0D7E-C2AF-BB14B46E6083}"/>
              </a:ext>
            </a:extLst>
          </p:cNvPr>
          <p:cNvPicPr>
            <a:picLocks noChangeAspect="1"/>
          </p:cNvPicPr>
          <p:nvPr/>
        </p:nvPicPr>
        <p:blipFill>
          <a:blip r:embed="rId4">
            <a:clrChange>
              <a:clrFrom>
                <a:srgbClr val="FEFFFD"/>
              </a:clrFrom>
              <a:clrTo>
                <a:srgbClr val="FEFFFD">
                  <a:alpha val="0"/>
                </a:srgbClr>
              </a:clrTo>
            </a:clrChange>
          </a:blip>
          <a:stretch>
            <a:fillRect/>
          </a:stretch>
        </p:blipFill>
        <p:spPr>
          <a:xfrm>
            <a:off x="9570599" y="2622407"/>
            <a:ext cx="2000453" cy="2314070"/>
          </a:xfrm>
          <a:prstGeom prst="rect">
            <a:avLst/>
          </a:prstGeom>
        </p:spPr>
      </p:pic>
      <p:sp>
        <p:nvSpPr>
          <p:cNvPr id="7" name="TextBox 6">
            <a:extLst>
              <a:ext uri="{FF2B5EF4-FFF2-40B4-BE49-F238E27FC236}">
                <a16:creationId xmlns:a16="http://schemas.microsoft.com/office/drawing/2014/main" id="{B50916CB-4415-720F-F687-527CD74707D8}"/>
              </a:ext>
            </a:extLst>
          </p:cNvPr>
          <p:cNvSpPr txBox="1"/>
          <p:nvPr/>
        </p:nvSpPr>
        <p:spPr>
          <a:xfrm>
            <a:off x="628897" y="-136643"/>
            <a:ext cx="12028716" cy="1384995"/>
          </a:xfrm>
          <a:prstGeom prst="rect">
            <a:avLst/>
          </a:prstGeom>
          <a:noFill/>
        </p:spPr>
        <p:txBody>
          <a:bodyPr wrap="square" rtlCol="0">
            <a:spAutoFit/>
          </a:bodyPr>
          <a:lstStyle/>
          <a:p>
            <a:pPr algn="l"/>
            <a:r>
              <a:rPr lang="en-US" sz="2800" b="1"/>
              <a:t>Vẽ các đường thẳng lần lượt chưa mỗi cạnh của các tứ giác sau đây và nêu nhận xét của em về vị trí của các cạnh còn lại của tứ giác đối với 2 phần mặt phẳng tạo bởi mỗi đường thẳng đã vẽ</a:t>
            </a:r>
          </a:p>
        </p:txBody>
      </p:sp>
      <p:sp>
        <p:nvSpPr>
          <p:cNvPr id="12" name="Line 6">
            <a:extLst>
              <a:ext uri="{FF2B5EF4-FFF2-40B4-BE49-F238E27FC236}">
                <a16:creationId xmlns:a16="http://schemas.microsoft.com/office/drawing/2014/main" id="{4C2B6763-3A67-61D4-53B5-16147A49E134}"/>
              </a:ext>
            </a:extLst>
          </p:cNvPr>
          <p:cNvSpPr>
            <a:spLocks noChangeShapeType="1"/>
          </p:cNvSpPr>
          <p:nvPr/>
        </p:nvSpPr>
        <p:spPr bwMode="auto">
          <a:xfrm>
            <a:off x="628897" y="2852916"/>
            <a:ext cx="2754087" cy="2424760"/>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
            <a:extLst>
              <a:ext uri="{FF2B5EF4-FFF2-40B4-BE49-F238E27FC236}">
                <a16:creationId xmlns:a16="http://schemas.microsoft.com/office/drawing/2014/main" id="{31ADFD05-C9CC-E079-C4E7-B8C10C56BCF9}"/>
              </a:ext>
            </a:extLst>
          </p:cNvPr>
          <p:cNvSpPr>
            <a:spLocks noChangeShapeType="1"/>
          </p:cNvSpPr>
          <p:nvPr/>
        </p:nvSpPr>
        <p:spPr bwMode="auto">
          <a:xfrm>
            <a:off x="1353624" y="2281208"/>
            <a:ext cx="3055090" cy="2314070"/>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FAD7B1D2-064F-B95D-CC9A-F90FBD6BF244}"/>
              </a:ext>
            </a:extLst>
          </p:cNvPr>
          <p:cNvSpPr>
            <a:spLocks noChangeShapeType="1"/>
          </p:cNvSpPr>
          <p:nvPr/>
        </p:nvSpPr>
        <p:spPr bwMode="auto">
          <a:xfrm>
            <a:off x="6566647" y="2075236"/>
            <a:ext cx="1766382" cy="2639661"/>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
            <a:extLst>
              <a:ext uri="{FF2B5EF4-FFF2-40B4-BE49-F238E27FC236}">
                <a16:creationId xmlns:a16="http://schemas.microsoft.com/office/drawing/2014/main" id="{698C4B14-73BA-6270-5AF3-9F1D7A2F1C5B}"/>
              </a:ext>
            </a:extLst>
          </p:cNvPr>
          <p:cNvSpPr>
            <a:spLocks noChangeShapeType="1"/>
          </p:cNvSpPr>
          <p:nvPr/>
        </p:nvSpPr>
        <p:spPr bwMode="auto">
          <a:xfrm flipV="1">
            <a:off x="4960299" y="2242456"/>
            <a:ext cx="4053072" cy="2948400"/>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6">
            <a:extLst>
              <a:ext uri="{FF2B5EF4-FFF2-40B4-BE49-F238E27FC236}">
                <a16:creationId xmlns:a16="http://schemas.microsoft.com/office/drawing/2014/main" id="{26B9C214-FFE5-B855-4100-41B5F6FE850A}"/>
              </a:ext>
            </a:extLst>
          </p:cNvPr>
          <p:cNvSpPr>
            <a:spLocks noChangeShapeType="1"/>
          </p:cNvSpPr>
          <p:nvPr/>
        </p:nvSpPr>
        <p:spPr bwMode="auto">
          <a:xfrm flipH="1">
            <a:off x="5906707" y="2242455"/>
            <a:ext cx="398914" cy="3132636"/>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B05EC11D-2B8D-445B-2A6B-C38B164C0B49}"/>
              </a:ext>
            </a:extLst>
          </p:cNvPr>
          <p:cNvSpPr>
            <a:spLocks noChangeShapeType="1"/>
          </p:cNvSpPr>
          <p:nvPr/>
        </p:nvSpPr>
        <p:spPr bwMode="auto">
          <a:xfrm>
            <a:off x="4865915" y="2887672"/>
            <a:ext cx="4147458" cy="1688236"/>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6">
            <a:extLst>
              <a:ext uri="{FF2B5EF4-FFF2-40B4-BE49-F238E27FC236}">
                <a16:creationId xmlns:a16="http://schemas.microsoft.com/office/drawing/2014/main" id="{8E69DE17-5D18-429E-C451-C8AF93F34CB1}"/>
              </a:ext>
            </a:extLst>
          </p:cNvPr>
          <p:cNvSpPr>
            <a:spLocks noChangeShapeType="1"/>
          </p:cNvSpPr>
          <p:nvPr/>
        </p:nvSpPr>
        <p:spPr bwMode="auto">
          <a:xfrm flipH="1">
            <a:off x="9470572" y="2242454"/>
            <a:ext cx="1567541" cy="3132636"/>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6">
            <a:extLst>
              <a:ext uri="{FF2B5EF4-FFF2-40B4-BE49-F238E27FC236}">
                <a16:creationId xmlns:a16="http://schemas.microsoft.com/office/drawing/2014/main" id="{1AD0D055-1BE6-DD8A-1990-EEEC599462A6}"/>
              </a:ext>
            </a:extLst>
          </p:cNvPr>
          <p:cNvSpPr>
            <a:spLocks noChangeShapeType="1"/>
          </p:cNvSpPr>
          <p:nvPr/>
        </p:nvSpPr>
        <p:spPr bwMode="auto">
          <a:xfrm>
            <a:off x="8899357" y="3352801"/>
            <a:ext cx="3129359" cy="1429964"/>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44006429-6D2A-B059-EC08-111D621BA5D0}"/>
              </a:ext>
            </a:extLst>
          </p:cNvPr>
          <p:cNvSpPr>
            <a:spLocks noChangeShapeType="1"/>
          </p:cNvSpPr>
          <p:nvPr/>
        </p:nvSpPr>
        <p:spPr bwMode="auto">
          <a:xfrm flipH="1">
            <a:off x="9283880" y="3441313"/>
            <a:ext cx="2395367" cy="1384995"/>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
            <a:extLst>
              <a:ext uri="{FF2B5EF4-FFF2-40B4-BE49-F238E27FC236}">
                <a16:creationId xmlns:a16="http://schemas.microsoft.com/office/drawing/2014/main" id="{76C0E841-E13C-F8B4-7C25-91F9F2298C81}"/>
              </a:ext>
            </a:extLst>
          </p:cNvPr>
          <p:cNvSpPr>
            <a:spLocks noChangeShapeType="1"/>
          </p:cNvSpPr>
          <p:nvPr/>
        </p:nvSpPr>
        <p:spPr bwMode="auto">
          <a:xfrm>
            <a:off x="9840726" y="1665908"/>
            <a:ext cx="1766382" cy="3508494"/>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
            <a:extLst>
              <a:ext uri="{FF2B5EF4-FFF2-40B4-BE49-F238E27FC236}">
                <a16:creationId xmlns:a16="http://schemas.microsoft.com/office/drawing/2014/main" id="{DFFB6BE5-0113-B475-A3AC-F38560C6BAED}"/>
              </a:ext>
            </a:extLst>
          </p:cNvPr>
          <p:cNvSpPr>
            <a:spLocks noChangeShapeType="1"/>
          </p:cNvSpPr>
          <p:nvPr/>
        </p:nvSpPr>
        <p:spPr bwMode="auto">
          <a:xfrm flipV="1">
            <a:off x="402262" y="3195162"/>
            <a:ext cx="4650354" cy="1995695"/>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
            <a:extLst>
              <a:ext uri="{FF2B5EF4-FFF2-40B4-BE49-F238E27FC236}">
                <a16:creationId xmlns:a16="http://schemas.microsoft.com/office/drawing/2014/main" id="{387A2D4B-9011-A4D0-A9DA-B376E8B65BC3}"/>
              </a:ext>
            </a:extLst>
          </p:cNvPr>
          <p:cNvSpPr>
            <a:spLocks noChangeShapeType="1"/>
          </p:cNvSpPr>
          <p:nvPr/>
        </p:nvSpPr>
        <p:spPr bwMode="auto">
          <a:xfrm flipV="1">
            <a:off x="762555" y="1786296"/>
            <a:ext cx="3210355" cy="2996468"/>
          </a:xfrm>
          <a:prstGeom prst="line">
            <a:avLst/>
          </a:prstGeom>
          <a:noFill/>
          <a:ln w="47625" cap="flat">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ghtning Bolt 27">
            <a:extLst>
              <a:ext uri="{FF2B5EF4-FFF2-40B4-BE49-F238E27FC236}">
                <a16:creationId xmlns:a16="http://schemas.microsoft.com/office/drawing/2014/main" id="{D71191C6-2222-D798-C834-4FCDF18FD03D}"/>
              </a:ext>
            </a:extLst>
          </p:cNvPr>
          <p:cNvSpPr/>
          <p:nvPr/>
        </p:nvSpPr>
        <p:spPr>
          <a:xfrm>
            <a:off x="3591513" y="5112851"/>
            <a:ext cx="965592" cy="1120810"/>
          </a:xfrm>
          <a:prstGeom prst="lightningBol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CB5311A-92A0-5363-5DD7-73923A8A9320}"/>
              </a:ext>
            </a:extLst>
          </p:cNvPr>
          <p:cNvSpPr txBox="1"/>
          <p:nvPr/>
        </p:nvSpPr>
        <p:spPr>
          <a:xfrm>
            <a:off x="4692168" y="6090653"/>
            <a:ext cx="2827992" cy="584775"/>
          </a:xfrm>
          <a:prstGeom prst="rect">
            <a:avLst/>
          </a:prstGeom>
          <a:noFill/>
        </p:spPr>
        <p:txBody>
          <a:bodyPr wrap="square" rtlCol="0">
            <a:spAutoFit/>
          </a:bodyPr>
          <a:lstStyle/>
          <a:p>
            <a:pPr algn="l"/>
            <a:r>
              <a:rPr lang="en-US" sz="3200" b="1">
                <a:solidFill>
                  <a:schemeClr val="accent5">
                    <a:lumMod val="75000"/>
                  </a:schemeClr>
                </a:solidFill>
                <a:effectLst>
                  <a:glow rad="228600">
                    <a:schemeClr val="accent2">
                      <a:satMod val="175000"/>
                      <a:alpha val="40000"/>
                    </a:schemeClr>
                  </a:glow>
                </a:effectLst>
                <a:latin typeface="#9Slide03 SFU Futura_05" panose="00000800000000000000" pitchFamily="2" charset="0"/>
              </a:rPr>
              <a:t>Tứ giác lồi </a:t>
            </a:r>
          </a:p>
        </p:txBody>
      </p:sp>
      <p:pic>
        <p:nvPicPr>
          <p:cNvPr id="2" name="Picture 1">
            <a:extLst>
              <a:ext uri="{FF2B5EF4-FFF2-40B4-BE49-F238E27FC236}">
                <a16:creationId xmlns:a16="http://schemas.microsoft.com/office/drawing/2014/main" id="{8620336B-B823-AFA3-ABBB-CED3E352AAB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115" y="795383"/>
            <a:ext cx="736294" cy="915207"/>
          </a:xfrm>
          <a:prstGeom prst="rect">
            <a:avLst/>
          </a:prstGeom>
        </p:spPr>
      </p:pic>
    </p:spTree>
    <p:extLst>
      <p:ext uri="{BB962C8B-B14F-4D97-AF65-F5344CB8AC3E}">
        <p14:creationId xmlns:p14="http://schemas.microsoft.com/office/powerpoint/2010/main" val="5151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1" nodeType="clickEffect">
                                  <p:stCondLst>
                                    <p:cond delay="0"/>
                                  </p:stCondLst>
                                  <p:childTnLst>
                                    <p:animEffect transition="out" filter="strips(downLeft)">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1" nodeType="clickEffect">
                                  <p:stCondLst>
                                    <p:cond delay="0"/>
                                  </p:stCondLst>
                                  <p:childTnLst>
                                    <p:animEffect transition="out" filter="wheel(1)">
                                      <p:cBhvr>
                                        <p:cTn id="32" dur="2000"/>
                                        <p:tgtEl>
                                          <p:spTgt spid="16"/>
                                        </p:tgtEl>
                                      </p:cBhvr>
                                    </p:animEffect>
                                    <p:set>
                                      <p:cBhvr>
                                        <p:cTn id="33" dur="1" fill="hold">
                                          <p:stCondLst>
                                            <p:cond delay="19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xit" presetSubtype="1" fill="hold" grpId="1" nodeType="clickEffect">
                                  <p:stCondLst>
                                    <p:cond delay="0"/>
                                  </p:stCondLst>
                                  <p:childTnLst>
                                    <p:animEffect transition="out" filter="wheel(1)">
                                      <p:cBhvr>
                                        <p:cTn id="42" dur="2000"/>
                                        <p:tgtEl>
                                          <p:spTgt spid="27"/>
                                        </p:tgtEl>
                                      </p:cBhvr>
                                    </p:animEffect>
                                    <p:set>
                                      <p:cBhvr>
                                        <p:cTn id="43" dur="1" fill="hold">
                                          <p:stCondLst>
                                            <p:cond delay="19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xit" presetSubtype="12" fill="hold" grpId="1" nodeType="clickEffect">
                                  <p:stCondLst>
                                    <p:cond delay="0"/>
                                  </p:stCondLst>
                                  <p:childTnLst>
                                    <p:animEffect transition="out" filter="strips(downLeft)">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xit" presetSubtype="12" fill="hold" grpId="1" nodeType="clickEffect">
                                  <p:stCondLst>
                                    <p:cond delay="0"/>
                                  </p:stCondLst>
                                  <p:childTnLst>
                                    <p:animEffect transition="out" filter="strips(downLeft)">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xit" presetSubtype="12" fill="hold" grpId="1" nodeType="clickEffect">
                                  <p:stCondLst>
                                    <p:cond delay="0"/>
                                  </p:stCondLst>
                                  <p:childTnLst>
                                    <p:animEffect transition="out" filter="strips(downLeft)">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xit" presetSubtype="12" fill="hold" grpId="1" nodeType="clickEffect">
                                  <p:stCondLst>
                                    <p:cond delay="0"/>
                                  </p:stCondLst>
                                  <p:childTnLst>
                                    <p:animEffect transition="out" filter="strips(downLeft)">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xit" presetSubtype="12" fill="hold" grpId="1" nodeType="clickEffect">
                                  <p:stCondLst>
                                    <p:cond delay="0"/>
                                  </p:stCondLst>
                                  <p:childTnLst>
                                    <p:animEffect transition="out" filter="strips(downLeft)">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down)">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xit" presetSubtype="12" fill="hold" grpId="1" nodeType="clickEffect">
                                  <p:stCondLst>
                                    <p:cond delay="0"/>
                                  </p:stCondLst>
                                  <p:childTnLst>
                                    <p:animEffect transition="out" filter="strips(downLeft)">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xit" presetSubtype="12" fill="hold" grpId="1" nodeType="clickEffect">
                                  <p:stCondLst>
                                    <p:cond delay="0"/>
                                  </p:stCondLst>
                                  <p:childTnLst>
                                    <p:animEffect transition="out" filter="strips(downLeft)">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18" presetClass="exit" presetSubtype="12" fill="hold" grpId="1" nodeType="clickEffect">
                                  <p:stCondLst>
                                    <p:cond delay="0"/>
                                  </p:stCondLst>
                                  <p:childTnLst>
                                    <p:animEffect transition="out" filter="strips(downLeft)">
                                      <p:cBhvr>
                                        <p:cTn id="122" dur="500"/>
                                        <p:tgtEl>
                                          <p:spTgt spid="24"/>
                                        </p:tgtEl>
                                      </p:cBhvr>
                                    </p:animEffect>
                                    <p:set>
                                      <p:cBhvr>
                                        <p:cTn id="123" dur="1" fill="hold">
                                          <p:stCondLst>
                                            <p:cond delay="499"/>
                                          </p:stCondLst>
                                        </p:cTn>
                                        <p:tgtEl>
                                          <p:spTgt spid="2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down)">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18" presetClass="exit" presetSubtype="12" fill="hold" grpId="1" nodeType="clickEffect">
                                  <p:stCondLst>
                                    <p:cond delay="0"/>
                                  </p:stCondLst>
                                  <p:childTnLst>
                                    <p:animEffect transition="out" filter="strips(downLeft)">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500"/>
                                        <p:tgtEl>
                                          <p:spTgt spid="2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wipe(down)">
                                      <p:cBhvr>
                                        <p:cTn id="1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FBCE7A-2E4E-1437-D0F1-F70CA7C53139}"/>
              </a:ext>
            </a:extLst>
          </p:cNvPr>
          <p:cNvSpPr txBox="1"/>
          <p:nvPr/>
        </p:nvSpPr>
        <p:spPr>
          <a:xfrm>
            <a:off x="1741567" y="1323224"/>
            <a:ext cx="7524922" cy="1373864"/>
          </a:xfrm>
          <a:prstGeom prst="rect">
            <a:avLst/>
          </a:prstGeom>
          <a:noFill/>
        </p:spPr>
        <p:txBody>
          <a:bodyPr wrap="square">
            <a:spAutoFit/>
          </a:bodyPr>
          <a:lstStyle/>
          <a:p>
            <a:pPr algn="ctr" eaLnBrk="1" hangingPunct="1">
              <a:lnSpc>
                <a:spcPct val="100000"/>
              </a:lnSpc>
              <a:spcBef>
                <a:spcPct val="50000"/>
              </a:spcBef>
              <a:buFontTx/>
              <a:buNone/>
            </a:pPr>
            <a:r>
              <a:rPr lang="en-US" altLang="en-US" sz="2800">
                <a:solidFill>
                  <a:srgbClr val="002060"/>
                </a:solidFill>
              </a:rPr>
              <a:t>Tứ giác lồi là tứ giác luôn nằm trong cùng 1 phần mặt phẳng được chia bởi </a:t>
            </a:r>
            <a:r>
              <a:rPr lang="vi-VN" altLang="en-US" sz="2800">
                <a:solidFill>
                  <a:srgbClr val="002060"/>
                </a:solidFill>
              </a:rPr>
              <a:t>đư</a:t>
            </a:r>
            <a:r>
              <a:rPr lang="en-US" altLang="en-US" sz="2800">
                <a:solidFill>
                  <a:srgbClr val="002060"/>
                </a:solidFill>
              </a:rPr>
              <a:t>ờng thẳng chứa bất kỳ cạnh nào của tứ giác </a:t>
            </a:r>
          </a:p>
        </p:txBody>
      </p:sp>
      <p:grpSp>
        <p:nvGrpSpPr>
          <p:cNvPr id="4" name="Group 3">
            <a:extLst>
              <a:ext uri="{FF2B5EF4-FFF2-40B4-BE49-F238E27FC236}">
                <a16:creationId xmlns:a16="http://schemas.microsoft.com/office/drawing/2014/main" id="{80062B78-1703-AB26-71E6-3D7AF0467B0C}"/>
              </a:ext>
            </a:extLst>
          </p:cNvPr>
          <p:cNvGrpSpPr/>
          <p:nvPr/>
        </p:nvGrpSpPr>
        <p:grpSpPr>
          <a:xfrm>
            <a:off x="0" y="841259"/>
            <a:ext cx="2002971" cy="523222"/>
            <a:chOff x="94595" y="1396521"/>
            <a:chExt cx="1990110" cy="678301"/>
          </a:xfrm>
        </p:grpSpPr>
        <p:sp>
          <p:nvSpPr>
            <p:cNvPr id="5" name="TextBox 4">
              <a:extLst>
                <a:ext uri="{FF2B5EF4-FFF2-40B4-BE49-F238E27FC236}">
                  <a16:creationId xmlns:a16="http://schemas.microsoft.com/office/drawing/2014/main" id="{0326AE6F-27A1-7BAC-08F5-23ED8093FB39}"/>
                </a:ext>
              </a:extLst>
            </p:cNvPr>
            <p:cNvSpPr txBox="1"/>
            <p:nvPr/>
          </p:nvSpPr>
          <p:spPr>
            <a:xfrm>
              <a:off x="478214" y="1396521"/>
              <a:ext cx="1606491" cy="678297"/>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a:latin typeface="#9Slide03 AllRoundGothic" panose="020B0703020202020104" pitchFamily="34" charset="0"/>
                </a:rPr>
                <a:t>  Tứ giác</a:t>
              </a:r>
              <a:endParaRPr lang="vi-VN" sz="2800">
                <a:latin typeface="#9Slide03 AllRoundGothic" panose="020B0703020202020104" pitchFamily="34" charset="0"/>
              </a:endParaRPr>
            </a:p>
          </p:txBody>
        </p:sp>
        <p:sp>
          <p:nvSpPr>
            <p:cNvPr id="6" name="Arrow: Pentagon 5">
              <a:extLst>
                <a:ext uri="{FF2B5EF4-FFF2-40B4-BE49-F238E27FC236}">
                  <a16:creationId xmlns:a16="http://schemas.microsoft.com/office/drawing/2014/main" id="{FED30869-A9B2-07A4-3161-0EABE61B19B1}"/>
                </a:ext>
              </a:extLst>
            </p:cNvPr>
            <p:cNvSpPr/>
            <p:nvPr/>
          </p:nvSpPr>
          <p:spPr>
            <a:xfrm>
              <a:off x="94595" y="1396522"/>
              <a:ext cx="348728" cy="6783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t>1</a:t>
              </a:r>
              <a:endParaRPr lang="vi-VN" sz="3600" b="1"/>
            </a:p>
          </p:txBody>
        </p:sp>
        <p:sp>
          <p:nvSpPr>
            <p:cNvPr id="7" name="Arrow: Chevron 6">
              <a:extLst>
                <a:ext uri="{FF2B5EF4-FFF2-40B4-BE49-F238E27FC236}">
                  <a16:creationId xmlns:a16="http://schemas.microsoft.com/office/drawing/2014/main" id="{ABDA35BD-779D-DB8E-2BE4-4404BA167AF4}"/>
                </a:ext>
              </a:extLst>
            </p:cNvPr>
            <p:cNvSpPr/>
            <p:nvPr/>
          </p:nvSpPr>
          <p:spPr>
            <a:xfrm>
              <a:off x="303850" y="1396522"/>
              <a:ext cx="348729" cy="6782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000">
                <a:solidFill>
                  <a:schemeClr val="tx1"/>
                </a:solidFill>
              </a:endParaRPr>
            </a:p>
          </p:txBody>
        </p:sp>
      </p:grpSp>
      <p:sp>
        <p:nvSpPr>
          <p:cNvPr id="8" name="TextBox 7">
            <a:extLst>
              <a:ext uri="{FF2B5EF4-FFF2-40B4-BE49-F238E27FC236}">
                <a16:creationId xmlns:a16="http://schemas.microsoft.com/office/drawing/2014/main" id="{CD327482-1ABF-2670-F37A-31FF408E6AD5}"/>
              </a:ext>
            </a:extLst>
          </p:cNvPr>
          <p:cNvSpPr txBox="1"/>
          <p:nvPr/>
        </p:nvSpPr>
        <p:spPr>
          <a:xfrm>
            <a:off x="-43463" y="1452666"/>
            <a:ext cx="1567543" cy="461665"/>
          </a:xfrm>
          <a:custGeom>
            <a:avLst/>
            <a:gdLst>
              <a:gd name="connsiteX0" fmla="*/ 0 w 1567543"/>
              <a:gd name="connsiteY0" fmla="*/ 0 h 461665"/>
              <a:gd name="connsiteX1" fmla="*/ 1567543 w 1567543"/>
              <a:gd name="connsiteY1" fmla="*/ 0 h 461665"/>
              <a:gd name="connsiteX2" fmla="*/ 1567543 w 1567543"/>
              <a:gd name="connsiteY2" fmla="*/ 461665 h 461665"/>
              <a:gd name="connsiteX3" fmla="*/ 0 w 1567543"/>
              <a:gd name="connsiteY3" fmla="*/ 461665 h 461665"/>
              <a:gd name="connsiteX4" fmla="*/ 0 w 156754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461665" extrusionOk="0">
                <a:moveTo>
                  <a:pt x="0" y="0"/>
                </a:moveTo>
                <a:cubicBezTo>
                  <a:pt x="381199" y="30960"/>
                  <a:pt x="861721" y="116934"/>
                  <a:pt x="1567543" y="0"/>
                </a:cubicBezTo>
                <a:cubicBezTo>
                  <a:pt x="1537542" y="181969"/>
                  <a:pt x="1535456" y="362465"/>
                  <a:pt x="1567543" y="461665"/>
                </a:cubicBezTo>
                <a:cubicBezTo>
                  <a:pt x="946171" y="401177"/>
                  <a:pt x="380617" y="413130"/>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latin typeface="#9Slide03 Ample" panose="02000000000000000000" pitchFamily="2" charset="0"/>
              </a:rPr>
              <a:t>Tứ giác lồi</a:t>
            </a:r>
            <a:endParaRPr lang="en-US" sz="2400"/>
          </a:p>
        </p:txBody>
      </p:sp>
      <p:sp>
        <p:nvSpPr>
          <p:cNvPr id="11" name="TextBox 10">
            <a:extLst>
              <a:ext uri="{FF2B5EF4-FFF2-40B4-BE49-F238E27FC236}">
                <a16:creationId xmlns:a16="http://schemas.microsoft.com/office/drawing/2014/main" id="{1D060C64-CED3-4288-3924-CA0292519EE8}"/>
              </a:ext>
            </a:extLst>
          </p:cNvPr>
          <p:cNvSpPr txBox="1"/>
          <p:nvPr/>
        </p:nvSpPr>
        <p:spPr>
          <a:xfrm>
            <a:off x="-43463" y="2731236"/>
            <a:ext cx="2566987" cy="461665"/>
          </a:xfrm>
          <a:prstGeom prst="rect">
            <a:avLst/>
          </a:prstGeom>
          <a:noFill/>
        </p:spPr>
        <p:txBody>
          <a:bodyPr wrap="square" rtlCol="0">
            <a:spAutoFit/>
          </a:bodyPr>
          <a:lstStyle/>
          <a:p>
            <a:pPr algn="l"/>
            <a:r>
              <a:rPr lang="en-US" sz="2400"/>
              <a:t>Tứ giác ABCD có:</a:t>
            </a:r>
          </a:p>
        </p:txBody>
      </p:sp>
      <p:graphicFrame>
        <p:nvGraphicFramePr>
          <p:cNvPr id="19" name="Table 19">
            <a:extLst>
              <a:ext uri="{FF2B5EF4-FFF2-40B4-BE49-F238E27FC236}">
                <a16:creationId xmlns:a16="http://schemas.microsoft.com/office/drawing/2014/main" id="{E1165745-4C80-D52B-66CC-BD505CA0C3C5}"/>
              </a:ext>
            </a:extLst>
          </p:cNvPr>
          <p:cNvGraphicFramePr>
            <a:graphicFrameLocks noGrp="1"/>
          </p:cNvGraphicFramePr>
          <p:nvPr>
            <p:extLst>
              <p:ext uri="{D42A27DB-BD31-4B8C-83A1-F6EECF244321}">
                <p14:modId xmlns:p14="http://schemas.microsoft.com/office/powerpoint/2010/main" val="1906231549"/>
              </p:ext>
            </p:extLst>
          </p:nvPr>
        </p:nvGraphicFramePr>
        <p:xfrm>
          <a:off x="0" y="3324987"/>
          <a:ext cx="8128000" cy="2377440"/>
        </p:xfrm>
        <a:graphic>
          <a:graphicData uri="http://schemas.openxmlformats.org/drawingml/2006/table">
            <a:tbl>
              <a:tblPr firstRow="1" bandRow="1">
                <a:tableStyleId>{5940675A-B579-460E-94D1-54222C63F5DA}</a:tableStyleId>
              </a:tblPr>
              <a:tblGrid>
                <a:gridCol w="3668486">
                  <a:extLst>
                    <a:ext uri="{9D8B030D-6E8A-4147-A177-3AD203B41FA5}">
                      <a16:colId xmlns:a16="http://schemas.microsoft.com/office/drawing/2014/main" val="2475247432"/>
                    </a:ext>
                  </a:extLst>
                </a:gridCol>
                <a:gridCol w="4459514">
                  <a:extLst>
                    <a:ext uri="{9D8B030D-6E8A-4147-A177-3AD203B41FA5}">
                      <a16:colId xmlns:a16="http://schemas.microsoft.com/office/drawing/2014/main" val="326461424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Các cặp cạnh kề nhau: </a:t>
                      </a:r>
                    </a:p>
                  </a:txBody>
                  <a:tcPr/>
                </a:tc>
                <a:tc>
                  <a:txBody>
                    <a:bodyPr/>
                    <a:lstStyle/>
                    <a:p>
                      <a:endParaRPr lang="en-US" sz="2000"/>
                    </a:p>
                  </a:txBody>
                  <a:tcPr/>
                </a:tc>
                <a:extLst>
                  <a:ext uri="{0D108BD9-81ED-4DB2-BD59-A6C34878D82A}">
                    <a16:rowId xmlns:a16="http://schemas.microsoft.com/office/drawing/2014/main" val="478979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Các cặp cạnh đối nhau nhau: </a:t>
                      </a:r>
                    </a:p>
                  </a:txBody>
                  <a:tcPr/>
                </a:tc>
                <a:tc>
                  <a:txBody>
                    <a:bodyPr/>
                    <a:lstStyle/>
                    <a:p>
                      <a:endParaRPr lang="en-US" sz="2000"/>
                    </a:p>
                  </a:txBody>
                  <a:tcPr/>
                </a:tc>
                <a:extLst>
                  <a:ext uri="{0D108BD9-81ED-4DB2-BD59-A6C34878D82A}">
                    <a16:rowId xmlns:a16="http://schemas.microsoft.com/office/drawing/2014/main" val="15706458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Các cặp cạnh đối nhau nhau: </a:t>
                      </a:r>
                    </a:p>
                  </a:txBody>
                  <a:tcPr/>
                </a:tc>
                <a:tc>
                  <a:txBody>
                    <a:bodyPr/>
                    <a:lstStyle/>
                    <a:p>
                      <a:endParaRPr lang="en-US" sz="2000"/>
                    </a:p>
                  </a:txBody>
                  <a:tcPr/>
                </a:tc>
                <a:extLst>
                  <a:ext uri="{0D108BD9-81ED-4DB2-BD59-A6C34878D82A}">
                    <a16:rowId xmlns:a16="http://schemas.microsoft.com/office/drawing/2014/main" val="3992499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Các cặp góc đối nhau : </a:t>
                      </a:r>
                    </a:p>
                  </a:txBody>
                  <a:tcPr/>
                </a:tc>
                <a:tc>
                  <a:txBody>
                    <a:bodyPr/>
                    <a:lstStyle/>
                    <a:p>
                      <a:endParaRPr lang="en-US" sz="2000"/>
                    </a:p>
                  </a:txBody>
                  <a:tcPr/>
                </a:tc>
                <a:extLst>
                  <a:ext uri="{0D108BD9-81ED-4DB2-BD59-A6C34878D82A}">
                    <a16:rowId xmlns:a16="http://schemas.microsoft.com/office/drawing/2014/main" val="38193946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Các cặp góc kề nhau : </a:t>
                      </a:r>
                    </a:p>
                  </a:txBody>
                  <a:tcPr/>
                </a:tc>
                <a:tc>
                  <a:txBody>
                    <a:bodyPr/>
                    <a:lstStyle/>
                    <a:p>
                      <a:endParaRPr lang="en-US" sz="2000"/>
                    </a:p>
                  </a:txBody>
                  <a:tcPr/>
                </a:tc>
                <a:extLst>
                  <a:ext uri="{0D108BD9-81ED-4DB2-BD59-A6C34878D82A}">
                    <a16:rowId xmlns:a16="http://schemas.microsoft.com/office/drawing/2014/main" val="26841306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2 đường chéo </a:t>
                      </a:r>
                    </a:p>
                  </a:txBody>
                  <a:tcPr/>
                </a:tc>
                <a:tc>
                  <a:txBody>
                    <a:bodyPr/>
                    <a:lstStyle/>
                    <a:p>
                      <a:endParaRPr lang="en-US" sz="2000"/>
                    </a:p>
                  </a:txBody>
                  <a:tcPr/>
                </a:tc>
                <a:extLst>
                  <a:ext uri="{0D108BD9-81ED-4DB2-BD59-A6C34878D82A}">
                    <a16:rowId xmlns:a16="http://schemas.microsoft.com/office/drawing/2014/main" val="1075641104"/>
                  </a:ext>
                </a:extLst>
              </a:tr>
            </a:tbl>
          </a:graphicData>
        </a:graphic>
      </p:graphicFrame>
      <p:sp>
        <p:nvSpPr>
          <p:cNvPr id="21" name="AutoShape 3">
            <a:extLst>
              <a:ext uri="{FF2B5EF4-FFF2-40B4-BE49-F238E27FC236}">
                <a16:creationId xmlns:a16="http://schemas.microsoft.com/office/drawing/2014/main" id="{2AF93687-CD81-8841-C74D-672048E46179}"/>
              </a:ext>
            </a:extLst>
          </p:cNvPr>
          <p:cNvSpPr>
            <a:spLocks noChangeAspect="1" noChangeArrowheads="1" noTextEdit="1"/>
          </p:cNvSpPr>
          <p:nvPr/>
        </p:nvSpPr>
        <p:spPr bwMode="auto">
          <a:xfrm>
            <a:off x="9421813" y="841375"/>
            <a:ext cx="256698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6">
            <a:extLst>
              <a:ext uri="{FF2B5EF4-FFF2-40B4-BE49-F238E27FC236}">
                <a16:creationId xmlns:a16="http://schemas.microsoft.com/office/drawing/2014/main" id="{B57D899A-2BAE-F72A-F366-AE7C3A046C8C}"/>
              </a:ext>
            </a:extLst>
          </p:cNvPr>
          <p:cNvSpPr>
            <a:spLocks noChangeShapeType="1"/>
          </p:cNvSpPr>
          <p:nvPr/>
        </p:nvSpPr>
        <p:spPr bwMode="auto">
          <a:xfrm flipV="1">
            <a:off x="9831388" y="1374775"/>
            <a:ext cx="965200" cy="830263"/>
          </a:xfrm>
          <a:prstGeom prst="line">
            <a:avLst/>
          </a:prstGeom>
          <a:noFill/>
          <a:ln w="47625"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7">
            <a:extLst>
              <a:ext uri="{FF2B5EF4-FFF2-40B4-BE49-F238E27FC236}">
                <a16:creationId xmlns:a16="http://schemas.microsoft.com/office/drawing/2014/main" id="{496F7BA3-7279-CCD1-C160-91B83CC6361F}"/>
              </a:ext>
            </a:extLst>
          </p:cNvPr>
          <p:cNvSpPr>
            <a:spLocks noChangeShapeType="1"/>
          </p:cNvSpPr>
          <p:nvPr/>
        </p:nvSpPr>
        <p:spPr bwMode="auto">
          <a:xfrm>
            <a:off x="10796588" y="1374775"/>
            <a:ext cx="771525" cy="1335088"/>
          </a:xfrm>
          <a:prstGeom prst="line">
            <a:avLst/>
          </a:prstGeom>
          <a:noFill/>
          <a:ln w="47625"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8">
            <a:extLst>
              <a:ext uri="{FF2B5EF4-FFF2-40B4-BE49-F238E27FC236}">
                <a16:creationId xmlns:a16="http://schemas.microsoft.com/office/drawing/2014/main" id="{BA46B4DD-F5E0-6F33-D044-8E44C4CAF8D5}"/>
              </a:ext>
            </a:extLst>
          </p:cNvPr>
          <p:cNvSpPr>
            <a:spLocks noChangeShapeType="1"/>
          </p:cNvSpPr>
          <p:nvPr/>
        </p:nvSpPr>
        <p:spPr bwMode="auto">
          <a:xfrm flipH="1">
            <a:off x="9985375" y="2709863"/>
            <a:ext cx="1582737" cy="430213"/>
          </a:xfrm>
          <a:prstGeom prst="line">
            <a:avLst/>
          </a:prstGeom>
          <a:noFill/>
          <a:ln w="47625"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9">
            <a:extLst>
              <a:ext uri="{FF2B5EF4-FFF2-40B4-BE49-F238E27FC236}">
                <a16:creationId xmlns:a16="http://schemas.microsoft.com/office/drawing/2014/main" id="{1CDDCDF7-C20A-A5FE-691E-657B1E44B5C5}"/>
              </a:ext>
            </a:extLst>
          </p:cNvPr>
          <p:cNvSpPr>
            <a:spLocks noChangeShapeType="1"/>
          </p:cNvSpPr>
          <p:nvPr/>
        </p:nvSpPr>
        <p:spPr bwMode="auto">
          <a:xfrm flipH="1" flipV="1">
            <a:off x="9831388" y="2205038"/>
            <a:ext cx="153987" cy="935038"/>
          </a:xfrm>
          <a:prstGeom prst="line">
            <a:avLst/>
          </a:prstGeom>
          <a:noFill/>
          <a:ln w="47625"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13">
            <a:extLst>
              <a:ext uri="{FF2B5EF4-FFF2-40B4-BE49-F238E27FC236}">
                <a16:creationId xmlns:a16="http://schemas.microsoft.com/office/drawing/2014/main" id="{23ADB6B1-A438-AB46-C44A-2A0176BD75F8}"/>
              </a:ext>
            </a:extLst>
          </p:cNvPr>
          <p:cNvGrpSpPr>
            <a:grpSpLocks/>
          </p:cNvGrpSpPr>
          <p:nvPr/>
        </p:nvGrpSpPr>
        <p:grpSpPr bwMode="auto">
          <a:xfrm>
            <a:off x="9517063" y="2012950"/>
            <a:ext cx="409575" cy="485775"/>
            <a:chOff x="5995" y="1268"/>
            <a:chExt cx="258" cy="306"/>
          </a:xfrm>
        </p:grpSpPr>
        <p:sp>
          <p:nvSpPr>
            <p:cNvPr id="40" name="Oval 10">
              <a:extLst>
                <a:ext uri="{FF2B5EF4-FFF2-40B4-BE49-F238E27FC236}">
                  <a16:creationId xmlns:a16="http://schemas.microsoft.com/office/drawing/2014/main" id="{2972747B-4497-74FE-D734-577C70EFC506}"/>
                </a:ext>
              </a:extLst>
            </p:cNvPr>
            <p:cNvSpPr>
              <a:spLocks noChangeArrowheads="1"/>
            </p:cNvSpPr>
            <p:nvPr/>
          </p:nvSpPr>
          <p:spPr bwMode="auto">
            <a:xfrm>
              <a:off x="6169" y="1365"/>
              <a:ext cx="49" cy="4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11">
              <a:extLst>
                <a:ext uri="{FF2B5EF4-FFF2-40B4-BE49-F238E27FC236}">
                  <a16:creationId xmlns:a16="http://schemas.microsoft.com/office/drawing/2014/main" id="{3D1065F4-157F-3198-3DD4-10EE3E183B17}"/>
                </a:ext>
              </a:extLst>
            </p:cNvPr>
            <p:cNvSpPr>
              <a:spLocks noChangeArrowheads="1"/>
            </p:cNvSpPr>
            <p:nvPr/>
          </p:nvSpPr>
          <p:spPr bwMode="auto">
            <a:xfrm>
              <a:off x="6169" y="1365"/>
              <a:ext cx="49"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12">
              <a:extLst>
                <a:ext uri="{FF2B5EF4-FFF2-40B4-BE49-F238E27FC236}">
                  <a16:creationId xmlns:a16="http://schemas.microsoft.com/office/drawing/2014/main" id="{6D1440ED-E397-3AC7-8CF8-695ABA91F8B3}"/>
                </a:ext>
              </a:extLst>
            </p:cNvPr>
            <p:cNvSpPr>
              <a:spLocks noChangeArrowheads="1"/>
            </p:cNvSpPr>
            <p:nvPr/>
          </p:nvSpPr>
          <p:spPr bwMode="auto">
            <a:xfrm>
              <a:off x="5995" y="1268"/>
              <a:ext cx="25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FF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8" name="Group 17">
            <a:extLst>
              <a:ext uri="{FF2B5EF4-FFF2-40B4-BE49-F238E27FC236}">
                <a16:creationId xmlns:a16="http://schemas.microsoft.com/office/drawing/2014/main" id="{A4CA0B50-E8CF-4C80-6C16-72DD2E68B9D5}"/>
              </a:ext>
            </a:extLst>
          </p:cNvPr>
          <p:cNvGrpSpPr>
            <a:grpSpLocks/>
          </p:cNvGrpSpPr>
          <p:nvPr/>
        </p:nvGrpSpPr>
        <p:grpSpPr bwMode="auto">
          <a:xfrm>
            <a:off x="10661650" y="936625"/>
            <a:ext cx="390525" cy="485775"/>
            <a:chOff x="6716" y="590"/>
            <a:chExt cx="246" cy="306"/>
          </a:xfrm>
        </p:grpSpPr>
        <p:sp>
          <p:nvSpPr>
            <p:cNvPr id="37" name="Oval 14">
              <a:extLst>
                <a:ext uri="{FF2B5EF4-FFF2-40B4-BE49-F238E27FC236}">
                  <a16:creationId xmlns:a16="http://schemas.microsoft.com/office/drawing/2014/main" id="{D7D3E5DF-C60F-84D1-2DB3-8937AE2B2D93}"/>
                </a:ext>
              </a:extLst>
            </p:cNvPr>
            <p:cNvSpPr>
              <a:spLocks noChangeArrowheads="1"/>
            </p:cNvSpPr>
            <p:nvPr/>
          </p:nvSpPr>
          <p:spPr bwMode="auto">
            <a:xfrm>
              <a:off x="6777" y="842"/>
              <a:ext cx="48" cy="4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15">
              <a:extLst>
                <a:ext uri="{FF2B5EF4-FFF2-40B4-BE49-F238E27FC236}">
                  <a16:creationId xmlns:a16="http://schemas.microsoft.com/office/drawing/2014/main" id="{5E594C8E-FD81-34EE-127E-4FCCE8DDA6CA}"/>
                </a:ext>
              </a:extLst>
            </p:cNvPr>
            <p:cNvSpPr>
              <a:spLocks noChangeArrowheads="1"/>
            </p:cNvSpPr>
            <p:nvPr/>
          </p:nvSpPr>
          <p:spPr bwMode="auto">
            <a:xfrm>
              <a:off x="6777" y="842"/>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16">
              <a:extLst>
                <a:ext uri="{FF2B5EF4-FFF2-40B4-BE49-F238E27FC236}">
                  <a16:creationId xmlns:a16="http://schemas.microsoft.com/office/drawing/2014/main" id="{8B9B20F6-8D1D-3826-381B-96B3721A6806}"/>
                </a:ext>
              </a:extLst>
            </p:cNvPr>
            <p:cNvSpPr>
              <a:spLocks noChangeArrowheads="1"/>
            </p:cNvSpPr>
            <p:nvPr/>
          </p:nvSpPr>
          <p:spPr bwMode="auto">
            <a:xfrm>
              <a:off x="6716" y="590"/>
              <a:ext cx="24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FF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9" name="Group 21">
            <a:extLst>
              <a:ext uri="{FF2B5EF4-FFF2-40B4-BE49-F238E27FC236}">
                <a16:creationId xmlns:a16="http://schemas.microsoft.com/office/drawing/2014/main" id="{419E6FF6-C53C-F512-DD52-14462DD5BE24}"/>
              </a:ext>
            </a:extLst>
          </p:cNvPr>
          <p:cNvGrpSpPr>
            <a:grpSpLocks/>
          </p:cNvGrpSpPr>
          <p:nvPr/>
        </p:nvGrpSpPr>
        <p:grpSpPr bwMode="auto">
          <a:xfrm>
            <a:off x="11530013" y="2538413"/>
            <a:ext cx="523875" cy="485775"/>
            <a:chOff x="7263" y="1599"/>
            <a:chExt cx="330" cy="306"/>
          </a:xfrm>
        </p:grpSpPr>
        <p:sp>
          <p:nvSpPr>
            <p:cNvPr id="34" name="Oval 18">
              <a:extLst>
                <a:ext uri="{FF2B5EF4-FFF2-40B4-BE49-F238E27FC236}">
                  <a16:creationId xmlns:a16="http://schemas.microsoft.com/office/drawing/2014/main" id="{60492513-80DE-BFCC-DCA3-5A8C303F1B58}"/>
                </a:ext>
              </a:extLst>
            </p:cNvPr>
            <p:cNvSpPr>
              <a:spLocks noChangeArrowheads="1"/>
            </p:cNvSpPr>
            <p:nvPr/>
          </p:nvSpPr>
          <p:spPr bwMode="auto">
            <a:xfrm>
              <a:off x="7263" y="1683"/>
              <a:ext cx="49" cy="4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9">
              <a:extLst>
                <a:ext uri="{FF2B5EF4-FFF2-40B4-BE49-F238E27FC236}">
                  <a16:creationId xmlns:a16="http://schemas.microsoft.com/office/drawing/2014/main" id="{C47B3F00-C308-75D7-7B55-8A27264333E0}"/>
                </a:ext>
              </a:extLst>
            </p:cNvPr>
            <p:cNvSpPr>
              <a:spLocks noChangeArrowheads="1"/>
            </p:cNvSpPr>
            <p:nvPr/>
          </p:nvSpPr>
          <p:spPr bwMode="auto">
            <a:xfrm>
              <a:off x="7263" y="1683"/>
              <a:ext cx="49"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0">
              <a:extLst>
                <a:ext uri="{FF2B5EF4-FFF2-40B4-BE49-F238E27FC236}">
                  <a16:creationId xmlns:a16="http://schemas.microsoft.com/office/drawing/2014/main" id="{A529A2C6-B3FC-6140-702F-11EF71E3EA3B}"/>
                </a:ext>
              </a:extLst>
            </p:cNvPr>
            <p:cNvSpPr>
              <a:spLocks noChangeArrowheads="1"/>
            </p:cNvSpPr>
            <p:nvPr/>
          </p:nvSpPr>
          <p:spPr bwMode="auto">
            <a:xfrm>
              <a:off x="7335" y="1599"/>
              <a:ext cx="25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FF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0" name="Group 25">
            <a:extLst>
              <a:ext uri="{FF2B5EF4-FFF2-40B4-BE49-F238E27FC236}">
                <a16:creationId xmlns:a16="http://schemas.microsoft.com/office/drawing/2014/main" id="{9E3F1058-A36E-D768-2AC8-DB9D8EA24727}"/>
              </a:ext>
            </a:extLst>
          </p:cNvPr>
          <p:cNvGrpSpPr>
            <a:grpSpLocks/>
          </p:cNvGrpSpPr>
          <p:nvPr/>
        </p:nvGrpSpPr>
        <p:grpSpPr bwMode="auto">
          <a:xfrm>
            <a:off x="9831388" y="3101975"/>
            <a:ext cx="409575" cy="571500"/>
            <a:chOff x="6193" y="1954"/>
            <a:chExt cx="258" cy="360"/>
          </a:xfrm>
        </p:grpSpPr>
        <p:sp>
          <p:nvSpPr>
            <p:cNvPr id="31" name="Oval 22">
              <a:extLst>
                <a:ext uri="{FF2B5EF4-FFF2-40B4-BE49-F238E27FC236}">
                  <a16:creationId xmlns:a16="http://schemas.microsoft.com/office/drawing/2014/main" id="{B112C2E5-7567-C941-DAFB-A67B10B47624}"/>
                </a:ext>
              </a:extLst>
            </p:cNvPr>
            <p:cNvSpPr>
              <a:spLocks noChangeArrowheads="1"/>
            </p:cNvSpPr>
            <p:nvPr/>
          </p:nvSpPr>
          <p:spPr bwMode="auto">
            <a:xfrm>
              <a:off x="6266" y="1954"/>
              <a:ext cx="48" cy="4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3">
              <a:extLst>
                <a:ext uri="{FF2B5EF4-FFF2-40B4-BE49-F238E27FC236}">
                  <a16:creationId xmlns:a16="http://schemas.microsoft.com/office/drawing/2014/main" id="{A87EFA24-5225-FE8E-7FD0-C14E38921046}"/>
                </a:ext>
              </a:extLst>
            </p:cNvPr>
            <p:cNvSpPr>
              <a:spLocks noChangeArrowheads="1"/>
            </p:cNvSpPr>
            <p:nvPr/>
          </p:nvSpPr>
          <p:spPr bwMode="auto">
            <a:xfrm>
              <a:off x="6266" y="1954"/>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4">
              <a:extLst>
                <a:ext uri="{FF2B5EF4-FFF2-40B4-BE49-F238E27FC236}">
                  <a16:creationId xmlns:a16="http://schemas.microsoft.com/office/drawing/2014/main" id="{7D9926B2-FD81-E1B0-3DE2-DFC12BD94969}"/>
                </a:ext>
              </a:extLst>
            </p:cNvPr>
            <p:cNvSpPr>
              <a:spLocks noChangeArrowheads="1"/>
            </p:cNvSpPr>
            <p:nvPr/>
          </p:nvSpPr>
          <p:spPr bwMode="auto">
            <a:xfrm>
              <a:off x="6193" y="2008"/>
              <a:ext cx="25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FF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971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A8E9C-801F-154A-0614-C9C95E0D9E6B}"/>
              </a:ext>
            </a:extLst>
          </p:cNvPr>
          <p:cNvSpPr txBox="1"/>
          <p:nvPr/>
        </p:nvSpPr>
        <p:spPr>
          <a:xfrm>
            <a:off x="4945972" y="940684"/>
            <a:ext cx="2068207" cy="461665"/>
          </a:xfrm>
          <a:custGeom>
            <a:avLst/>
            <a:gdLst>
              <a:gd name="connsiteX0" fmla="*/ 0 w 2068207"/>
              <a:gd name="connsiteY0" fmla="*/ 0 h 461665"/>
              <a:gd name="connsiteX1" fmla="*/ 2068207 w 2068207"/>
              <a:gd name="connsiteY1" fmla="*/ 0 h 461665"/>
              <a:gd name="connsiteX2" fmla="*/ 2068207 w 2068207"/>
              <a:gd name="connsiteY2" fmla="*/ 461665 h 461665"/>
              <a:gd name="connsiteX3" fmla="*/ 0 w 2068207"/>
              <a:gd name="connsiteY3" fmla="*/ 461665 h 461665"/>
              <a:gd name="connsiteX4" fmla="*/ 0 w 2068207"/>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207" h="461665" extrusionOk="0">
                <a:moveTo>
                  <a:pt x="0" y="0"/>
                </a:moveTo>
                <a:cubicBezTo>
                  <a:pt x="283822" y="105045"/>
                  <a:pt x="1073437" y="36731"/>
                  <a:pt x="2068207" y="0"/>
                </a:cubicBezTo>
                <a:cubicBezTo>
                  <a:pt x="2038206" y="181969"/>
                  <a:pt x="2036120" y="362465"/>
                  <a:pt x="2068207" y="461665"/>
                </a:cubicBezTo>
                <a:cubicBezTo>
                  <a:pt x="1155131" y="349651"/>
                  <a:pt x="937018" y="348711"/>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rPr>
              <a:t>Thực hành 1</a:t>
            </a:r>
          </a:p>
        </p:txBody>
      </p:sp>
      <p:sp>
        <p:nvSpPr>
          <p:cNvPr id="3" name="TextBox 2">
            <a:extLst>
              <a:ext uri="{FF2B5EF4-FFF2-40B4-BE49-F238E27FC236}">
                <a16:creationId xmlns:a16="http://schemas.microsoft.com/office/drawing/2014/main" id="{7CA0F067-C573-D860-374E-C8F9EBB551C0}"/>
              </a:ext>
            </a:extLst>
          </p:cNvPr>
          <p:cNvSpPr txBox="1"/>
          <p:nvPr/>
        </p:nvSpPr>
        <p:spPr>
          <a:xfrm>
            <a:off x="7014179" y="940684"/>
            <a:ext cx="4484914" cy="523220"/>
          </a:xfrm>
          <a:prstGeom prst="rect">
            <a:avLst/>
          </a:prstGeom>
          <a:noFill/>
        </p:spPr>
        <p:txBody>
          <a:bodyPr wrap="square" rtlCol="0">
            <a:spAutoFit/>
          </a:bodyPr>
          <a:lstStyle/>
          <a:p>
            <a:pPr algn="l"/>
            <a:r>
              <a:rPr lang="en-US" sz="2800" b="1">
                <a:latin typeface="#9Slide03 NettoOT" panose="02000500000000000000" pitchFamily="2" charset="0"/>
              </a:rPr>
              <a:t>Vẽ 1 hình tứ giác MNPQ và tìm:</a:t>
            </a:r>
          </a:p>
        </p:txBody>
      </p:sp>
      <p:sp>
        <p:nvSpPr>
          <p:cNvPr id="4" name="TextBox 3">
            <a:extLst>
              <a:ext uri="{FF2B5EF4-FFF2-40B4-BE49-F238E27FC236}">
                <a16:creationId xmlns:a16="http://schemas.microsoft.com/office/drawing/2014/main" id="{4E308552-D6AB-C530-04E3-12CEC8C0D72D}"/>
              </a:ext>
            </a:extLst>
          </p:cNvPr>
          <p:cNvSpPr txBox="1"/>
          <p:nvPr/>
        </p:nvSpPr>
        <p:spPr>
          <a:xfrm>
            <a:off x="4548603" y="1550388"/>
            <a:ext cx="3472464" cy="523220"/>
          </a:xfrm>
          <a:prstGeom prst="rect">
            <a:avLst/>
          </a:prstGeom>
          <a:noFill/>
        </p:spPr>
        <p:txBody>
          <a:bodyPr wrap="square" rtlCol="0">
            <a:spAutoFit/>
          </a:bodyPr>
          <a:lstStyle/>
          <a:p>
            <a:pPr algn="l"/>
            <a:r>
              <a:rPr lang="en-US" sz="2800"/>
              <a:t>+) 2 đỉnh đối nhau</a:t>
            </a:r>
          </a:p>
        </p:txBody>
      </p:sp>
      <p:sp>
        <p:nvSpPr>
          <p:cNvPr id="5" name="TextBox 4">
            <a:extLst>
              <a:ext uri="{FF2B5EF4-FFF2-40B4-BE49-F238E27FC236}">
                <a16:creationId xmlns:a16="http://schemas.microsoft.com/office/drawing/2014/main" id="{2FDE8C9A-DB72-52A4-A08B-16A7A77F4C43}"/>
              </a:ext>
            </a:extLst>
          </p:cNvPr>
          <p:cNvSpPr txBox="1"/>
          <p:nvPr/>
        </p:nvSpPr>
        <p:spPr>
          <a:xfrm>
            <a:off x="4548603" y="2089531"/>
            <a:ext cx="2862943" cy="523220"/>
          </a:xfrm>
          <a:prstGeom prst="rect">
            <a:avLst/>
          </a:prstGeom>
          <a:noFill/>
        </p:spPr>
        <p:txBody>
          <a:bodyPr wrap="square" rtlCol="0">
            <a:spAutoFit/>
          </a:bodyPr>
          <a:lstStyle/>
          <a:p>
            <a:pPr algn="l"/>
            <a:r>
              <a:rPr lang="en-US" sz="2800"/>
              <a:t>+) 2 đường chéo</a:t>
            </a:r>
          </a:p>
        </p:txBody>
      </p:sp>
      <p:sp>
        <p:nvSpPr>
          <p:cNvPr id="6" name="TextBox 5">
            <a:extLst>
              <a:ext uri="{FF2B5EF4-FFF2-40B4-BE49-F238E27FC236}">
                <a16:creationId xmlns:a16="http://schemas.microsoft.com/office/drawing/2014/main" id="{31F2A97D-7217-0F95-CF3D-28AA6D27C258}"/>
              </a:ext>
            </a:extLst>
          </p:cNvPr>
          <p:cNvSpPr txBox="1"/>
          <p:nvPr/>
        </p:nvSpPr>
        <p:spPr>
          <a:xfrm>
            <a:off x="4548603" y="2626803"/>
            <a:ext cx="3472464" cy="523220"/>
          </a:xfrm>
          <a:prstGeom prst="rect">
            <a:avLst/>
          </a:prstGeom>
          <a:noFill/>
        </p:spPr>
        <p:txBody>
          <a:bodyPr wrap="square" rtlCol="0">
            <a:spAutoFit/>
          </a:bodyPr>
          <a:lstStyle/>
          <a:p>
            <a:pPr algn="l"/>
            <a:r>
              <a:rPr lang="en-US" sz="2800"/>
              <a:t>+) 2 cạnh đối nhau</a:t>
            </a:r>
          </a:p>
        </p:txBody>
      </p:sp>
      <p:sp>
        <p:nvSpPr>
          <p:cNvPr id="7" name="TextBox 6">
            <a:extLst>
              <a:ext uri="{FF2B5EF4-FFF2-40B4-BE49-F238E27FC236}">
                <a16:creationId xmlns:a16="http://schemas.microsoft.com/office/drawing/2014/main" id="{9868C984-27EE-2B08-8D40-39F39BD69627}"/>
              </a:ext>
            </a:extLst>
          </p:cNvPr>
          <p:cNvSpPr txBox="1"/>
          <p:nvPr/>
        </p:nvSpPr>
        <p:spPr>
          <a:xfrm>
            <a:off x="-114301" y="1833658"/>
            <a:ext cx="4234543" cy="1323439"/>
          </a:xfrm>
          <a:prstGeom prst="rect">
            <a:avLst/>
          </a:prstGeom>
          <a:noFill/>
        </p:spPr>
        <p:txBody>
          <a:bodyPr wrap="square">
            <a:spAutoFit/>
          </a:bodyPr>
          <a:lstStyle/>
          <a:p>
            <a:pPr algn="ctr"/>
            <a:r>
              <a:rPr lang="en-US" altLang="en-US" sz="2000" b="1">
                <a:solidFill>
                  <a:srgbClr val="002060"/>
                </a:solidFill>
                <a:latin typeface="#9Slide03 NettoOT" panose="02000500000000000000" pitchFamily="2" charset="0"/>
              </a:rPr>
              <a:t>Tứ giác ABCD là hình gồm 4 </a:t>
            </a:r>
            <a:r>
              <a:rPr lang="vi-VN" altLang="en-US" sz="2000" b="1">
                <a:solidFill>
                  <a:srgbClr val="002060"/>
                </a:solidFill>
                <a:latin typeface="#9Slide03 NettoOT" panose="02000500000000000000" pitchFamily="2" charset="0"/>
              </a:rPr>
              <a:t>đ</a:t>
            </a:r>
            <a:r>
              <a:rPr lang="en-US" altLang="en-US" sz="2000" b="1">
                <a:solidFill>
                  <a:srgbClr val="002060"/>
                </a:solidFill>
                <a:latin typeface="#9Slide03 NettoOT" panose="02000500000000000000" pitchFamily="2" charset="0"/>
              </a:rPr>
              <a:t>oạn thẳng AB , BC , CD , DA , trong </a:t>
            </a:r>
            <a:r>
              <a:rPr lang="vi-VN" altLang="en-US" sz="2000" b="1">
                <a:solidFill>
                  <a:srgbClr val="002060"/>
                </a:solidFill>
                <a:latin typeface="#9Slide03 NettoOT" panose="02000500000000000000" pitchFamily="2" charset="0"/>
              </a:rPr>
              <a:t>đ</a:t>
            </a:r>
            <a:r>
              <a:rPr lang="en-US" altLang="en-US" sz="2000" b="1">
                <a:solidFill>
                  <a:srgbClr val="002060"/>
                </a:solidFill>
                <a:latin typeface="#9Slide03 NettoOT" panose="02000500000000000000" pitchFamily="2" charset="0"/>
              </a:rPr>
              <a:t>ó bất kỳ hai </a:t>
            </a:r>
            <a:r>
              <a:rPr lang="vi-VN" altLang="en-US" sz="2000" b="1">
                <a:solidFill>
                  <a:srgbClr val="002060"/>
                </a:solidFill>
                <a:latin typeface="#9Slide03 NettoOT" panose="02000500000000000000" pitchFamily="2" charset="0"/>
              </a:rPr>
              <a:t>đ</a:t>
            </a:r>
            <a:r>
              <a:rPr lang="en-US" altLang="en-US" sz="2000" b="1">
                <a:solidFill>
                  <a:srgbClr val="002060"/>
                </a:solidFill>
                <a:latin typeface="#9Slide03 NettoOT" panose="02000500000000000000" pitchFamily="2" charset="0"/>
              </a:rPr>
              <a:t>oạn thẳng nào cũng không cùng nằm trên 1 </a:t>
            </a:r>
            <a:r>
              <a:rPr lang="vi-VN" altLang="en-US" sz="2000" b="1">
                <a:solidFill>
                  <a:srgbClr val="002060"/>
                </a:solidFill>
                <a:latin typeface="#9Slide03 NettoOT" panose="02000500000000000000" pitchFamily="2" charset="0"/>
              </a:rPr>
              <a:t>đư</a:t>
            </a:r>
            <a:r>
              <a:rPr lang="en-US" altLang="en-US" sz="2000" b="1">
                <a:solidFill>
                  <a:srgbClr val="002060"/>
                </a:solidFill>
                <a:latin typeface="#9Slide03 NettoOT" panose="02000500000000000000" pitchFamily="2" charset="0"/>
              </a:rPr>
              <a:t>ờng thẳng .</a:t>
            </a:r>
            <a:endParaRPr lang="vi-VN" sz="2000" b="1">
              <a:solidFill>
                <a:srgbClr val="002060"/>
              </a:solidFill>
              <a:latin typeface="#9Slide03 NettoOT" panose="02000500000000000000" pitchFamily="2" charset="0"/>
            </a:endParaRPr>
          </a:p>
        </p:txBody>
      </p:sp>
      <p:sp>
        <p:nvSpPr>
          <p:cNvPr id="8" name="TextBox 7">
            <a:extLst>
              <a:ext uri="{FF2B5EF4-FFF2-40B4-BE49-F238E27FC236}">
                <a16:creationId xmlns:a16="http://schemas.microsoft.com/office/drawing/2014/main" id="{50EF545B-3256-FE7D-B03F-0630C5D44200}"/>
              </a:ext>
            </a:extLst>
          </p:cNvPr>
          <p:cNvSpPr txBox="1"/>
          <p:nvPr/>
        </p:nvSpPr>
        <p:spPr>
          <a:xfrm>
            <a:off x="-28434" y="1371993"/>
            <a:ext cx="1567543" cy="461665"/>
          </a:xfrm>
          <a:custGeom>
            <a:avLst/>
            <a:gdLst>
              <a:gd name="connsiteX0" fmla="*/ 0 w 1567543"/>
              <a:gd name="connsiteY0" fmla="*/ 0 h 461665"/>
              <a:gd name="connsiteX1" fmla="*/ 1567543 w 1567543"/>
              <a:gd name="connsiteY1" fmla="*/ 0 h 461665"/>
              <a:gd name="connsiteX2" fmla="*/ 1567543 w 1567543"/>
              <a:gd name="connsiteY2" fmla="*/ 461665 h 461665"/>
              <a:gd name="connsiteX3" fmla="*/ 0 w 1567543"/>
              <a:gd name="connsiteY3" fmla="*/ 461665 h 461665"/>
              <a:gd name="connsiteX4" fmla="*/ 0 w 156754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461665" extrusionOk="0">
                <a:moveTo>
                  <a:pt x="0" y="0"/>
                </a:moveTo>
                <a:cubicBezTo>
                  <a:pt x="381199" y="30960"/>
                  <a:pt x="861721" y="116934"/>
                  <a:pt x="1567543" y="0"/>
                </a:cubicBezTo>
                <a:cubicBezTo>
                  <a:pt x="1537542" y="181969"/>
                  <a:pt x="1535456" y="362465"/>
                  <a:pt x="1567543" y="461665"/>
                </a:cubicBezTo>
                <a:cubicBezTo>
                  <a:pt x="946171" y="401177"/>
                  <a:pt x="380617" y="413130"/>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latin typeface="#9Slide03 Ample" panose="02000000000000000000" pitchFamily="2" charset="0"/>
              </a:rPr>
              <a:t>Định nghĩa</a:t>
            </a:r>
            <a:endParaRPr lang="en-US" sz="2400"/>
          </a:p>
        </p:txBody>
      </p:sp>
      <p:grpSp>
        <p:nvGrpSpPr>
          <p:cNvPr id="9" name="Group 8">
            <a:extLst>
              <a:ext uri="{FF2B5EF4-FFF2-40B4-BE49-F238E27FC236}">
                <a16:creationId xmlns:a16="http://schemas.microsoft.com/office/drawing/2014/main" id="{CA3A4EA8-B402-8582-9117-679876DAE9C0}"/>
              </a:ext>
            </a:extLst>
          </p:cNvPr>
          <p:cNvGrpSpPr/>
          <p:nvPr/>
        </p:nvGrpSpPr>
        <p:grpSpPr>
          <a:xfrm>
            <a:off x="0" y="841259"/>
            <a:ext cx="2002971" cy="523222"/>
            <a:chOff x="94595" y="1396521"/>
            <a:chExt cx="1990110" cy="678301"/>
          </a:xfrm>
        </p:grpSpPr>
        <p:sp>
          <p:nvSpPr>
            <p:cNvPr id="10" name="TextBox 9">
              <a:extLst>
                <a:ext uri="{FF2B5EF4-FFF2-40B4-BE49-F238E27FC236}">
                  <a16:creationId xmlns:a16="http://schemas.microsoft.com/office/drawing/2014/main" id="{A752538F-7196-6D82-B5AB-3E5BCCD2A36A}"/>
                </a:ext>
              </a:extLst>
            </p:cNvPr>
            <p:cNvSpPr txBox="1"/>
            <p:nvPr/>
          </p:nvSpPr>
          <p:spPr>
            <a:xfrm>
              <a:off x="478214" y="1396521"/>
              <a:ext cx="1606491" cy="678297"/>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a:latin typeface="#9Slide03 AllRoundGothic" panose="020B0703020202020104" pitchFamily="34" charset="0"/>
                </a:rPr>
                <a:t>  Tứ giác</a:t>
              </a:r>
              <a:endParaRPr lang="vi-VN" sz="2800">
                <a:latin typeface="#9Slide03 AllRoundGothic" panose="020B0703020202020104" pitchFamily="34" charset="0"/>
              </a:endParaRPr>
            </a:p>
          </p:txBody>
        </p:sp>
        <p:sp>
          <p:nvSpPr>
            <p:cNvPr id="11" name="Arrow: Pentagon 10">
              <a:extLst>
                <a:ext uri="{FF2B5EF4-FFF2-40B4-BE49-F238E27FC236}">
                  <a16:creationId xmlns:a16="http://schemas.microsoft.com/office/drawing/2014/main" id="{30A7FA1E-62D3-076B-6F9F-D7188D245842}"/>
                </a:ext>
              </a:extLst>
            </p:cNvPr>
            <p:cNvSpPr/>
            <p:nvPr/>
          </p:nvSpPr>
          <p:spPr>
            <a:xfrm>
              <a:off x="94595" y="1396522"/>
              <a:ext cx="348728" cy="6783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t>1</a:t>
              </a:r>
              <a:endParaRPr lang="vi-VN" sz="3600" b="1"/>
            </a:p>
          </p:txBody>
        </p:sp>
        <p:sp>
          <p:nvSpPr>
            <p:cNvPr id="12" name="Arrow: Chevron 11">
              <a:extLst>
                <a:ext uri="{FF2B5EF4-FFF2-40B4-BE49-F238E27FC236}">
                  <a16:creationId xmlns:a16="http://schemas.microsoft.com/office/drawing/2014/main" id="{F8921608-AE6F-7378-1CDE-483F75BDAB2B}"/>
                </a:ext>
              </a:extLst>
            </p:cNvPr>
            <p:cNvSpPr/>
            <p:nvPr/>
          </p:nvSpPr>
          <p:spPr>
            <a:xfrm>
              <a:off x="303850" y="1396522"/>
              <a:ext cx="348729" cy="6782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000">
                <a:solidFill>
                  <a:schemeClr val="tx1"/>
                </a:solidFill>
              </a:endParaRPr>
            </a:p>
          </p:txBody>
        </p:sp>
      </p:grpSp>
      <p:sp>
        <p:nvSpPr>
          <p:cNvPr id="13" name="TextBox 12">
            <a:extLst>
              <a:ext uri="{FF2B5EF4-FFF2-40B4-BE49-F238E27FC236}">
                <a16:creationId xmlns:a16="http://schemas.microsoft.com/office/drawing/2014/main" id="{8DE9021B-C7E1-12F7-48D3-E6B1B27794E8}"/>
              </a:ext>
            </a:extLst>
          </p:cNvPr>
          <p:cNvSpPr txBox="1"/>
          <p:nvPr/>
        </p:nvSpPr>
        <p:spPr>
          <a:xfrm>
            <a:off x="-246377" y="3749682"/>
            <a:ext cx="4883690" cy="1015663"/>
          </a:xfrm>
          <a:prstGeom prst="rect">
            <a:avLst/>
          </a:prstGeom>
          <a:noFill/>
        </p:spPr>
        <p:txBody>
          <a:bodyPr wrap="square">
            <a:spAutoFit/>
          </a:bodyPr>
          <a:lstStyle/>
          <a:p>
            <a:pPr algn="ctr" eaLnBrk="1" hangingPunct="1">
              <a:lnSpc>
                <a:spcPct val="100000"/>
              </a:lnSpc>
              <a:spcBef>
                <a:spcPct val="50000"/>
              </a:spcBef>
              <a:buFontTx/>
              <a:buNone/>
            </a:pPr>
            <a:r>
              <a:rPr lang="en-US" altLang="en-US" sz="2000" b="1">
                <a:solidFill>
                  <a:srgbClr val="002060"/>
                </a:solidFill>
                <a:latin typeface="#9Slide03 NettoOT" panose="02000500000000000000" pitchFamily="2" charset="0"/>
              </a:rPr>
              <a:t>Tứ giác lồi là tứ giác luôn nằm trong cùng 1 phần mặt phẳng được chia bởi </a:t>
            </a:r>
            <a:r>
              <a:rPr lang="vi-VN" altLang="en-US" sz="2000" b="1">
                <a:solidFill>
                  <a:srgbClr val="002060"/>
                </a:solidFill>
                <a:latin typeface="#9Slide03 NettoOT" panose="02000500000000000000" pitchFamily="2" charset="0"/>
              </a:rPr>
              <a:t>đư</a:t>
            </a:r>
            <a:r>
              <a:rPr lang="en-US" altLang="en-US" sz="2000" b="1">
                <a:solidFill>
                  <a:srgbClr val="002060"/>
                </a:solidFill>
                <a:latin typeface="#9Slide03 NettoOT" panose="02000500000000000000" pitchFamily="2" charset="0"/>
              </a:rPr>
              <a:t>ờng thẳng chứa bất kỳ cạnh nào của tứ giác </a:t>
            </a:r>
          </a:p>
        </p:txBody>
      </p:sp>
      <p:sp>
        <p:nvSpPr>
          <p:cNvPr id="14" name="TextBox 13">
            <a:extLst>
              <a:ext uri="{FF2B5EF4-FFF2-40B4-BE49-F238E27FC236}">
                <a16:creationId xmlns:a16="http://schemas.microsoft.com/office/drawing/2014/main" id="{580E5638-F8B8-205C-A730-E7AE7B237356}"/>
              </a:ext>
            </a:extLst>
          </p:cNvPr>
          <p:cNvSpPr txBox="1"/>
          <p:nvPr/>
        </p:nvSpPr>
        <p:spPr>
          <a:xfrm>
            <a:off x="0" y="3194352"/>
            <a:ext cx="1567543" cy="461665"/>
          </a:xfrm>
          <a:custGeom>
            <a:avLst/>
            <a:gdLst>
              <a:gd name="connsiteX0" fmla="*/ 0 w 1567543"/>
              <a:gd name="connsiteY0" fmla="*/ 0 h 461665"/>
              <a:gd name="connsiteX1" fmla="*/ 1567543 w 1567543"/>
              <a:gd name="connsiteY1" fmla="*/ 0 h 461665"/>
              <a:gd name="connsiteX2" fmla="*/ 1567543 w 1567543"/>
              <a:gd name="connsiteY2" fmla="*/ 461665 h 461665"/>
              <a:gd name="connsiteX3" fmla="*/ 0 w 1567543"/>
              <a:gd name="connsiteY3" fmla="*/ 461665 h 461665"/>
              <a:gd name="connsiteX4" fmla="*/ 0 w 156754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461665" extrusionOk="0">
                <a:moveTo>
                  <a:pt x="0" y="0"/>
                </a:moveTo>
                <a:cubicBezTo>
                  <a:pt x="381199" y="30960"/>
                  <a:pt x="861721" y="116934"/>
                  <a:pt x="1567543" y="0"/>
                </a:cubicBezTo>
                <a:cubicBezTo>
                  <a:pt x="1537542" y="181969"/>
                  <a:pt x="1535456" y="362465"/>
                  <a:pt x="1567543" y="461665"/>
                </a:cubicBezTo>
                <a:cubicBezTo>
                  <a:pt x="946171" y="401177"/>
                  <a:pt x="380617" y="413130"/>
                  <a:pt x="0" y="461665"/>
                </a:cubicBezTo>
                <a:cubicBezTo>
                  <a:pt x="21193" y="282253"/>
                  <a:pt x="-25719" y="183344"/>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latin typeface="#9Slide03 Ample" panose="02000000000000000000" pitchFamily="2" charset="0"/>
              </a:rPr>
              <a:t>Tứ giác lồi</a:t>
            </a:r>
            <a:endParaRPr lang="en-US" sz="2400"/>
          </a:p>
        </p:txBody>
      </p:sp>
      <p:cxnSp>
        <p:nvCxnSpPr>
          <p:cNvPr id="16" name="Straight Connector 15">
            <a:extLst>
              <a:ext uri="{FF2B5EF4-FFF2-40B4-BE49-F238E27FC236}">
                <a16:creationId xmlns:a16="http://schemas.microsoft.com/office/drawing/2014/main" id="{9DF56201-5054-E447-FA49-764C9E96EF64}"/>
              </a:ext>
            </a:extLst>
          </p:cNvPr>
          <p:cNvCxnSpPr>
            <a:cxnSpLocks/>
          </p:cNvCxnSpPr>
          <p:nvPr/>
        </p:nvCxnSpPr>
        <p:spPr>
          <a:xfrm>
            <a:off x="4659085" y="751114"/>
            <a:ext cx="0" cy="610688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1F90C6-4CDC-550A-3E67-E6A5BD3F5B7C}"/>
              </a:ext>
            </a:extLst>
          </p:cNvPr>
          <p:cNvSpPr txBox="1"/>
          <p:nvPr/>
        </p:nvSpPr>
        <p:spPr>
          <a:xfrm>
            <a:off x="4637313" y="3313731"/>
            <a:ext cx="1891920" cy="457901"/>
          </a:xfrm>
          <a:custGeom>
            <a:avLst/>
            <a:gdLst>
              <a:gd name="connsiteX0" fmla="*/ 0 w 1891920"/>
              <a:gd name="connsiteY0" fmla="*/ 0 h 457901"/>
              <a:gd name="connsiteX1" fmla="*/ 1891920 w 1891920"/>
              <a:gd name="connsiteY1" fmla="*/ 0 h 457901"/>
              <a:gd name="connsiteX2" fmla="*/ 1891920 w 1891920"/>
              <a:gd name="connsiteY2" fmla="*/ 457901 h 457901"/>
              <a:gd name="connsiteX3" fmla="*/ 0 w 1891920"/>
              <a:gd name="connsiteY3" fmla="*/ 457901 h 457901"/>
              <a:gd name="connsiteX4" fmla="*/ 0 w 1891920"/>
              <a:gd name="connsiteY4" fmla="*/ 0 h 45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920" h="457901" extrusionOk="0">
                <a:moveTo>
                  <a:pt x="0" y="0"/>
                </a:moveTo>
                <a:cubicBezTo>
                  <a:pt x="756721" y="105045"/>
                  <a:pt x="1133699" y="36731"/>
                  <a:pt x="1891920" y="0"/>
                </a:cubicBezTo>
                <a:cubicBezTo>
                  <a:pt x="1856137" y="171630"/>
                  <a:pt x="1897056" y="304147"/>
                  <a:pt x="1891920" y="457901"/>
                </a:cubicBezTo>
                <a:cubicBezTo>
                  <a:pt x="1625764" y="345887"/>
                  <a:pt x="852636" y="344947"/>
                  <a:pt x="0" y="457901"/>
                </a:cubicBezTo>
                <a:cubicBezTo>
                  <a:pt x="-7195" y="266542"/>
                  <a:pt x="7630" y="188315"/>
                  <a:pt x="0" y="0"/>
                </a:cubicBezTo>
                <a:close/>
              </a:path>
            </a:pathLst>
          </a:custGeom>
          <a:noFill/>
          <a:ln>
            <a:solidFill>
              <a:schemeClr val="tx1"/>
            </a:solidFill>
            <a:extLst>
              <a:ext uri="{C807C97D-BFC1-408E-A445-0C87EB9F89A2}">
                <ask:lineSketchStyleProps xmlns:ask="http://schemas.microsoft.com/office/drawing/2018/sketchyshapes" sd="636451437">
                  <a:prstGeom prst="rect">
                    <a:avLst/>
                  </a:prstGeom>
                  <ask:type>
                    <ask:lineSketchCurved/>
                  </ask:type>
                </ask:lineSketchStyleProps>
              </a:ext>
            </a:extLst>
          </a:ln>
        </p:spPr>
        <p:txBody>
          <a:bodyPr wrap="square">
            <a:spAutoFit/>
          </a:bodyPr>
          <a:lstStyle/>
          <a:p>
            <a:r>
              <a:rPr lang="en-US" sz="2400" b="1">
                <a:solidFill>
                  <a:srgbClr val="C00000"/>
                </a:solidFill>
              </a:rPr>
              <a:t>Vận dụng 1</a:t>
            </a:r>
          </a:p>
        </p:txBody>
      </p:sp>
      <p:sp>
        <p:nvSpPr>
          <p:cNvPr id="19" name="TextBox 18">
            <a:extLst>
              <a:ext uri="{FF2B5EF4-FFF2-40B4-BE49-F238E27FC236}">
                <a16:creationId xmlns:a16="http://schemas.microsoft.com/office/drawing/2014/main" id="{9B17E847-2800-913C-EDCF-D0611E1683DD}"/>
              </a:ext>
            </a:extLst>
          </p:cNvPr>
          <p:cNvSpPr txBox="1"/>
          <p:nvPr/>
        </p:nvSpPr>
        <p:spPr>
          <a:xfrm>
            <a:off x="4548603" y="3864221"/>
            <a:ext cx="4484914" cy="1384995"/>
          </a:xfrm>
          <a:prstGeom prst="rect">
            <a:avLst/>
          </a:prstGeom>
          <a:noFill/>
        </p:spPr>
        <p:txBody>
          <a:bodyPr wrap="square" rtlCol="0">
            <a:spAutoFit/>
          </a:bodyPr>
          <a:lstStyle/>
          <a:p>
            <a:pPr algn="l"/>
            <a:r>
              <a:rPr lang="en-US" sz="2800" b="1">
                <a:latin typeface="#9Slide03 NettoOT" panose="02000500000000000000" pitchFamily="2" charset="0"/>
              </a:rPr>
              <a:t>Tìm các đỉnh, cạnh và đường chéo của tứ giác Long Xuyên CHRL (hình 6)</a:t>
            </a:r>
          </a:p>
        </p:txBody>
      </p:sp>
      <p:pic>
        <p:nvPicPr>
          <p:cNvPr id="20" name="Picture 19">
            <a:extLst>
              <a:ext uri="{FF2B5EF4-FFF2-40B4-BE49-F238E27FC236}">
                <a16:creationId xmlns:a16="http://schemas.microsoft.com/office/drawing/2014/main" id="{FF3B26C1-AD85-2646-4FDA-E26734F9146A}"/>
              </a:ext>
            </a:extLst>
          </p:cNvPr>
          <p:cNvPicPr>
            <a:picLocks noChangeAspect="1"/>
          </p:cNvPicPr>
          <p:nvPr/>
        </p:nvPicPr>
        <p:blipFill>
          <a:blip r:embed="rId2"/>
          <a:stretch>
            <a:fillRect/>
          </a:stretch>
        </p:blipFill>
        <p:spPr>
          <a:xfrm>
            <a:off x="8854553" y="3971102"/>
            <a:ext cx="3038899" cy="1943371"/>
          </a:xfrm>
          <a:prstGeom prst="rect">
            <a:avLst/>
          </a:prstGeom>
        </p:spPr>
      </p:pic>
    </p:spTree>
    <p:extLst>
      <p:ext uri="{BB962C8B-B14F-4D97-AF65-F5344CB8AC3E}">
        <p14:creationId xmlns:p14="http://schemas.microsoft.com/office/powerpoint/2010/main" val="15832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A2465E-2C04-C984-A74C-0B03C370A1B0}"/>
              </a:ext>
            </a:extLst>
          </p:cNvPr>
          <p:cNvGrpSpPr/>
          <p:nvPr/>
        </p:nvGrpSpPr>
        <p:grpSpPr>
          <a:xfrm>
            <a:off x="0" y="823398"/>
            <a:ext cx="5891955" cy="584776"/>
            <a:chOff x="67056" y="1179570"/>
            <a:chExt cx="5511496" cy="611125"/>
          </a:xfrm>
        </p:grpSpPr>
        <p:sp>
          <p:nvSpPr>
            <p:cNvPr id="3" name="TextBox 2">
              <a:extLst>
                <a:ext uri="{FF2B5EF4-FFF2-40B4-BE49-F238E27FC236}">
                  <a16:creationId xmlns:a16="http://schemas.microsoft.com/office/drawing/2014/main" id="{6EEC7B17-06CF-1A73-4723-1E4B782C7587}"/>
                </a:ext>
              </a:extLst>
            </p:cNvPr>
            <p:cNvSpPr txBox="1"/>
            <p:nvPr/>
          </p:nvSpPr>
          <p:spPr>
            <a:xfrm>
              <a:off x="567797" y="1179571"/>
              <a:ext cx="5010755" cy="611124"/>
            </a:xfrm>
            <a:prstGeom prst="rect">
              <a:avLst/>
            </a:prstGeom>
            <a:solidFill>
              <a:schemeClr val="accent6">
                <a:lumMod val="20000"/>
                <a:lumOff val="80000"/>
              </a:schemeClr>
            </a:solidFill>
            <a:ln>
              <a:noFill/>
            </a:ln>
          </p:spPr>
          <p:txBody>
            <a:bodyPr wrap="square" rtlCol="0">
              <a:spAutoFit/>
            </a:bodyPr>
            <a:lstStyle/>
            <a:p>
              <a:pPr algn="l"/>
              <a:r>
                <a:rPr lang="en-US" sz="3200" b="1" i="0">
                  <a:solidFill>
                    <a:srgbClr val="002060"/>
                  </a:solidFill>
                  <a:effectLst/>
                  <a:latin typeface="#9Slide03 Ample" panose="02000000000000000000" pitchFamily="2" charset="0"/>
                </a:rPr>
                <a:t>   Tổng các góc của 1 tứ giác</a:t>
              </a:r>
              <a:endParaRPr lang="vi-VN" sz="3200" b="1">
                <a:solidFill>
                  <a:srgbClr val="002060"/>
                </a:solidFill>
                <a:latin typeface="#9Slide03 Ample" panose="02000000000000000000" pitchFamily="2" charset="0"/>
              </a:endParaRPr>
            </a:p>
          </p:txBody>
        </p:sp>
        <p:sp>
          <p:nvSpPr>
            <p:cNvPr id="4" name="Arrow: Pentagon 3">
              <a:extLst>
                <a:ext uri="{FF2B5EF4-FFF2-40B4-BE49-F238E27FC236}">
                  <a16:creationId xmlns:a16="http://schemas.microsoft.com/office/drawing/2014/main" id="{CF1E620E-6766-86C8-CB7D-B8855528A121}"/>
                </a:ext>
              </a:extLst>
            </p:cNvPr>
            <p:cNvSpPr/>
            <p:nvPr/>
          </p:nvSpPr>
          <p:spPr>
            <a:xfrm>
              <a:off x="67056" y="1186658"/>
              <a:ext cx="470948" cy="57661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9Slide03 AllRoundGothic" panose="020B0703020202020104" pitchFamily="34" charset="0"/>
                </a:rPr>
                <a:t>2</a:t>
              </a:r>
              <a:endParaRPr lang="vi-VN" sz="2800" b="1">
                <a:latin typeface="#9Slide03 AllRoundGothic" panose="020B0703020202020104" pitchFamily="34" charset="0"/>
              </a:endParaRPr>
            </a:p>
          </p:txBody>
        </p:sp>
        <p:sp>
          <p:nvSpPr>
            <p:cNvPr id="5" name="Arrow: Chevron 4">
              <a:extLst>
                <a:ext uri="{FF2B5EF4-FFF2-40B4-BE49-F238E27FC236}">
                  <a16:creationId xmlns:a16="http://schemas.microsoft.com/office/drawing/2014/main" id="{1093BAC1-69C1-E397-2B71-443C9B70DDFE}"/>
                </a:ext>
              </a:extLst>
            </p:cNvPr>
            <p:cNvSpPr/>
            <p:nvPr/>
          </p:nvSpPr>
          <p:spPr>
            <a:xfrm>
              <a:off x="360970" y="1179570"/>
              <a:ext cx="389044" cy="58477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7" name="Picture 6">
            <a:extLst>
              <a:ext uri="{FF2B5EF4-FFF2-40B4-BE49-F238E27FC236}">
                <a16:creationId xmlns:a16="http://schemas.microsoft.com/office/drawing/2014/main" id="{B1E52C4C-EE15-CA7E-18F7-968A417B4192}"/>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8109256" y="646229"/>
            <a:ext cx="3547437" cy="3913977"/>
          </a:xfrm>
          <a:prstGeom prst="rect">
            <a:avLst/>
          </a:prstGeom>
        </p:spPr>
      </p:pic>
      <p:sp>
        <p:nvSpPr>
          <p:cNvPr id="8" name="TextBox 7">
            <a:extLst>
              <a:ext uri="{FF2B5EF4-FFF2-40B4-BE49-F238E27FC236}">
                <a16:creationId xmlns:a16="http://schemas.microsoft.com/office/drawing/2014/main" id="{A36F4C08-1AEE-DCF8-AF8F-559DD396777C}"/>
              </a:ext>
            </a:extLst>
          </p:cNvPr>
          <p:cNvSpPr txBox="1"/>
          <p:nvPr/>
        </p:nvSpPr>
        <p:spPr>
          <a:xfrm>
            <a:off x="-135991" y="1886913"/>
            <a:ext cx="9062277" cy="523220"/>
          </a:xfrm>
          <a:prstGeom prst="rect">
            <a:avLst/>
          </a:prstGeom>
          <a:noFill/>
        </p:spPr>
        <p:txBody>
          <a:bodyPr wrap="square" rtlCol="0">
            <a:spAutoFit/>
          </a:bodyPr>
          <a:lstStyle/>
          <a:p>
            <a:pPr algn="l"/>
            <a:r>
              <a:rPr lang="en-US" sz="2800"/>
              <a:t>Tính tổng các góc của tam giác ACB và tam giác ACD.</a:t>
            </a:r>
          </a:p>
        </p:txBody>
      </p:sp>
      <p:pic>
        <p:nvPicPr>
          <p:cNvPr id="12" name="Picture 11">
            <a:extLst>
              <a:ext uri="{FF2B5EF4-FFF2-40B4-BE49-F238E27FC236}">
                <a16:creationId xmlns:a16="http://schemas.microsoft.com/office/drawing/2014/main" id="{5F82A051-A41F-D7F3-D430-7E059411DC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942" y="1417121"/>
            <a:ext cx="577155" cy="606753"/>
          </a:xfrm>
          <a:prstGeom prst="rect">
            <a:avLst/>
          </a:prstGeom>
        </p:spPr>
      </p:pic>
      <p:pic>
        <p:nvPicPr>
          <p:cNvPr id="13" name="Picture 12">
            <a:extLst>
              <a:ext uri="{FF2B5EF4-FFF2-40B4-BE49-F238E27FC236}">
                <a16:creationId xmlns:a16="http://schemas.microsoft.com/office/drawing/2014/main" id="{662F0E58-C8A0-D588-8B22-98C34A76455E}"/>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0" y="2361010"/>
            <a:ext cx="1371127" cy="1427219"/>
          </a:xfrm>
          <a:prstGeom prst="rect">
            <a:avLst/>
          </a:prstGeom>
        </p:spPr>
      </p:pic>
      <p:sp>
        <p:nvSpPr>
          <p:cNvPr id="15" name="TextBox 14">
            <a:extLst>
              <a:ext uri="{FF2B5EF4-FFF2-40B4-BE49-F238E27FC236}">
                <a16:creationId xmlns:a16="http://schemas.microsoft.com/office/drawing/2014/main" id="{5D00ED98-5AA1-ECAA-AAC0-F330D169EBDC}"/>
              </a:ext>
            </a:extLst>
          </p:cNvPr>
          <p:cNvSpPr txBox="1"/>
          <p:nvPr/>
        </p:nvSpPr>
        <p:spPr>
          <a:xfrm>
            <a:off x="1169660" y="2961950"/>
            <a:ext cx="7468233" cy="523220"/>
          </a:xfrm>
          <a:prstGeom prst="rect">
            <a:avLst/>
          </a:prstGeom>
          <a:noFill/>
        </p:spPr>
        <p:txBody>
          <a:bodyPr wrap="square">
            <a:spAutoFit/>
          </a:bodyPr>
          <a:lstStyle/>
          <a:p>
            <a:r>
              <a:rPr lang="en-US" sz="2800" b="1"/>
              <a:t>Tổng số đo các góc của 1 tứ giác  bằng 360</a:t>
            </a:r>
            <a:r>
              <a:rPr lang="en-US" sz="2800" b="1" baseline="30000"/>
              <a:t>o</a:t>
            </a:r>
            <a:r>
              <a:rPr lang="en-US" sz="2800" b="1"/>
              <a:t> </a:t>
            </a:r>
            <a:endParaRPr lang="vi-VN" sz="2800" b="1"/>
          </a:p>
        </p:txBody>
      </p:sp>
      <p:graphicFrame>
        <p:nvGraphicFramePr>
          <p:cNvPr id="16" name="Object 15">
            <a:extLst>
              <a:ext uri="{FF2B5EF4-FFF2-40B4-BE49-F238E27FC236}">
                <a16:creationId xmlns:a16="http://schemas.microsoft.com/office/drawing/2014/main" id="{519C9789-A1E6-3051-0DA6-8A3AF4681EC7}"/>
              </a:ext>
            </a:extLst>
          </p:cNvPr>
          <p:cNvGraphicFramePr>
            <a:graphicFrameLocks noChangeAspect="1"/>
          </p:cNvGraphicFramePr>
          <p:nvPr>
            <p:extLst>
              <p:ext uri="{D42A27DB-BD31-4B8C-83A1-F6EECF244321}">
                <p14:modId xmlns:p14="http://schemas.microsoft.com/office/powerpoint/2010/main" val="635346303"/>
              </p:ext>
            </p:extLst>
          </p:nvPr>
        </p:nvGraphicFramePr>
        <p:xfrm>
          <a:off x="2614882" y="3788229"/>
          <a:ext cx="4385723" cy="766437"/>
        </p:xfrm>
        <a:graphic>
          <a:graphicData uri="http://schemas.openxmlformats.org/presentationml/2006/ole">
            <mc:AlternateContent xmlns:mc="http://schemas.openxmlformats.org/markup-compatibility/2006">
              <mc:Choice xmlns:v="urn:schemas-microsoft-com:vml" Requires="v">
                <p:oleObj name="Equation" r:id="rId5" imgW="1307880" imgH="228600" progId="Equation.DSMT4">
                  <p:embed/>
                </p:oleObj>
              </mc:Choice>
              <mc:Fallback>
                <p:oleObj name="Equation" r:id="rId5" imgW="1307880" imgH="228600" progId="Equation.DSMT4">
                  <p:embed/>
                  <p:pic>
                    <p:nvPicPr>
                      <p:cNvPr id="0" name=""/>
                      <p:cNvPicPr/>
                      <p:nvPr/>
                    </p:nvPicPr>
                    <p:blipFill>
                      <a:blip r:embed="rId6"/>
                      <a:stretch>
                        <a:fillRect/>
                      </a:stretch>
                    </p:blipFill>
                    <p:spPr>
                      <a:xfrm>
                        <a:off x="2614882" y="3788229"/>
                        <a:ext cx="4385723" cy="766437"/>
                      </a:xfrm>
                      <a:ln w="28575">
                        <a:solidFill>
                          <a:srgbClr val="C00000"/>
                        </a:solidFill>
                      </a:ln>
                    </p:spPr>
                  </p:pic>
                </p:oleObj>
              </mc:Fallback>
            </mc:AlternateContent>
          </a:graphicData>
        </a:graphic>
      </p:graphicFrame>
      <p:graphicFrame>
        <p:nvGraphicFramePr>
          <p:cNvPr id="6" name="Object 5">
            <a:extLst>
              <a:ext uri="{FF2B5EF4-FFF2-40B4-BE49-F238E27FC236}">
                <a16:creationId xmlns:a16="http://schemas.microsoft.com/office/drawing/2014/main" id="{AAF36627-E3EA-8286-D28C-3E207FB60BBA}"/>
              </a:ext>
            </a:extLst>
          </p:cNvPr>
          <p:cNvGraphicFramePr>
            <a:graphicFrameLocks noChangeAspect="1"/>
          </p:cNvGraphicFramePr>
          <p:nvPr>
            <p:extLst>
              <p:ext uri="{D42A27DB-BD31-4B8C-83A1-F6EECF244321}">
                <p14:modId xmlns:p14="http://schemas.microsoft.com/office/powerpoint/2010/main" val="2545397583"/>
              </p:ext>
            </p:extLst>
          </p:nvPr>
        </p:nvGraphicFramePr>
        <p:xfrm>
          <a:off x="3021578" y="3639470"/>
          <a:ext cx="4385717" cy="766436"/>
        </p:xfrm>
        <a:graphic>
          <a:graphicData uri="http://schemas.openxmlformats.org/presentationml/2006/ole">
            <mc:AlternateContent xmlns:mc="http://schemas.openxmlformats.org/markup-compatibility/2006">
              <mc:Choice xmlns:v="urn:schemas-microsoft-com:vml" Requires="v">
                <p:oleObj name="Equation" r:id="rId7" imgW="1307880" imgH="228600" progId="Equation.DSMT4">
                  <p:embed/>
                </p:oleObj>
              </mc:Choice>
              <mc:Fallback>
                <p:oleObj name="Equation" r:id="rId7" imgW="1307880" imgH="228600" progId="Equation.DSMT4">
                  <p:embed/>
                  <p:pic>
                    <p:nvPicPr>
                      <p:cNvPr id="0" name=""/>
                      <p:cNvPicPr/>
                      <p:nvPr/>
                    </p:nvPicPr>
                    <p:blipFill>
                      <a:blip r:embed="rId8"/>
                      <a:stretch>
                        <a:fillRect/>
                      </a:stretch>
                    </p:blipFill>
                    <p:spPr>
                      <a:xfrm>
                        <a:off x="3021578" y="3639470"/>
                        <a:ext cx="4385717" cy="766436"/>
                      </a:xfrm>
                      <a:ln w="19050">
                        <a:solidFill>
                          <a:srgbClr val="920F1D"/>
                        </a:solidFill>
                      </a:ln>
                    </p:spPr>
                  </p:pic>
                </p:oleObj>
              </mc:Fallback>
            </mc:AlternateContent>
          </a:graphicData>
        </a:graphic>
      </p:graphicFrame>
    </p:spTree>
    <p:extLst>
      <p:ext uri="{BB962C8B-B14F-4D97-AF65-F5344CB8AC3E}">
        <p14:creationId xmlns:p14="http://schemas.microsoft.com/office/powerpoint/2010/main" val="677516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843634802"/>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1976</TotalTime>
  <Words>783</Words>
  <PresentationFormat>Widescreen</PresentationFormat>
  <Paragraphs>140</Paragraphs>
  <Slides>26</Slides>
  <Notes>0</Notes>
  <HiddenSlides>0</HiddenSlides>
  <MMClips>1</MMClips>
  <ScaleCrop>false</ScaleCrop>
  <HeadingPairs>
    <vt:vector size="8" baseType="variant">
      <vt:variant>
        <vt:lpstr>Fonts Used</vt:lpstr>
      </vt:variant>
      <vt:variant>
        <vt:i4>21</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51" baseType="lpstr">
      <vt:lpstr>Arial Rounded MT Bold</vt:lpstr>
      <vt:lpstr>Heebo Bold Bold</vt:lpstr>
      <vt:lpstr>A3.OpenSansBold-San</vt:lpstr>
      <vt:lpstr>#9Slide03 NettoOT</vt:lpstr>
      <vt:lpstr>Calibri</vt:lpstr>
      <vt:lpstr>Times New Roman</vt:lpstr>
      <vt:lpstr>#9Slide03 Ample</vt:lpstr>
      <vt:lpstr>#9Slide03 SFU AGBuchStencilBQ</vt:lpstr>
      <vt:lpstr>#9Slide03 AllRoundGothic</vt:lpstr>
      <vt:lpstr>#9Slide03 SFU Futura_05</vt:lpstr>
      <vt:lpstr>#9Slide03 SVNServetica Medium</vt:lpstr>
      <vt:lpstr>A3.OpenSans-San</vt:lpstr>
      <vt:lpstr>Calibri Light</vt:lpstr>
      <vt:lpstr>Cooper Black</vt:lpstr>
      <vt:lpstr>Arial</vt:lpstr>
      <vt:lpstr>#9Slide03 Nanami Rounded Thin</vt:lpstr>
      <vt:lpstr>#9Slide03 AmpleSoft</vt:lpstr>
      <vt:lpstr>Impact</vt:lpstr>
      <vt:lpstr>Symbol</vt:lpstr>
      <vt:lpstr>Cambria Math</vt:lpstr>
      <vt:lpstr>#9Slide03 Arima Madurai Black</vt:lpstr>
      <vt:lpstr>Office Theme</vt:lpstr>
      <vt:lpstr>Custom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2022-08-24T13:39:54Z</dcterms:created>
  <dcterms:modified xsi:type="dcterms:W3CDTF">2023-07-29T13:51:50Z</dcterms:modified>
</cp:coreProperties>
</file>