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4" r:id="rId2"/>
    <p:sldId id="301" r:id="rId3"/>
    <p:sldId id="302" r:id="rId4"/>
    <p:sldId id="308" r:id="rId5"/>
    <p:sldId id="305" r:id="rId6"/>
    <p:sldId id="307" r:id="rId7"/>
    <p:sldId id="306" r:id="rId8"/>
    <p:sldId id="297" r:id="rId9"/>
    <p:sldId id="273" r:id="rId10"/>
    <p:sldId id="298" r:id="rId11"/>
    <p:sldId id="299" r:id="rId12"/>
    <p:sldId id="260" r:id="rId13"/>
    <p:sldId id="300" r:id="rId14"/>
    <p:sldId id="277" r:id="rId15"/>
    <p:sldId id="294" r:id="rId16"/>
    <p:sldId id="262" r:id="rId17"/>
    <p:sldId id="303" r:id="rId18"/>
    <p:sldId id="30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0FA"/>
    <a:srgbClr val="FBDFEB"/>
    <a:srgbClr val="33CCCC"/>
    <a:srgbClr val="00CCFF"/>
    <a:srgbClr val="F16649"/>
    <a:srgbClr val="ECF8FE"/>
    <a:srgbClr val="D3EFFD"/>
    <a:srgbClr val="C4E9FC"/>
    <a:srgbClr val="84D1F8"/>
    <a:srgbClr val="F4A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4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5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1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0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3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9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5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3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1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1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74946"/>
              </p:ext>
            </p:extLst>
          </p:nvPr>
        </p:nvGraphicFramePr>
        <p:xfrm>
          <a:off x="1761260" y="2460326"/>
          <a:ext cx="9361009" cy="3618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            Nam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Class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(4) 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Idea </a:t>
                      </a:r>
                      <a:r>
                        <a:rPr lang="en-US" sz="3200" dirty="0"/>
                        <a:t>1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Encouraging students to use (5)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8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Idea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Organizing </a:t>
                      </a:r>
                      <a:r>
                        <a:rPr lang="en-US" sz="3200" dirty="0"/>
                        <a:t>(6)               fairs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93" y="2036621"/>
            <a:ext cx="1228723" cy="1374999"/>
          </a:xfrm>
          <a:prstGeom prst="rect">
            <a:avLst/>
          </a:prstGeom>
        </p:spPr>
      </p:pic>
      <p:sp>
        <p:nvSpPr>
          <p:cNvPr id="5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9FFC3E65-D35A-46FD-98C3-D05635D64A6C}"/>
              </a:ext>
            </a:extLst>
          </p:cNvPr>
          <p:cNvSpPr/>
          <p:nvPr/>
        </p:nvSpPr>
        <p:spPr>
          <a:xfrm>
            <a:off x="5292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8" name="B2_35">
            <a:hlinkClick r:id="" action="ppaction://media"/>
            <a:extLst>
              <a:ext uri="{FF2B5EF4-FFF2-40B4-BE49-F238E27FC236}">
                <a16:creationId xmlns:a16="http://schemas.microsoft.com/office/drawing/2014/main" id="{3F551906-CD13-4E37-826E-FE89AFC025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635" y="2724120"/>
            <a:ext cx="487363" cy="487363"/>
          </a:xfrm>
          <a:prstGeom prst="rect">
            <a:avLst/>
          </a:prstGeom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E37034B6-A293-4560-A33E-A61E599F1630}"/>
              </a:ext>
            </a:extLst>
          </p:cNvPr>
          <p:cNvSpPr txBox="1"/>
          <p:nvPr/>
        </p:nvSpPr>
        <p:spPr>
          <a:xfrm>
            <a:off x="5161336" y="3506611"/>
            <a:ext cx="59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785419-4F72-476E-85E5-1C189F14069E}"/>
              </a:ext>
            </a:extLst>
          </p:cNvPr>
          <p:cNvCxnSpPr/>
          <p:nvPr/>
        </p:nvCxnSpPr>
        <p:spPr>
          <a:xfrm>
            <a:off x="4840284" y="3975188"/>
            <a:ext cx="1474513" cy="25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54295C77-7EF6-41A0-9161-2BCBD5E194FB}"/>
              </a:ext>
            </a:extLst>
          </p:cNvPr>
          <p:cNvSpPr txBox="1"/>
          <p:nvPr/>
        </p:nvSpPr>
        <p:spPr>
          <a:xfrm>
            <a:off x="9998327" y="4362915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E35528-8130-48EE-AF8F-F78BAFA9F2C8}"/>
              </a:ext>
            </a:extLst>
          </p:cNvPr>
          <p:cNvCxnSpPr/>
          <p:nvPr/>
        </p:nvCxnSpPr>
        <p:spPr>
          <a:xfrm>
            <a:off x="6833543" y="5751502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4D08EF9C-861A-4D3B-AF4A-11242E33E62C}"/>
              </a:ext>
            </a:extLst>
          </p:cNvPr>
          <p:cNvSpPr txBox="1"/>
          <p:nvPr/>
        </p:nvSpPr>
        <p:spPr>
          <a:xfrm>
            <a:off x="6710362" y="5267337"/>
            <a:ext cx="1549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uniform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785419-4F72-476E-85E5-1C189F14069E}"/>
              </a:ext>
            </a:extLst>
          </p:cNvPr>
          <p:cNvCxnSpPr/>
          <p:nvPr/>
        </p:nvCxnSpPr>
        <p:spPr>
          <a:xfrm>
            <a:off x="9749323" y="4830972"/>
            <a:ext cx="1258646" cy="223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462454" y="2743201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organise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some uniform fairs. This is where students can exchange used uniforms with other students.</a:t>
              </a:r>
              <a:endParaRPr lang="en-US" sz="28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D918EE25-D5E6-4CAF-A733-BE3C0CE46E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7796" y="2976383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 Arrow 16">
            <a:hlinkClick r:id="rId5" action="ppaction://hlinksldjump"/>
          </p:cNvPr>
          <p:cNvSpPr/>
          <p:nvPr/>
        </p:nvSpPr>
        <p:spPr>
          <a:xfrm>
            <a:off x="1909035" y="2825248"/>
            <a:ext cx="668215" cy="55645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2" y="930717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3842" y="1010698"/>
            <a:ext cx="919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95388"/>
              </p:ext>
            </p:extLst>
          </p:nvPr>
        </p:nvGraphicFramePr>
        <p:xfrm>
          <a:off x="553916" y="1618071"/>
          <a:ext cx="10603522" cy="49363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6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52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 err="1"/>
                        <a:t>Mi</a:t>
                      </a:r>
                      <a:r>
                        <a:rPr lang="en-US" sz="3200" dirty="0"/>
                        <a:t> thinks they can recycle things in the bins.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200" dirty="0"/>
                        <a:t>At book fairs, students can exchange their old books.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200" dirty="0"/>
                        <a:t>Nam thinks students will save money if they go to school by bus.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200" dirty="0"/>
                        <a:t>Students can exchange their used uniforms at uniform fairs.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2_36">
            <a:hlinkClick r:id="" action="ppaction://media"/>
            <a:extLst>
              <a:ext uri="{FF2B5EF4-FFF2-40B4-BE49-F238E27FC236}">
                <a16:creationId xmlns:a16="http://schemas.microsoft.com/office/drawing/2014/main" id="{E476DDD3-9CB5-410C-BF41-2D99D4C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3416" y="870562"/>
            <a:ext cx="627499" cy="627499"/>
          </a:xfrm>
          <a:prstGeom prst="rect">
            <a:avLst/>
          </a:prstGeom>
        </p:spPr>
      </p:pic>
      <p:sp>
        <p:nvSpPr>
          <p:cNvPr id="9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2C1934BA-271E-4284-803B-0151A7C881ED}"/>
              </a:ext>
            </a:extLst>
          </p:cNvPr>
          <p:cNvSpPr/>
          <p:nvPr/>
        </p:nvSpPr>
        <p:spPr>
          <a:xfrm>
            <a:off x="5292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B355F783-F63D-4E46-9A94-7778BA9F872D}"/>
              </a:ext>
            </a:extLst>
          </p:cNvPr>
          <p:cNvSpPr txBox="1"/>
          <p:nvPr/>
        </p:nvSpPr>
        <p:spPr>
          <a:xfrm>
            <a:off x="10412078" y="25436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0931D054-3092-4962-B249-711C980A0928}"/>
              </a:ext>
            </a:extLst>
          </p:cNvPr>
          <p:cNvSpPr txBox="1"/>
          <p:nvPr/>
        </p:nvSpPr>
        <p:spPr>
          <a:xfrm>
            <a:off x="9372272" y="35484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95979205-96BE-4AD4-AFF2-53155E8C0C6A}"/>
              </a:ext>
            </a:extLst>
          </p:cNvPr>
          <p:cNvSpPr txBox="1"/>
          <p:nvPr/>
        </p:nvSpPr>
        <p:spPr>
          <a:xfrm>
            <a:off x="10412078" y="45883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D4DC7FB5-1014-436F-B454-ECF453C87054}"/>
              </a:ext>
            </a:extLst>
          </p:cNvPr>
          <p:cNvSpPr txBox="1"/>
          <p:nvPr/>
        </p:nvSpPr>
        <p:spPr>
          <a:xfrm>
            <a:off x="9351484" y="5481139"/>
            <a:ext cx="577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12192000" cy="88758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04042" y="1441940"/>
            <a:ext cx="11983915" cy="6084703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6246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Helvetica Neue"/>
                </a:rPr>
                <a:t>Mi: 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organise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some book fairs. Students can exchange their used books at these fairs.</a:t>
              </a:r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Helvetica Neue"/>
                </a:rPr>
                <a:t>Nam: 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I'm Nam from class 6E. If I become the president of the Club, I'll encourage students to go to school by bus. It'll be fun and help the environment. Next, I'll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organise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some uniform fairs. This is where students can exchange used uniforms with other students.</a:t>
              </a:r>
              <a:endParaRPr lang="en-US" sz="28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36">
            <a:hlinkClick r:id="" action="ppaction://media"/>
            <a:extLst>
              <a:ext uri="{FF2B5EF4-FFF2-40B4-BE49-F238E27FC236}">
                <a16:creationId xmlns:a16="http://schemas.microsoft.com/office/drawing/2014/main" id="{C64B0C56-9D64-43A8-953B-587EFAE3BD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6096" y="1661218"/>
            <a:ext cx="487363" cy="4873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ft Arrow 14">
            <a:hlinkClick r:id="rId5" action="ppaction://hlinksldjump"/>
          </p:cNvPr>
          <p:cNvSpPr/>
          <p:nvPr/>
        </p:nvSpPr>
        <p:spPr>
          <a:xfrm>
            <a:off x="634151" y="1519434"/>
            <a:ext cx="668215" cy="55645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5654" y="0"/>
            <a:ext cx="11605846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2573874"/>
            <a:ext cx="4954515" cy="1840151"/>
            <a:chOff x="2094743" y="1826837"/>
            <a:chExt cx="4954515" cy="1840151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1" y="10191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930" y="1019998"/>
            <a:ext cx="11198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225" y="1816703"/>
            <a:ext cx="5351318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Name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Idea 1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Idea 2  ___________________________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8" y="2968823"/>
            <a:ext cx="10337261" cy="4021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8988" y="3330134"/>
            <a:ext cx="3105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Study Skill - 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9475" y="3720890"/>
            <a:ext cx="7988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Giving explanations and / or examples is an important writing skill.</a:t>
            </a:r>
          </a:p>
          <a:p>
            <a:r>
              <a:rPr lang="en-US" sz="2800" dirty="0"/>
              <a:t>You should give explanations and / or examples to support your ideas.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2164" y="5275013"/>
            <a:ext cx="1631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3091" y="5752216"/>
            <a:ext cx="8647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Secondly, I’ll </a:t>
            </a:r>
            <a:r>
              <a:rPr lang="en-US" sz="2800" i="1" dirty="0" err="1"/>
              <a:t>organise</a:t>
            </a:r>
            <a:r>
              <a:rPr lang="en-US" sz="2800" i="1" dirty="0"/>
              <a:t> some book fairs. At these events students can exchange their used books.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126668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145" y="1326645"/>
            <a:ext cx="10523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845" y="2567354"/>
            <a:ext cx="11181805" cy="4067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3181" y="2988048"/>
            <a:ext cx="1026740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My </a:t>
            </a:r>
            <a:r>
              <a:rPr lang="en-US" sz="3200" dirty="0"/>
              <a:t>classmate is _________________. If she/he becomes the president of the 3Rs </a:t>
            </a:r>
            <a:r>
              <a:rPr lang="en-US" sz="3200" dirty="0" err="1"/>
              <a:t>Club,he</a:t>
            </a:r>
            <a:r>
              <a:rPr lang="en-US" sz="3200" dirty="0"/>
              <a:t>/she will do two things. Firstly,  she/he will + </a:t>
            </a:r>
            <a:r>
              <a:rPr lang="en-US" sz="3200" dirty="0">
                <a:solidFill>
                  <a:srgbClr val="FF0000"/>
                </a:solidFill>
              </a:rPr>
              <a:t>Vo</a:t>
            </a:r>
            <a:r>
              <a:rPr lang="en-US" sz="3200" dirty="0" smtClean="0"/>
              <a:t>__________________________________.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Secondly, he/she will + </a:t>
            </a:r>
            <a:r>
              <a:rPr lang="en-US" sz="3200" dirty="0">
                <a:solidFill>
                  <a:srgbClr val="FF0000"/>
                </a:solidFill>
              </a:rPr>
              <a:t>Vo</a:t>
            </a:r>
            <a:r>
              <a:rPr lang="en-US" sz="3200" dirty="0" smtClean="0"/>
              <a:t>__________________________.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2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66301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58" y="11590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1488" y="2398591"/>
            <a:ext cx="10757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Listen about ideas for a green club.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Write a paragraph about ideas for a green club.</a:t>
            </a:r>
          </a:p>
        </p:txBody>
      </p:sp>
    </p:spTree>
    <p:extLst>
      <p:ext uri="{BB962C8B-B14F-4D97-AF65-F5344CB8AC3E}">
        <p14:creationId xmlns:p14="http://schemas.microsoft.com/office/powerpoint/2010/main" val="26955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966301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091" y="5449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8804" y="2268523"/>
            <a:ext cx="5550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Do exercises in the workbook.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/>
              <a:t>E1/ page 38, E2,3/page 39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6" y="2078255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365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6: SKILLS 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4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9265" y="1130068"/>
            <a:ext cx="5680374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Warm-up</a:t>
            </a:r>
            <a:r>
              <a:rPr lang="en-GB" smtClean="0">
                <a:solidFill>
                  <a:schemeClr val="tx1"/>
                </a:solidFill>
              </a:rPr>
              <a:t>: 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33604" y="3633946"/>
            <a:ext cx="5731272" cy="42384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Writing: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61685" y="2352550"/>
            <a:ext cx="5675110" cy="111491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to two students talking about what they will do if they become the president of the 3Rs Club. Fill each blank with a word or a number.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again and tick (v) T (True) or F (False)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33604" y="4212227"/>
            <a:ext cx="5743692" cy="147955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Interview a classmate. Ask him/her what two things he/she will do if he/she becomes the president of the 3Rs Club. Take notes below.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Write a paragraph about your classmate’s ideas in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Write about 50 words.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649265" y="582934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377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</a:t>
            </a:r>
            <a:r>
              <a:rPr lang="en-US" sz="3200" b="1" dirty="0" smtClean="0">
                <a:solidFill>
                  <a:schemeClr val="bg1"/>
                </a:solidFill>
              </a:rPr>
              <a:t>6: SKILLS 2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5649265" y="1768210"/>
            <a:ext cx="5662744" cy="46432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7621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5654" y="0"/>
            <a:ext cx="11605846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2573874"/>
            <a:ext cx="4954515" cy="1840151"/>
            <a:chOff x="2094743" y="1826837"/>
            <a:chExt cx="4954515" cy="1840151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84B1"/>
                  </a:solidFill>
                </a:rPr>
                <a:t>Listening</a:t>
              </a:r>
              <a:endParaRPr lang="en-US" sz="4800" b="1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6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2911" y="0"/>
            <a:ext cx="12119089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28751" y="25829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7731" y="950795"/>
            <a:ext cx="63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EAAAE"/>
                </a:solidFill>
              </a:rPr>
              <a:t>DISCUSSION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77" y="1597126"/>
            <a:ext cx="8809892" cy="5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2129" y="70910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243627" y="-21424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10744"/>
              </p:ext>
            </p:extLst>
          </p:nvPr>
        </p:nvGraphicFramePr>
        <p:xfrm>
          <a:off x="257705" y="1400352"/>
          <a:ext cx="11676587" cy="16010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32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president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prezɪdənt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Chủ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tịch</a:t>
                      </a:r>
                      <a:endParaRPr lang="en-US" sz="32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800931"/>
              </p:ext>
            </p:extLst>
          </p:nvPr>
        </p:nvGraphicFramePr>
        <p:xfrm>
          <a:off x="257705" y="3001353"/>
          <a:ext cx="1167658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fair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feə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(r)/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Hội</a:t>
                      </a:r>
                      <a:r>
                        <a:rPr lang="en-US" sz="32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chợ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800" b="1" dirty="0" smtClean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</a:rPr>
                        <a:t>encourage</a:t>
                      </a:r>
                      <a:r>
                        <a:rPr lang="en-US" sz="3200" b="1" baseline="0" dirty="0" smtClean="0">
                          <a:solidFill>
                            <a:srgbClr val="AD4F0F"/>
                          </a:solidFill>
                        </a:rPr>
                        <a:t> (v)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ɪnˈkʌrɪdʒ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Khuyến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khích</a:t>
                      </a:r>
                      <a:endParaRPr lang="en-US" sz="32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5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92" y="2080453"/>
            <a:ext cx="3149638" cy="3524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46" y="2324970"/>
            <a:ext cx="3052978" cy="3416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05991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7860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Nam</a:t>
            </a:r>
          </a:p>
        </p:txBody>
      </p:sp>
      <p:pic>
        <p:nvPicPr>
          <p:cNvPr id="2" name="B2_35">
            <a:hlinkClick r:id="" action="ppaction://media"/>
            <a:extLst>
              <a:ext uri="{FF2B5EF4-FFF2-40B4-BE49-F238E27FC236}">
                <a16:creationId xmlns:a16="http://schemas.microsoft.com/office/drawing/2014/main" id="{22444092-3FEA-44C1-9D19-78283EBB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0411" y="3231185"/>
            <a:ext cx="707769" cy="70776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29910"/>
              </p:ext>
            </p:extLst>
          </p:nvPr>
        </p:nvGraphicFramePr>
        <p:xfrm>
          <a:off x="1761260" y="2265637"/>
          <a:ext cx="8669483" cy="396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</a:rPr>
                        <a:t>Mi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Class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(1)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Idea </a:t>
                      </a:r>
                      <a:r>
                        <a:rPr lang="en-US" sz="3200" dirty="0"/>
                        <a:t>1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Putting a (2)                  bin in every classroom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5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Idea </a:t>
                      </a:r>
                      <a:r>
                        <a:rPr lang="en-US" sz="3200" dirty="0"/>
                        <a:t>2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Having (3)                 fairs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01" y="1996346"/>
            <a:ext cx="1228723" cy="1375001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C6896CEA-FC22-4BA7-A977-C474AB21E78E}"/>
              </a:ext>
            </a:extLst>
          </p:cNvPr>
          <p:cNvSpPr/>
          <p:nvPr/>
        </p:nvSpPr>
        <p:spPr>
          <a:xfrm>
            <a:off x="5292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5" name="B2_35">
            <a:hlinkClick r:id="" action="ppaction://media"/>
            <a:extLst>
              <a:ext uri="{FF2B5EF4-FFF2-40B4-BE49-F238E27FC236}">
                <a16:creationId xmlns:a16="http://schemas.microsoft.com/office/drawing/2014/main" id="{69E51A98-42EB-4D91-B1E2-420F40FFD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5209" y="2488872"/>
            <a:ext cx="487363" cy="4873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B9B50B-BD0B-44AC-B086-B9648187F52B}"/>
              </a:ext>
            </a:extLst>
          </p:cNvPr>
          <p:cNvCxnSpPr/>
          <p:nvPr/>
        </p:nvCxnSpPr>
        <p:spPr>
          <a:xfrm>
            <a:off x="5155137" y="2889560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384161-C55C-4C6E-99EB-0244F91EC223}"/>
              </a:ext>
            </a:extLst>
          </p:cNvPr>
          <p:cNvCxnSpPr/>
          <p:nvPr/>
        </p:nvCxnSpPr>
        <p:spPr>
          <a:xfrm>
            <a:off x="6343857" y="4548908"/>
            <a:ext cx="1639558" cy="55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0CE334-2F42-4ED8-90DB-572A538C299F}"/>
              </a:ext>
            </a:extLst>
          </p:cNvPr>
          <p:cNvCxnSpPr/>
          <p:nvPr/>
        </p:nvCxnSpPr>
        <p:spPr>
          <a:xfrm flipV="1">
            <a:off x="5974916" y="5917223"/>
            <a:ext cx="1542507" cy="11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6B5E52B1-70CF-43E4-B941-3F95392084BB}"/>
              </a:ext>
            </a:extLst>
          </p:cNvPr>
          <p:cNvSpPr txBox="1"/>
          <p:nvPr/>
        </p:nvSpPr>
        <p:spPr>
          <a:xfrm>
            <a:off x="5471172" y="2391460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6A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8BA2028A-7D34-4E8C-94B1-4F736BA7B564}"/>
              </a:ext>
            </a:extLst>
          </p:cNvPr>
          <p:cNvSpPr txBox="1"/>
          <p:nvPr/>
        </p:nvSpPr>
        <p:spPr>
          <a:xfrm>
            <a:off x="6364508" y="4046315"/>
            <a:ext cx="168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recycling</a:t>
            </a:r>
          </a:p>
        </p:txBody>
      </p: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88FDBCEC-E2AE-441F-8EBA-B1693929B777}"/>
              </a:ext>
            </a:extLst>
          </p:cNvPr>
          <p:cNvSpPr txBox="1"/>
          <p:nvPr/>
        </p:nvSpPr>
        <p:spPr>
          <a:xfrm>
            <a:off x="6280848" y="5403944"/>
            <a:ext cx="104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book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400908" y="2558563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organise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some book fairs. Students can exchange their used books at these fairs.</a:t>
              </a:r>
              <a:endParaRPr lang="en-US" sz="28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B377020B-E0AC-466E-B766-9E4B7106C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3671" y="2727837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8003" y="687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1821112" y="2599588"/>
            <a:ext cx="668215" cy="55645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1984</TotalTime>
  <Words>898</Words>
  <PresentationFormat>Widescreen</PresentationFormat>
  <Paragraphs>124</Paragraphs>
  <Slides>19</Slides>
  <Notes>3</Notes>
  <HiddenSlides>3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Helvetica Neue</vt:lpstr>
      <vt:lpstr>Myriad Pro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2023-09-18T16:43:50Z</dcterms:modified>
</cp:coreProperties>
</file>