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3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3" r:id="rId1"/>
  </p:sldMasterIdLst>
  <p:notesMasterIdLst>
    <p:notesMasterId r:id="rId13"/>
  </p:notesMasterIdLst>
  <p:sldIdLst>
    <p:sldId id="256" r:id="rId2"/>
    <p:sldId id="264" r:id="rId3"/>
    <p:sldId id="261" r:id="rId4"/>
    <p:sldId id="262" r:id="rId5"/>
    <p:sldId id="263" r:id="rId6"/>
    <p:sldId id="265" r:id="rId7"/>
    <p:sldId id="266" r:id="rId8"/>
    <p:sldId id="267" r:id="rId9"/>
    <p:sldId id="268" r:id="rId10"/>
    <p:sldId id="269" r:id="rId11"/>
    <p:sldId id="270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7" d="100"/>
          <a:sy n="67" d="100"/>
        </p:scale>
        <p:origin x="83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2.2506158786405963E-2"/>
          <c:y val="0.10823798015714235"/>
          <c:w val="0.95701913226530988"/>
          <c:h val="0.7054814530209886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Sheet1!$B$10</c:f>
              <c:strCache>
                <c:ptCount val="1"/>
                <c:pt idx="0">
                  <c:v>Năm 2018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Sheet1!$C$9:$E$9</c:f>
              <c:strCache>
                <c:ptCount val="3"/>
                <c:pt idx="0">
                  <c:v>Gia Lai</c:v>
                </c:pt>
                <c:pt idx="1">
                  <c:v>Đắk Lắk</c:v>
                </c:pt>
                <c:pt idx="2">
                  <c:v>Lâm Đồng</c:v>
                </c:pt>
              </c:strCache>
            </c:strRef>
          </c:cat>
          <c:val>
            <c:numRef>
              <c:f>Sheet1!$C$10:$E$10</c:f>
              <c:numCache>
                <c:formatCode>General</c:formatCode>
                <c:ptCount val="3"/>
                <c:pt idx="0">
                  <c:v>34</c:v>
                </c:pt>
                <c:pt idx="1">
                  <c:v>47</c:v>
                </c:pt>
                <c:pt idx="2">
                  <c:v>32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D22-4B29-B2AF-76FAA9531FF5}"/>
            </c:ext>
          </c:extLst>
        </c:ser>
        <c:ser>
          <c:idx val="1"/>
          <c:order val="1"/>
          <c:tx>
            <c:strRef>
              <c:f>Sheet1!$B$11</c:f>
              <c:strCache>
                <c:ptCount val="1"/>
                <c:pt idx="0">
                  <c:v>Năm 2019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Sheet1!$C$9:$E$9</c:f>
              <c:strCache>
                <c:ptCount val="3"/>
                <c:pt idx="0">
                  <c:v>Gia Lai</c:v>
                </c:pt>
                <c:pt idx="1">
                  <c:v>Đắk Lắk</c:v>
                </c:pt>
                <c:pt idx="2">
                  <c:v>Lâm Đồng</c:v>
                </c:pt>
              </c:strCache>
            </c:strRef>
          </c:cat>
          <c:val>
            <c:numRef>
              <c:f>Sheet1!$C$11:$E$11</c:f>
              <c:numCache>
                <c:formatCode>General</c:formatCode>
                <c:ptCount val="3"/>
                <c:pt idx="0">
                  <c:v>44</c:v>
                </c:pt>
                <c:pt idx="1">
                  <c:v>54</c:v>
                </c:pt>
                <c:pt idx="2">
                  <c:v>46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D22-4B29-B2AF-76FAA9531FF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58046328"/>
        <c:axId val="357078568"/>
      </c:barChart>
      <c:catAx>
        <c:axId val="3580463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en-US"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57078568"/>
        <c:crosses val="autoZero"/>
        <c:auto val="1"/>
        <c:lblAlgn val="ctr"/>
        <c:lblOffset val="100"/>
        <c:noMultiLvlLbl val="0"/>
      </c:catAx>
      <c:valAx>
        <c:axId val="35707856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en-US"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5804632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41233814107047151"/>
          <c:y val="0.91746708331727966"/>
          <c:w val="0.15550761427825821"/>
          <c:h val="8.253291668272028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en-US"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lang="en-US"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lang="en-US" sz="144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charset="0"/>
                <a:ea typeface="+mn-ea"/>
                <a:cs typeface="Times New Roman" panose="02020603050405020304" charset="0"/>
              </a:defRPr>
            </a:pPr>
            <a:r>
              <a:rPr lang="en-US" sz="1200" b="1" dirty="0" err="1">
                <a:solidFill>
                  <a:schemeClr val="tx1"/>
                </a:solidFill>
              </a:rPr>
              <a:t>Lượng</a:t>
            </a:r>
            <a:r>
              <a:rPr lang="en-US" sz="1200" b="1" dirty="0">
                <a:solidFill>
                  <a:schemeClr val="tx1"/>
                </a:solidFill>
              </a:rPr>
              <a:t> </a:t>
            </a:r>
            <a:r>
              <a:rPr lang="en-US" sz="1200" b="1" dirty="0" err="1">
                <a:solidFill>
                  <a:schemeClr val="tx1"/>
                </a:solidFill>
              </a:rPr>
              <a:t>điện</a:t>
            </a:r>
            <a:r>
              <a:rPr lang="en-US" sz="1200" b="1" dirty="0">
                <a:solidFill>
                  <a:schemeClr val="tx1"/>
                </a:solidFill>
              </a:rPr>
              <a:t> </a:t>
            </a:r>
            <a:r>
              <a:rPr lang="en-US" sz="1200" b="1" dirty="0" err="1">
                <a:solidFill>
                  <a:schemeClr val="tx1"/>
                </a:solidFill>
              </a:rPr>
              <a:t>sinh</a:t>
            </a:r>
            <a:r>
              <a:rPr lang="en-US" sz="1200" b="1" dirty="0">
                <a:solidFill>
                  <a:schemeClr val="tx1"/>
                </a:solidFill>
              </a:rPr>
              <a:t> </a:t>
            </a:r>
            <a:r>
              <a:rPr lang="en-US" sz="1200" b="1" dirty="0" err="1">
                <a:solidFill>
                  <a:schemeClr val="tx1"/>
                </a:solidFill>
              </a:rPr>
              <a:t>hoạt</a:t>
            </a:r>
            <a:r>
              <a:rPr lang="en-US" sz="1200" b="1" dirty="0">
                <a:solidFill>
                  <a:schemeClr val="tx1"/>
                </a:solidFill>
              </a:rPr>
              <a:t> </a:t>
            </a:r>
            <a:r>
              <a:rPr lang="en-US" sz="1200" b="1" dirty="0" err="1">
                <a:solidFill>
                  <a:schemeClr val="tx1"/>
                </a:solidFill>
              </a:rPr>
              <a:t>của</a:t>
            </a:r>
            <a:r>
              <a:rPr lang="en-US" sz="1200" b="1" dirty="0">
                <a:solidFill>
                  <a:schemeClr val="tx1"/>
                </a:solidFill>
              </a:rPr>
              <a:t> </a:t>
            </a:r>
            <a:r>
              <a:rPr lang="en-US" sz="1200" b="1" dirty="0" err="1">
                <a:solidFill>
                  <a:schemeClr val="tx1"/>
                </a:solidFill>
              </a:rPr>
              <a:t>các</a:t>
            </a:r>
            <a:r>
              <a:rPr lang="en-US" sz="1200" b="1" dirty="0">
                <a:solidFill>
                  <a:schemeClr val="tx1"/>
                </a:solidFill>
              </a:rPr>
              <a:t> </a:t>
            </a:r>
            <a:r>
              <a:rPr lang="en-US" sz="1200" b="1" dirty="0" err="1">
                <a:solidFill>
                  <a:schemeClr val="tx1"/>
                </a:solidFill>
              </a:rPr>
              <a:t>khu</a:t>
            </a:r>
            <a:r>
              <a:rPr lang="en-US" sz="1200" b="1" dirty="0">
                <a:solidFill>
                  <a:schemeClr val="tx1"/>
                </a:solidFill>
              </a:rPr>
              <a:t> </a:t>
            </a:r>
            <a:r>
              <a:rPr lang="en-US" sz="1200" b="1" dirty="0" err="1">
                <a:solidFill>
                  <a:schemeClr val="tx1"/>
                </a:solidFill>
              </a:rPr>
              <a:t>vực</a:t>
            </a:r>
            <a:endParaRPr lang="en-US" sz="1200" b="1" dirty="0">
              <a:solidFill>
                <a:schemeClr val="tx1"/>
              </a:solidFill>
            </a:endParaRPr>
          </a:p>
          <a:p>
            <a:pPr>
              <a:defRPr b="1"/>
            </a:pPr>
            <a:r>
              <a:rPr lang="en-US" sz="1200" b="1" dirty="0" err="1">
                <a:solidFill>
                  <a:schemeClr val="tx1"/>
                </a:solidFill>
              </a:rPr>
              <a:t>trong</a:t>
            </a:r>
            <a:r>
              <a:rPr lang="en-US" sz="1200" b="1" dirty="0">
                <a:solidFill>
                  <a:schemeClr val="tx1"/>
                </a:solidFill>
              </a:rPr>
              <a:t> </a:t>
            </a:r>
            <a:r>
              <a:rPr lang="en-US" sz="1200" b="1" dirty="0" err="1">
                <a:solidFill>
                  <a:schemeClr val="tx1"/>
                </a:solidFill>
              </a:rPr>
              <a:t>tháng</a:t>
            </a:r>
            <a:r>
              <a:rPr lang="en-US" sz="1200" b="1" dirty="0">
                <a:solidFill>
                  <a:schemeClr val="tx1"/>
                </a:solidFill>
              </a:rPr>
              <a:t> 1/2021 (</a:t>
            </a:r>
            <a:r>
              <a:rPr lang="en-US" sz="1200" b="1" dirty="0" err="1">
                <a:solidFill>
                  <a:schemeClr val="tx1"/>
                </a:solidFill>
              </a:rPr>
              <a:t>đơn</a:t>
            </a:r>
            <a:r>
              <a:rPr lang="en-US" sz="1200" b="1" dirty="0">
                <a:solidFill>
                  <a:schemeClr val="tx1"/>
                </a:solidFill>
              </a:rPr>
              <a:t> </a:t>
            </a:r>
            <a:r>
              <a:rPr lang="en-US" sz="1200" b="1" dirty="0" err="1">
                <a:solidFill>
                  <a:schemeClr val="tx1"/>
                </a:solidFill>
              </a:rPr>
              <a:t>vị</a:t>
            </a:r>
            <a:r>
              <a:rPr lang="en-US" sz="1200" b="1" dirty="0">
                <a:solidFill>
                  <a:schemeClr val="tx1"/>
                </a:solidFill>
              </a:rPr>
              <a:t>: kWh)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en-US" sz="144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charset="0"/>
              <a:ea typeface="+mn-ea"/>
              <a:cs typeface="Times New Roman" panose="02020603050405020304" charset="0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Sheet1!$B$2:$D$2</c:f>
              <c:strCache>
                <c:ptCount val="3"/>
                <c:pt idx="0">
                  <c:v>Khu A</c:v>
                </c:pt>
                <c:pt idx="1">
                  <c:v>Khu B</c:v>
                </c:pt>
                <c:pt idx="2">
                  <c:v>Khu C</c:v>
                </c:pt>
              </c:strCache>
            </c:strRef>
          </c:cat>
          <c:val>
            <c:numRef>
              <c:f>Sheet1!$B$3:$D$3</c:f>
              <c:numCache>
                <c:formatCode>General</c:formatCode>
                <c:ptCount val="3"/>
                <c:pt idx="0">
                  <c:v>6200</c:v>
                </c:pt>
                <c:pt idx="1">
                  <c:v>11000</c:v>
                </c:pt>
                <c:pt idx="2">
                  <c:v>13000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9D8-4462-A938-85990276E98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59758032"/>
        <c:axId val="359758360"/>
      </c:barChart>
      <c:catAx>
        <c:axId val="3597580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en-US"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charset="0"/>
                <a:ea typeface="+mn-ea"/>
                <a:cs typeface="Times New Roman" panose="02020603050405020304" charset="0"/>
              </a:defRPr>
            </a:pPr>
            <a:endParaRPr lang="en-US"/>
          </a:p>
        </c:txPr>
        <c:crossAx val="359758360"/>
        <c:crosses val="autoZero"/>
        <c:auto val="1"/>
        <c:lblAlgn val="ctr"/>
        <c:lblOffset val="100"/>
        <c:noMultiLvlLbl val="0"/>
      </c:catAx>
      <c:valAx>
        <c:axId val="3597583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en-US"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charset="0"/>
                <a:ea typeface="+mn-ea"/>
                <a:cs typeface="Times New Roman" panose="02020603050405020304" charset="0"/>
              </a:defRPr>
            </a:pPr>
            <a:endParaRPr lang="en-US"/>
          </a:p>
        </c:txPr>
        <c:crossAx val="35975803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lang="en-US" sz="1200">
          <a:latin typeface="Times New Roman" panose="02020603050405020304" charset="0"/>
          <a:cs typeface="Times New Roman" panose="02020603050405020304" charset="0"/>
        </a:defRPr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lang="en-US" sz="12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r>
              <a:rPr lang="en-US" sz="1200">
                <a:latin typeface="Arial" panose="020B0604020202020204" pitchFamily="34" charset="0"/>
                <a:cs typeface="Arial" panose="020B0604020202020204" pitchFamily="34" charset="0"/>
              </a:rPr>
              <a:t>Tỉ</a:t>
            </a:r>
            <a:r>
              <a:rPr lang="en-US" sz="1200" baseline="0">
                <a:latin typeface="Arial" panose="020B0604020202020204" pitchFamily="34" charset="0"/>
                <a:cs typeface="Arial" panose="020B0604020202020204" pitchFamily="34" charset="0"/>
              </a:rPr>
              <a:t> lệ mỗi loại gia cầm trong trang trại</a:t>
            </a:r>
            <a:endParaRPr lang="en-US" sz="1200">
              <a:latin typeface="Arial" panose="020B0604020202020204" pitchFamily="34" charset="0"/>
              <a:cs typeface="Arial" panose="020B0604020202020204" pitchFamily="34" charset="0"/>
            </a:endParaRPr>
          </a:p>
        </c:rich>
      </c:tx>
      <c:layout>
        <c:manualLayout>
          <c:xMode val="edge"/>
          <c:yMode val="edge"/>
          <c:x val="0.193138888888889"/>
          <c:y val="4.166666666666669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en-US" sz="12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Sheet1!$B$39</c:f>
              <c:strCache>
                <c:ptCount val="1"/>
                <c:pt idx="0">
                  <c:v>Số con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7DED-4E2B-B45E-9421925791F1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7DED-4E2B-B45E-9421925791F1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7DED-4E2B-B45E-9421925791F1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7DED-4E2B-B45E-9421925791F1}"/>
              </c:ext>
            </c:extLst>
          </c:dPt>
          <c:dLbls>
            <c:dLbl>
              <c:idx val="2"/>
              <c:layout>
                <c:manualLayout>
                  <c:x val="0.115807860262009"/>
                  <c:y val="4.7551319242989401E-2"/>
                </c:manualLayout>
              </c:layout>
              <c:numFmt formatCode="General" sourceLinked="0"/>
              <c:spPr>
                <a:pattFill prst="pct75">
                  <a:fgClr>
                    <a:schemeClr val="dk1">
                      <a:lumMod val="75000"/>
                      <a:lumOff val="25000"/>
                    </a:schemeClr>
                  </a:fgClr>
                  <a:bgClr>
                    <a:schemeClr val="dk1">
                      <a:lumMod val="65000"/>
                      <a:lumOff val="35000"/>
                    </a:schemeClr>
                  </a:bgClr>
                </a:pattFill>
                <a:ln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lang="en-US" sz="1000" b="1" i="0" u="none" strike="noStrike" kern="1200" baseline="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7DED-4E2B-B45E-9421925791F1}"/>
                </c:ext>
              </c:extLst>
            </c:dLbl>
            <c:dLbl>
              <c:idx val="3"/>
              <c:layout>
                <c:manualLayout>
                  <c:x val="0.130794393058946"/>
                  <c:y val="0.126436800663075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 defTabSz="914400">
                      <a:defRPr lang="en-US" sz="1000" b="1" i="0" u="none" strike="noStrike" kern="1200" baseline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/>
                      <a:t>19%</a:t>
                    </a:r>
                    <a:endParaRPr lang="en-US">
                      <a:ln>
                        <a:noFill/>
                      </a:ln>
                      <a:solidFill>
                        <a:sysClr val="window" lastClr="FFFFFF"/>
                      </a:solidFill>
                    </a:endParaRPr>
                  </a:p>
                </c:rich>
              </c:tx>
              <c:numFmt formatCode="General" sourceLinked="0"/>
              <c:spPr>
                <a:pattFill prst="pct75">
                  <a:fgClr>
                    <a:schemeClr val="dk1">
                      <a:lumMod val="75000"/>
                      <a:lumOff val="25000"/>
                    </a:schemeClr>
                  </a:fgClr>
                  <a:bgClr>
                    <a:schemeClr val="dk1">
                      <a:lumMod val="65000"/>
                      <a:lumOff val="35000"/>
                    </a:schemeClr>
                  </a:bgClr>
                </a:pattFill>
                <a:ln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 defTabSz="914400">
                    <a:defRPr lang="en-US" sz="1000" b="1" i="0" u="none" strike="noStrike" kern="1200" baseline="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7-7DED-4E2B-B45E-9421925791F1}"/>
                </c:ext>
              </c:extLst>
            </c:dLbl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en-US"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Sheet1!$A$40:$A$43</c:f>
              <c:strCache>
                <c:ptCount val="4"/>
                <c:pt idx="0">
                  <c:v>Gà </c:v>
                </c:pt>
                <c:pt idx="1">
                  <c:v>Ngan</c:v>
                </c:pt>
                <c:pt idx="2">
                  <c:v>Ngỗng</c:v>
                </c:pt>
                <c:pt idx="3">
                  <c:v>Vịt</c:v>
                </c:pt>
              </c:strCache>
            </c:strRef>
          </c:cat>
          <c:val>
            <c:numRef>
              <c:f>Sheet1!$B$40:$B$43</c:f>
              <c:numCache>
                <c:formatCode>General</c:formatCode>
                <c:ptCount val="4"/>
                <c:pt idx="0">
                  <c:v>120</c:v>
                </c:pt>
                <c:pt idx="1">
                  <c:v>40</c:v>
                </c:pt>
                <c:pt idx="2">
                  <c:v>10</c:v>
                </c:pt>
                <c:pt idx="3">
                  <c:v>40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7DED-4E2B-B45E-9421925791F1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en-US" sz="9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 lang="en-US"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withinLinear" id="18">
  <a:schemeClr val="accent5"/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98EE06-8866-4A37-BC1A-CF1A99A01DFC}" type="datetimeFigureOut">
              <a:rPr lang="en-US" smtClean="0"/>
              <a:t>8/18/2022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151054-F495-40AD-80B6-1D0EC311E5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71767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B151054-F495-40AD-80B6-1D0EC311E500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14031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B151054-F495-40AD-80B6-1D0EC311E500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86387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B151054-F495-40AD-80B6-1D0EC311E500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2165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B151054-F495-40AD-80B6-1D0EC311E500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42546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9A090-9E10-44C2-BC14-F12881B2DC0A}" type="datetimeFigureOut">
              <a:rPr lang="en-US" smtClean="0"/>
              <a:t>8/18/2022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B8DC8167-E093-47FC-8B39-F9B5FC70BC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77097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9A090-9E10-44C2-BC14-F12881B2DC0A}" type="datetimeFigureOut">
              <a:rPr lang="en-US" smtClean="0"/>
              <a:t>8/18/2022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B8DC8167-E093-47FC-8B39-F9B5FC70BC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95762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9A090-9E10-44C2-BC14-F12881B2DC0A}" type="datetimeFigureOut">
              <a:rPr lang="en-US" smtClean="0"/>
              <a:t>8/18/2022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B8DC8167-E093-47FC-8B39-F9B5FC70BC72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849245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9A090-9E10-44C2-BC14-F12881B2DC0A}" type="datetimeFigureOut">
              <a:rPr lang="en-US" smtClean="0"/>
              <a:t>8/18/2022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8DC8167-E093-47FC-8B39-F9B5FC70BC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230702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9A090-9E10-44C2-BC14-F12881B2DC0A}" type="datetimeFigureOut">
              <a:rPr lang="en-US" smtClean="0"/>
              <a:t>8/18/2022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8DC8167-E093-47FC-8B39-F9B5FC70BC72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2269534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9A090-9E10-44C2-BC14-F12881B2DC0A}" type="datetimeFigureOut">
              <a:rPr lang="en-US" smtClean="0"/>
              <a:t>8/18/2022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8DC8167-E093-47FC-8B39-F9B5FC70BC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961903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9A090-9E10-44C2-BC14-F12881B2DC0A}" type="datetimeFigureOut">
              <a:rPr lang="en-US" smtClean="0"/>
              <a:t>8/18/2022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C8167-E093-47FC-8B39-F9B5FC70BC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47258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9A090-9E10-44C2-BC14-F12881B2DC0A}" type="datetimeFigureOut">
              <a:rPr lang="en-US" smtClean="0"/>
              <a:t>8/18/2022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C8167-E093-47FC-8B39-F9B5FC70BC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01243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9A090-9E10-44C2-BC14-F12881B2DC0A}" type="datetimeFigureOut">
              <a:rPr lang="en-US" smtClean="0"/>
              <a:t>8/18/2022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C8167-E093-47FC-8B39-F9B5FC70BC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5284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9A090-9E10-44C2-BC14-F12881B2DC0A}" type="datetimeFigureOut">
              <a:rPr lang="en-US" smtClean="0"/>
              <a:t>8/18/2022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B8DC8167-E093-47FC-8B39-F9B5FC70BC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1299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9A090-9E10-44C2-BC14-F12881B2DC0A}" type="datetimeFigureOut">
              <a:rPr lang="en-US" smtClean="0"/>
              <a:t>8/18/2022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B8DC8167-E093-47FC-8B39-F9B5FC70BC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7802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9A090-9E10-44C2-BC14-F12881B2DC0A}" type="datetimeFigureOut">
              <a:rPr lang="en-US" smtClean="0"/>
              <a:t>8/18/2022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B8DC8167-E093-47FC-8B39-F9B5FC70BC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97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9A090-9E10-44C2-BC14-F12881B2DC0A}" type="datetimeFigureOut">
              <a:rPr lang="en-US" smtClean="0"/>
              <a:t>8/18/2022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C8167-E093-47FC-8B39-F9B5FC70BC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86418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9A090-9E10-44C2-BC14-F12881B2DC0A}" type="datetimeFigureOut">
              <a:rPr lang="en-US" smtClean="0"/>
              <a:t>8/18/2022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C8167-E093-47FC-8B39-F9B5FC70BC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18741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9A090-9E10-44C2-BC14-F12881B2DC0A}" type="datetimeFigureOut">
              <a:rPr lang="en-US" smtClean="0"/>
              <a:t>8/18/2022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C8167-E093-47FC-8B39-F9B5FC70BC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5263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9A090-9E10-44C2-BC14-F12881B2DC0A}" type="datetimeFigureOut">
              <a:rPr lang="en-US" smtClean="0"/>
              <a:t>8/18/2022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8DC8167-E093-47FC-8B39-F9B5FC70BC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37864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E9A090-9E10-44C2-BC14-F12881B2DC0A}" type="datetimeFigureOut">
              <a:rPr lang="en-US" smtClean="0"/>
              <a:t>8/18/2022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B8DC8167-E093-47FC-8B39-F9B5FC70BC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97075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4" r:id="rId1"/>
    <p:sldLayoutId id="2147483775" r:id="rId2"/>
    <p:sldLayoutId id="2147483776" r:id="rId3"/>
    <p:sldLayoutId id="2147483777" r:id="rId4"/>
    <p:sldLayoutId id="2147483778" r:id="rId5"/>
    <p:sldLayoutId id="2147483779" r:id="rId6"/>
    <p:sldLayoutId id="2147483780" r:id="rId7"/>
    <p:sldLayoutId id="2147483781" r:id="rId8"/>
    <p:sldLayoutId id="2147483782" r:id="rId9"/>
    <p:sldLayoutId id="2147483783" r:id="rId10"/>
    <p:sldLayoutId id="2147483784" r:id="rId11"/>
    <p:sldLayoutId id="2147483785" r:id="rId12"/>
    <p:sldLayoutId id="2147483786" r:id="rId13"/>
    <p:sldLayoutId id="2147483787" r:id="rId14"/>
    <p:sldLayoutId id="2147483788" r:id="rId15"/>
    <p:sldLayoutId id="214748378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FDF603A1-E080-FBDF-E8FA-162859F0EDC3}"/>
              </a:ext>
            </a:extLst>
          </p:cNvPr>
          <p:cNvSpPr txBox="1"/>
          <p:nvPr/>
        </p:nvSpPr>
        <p:spPr>
          <a:xfrm>
            <a:off x="436661" y="2186669"/>
            <a:ext cx="11318677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60045" marR="0" indent="0" algn="ctr">
              <a:spcBef>
                <a:spcPts val="200"/>
              </a:spcBef>
              <a:spcAft>
                <a:spcPts val="200"/>
              </a:spcAft>
            </a:pPr>
            <a:r>
              <a:rPr lang="en-US" sz="40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BÀI 2. MÔ TẢ VÀ BIỂU DIỄN DỮ LIỆU TRÊN CÁC BẢNG VÀ BIỂU ĐỒ 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E29B502-135C-A98E-5B69-1F58FB3111C0}"/>
              </a:ext>
            </a:extLst>
          </p:cNvPr>
          <p:cNvSpPr txBox="1">
            <a:spLocks/>
          </p:cNvSpPr>
          <p:nvPr/>
        </p:nvSpPr>
        <p:spPr>
          <a:xfrm>
            <a:off x="1030708" y="3869710"/>
            <a:ext cx="9601196" cy="1303867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5400" kern="1200" cap="none">
                <a:ln w="3175" cmpd="sng"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en-US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94408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FDF603A1-E080-FBDF-E8FA-162859F0EDC3}"/>
              </a:ext>
            </a:extLst>
          </p:cNvPr>
          <p:cNvSpPr txBox="1"/>
          <p:nvPr/>
        </p:nvSpPr>
        <p:spPr>
          <a:xfrm>
            <a:off x="436661" y="286633"/>
            <a:ext cx="11318677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60045" marR="0" indent="0" algn="ctr">
              <a:spcBef>
                <a:spcPts val="200"/>
              </a:spcBef>
              <a:spcAft>
                <a:spcPts val="200"/>
              </a:spcAft>
            </a:pPr>
            <a:r>
              <a:rPr lang="vi-VN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Phiếu học tập số </a:t>
            </a:r>
            <a:r>
              <a:rPr lang="en-US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5</a:t>
            </a:r>
            <a:r>
              <a:rPr lang="en-US" sz="3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43A894F-7F88-D3C0-12FF-C67487A0B724}"/>
              </a:ext>
            </a:extLst>
          </p:cNvPr>
          <p:cNvSpPr txBox="1"/>
          <p:nvPr/>
        </p:nvSpPr>
        <p:spPr>
          <a:xfrm>
            <a:off x="1610436" y="5086693"/>
            <a:ext cx="10581563" cy="90563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60045" marR="0" indent="0">
              <a:lnSpc>
                <a:spcPct val="115000"/>
              </a:lnSpc>
              <a:spcBef>
                <a:spcPts val="200"/>
              </a:spcBef>
              <a:spcAft>
                <a:spcPts val="200"/>
              </a:spcAft>
              <a:tabLst>
                <a:tab pos="1440180" algn="l"/>
              </a:tabLst>
            </a:pPr>
            <a:r>
              <a:rPr lang="vi-VN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Bạn hãy cho biết biểu đồ Bình </a:t>
            </a:r>
            <a:r>
              <a:rPr lang="en-US" sz="24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vẽ</a:t>
            </a:r>
            <a:r>
              <a:rPr lang="vi-VN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đã chính xác chưa. Nếu chưa thì cần điểu chỉnh lại như thế nào cho đúng?</a:t>
            </a:r>
            <a:endParaRPr lang="en-US" sz="24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A82ADCE5-264F-D31C-B460-BA67427CCA3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236461157"/>
              </p:ext>
            </p:extLst>
          </p:nvPr>
        </p:nvGraphicFramePr>
        <p:xfrm>
          <a:off x="7060440" y="1395907"/>
          <a:ext cx="4007895" cy="29206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613FC34C-F1E7-D3ED-CEFD-D333D33D76E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408168"/>
              </p:ext>
            </p:extLst>
          </p:nvPr>
        </p:nvGraphicFramePr>
        <p:xfrm>
          <a:off x="1610436" y="1364774"/>
          <a:ext cx="4640239" cy="292062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403262">
                  <a:extLst>
                    <a:ext uri="{9D8B030D-6E8A-4147-A177-3AD203B41FA5}">
                      <a16:colId xmlns:a16="http://schemas.microsoft.com/office/drawing/2014/main" val="337615476"/>
                    </a:ext>
                  </a:extLst>
                </a:gridCol>
                <a:gridCol w="2236977">
                  <a:extLst>
                    <a:ext uri="{9D8B030D-6E8A-4147-A177-3AD203B41FA5}">
                      <a16:colId xmlns:a16="http://schemas.microsoft.com/office/drawing/2014/main" val="812505223"/>
                    </a:ext>
                  </a:extLst>
                </a:gridCol>
              </a:tblGrid>
              <a:tr h="583823">
                <a:tc>
                  <a:txBody>
                    <a:bodyPr/>
                    <a:lstStyle/>
                    <a:p>
                      <a:pPr marL="0" marR="0" indent="0" algn="just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440180" algn="l"/>
                        </a:tabLst>
                      </a:pPr>
                      <a:r>
                        <a:rPr lang="en-US" sz="24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Loại</a:t>
                      </a:r>
                      <a:r>
                        <a:rPr lang="en-US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gia</a:t>
                      </a:r>
                      <a:r>
                        <a:rPr lang="en-US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cầm</a:t>
                      </a:r>
                      <a:endParaRPr lang="en-US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just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440180" algn="l"/>
                        </a:tabLst>
                      </a:pPr>
                      <a:r>
                        <a:rPr lang="en-US" sz="2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Số con</a:t>
                      </a:r>
                      <a:endParaRPr lang="en-US" sz="2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23471157"/>
                  </a:ext>
                </a:extLst>
              </a:tr>
              <a:tr h="584200">
                <a:tc>
                  <a:txBody>
                    <a:bodyPr/>
                    <a:lstStyle/>
                    <a:p>
                      <a:pPr marL="0" marR="0" indent="0" algn="just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440180" algn="l"/>
                        </a:tabLst>
                      </a:pPr>
                      <a:r>
                        <a:rPr lang="en-US" sz="24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Gà</a:t>
                      </a:r>
                      <a:r>
                        <a:rPr lang="en-US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just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440180" algn="l"/>
                        </a:tabLst>
                      </a:pPr>
                      <a:r>
                        <a:rPr lang="en-US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120</a:t>
                      </a:r>
                      <a:endParaRPr lang="en-US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82359032"/>
                  </a:ext>
                </a:extLst>
              </a:tr>
              <a:tr h="584200">
                <a:tc>
                  <a:txBody>
                    <a:bodyPr/>
                    <a:lstStyle/>
                    <a:p>
                      <a:pPr marL="0" marR="0" indent="0" algn="just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440180" algn="l"/>
                        </a:tabLst>
                      </a:pPr>
                      <a:r>
                        <a:rPr lang="en-US" sz="2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Ngan</a:t>
                      </a:r>
                      <a:endParaRPr lang="en-US" sz="2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just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440180" algn="l"/>
                        </a:tabLst>
                      </a:pPr>
                      <a:r>
                        <a:rPr lang="en-US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</a:t>
                      </a:r>
                      <a:endParaRPr lang="en-US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93319049"/>
                  </a:ext>
                </a:extLst>
              </a:tr>
              <a:tr h="584200">
                <a:tc>
                  <a:txBody>
                    <a:bodyPr/>
                    <a:lstStyle/>
                    <a:p>
                      <a:pPr marL="0" marR="0" indent="0" algn="just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440180" algn="l"/>
                        </a:tabLst>
                      </a:pPr>
                      <a:r>
                        <a:rPr lang="en-US" sz="2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Ngỗng</a:t>
                      </a:r>
                      <a:endParaRPr lang="en-US" sz="2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just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440180" algn="l"/>
                        </a:tabLst>
                      </a:pPr>
                      <a:r>
                        <a:rPr lang="en-US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</a:t>
                      </a:r>
                      <a:endParaRPr lang="en-US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34943118"/>
                  </a:ext>
                </a:extLst>
              </a:tr>
              <a:tr h="584200">
                <a:tc>
                  <a:txBody>
                    <a:bodyPr/>
                    <a:lstStyle/>
                    <a:p>
                      <a:pPr marL="0" marR="0" indent="0" algn="just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440180" algn="l"/>
                        </a:tabLst>
                      </a:pPr>
                      <a:r>
                        <a:rPr lang="en-US" sz="24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Vịt</a:t>
                      </a:r>
                      <a:endParaRPr lang="en-US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just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440180" algn="l"/>
                        </a:tabLst>
                      </a:pPr>
                      <a:r>
                        <a:rPr lang="en-US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  <a:endParaRPr lang="en-US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992752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126848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FDF603A1-E080-FBDF-E8FA-162859F0EDC3}"/>
              </a:ext>
            </a:extLst>
          </p:cNvPr>
          <p:cNvSpPr txBox="1"/>
          <p:nvPr/>
        </p:nvSpPr>
        <p:spPr>
          <a:xfrm>
            <a:off x="436661" y="286633"/>
            <a:ext cx="11318677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60045" marR="0" indent="0" algn="ctr">
              <a:spcBef>
                <a:spcPts val="200"/>
              </a:spcBef>
              <a:spcAft>
                <a:spcPts val="200"/>
              </a:spcAft>
            </a:pPr>
            <a:r>
              <a:rPr lang="en-US" sz="32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Bài</a:t>
            </a:r>
            <a:r>
              <a:rPr lang="en-US" sz="3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tập</a:t>
            </a:r>
            <a:r>
              <a:rPr lang="en-US" sz="3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về</a:t>
            </a:r>
            <a:r>
              <a:rPr lang="en-US" sz="3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nhà</a:t>
            </a:r>
            <a:endParaRPr lang="en-US" sz="32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43A894F-7F88-D3C0-12FF-C67487A0B724}"/>
              </a:ext>
            </a:extLst>
          </p:cNvPr>
          <p:cNvSpPr txBox="1"/>
          <p:nvPr/>
        </p:nvSpPr>
        <p:spPr>
          <a:xfrm>
            <a:off x="1173775" y="1742991"/>
            <a:ext cx="10581563" cy="48090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60045" marR="0" indent="0">
              <a:lnSpc>
                <a:spcPct val="115000"/>
              </a:lnSpc>
              <a:spcBef>
                <a:spcPts val="200"/>
              </a:spcBef>
              <a:spcAft>
                <a:spcPts val="200"/>
              </a:spcAft>
              <a:tabLst>
                <a:tab pos="1440180" algn="l"/>
              </a:tabLst>
            </a:pPr>
            <a:r>
              <a:rPr lang="en-US" sz="24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Bài</a:t>
            </a:r>
            <a:r>
              <a:rPr lang="en-US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3 SGK </a:t>
            </a:r>
            <a:r>
              <a:rPr lang="en-US" sz="24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trang</a:t>
            </a:r>
            <a:r>
              <a:rPr lang="en-US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112.</a:t>
            </a:r>
          </a:p>
        </p:txBody>
      </p:sp>
    </p:spTree>
    <p:extLst>
      <p:ext uri="{BB962C8B-B14F-4D97-AF65-F5344CB8AC3E}">
        <p14:creationId xmlns:p14="http://schemas.microsoft.com/office/powerpoint/2010/main" val="37141908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9336C2-F5F5-5589-9BF5-90B9735CFB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CHIA L</a:t>
            </a:r>
            <a:r>
              <a:rPr lang="vi-VN" sz="4400" dirty="0">
                <a:latin typeface="Arial" panose="020B0604020202020204" pitchFamily="34" charset="0"/>
                <a:cs typeface="Arial" panose="020B0604020202020204" pitchFamily="34" charset="0"/>
              </a:rPr>
              <a:t>ỚP THÀNH 5 NHÓM</a:t>
            </a:r>
            <a:b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F50ED5-C170-B26E-CD8D-32E3FACD0F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Các</a:t>
            </a:r>
            <a:r>
              <a:rPr lang="en-US" sz="4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nhóm</a:t>
            </a:r>
            <a:r>
              <a:rPr lang="en-US" sz="4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trình</a:t>
            </a:r>
            <a:r>
              <a:rPr lang="en-US" sz="4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bày</a:t>
            </a:r>
            <a:r>
              <a:rPr lang="en-US" sz="4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câu</a:t>
            </a:r>
            <a:r>
              <a:rPr lang="en-US" sz="4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trả</a:t>
            </a:r>
            <a:r>
              <a:rPr lang="en-US" sz="4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lời</a:t>
            </a:r>
            <a:r>
              <a:rPr lang="en-US" sz="4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vào</a:t>
            </a:r>
            <a:r>
              <a:rPr lang="en-US" sz="4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phiếu</a:t>
            </a:r>
            <a:r>
              <a:rPr lang="en-US" sz="4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học</a:t>
            </a:r>
            <a:r>
              <a:rPr lang="en-US" sz="4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tập</a:t>
            </a:r>
            <a:r>
              <a:rPr lang="en-US" sz="4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endParaRPr lang="en-US" sz="36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86169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FDF603A1-E080-FBDF-E8FA-162859F0EDC3}"/>
              </a:ext>
            </a:extLst>
          </p:cNvPr>
          <p:cNvSpPr txBox="1"/>
          <p:nvPr/>
        </p:nvSpPr>
        <p:spPr>
          <a:xfrm>
            <a:off x="618249" y="310696"/>
            <a:ext cx="11318677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60045" marR="0" indent="0" algn="ctr">
              <a:spcBef>
                <a:spcPts val="200"/>
              </a:spcBef>
              <a:spcAft>
                <a:spcPts val="200"/>
              </a:spcAft>
            </a:pPr>
            <a:r>
              <a:rPr lang="vi-VN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Phiếu học tập số 1</a:t>
            </a:r>
            <a:endParaRPr lang="en-US" sz="32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5" name="Table 14">
            <a:extLst>
              <a:ext uri="{FF2B5EF4-FFF2-40B4-BE49-F238E27FC236}">
                <a16:creationId xmlns:a16="http://schemas.microsoft.com/office/drawing/2014/main" id="{30250EBC-ED3C-6AFD-AD8B-A4F61ED3130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1884520"/>
              </p:ext>
            </p:extLst>
          </p:nvPr>
        </p:nvGraphicFramePr>
        <p:xfrm>
          <a:off x="867568" y="1451692"/>
          <a:ext cx="10456863" cy="346659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613447">
                  <a:extLst>
                    <a:ext uri="{9D8B030D-6E8A-4147-A177-3AD203B41FA5}">
                      <a16:colId xmlns:a16="http://schemas.microsoft.com/office/drawing/2014/main" val="3609844850"/>
                    </a:ext>
                  </a:extLst>
                </a:gridCol>
                <a:gridCol w="2614472">
                  <a:extLst>
                    <a:ext uri="{9D8B030D-6E8A-4147-A177-3AD203B41FA5}">
                      <a16:colId xmlns:a16="http://schemas.microsoft.com/office/drawing/2014/main" val="1099947379"/>
                    </a:ext>
                  </a:extLst>
                </a:gridCol>
                <a:gridCol w="2614472">
                  <a:extLst>
                    <a:ext uri="{9D8B030D-6E8A-4147-A177-3AD203B41FA5}">
                      <a16:colId xmlns:a16="http://schemas.microsoft.com/office/drawing/2014/main" val="2833380811"/>
                    </a:ext>
                  </a:extLst>
                </a:gridCol>
                <a:gridCol w="2614472">
                  <a:extLst>
                    <a:ext uri="{9D8B030D-6E8A-4147-A177-3AD203B41FA5}">
                      <a16:colId xmlns:a16="http://schemas.microsoft.com/office/drawing/2014/main" val="3662253754"/>
                    </a:ext>
                  </a:extLst>
                </a:gridCol>
              </a:tblGrid>
              <a:tr h="1155531"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28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Khối</a:t>
                      </a:r>
                      <a:endParaRPr lang="en-US" sz="2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2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  <a:endParaRPr lang="en-US" sz="2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2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</a:t>
                      </a:r>
                      <a:endParaRPr lang="en-US" sz="2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2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</a:t>
                      </a:r>
                      <a:endParaRPr lang="en-US" sz="2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81887266"/>
                  </a:ext>
                </a:extLst>
              </a:tr>
              <a:tr h="1155531"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28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Số</a:t>
                      </a:r>
                      <a:r>
                        <a:rPr lang="en-US" sz="2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lớp</a:t>
                      </a:r>
                      <a:endParaRPr lang="en-US" sz="2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2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  <a:endParaRPr lang="en-US" sz="2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2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  <a:endParaRPr lang="en-US" sz="2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2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  <a:endParaRPr lang="en-US" sz="2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06412253"/>
                  </a:ext>
                </a:extLst>
              </a:tr>
              <a:tr h="1155531"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2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Số học sinh</a:t>
                      </a:r>
                      <a:endParaRPr lang="en-US" sz="2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2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396</a:t>
                      </a:r>
                      <a:endParaRPr lang="en-US" sz="2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2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370</a:t>
                      </a:r>
                      <a:endParaRPr lang="en-US" sz="2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2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345</a:t>
                      </a:r>
                      <a:endParaRPr lang="en-US" sz="2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80925199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7BB3061F-F98C-2FBE-2581-412E7B16F025}"/>
              </a:ext>
            </a:extLst>
          </p:cNvPr>
          <p:cNvSpPr txBox="1"/>
          <p:nvPr/>
        </p:nvSpPr>
        <p:spPr>
          <a:xfrm>
            <a:off x="2934269" y="5474506"/>
            <a:ext cx="7178722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vi-VN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Bảng số liệu trên nói lên điều gì?</a:t>
            </a:r>
            <a:endParaRPr lang="en-US" sz="24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/>
            <a:endParaRPr lang="vi-VN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88272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FDF603A1-E080-FBDF-E8FA-162859F0EDC3}"/>
              </a:ext>
            </a:extLst>
          </p:cNvPr>
          <p:cNvSpPr txBox="1"/>
          <p:nvPr/>
        </p:nvSpPr>
        <p:spPr>
          <a:xfrm>
            <a:off x="618249" y="211617"/>
            <a:ext cx="11318677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60045" marR="0" indent="0" algn="ctr">
              <a:spcBef>
                <a:spcPts val="200"/>
              </a:spcBef>
              <a:spcAft>
                <a:spcPts val="200"/>
              </a:spcAft>
            </a:pPr>
            <a:r>
              <a:rPr lang="en-US" sz="32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Phiếu</a:t>
            </a:r>
            <a:r>
              <a:rPr lang="en-US" sz="3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học</a:t>
            </a:r>
            <a:r>
              <a:rPr lang="en-US" sz="3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tập</a:t>
            </a:r>
            <a:r>
              <a:rPr lang="en-US" sz="3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số</a:t>
            </a:r>
            <a:r>
              <a:rPr lang="en-US" sz="3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1</a:t>
            </a: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B98F1CDC-ECA6-C796-971F-FFC199E4766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350271433"/>
              </p:ext>
            </p:extLst>
          </p:nvPr>
        </p:nvGraphicFramePr>
        <p:xfrm>
          <a:off x="1133780" y="1669576"/>
          <a:ext cx="9924439" cy="35188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2684B94F-9E1E-793C-AE78-C5F5BB3CF2F5}"/>
              </a:ext>
            </a:extLst>
          </p:cNvPr>
          <p:cNvSpPr txBox="1"/>
          <p:nvPr/>
        </p:nvSpPr>
        <p:spPr>
          <a:xfrm>
            <a:off x="2361063" y="5404092"/>
            <a:ext cx="733908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vi-VN" sz="2400" dirty="0">
                <a:latin typeface="Arial" panose="020B0604020202020204" pitchFamily="34" charset="0"/>
                <a:cs typeface="Arial" panose="020B0604020202020204" pitchFamily="34" charset="0"/>
              </a:rPr>
              <a:t>Số lượng trường Trung học phổ thông</a:t>
            </a:r>
          </a:p>
        </p:txBody>
      </p:sp>
    </p:spTree>
    <p:extLst>
      <p:ext uri="{BB962C8B-B14F-4D97-AF65-F5344CB8AC3E}">
        <p14:creationId xmlns:p14="http://schemas.microsoft.com/office/powerpoint/2010/main" val="3927835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FDF603A1-E080-FBDF-E8FA-162859F0EDC3}"/>
              </a:ext>
            </a:extLst>
          </p:cNvPr>
          <p:cNvSpPr txBox="1"/>
          <p:nvPr/>
        </p:nvSpPr>
        <p:spPr>
          <a:xfrm>
            <a:off x="436661" y="286633"/>
            <a:ext cx="11318677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60045" marR="0" indent="0" algn="ctr">
              <a:spcBef>
                <a:spcPts val="200"/>
              </a:spcBef>
              <a:spcAft>
                <a:spcPts val="200"/>
              </a:spcAft>
            </a:pPr>
            <a:r>
              <a:rPr lang="vi-VN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Phiếu học tập số 2</a:t>
            </a:r>
            <a:r>
              <a:rPr lang="en-US" sz="3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89FFB0D5-CA78-E277-06EE-23ADC80EB8B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1990557"/>
              </p:ext>
            </p:extLst>
          </p:nvPr>
        </p:nvGraphicFramePr>
        <p:xfrm>
          <a:off x="800099" y="1605496"/>
          <a:ext cx="10621120" cy="271922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400198">
                  <a:extLst>
                    <a:ext uri="{9D8B030D-6E8A-4147-A177-3AD203B41FA5}">
                      <a16:colId xmlns:a16="http://schemas.microsoft.com/office/drawing/2014/main" val="1870897377"/>
                    </a:ext>
                  </a:extLst>
                </a:gridCol>
                <a:gridCol w="1053202">
                  <a:extLst>
                    <a:ext uri="{9D8B030D-6E8A-4147-A177-3AD203B41FA5}">
                      <a16:colId xmlns:a16="http://schemas.microsoft.com/office/drawing/2014/main" val="1156825865"/>
                    </a:ext>
                  </a:extLst>
                </a:gridCol>
                <a:gridCol w="1352301">
                  <a:extLst>
                    <a:ext uri="{9D8B030D-6E8A-4147-A177-3AD203B41FA5}">
                      <a16:colId xmlns:a16="http://schemas.microsoft.com/office/drawing/2014/main" val="2795460517"/>
                    </a:ext>
                  </a:extLst>
                </a:gridCol>
                <a:gridCol w="1453059">
                  <a:extLst>
                    <a:ext uri="{9D8B030D-6E8A-4147-A177-3AD203B41FA5}">
                      <a16:colId xmlns:a16="http://schemas.microsoft.com/office/drawing/2014/main" val="3589126120"/>
                    </a:ext>
                  </a:extLst>
                </a:gridCol>
                <a:gridCol w="1454120">
                  <a:extLst>
                    <a:ext uri="{9D8B030D-6E8A-4147-A177-3AD203B41FA5}">
                      <a16:colId xmlns:a16="http://schemas.microsoft.com/office/drawing/2014/main" val="1077682076"/>
                    </a:ext>
                  </a:extLst>
                </a:gridCol>
                <a:gridCol w="1454120">
                  <a:extLst>
                    <a:ext uri="{9D8B030D-6E8A-4147-A177-3AD203B41FA5}">
                      <a16:colId xmlns:a16="http://schemas.microsoft.com/office/drawing/2014/main" val="1490731508"/>
                    </a:ext>
                  </a:extLst>
                </a:gridCol>
                <a:gridCol w="1454120">
                  <a:extLst>
                    <a:ext uri="{9D8B030D-6E8A-4147-A177-3AD203B41FA5}">
                      <a16:colId xmlns:a16="http://schemas.microsoft.com/office/drawing/2014/main" val="4053098247"/>
                    </a:ext>
                  </a:extLst>
                </a:gridCol>
              </a:tblGrid>
              <a:tr h="1359612"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440180" algn="l"/>
                        </a:tabLst>
                      </a:pPr>
                      <a:r>
                        <a:rPr lang="en-US" sz="24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Tháng</a:t>
                      </a:r>
                      <a:endParaRPr lang="en-US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440180" algn="l"/>
                        </a:tabLst>
                      </a:pPr>
                      <a:r>
                        <a:rPr lang="en-US" sz="2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sz="2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440180" algn="l"/>
                        </a:tabLst>
                      </a:pPr>
                      <a:r>
                        <a:rPr lang="en-US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n-US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440180" algn="l"/>
                        </a:tabLst>
                      </a:pPr>
                      <a:r>
                        <a:rPr lang="en-US" sz="2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n-US" sz="2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440180" algn="l"/>
                        </a:tabLst>
                      </a:pPr>
                      <a:r>
                        <a:rPr lang="en-US" sz="2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en-US" sz="2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440180" algn="l"/>
                        </a:tabLst>
                      </a:pPr>
                      <a:r>
                        <a:rPr lang="en-US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en-US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440180" algn="l"/>
                        </a:tabLst>
                      </a:pPr>
                      <a:r>
                        <a:rPr lang="en-US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en-US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52657013"/>
                  </a:ext>
                </a:extLst>
              </a:tr>
              <a:tr h="1359612"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440180" algn="l"/>
                        </a:tabLst>
                      </a:pPr>
                      <a:r>
                        <a:rPr lang="en-US" sz="24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Số</a:t>
                      </a:r>
                      <a:r>
                        <a:rPr lang="en-US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sản</a:t>
                      </a:r>
                      <a:r>
                        <a:rPr lang="en-US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phẩm</a:t>
                      </a:r>
                      <a:r>
                        <a:rPr lang="en-US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bán</a:t>
                      </a:r>
                      <a:r>
                        <a:rPr lang="en-US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</a:t>
                      </a:r>
                      <a:endParaRPr lang="en-US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440180" algn="l"/>
                        </a:tabLst>
                      </a:pPr>
                      <a:r>
                        <a:rPr lang="en-US" sz="2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145</a:t>
                      </a:r>
                      <a:endParaRPr lang="en-US" sz="2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440180" algn="l"/>
                        </a:tabLst>
                      </a:pPr>
                      <a:r>
                        <a:rPr lang="en-US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175</a:t>
                      </a:r>
                      <a:endParaRPr lang="en-US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440180" algn="l"/>
                        </a:tabLst>
                      </a:pPr>
                      <a:r>
                        <a:rPr lang="en-US" sz="2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211</a:t>
                      </a:r>
                      <a:endParaRPr lang="en-US" sz="2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440180" algn="l"/>
                        </a:tabLst>
                      </a:pPr>
                      <a:r>
                        <a:rPr lang="en-US" sz="2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256</a:t>
                      </a:r>
                      <a:endParaRPr lang="en-US" sz="2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440180" algn="l"/>
                        </a:tabLst>
                      </a:pPr>
                      <a:r>
                        <a:rPr lang="en-US" sz="2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340</a:t>
                      </a:r>
                      <a:endParaRPr lang="en-US" sz="2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440180" algn="l"/>
                        </a:tabLst>
                      </a:pPr>
                      <a:r>
                        <a:rPr lang="en-US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371</a:t>
                      </a:r>
                      <a:endParaRPr lang="en-US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89054970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A43A894F-7F88-D3C0-12FF-C67487A0B724}"/>
              </a:ext>
            </a:extLst>
          </p:cNvPr>
          <p:cNvSpPr txBox="1"/>
          <p:nvPr/>
        </p:nvSpPr>
        <p:spPr>
          <a:xfrm>
            <a:off x="3038902" y="4883172"/>
            <a:ext cx="678748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</a:t>
            </a:r>
            <a:r>
              <a:rPr lang="vi-VN" sz="2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ố sản phẩm bán ra của một tháng bị nhập sai</a:t>
            </a:r>
            <a:r>
              <a:rPr lang="en-US" sz="2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?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99144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FDF603A1-E080-FBDF-E8FA-162859F0EDC3}"/>
              </a:ext>
            </a:extLst>
          </p:cNvPr>
          <p:cNvSpPr txBox="1"/>
          <p:nvPr/>
        </p:nvSpPr>
        <p:spPr>
          <a:xfrm>
            <a:off x="436661" y="286633"/>
            <a:ext cx="11318677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60045" marR="0" indent="0" algn="ctr">
              <a:spcBef>
                <a:spcPts val="200"/>
              </a:spcBef>
              <a:spcAft>
                <a:spcPts val="200"/>
              </a:spcAft>
            </a:pPr>
            <a:r>
              <a:rPr lang="vi-VN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Phiếu học tập số 2</a:t>
            </a:r>
            <a:r>
              <a:rPr lang="en-US" sz="3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43A894F-7F88-D3C0-12FF-C67487A0B724}"/>
              </a:ext>
            </a:extLst>
          </p:cNvPr>
          <p:cNvSpPr txBox="1"/>
          <p:nvPr/>
        </p:nvSpPr>
        <p:spPr>
          <a:xfrm>
            <a:off x="2055693" y="4510365"/>
            <a:ext cx="7170193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</a:t>
            </a:r>
            <a:r>
              <a:rPr lang="vi-VN" sz="2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ố sản phẩm bán ra của một tháng bị nhập sai</a:t>
            </a:r>
            <a:r>
              <a:rPr lang="en-US" sz="2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?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8E33FDDD-A3C0-6C4E-9EB0-8A51B28FCAF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4975048"/>
              </p:ext>
            </p:extLst>
          </p:nvPr>
        </p:nvGraphicFramePr>
        <p:xfrm>
          <a:off x="704850" y="1504950"/>
          <a:ext cx="10153650" cy="236857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658532">
                  <a:extLst>
                    <a:ext uri="{9D8B030D-6E8A-4147-A177-3AD203B41FA5}">
                      <a16:colId xmlns:a16="http://schemas.microsoft.com/office/drawing/2014/main" val="2549814791"/>
                    </a:ext>
                  </a:extLst>
                </a:gridCol>
                <a:gridCol w="1166560">
                  <a:extLst>
                    <a:ext uri="{9D8B030D-6E8A-4147-A177-3AD203B41FA5}">
                      <a16:colId xmlns:a16="http://schemas.microsoft.com/office/drawing/2014/main" val="3511979058"/>
                    </a:ext>
                  </a:extLst>
                </a:gridCol>
                <a:gridCol w="1497849">
                  <a:extLst>
                    <a:ext uri="{9D8B030D-6E8A-4147-A177-3AD203B41FA5}">
                      <a16:colId xmlns:a16="http://schemas.microsoft.com/office/drawing/2014/main" val="2915841488"/>
                    </a:ext>
                  </a:extLst>
                </a:gridCol>
                <a:gridCol w="1609451">
                  <a:extLst>
                    <a:ext uri="{9D8B030D-6E8A-4147-A177-3AD203B41FA5}">
                      <a16:colId xmlns:a16="http://schemas.microsoft.com/office/drawing/2014/main" val="4018964097"/>
                    </a:ext>
                  </a:extLst>
                </a:gridCol>
                <a:gridCol w="1610629">
                  <a:extLst>
                    <a:ext uri="{9D8B030D-6E8A-4147-A177-3AD203B41FA5}">
                      <a16:colId xmlns:a16="http://schemas.microsoft.com/office/drawing/2014/main" val="3797138012"/>
                    </a:ext>
                  </a:extLst>
                </a:gridCol>
                <a:gridCol w="1610629">
                  <a:extLst>
                    <a:ext uri="{9D8B030D-6E8A-4147-A177-3AD203B41FA5}">
                      <a16:colId xmlns:a16="http://schemas.microsoft.com/office/drawing/2014/main" val="4194449939"/>
                    </a:ext>
                  </a:extLst>
                </a:gridCol>
              </a:tblGrid>
              <a:tr h="1241307"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440180" algn="l"/>
                        </a:tabLst>
                      </a:pPr>
                      <a:r>
                        <a:rPr lang="en-US" sz="20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Tháng</a:t>
                      </a:r>
                      <a:endParaRPr lang="en-US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440180" algn="l"/>
                        </a:tabLst>
                      </a:pPr>
                      <a:r>
                        <a:rPr lang="en-US" sz="2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440180" algn="l"/>
                        </a:tabLst>
                      </a:pPr>
                      <a:r>
                        <a:rPr lang="en-US" sz="2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440180" algn="l"/>
                        </a:tabLst>
                      </a:pPr>
                      <a:r>
                        <a:rPr lang="en-US" sz="2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440180" algn="l"/>
                        </a:tabLst>
                      </a:pPr>
                      <a:r>
                        <a:rPr lang="en-US" sz="2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440180" algn="l"/>
                        </a:tabLst>
                      </a:pPr>
                      <a:r>
                        <a:rPr lang="en-US" sz="2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18833440"/>
                  </a:ext>
                </a:extLst>
              </a:tr>
              <a:tr h="1127264"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440180" algn="l"/>
                        </a:tabLst>
                      </a:pPr>
                      <a:r>
                        <a:rPr lang="vi-VN" sz="2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Tỉ lệ phần trăm tăng thêm so với tháng </a:t>
                      </a:r>
                      <a:r>
                        <a:rPr lang="en-US" sz="20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trước</a:t>
                      </a:r>
                      <a:endParaRPr lang="en-US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440180" algn="l"/>
                        </a:tabLst>
                      </a:pPr>
                      <a:r>
                        <a:rPr lang="en-US" sz="2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20.7%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440180" algn="l"/>
                        </a:tabLst>
                      </a:pPr>
                      <a:r>
                        <a:rPr lang="en-US" sz="2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20.4%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440180" algn="l"/>
                        </a:tabLst>
                      </a:pPr>
                      <a:r>
                        <a:rPr lang="en-US" sz="2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21.3%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440180" algn="l"/>
                        </a:tabLst>
                      </a:pPr>
                      <a:r>
                        <a:rPr lang="en-US" sz="2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32.8%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440180" algn="l"/>
                        </a:tabLst>
                      </a:pPr>
                      <a:r>
                        <a:rPr lang="en-US" sz="2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9.1%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088012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299824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FDF603A1-E080-FBDF-E8FA-162859F0EDC3}"/>
              </a:ext>
            </a:extLst>
          </p:cNvPr>
          <p:cNvSpPr txBox="1"/>
          <p:nvPr/>
        </p:nvSpPr>
        <p:spPr>
          <a:xfrm>
            <a:off x="436661" y="286633"/>
            <a:ext cx="11318677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60045" marR="0" indent="0" algn="ctr">
              <a:spcBef>
                <a:spcPts val="200"/>
              </a:spcBef>
              <a:spcAft>
                <a:spcPts val="200"/>
              </a:spcAft>
            </a:pPr>
            <a:r>
              <a:rPr lang="vi-VN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Phiếu học tập số </a:t>
            </a:r>
            <a:r>
              <a:rPr lang="en-US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</a:t>
            </a:r>
            <a:r>
              <a:rPr lang="en-US" sz="3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43A894F-7F88-D3C0-12FF-C67487A0B724}"/>
              </a:ext>
            </a:extLst>
          </p:cNvPr>
          <p:cNvSpPr txBox="1"/>
          <p:nvPr/>
        </p:nvSpPr>
        <p:spPr>
          <a:xfrm>
            <a:off x="2481334" y="4721916"/>
            <a:ext cx="7579626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vi-VN" sz="2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Đội trưởng đã thống kê đúng chưa? T</a:t>
            </a:r>
            <a:r>
              <a:rPr lang="en-US" sz="24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ại</a:t>
            </a:r>
            <a:r>
              <a:rPr lang="en-US" sz="2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sao</a:t>
            </a:r>
            <a:r>
              <a:rPr lang="en-US" sz="2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?</a:t>
            </a:r>
            <a:endParaRPr lang="en-US" sz="24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/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72CF9052-A7F8-BD68-895C-F87123E0495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18989"/>
              </p:ext>
            </p:extLst>
          </p:nvPr>
        </p:nvGraphicFramePr>
        <p:xfrm>
          <a:off x="655093" y="1305087"/>
          <a:ext cx="10167583" cy="277159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344243">
                  <a:extLst>
                    <a:ext uri="{9D8B030D-6E8A-4147-A177-3AD203B41FA5}">
                      <a16:colId xmlns:a16="http://schemas.microsoft.com/office/drawing/2014/main" val="898353628"/>
                    </a:ext>
                  </a:extLst>
                </a:gridCol>
                <a:gridCol w="1564668">
                  <a:extLst>
                    <a:ext uri="{9D8B030D-6E8A-4147-A177-3AD203B41FA5}">
                      <a16:colId xmlns:a16="http://schemas.microsoft.com/office/drawing/2014/main" val="2333908270"/>
                    </a:ext>
                  </a:extLst>
                </a:gridCol>
                <a:gridCol w="1564668">
                  <a:extLst>
                    <a:ext uri="{9D8B030D-6E8A-4147-A177-3AD203B41FA5}">
                      <a16:colId xmlns:a16="http://schemas.microsoft.com/office/drawing/2014/main" val="752492706"/>
                    </a:ext>
                  </a:extLst>
                </a:gridCol>
                <a:gridCol w="1564668">
                  <a:extLst>
                    <a:ext uri="{9D8B030D-6E8A-4147-A177-3AD203B41FA5}">
                      <a16:colId xmlns:a16="http://schemas.microsoft.com/office/drawing/2014/main" val="1814944589"/>
                    </a:ext>
                  </a:extLst>
                </a:gridCol>
                <a:gridCol w="1564668">
                  <a:extLst>
                    <a:ext uri="{9D8B030D-6E8A-4147-A177-3AD203B41FA5}">
                      <a16:colId xmlns:a16="http://schemas.microsoft.com/office/drawing/2014/main" val="3917534991"/>
                    </a:ext>
                  </a:extLst>
                </a:gridCol>
                <a:gridCol w="1564668">
                  <a:extLst>
                    <a:ext uri="{9D8B030D-6E8A-4147-A177-3AD203B41FA5}">
                      <a16:colId xmlns:a16="http://schemas.microsoft.com/office/drawing/2014/main" val="2829164753"/>
                    </a:ext>
                  </a:extLst>
                </a:gridCol>
              </a:tblGrid>
              <a:tr h="1385352"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440180" algn="l"/>
                        </a:tabLst>
                      </a:pPr>
                      <a:r>
                        <a:rPr lang="en-US" sz="24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Tổ</a:t>
                      </a:r>
                      <a:endParaRPr lang="en-US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440180" algn="l"/>
                        </a:tabLst>
                      </a:pPr>
                      <a:r>
                        <a:rPr lang="en-US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440180" algn="l"/>
                        </a:tabLst>
                      </a:pPr>
                      <a:r>
                        <a:rPr lang="en-US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n-US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440180" algn="l"/>
                        </a:tabLst>
                      </a:pPr>
                      <a:r>
                        <a:rPr lang="en-US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n-US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440180" algn="l"/>
                        </a:tabLst>
                      </a:pPr>
                      <a:r>
                        <a:rPr lang="en-US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en-US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440180" algn="l"/>
                        </a:tabLst>
                      </a:pPr>
                      <a:r>
                        <a:rPr lang="en-US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en-US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51886510"/>
                  </a:ext>
                </a:extLst>
              </a:tr>
              <a:tr h="1386247"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440180" algn="l"/>
                        </a:tabLst>
                      </a:pPr>
                      <a:r>
                        <a:rPr lang="en-US" sz="2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Số sản phẩm</a:t>
                      </a:r>
                      <a:endParaRPr lang="en-US" sz="2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440180" algn="l"/>
                        </a:tabLst>
                      </a:pPr>
                      <a:r>
                        <a:rPr lang="en-US" sz="2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</a:t>
                      </a:r>
                      <a:endParaRPr lang="en-US" sz="2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440180" algn="l"/>
                        </a:tabLst>
                      </a:pPr>
                      <a:r>
                        <a:rPr lang="en-US" sz="2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</a:t>
                      </a:r>
                      <a:endParaRPr lang="en-US" sz="2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440180" algn="l"/>
                        </a:tabLst>
                      </a:pPr>
                      <a:r>
                        <a:rPr lang="en-US" sz="2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</a:t>
                      </a:r>
                      <a:endParaRPr lang="en-US" sz="2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440180" algn="l"/>
                        </a:tabLst>
                      </a:pPr>
                      <a:r>
                        <a:rPr lang="en-US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</a:t>
                      </a:r>
                      <a:endParaRPr lang="en-US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440180" algn="l"/>
                        </a:tabLst>
                      </a:pPr>
                      <a:r>
                        <a:rPr lang="en-US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</a:t>
                      </a:r>
                      <a:endParaRPr lang="en-US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760416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481899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FDF603A1-E080-FBDF-E8FA-162859F0EDC3}"/>
              </a:ext>
            </a:extLst>
          </p:cNvPr>
          <p:cNvSpPr txBox="1"/>
          <p:nvPr/>
        </p:nvSpPr>
        <p:spPr>
          <a:xfrm>
            <a:off x="436661" y="286633"/>
            <a:ext cx="11318677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60045" marR="0" indent="0" algn="ctr">
              <a:spcBef>
                <a:spcPts val="200"/>
              </a:spcBef>
              <a:spcAft>
                <a:spcPts val="200"/>
              </a:spcAft>
            </a:pPr>
            <a:r>
              <a:rPr lang="vi-VN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Phiếu học tập số </a:t>
            </a:r>
            <a:r>
              <a:rPr lang="en-US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</a:t>
            </a:r>
            <a:r>
              <a:rPr lang="en-US" sz="3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43A894F-7F88-D3C0-12FF-C67487A0B724}"/>
              </a:ext>
            </a:extLst>
          </p:cNvPr>
          <p:cNvSpPr txBox="1"/>
          <p:nvPr/>
        </p:nvSpPr>
        <p:spPr>
          <a:xfrm>
            <a:off x="2363337" y="2024393"/>
            <a:ext cx="7738281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*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Gợi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ý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Một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tổ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có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4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thợ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Mỗi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thợ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làm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được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4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hoặc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5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sản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phẩm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Tính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sản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phẩm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mỗi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tổ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làm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được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tối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thiểu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tối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đa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8927610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FDF603A1-E080-FBDF-E8FA-162859F0EDC3}"/>
              </a:ext>
            </a:extLst>
          </p:cNvPr>
          <p:cNvSpPr txBox="1"/>
          <p:nvPr/>
        </p:nvSpPr>
        <p:spPr>
          <a:xfrm>
            <a:off x="436661" y="286633"/>
            <a:ext cx="11318677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60045" marR="0" indent="0" algn="ctr">
              <a:spcBef>
                <a:spcPts val="200"/>
              </a:spcBef>
              <a:spcAft>
                <a:spcPts val="200"/>
              </a:spcAft>
            </a:pPr>
            <a:r>
              <a:rPr lang="vi-VN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Phiếu học tập số </a:t>
            </a:r>
            <a:r>
              <a:rPr lang="en-US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4</a:t>
            </a:r>
            <a:r>
              <a:rPr lang="en-US" sz="3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43A894F-7F88-D3C0-12FF-C67487A0B724}"/>
              </a:ext>
            </a:extLst>
          </p:cNvPr>
          <p:cNvSpPr txBox="1"/>
          <p:nvPr/>
        </p:nvSpPr>
        <p:spPr>
          <a:xfrm>
            <a:off x="1951630" y="5086693"/>
            <a:ext cx="10240369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rtl="0">
              <a:defRPr lang="en-US" sz="1440" b="1" i="0" u="none" strike="noStrike" kern="1200" spc="0" baseline="0">
                <a:solidFill>
                  <a:prstClr val="black">
                    <a:lumMod val="65000"/>
                    <a:lumOff val="35000"/>
                  </a:prstClr>
                </a:solidFill>
                <a:latin typeface="Times New Roman" panose="02020603050405020304" charset="0"/>
                <a:ea typeface="+mn-ea"/>
                <a:cs typeface="Times New Roman" panose="02020603050405020304" charset="0"/>
              </a:defRPr>
            </a:pPr>
            <a:r>
              <a:rPr lang="vi-VN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Hãy cho biết các phát biểu sau là đúng hay sai?</a:t>
            </a:r>
            <a:endParaRPr lang="en-US" sz="24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rtl="0">
              <a:defRPr lang="en-US" sz="1440" b="1" i="0" u="none" strike="noStrike" kern="1200" spc="0" baseline="0">
                <a:solidFill>
                  <a:prstClr val="black">
                    <a:lumMod val="65000"/>
                    <a:lumOff val="35000"/>
                  </a:prstClr>
                </a:solidFill>
                <a:latin typeface="Times New Roman" panose="02020603050405020304" charset="0"/>
                <a:ea typeface="+mn-ea"/>
                <a:cs typeface="Times New Roman" panose="02020603050405020304" charset="0"/>
              </a:defRPr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a.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Mỗi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khu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tiêu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thụ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trên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6000kWh.</a:t>
            </a:r>
          </a:p>
          <a:p>
            <a:pPr rtl="0">
              <a:defRPr lang="en-US" sz="1440" b="1" i="0" u="none" strike="noStrike" kern="1200" spc="0" baseline="0">
                <a:solidFill>
                  <a:prstClr val="black">
                    <a:lumMod val="65000"/>
                    <a:lumOff val="35000"/>
                  </a:prstClr>
                </a:solidFill>
                <a:latin typeface="Times New Roman" panose="02020603050405020304" charset="0"/>
                <a:ea typeface="+mn-ea"/>
                <a:cs typeface="Times New Roman" panose="02020603050405020304" charset="0"/>
              </a:defRPr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b. </a:t>
            </a:r>
            <a:r>
              <a:rPr lang="vi-VN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Trung bình mỗi hộ ở Khu C sử dụng số điện gấp hai lần mỗi hộ ở Khu A</a:t>
            </a:r>
            <a:r>
              <a:rPr lang="en-US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D7560F46-1206-696C-049C-D40D49889DF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459632360"/>
              </p:ext>
            </p:extLst>
          </p:nvPr>
        </p:nvGraphicFramePr>
        <p:xfrm>
          <a:off x="1746913" y="940310"/>
          <a:ext cx="8666329" cy="38031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487031535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212</TotalTime>
  <Words>359</Words>
  <Application>Microsoft Office PowerPoint</Application>
  <PresentationFormat>Widescreen</PresentationFormat>
  <Paragraphs>94</Paragraphs>
  <Slides>11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Calibri</vt:lpstr>
      <vt:lpstr>Century Gothic</vt:lpstr>
      <vt:lpstr>Times New Roman</vt:lpstr>
      <vt:lpstr>Wingdings 3</vt:lpstr>
      <vt:lpstr>Wisp</vt:lpstr>
      <vt:lpstr>PowerPoint Presentation</vt:lpstr>
      <vt:lpstr>CHIA LỚP THÀNH 5 NHÓM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Minh Bao Ngoc Bui</dc:creator>
  <cp:lastModifiedBy>Minh Bao Ngoc Bui</cp:lastModifiedBy>
  <cp:revision>2</cp:revision>
  <dcterms:created xsi:type="dcterms:W3CDTF">2022-08-17T07:31:38Z</dcterms:created>
  <dcterms:modified xsi:type="dcterms:W3CDTF">2022-08-18T03:14:31Z</dcterms:modified>
</cp:coreProperties>
</file>