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3"/>
  </p:notesMasterIdLst>
  <p:sldIdLst>
    <p:sldId id="256" r:id="rId2"/>
    <p:sldId id="264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506158786405963E-2"/>
          <c:y val="0.10823798015714235"/>
          <c:w val="0.95701913226530988"/>
          <c:h val="0.70548145302098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Năm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Sheet1!$C$9:$E$9</c:f>
              <c:strCache>
                <c:ptCount val="3"/>
                <c:pt idx="0">
                  <c:v>Gia Lai</c:v>
                </c:pt>
                <c:pt idx="1">
                  <c:v>Đắk Lắk</c:v>
                </c:pt>
                <c:pt idx="2">
                  <c:v>Lâm Đồng</c:v>
                </c:pt>
              </c:strCache>
            </c:strRef>
          </c:cat>
          <c:val>
            <c:numRef>
              <c:f>Sheet1!$C$10:$E$10</c:f>
              <c:numCache>
                <c:formatCode>General</c:formatCode>
                <c:ptCount val="3"/>
                <c:pt idx="0">
                  <c:v>34</c:v>
                </c:pt>
                <c:pt idx="1">
                  <c:v>47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22-4B29-B2AF-76FAA9531FF5}"/>
            </c:ext>
          </c:extLst>
        </c:ser>
        <c:ser>
          <c:idx val="1"/>
          <c:order val="1"/>
          <c:tx>
            <c:strRef>
              <c:f>Sheet1!$B$11</c:f>
              <c:strCache>
                <c:ptCount val="1"/>
                <c:pt idx="0">
                  <c:v>Năm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Sheet1!$C$9:$E$9</c:f>
              <c:strCache>
                <c:ptCount val="3"/>
                <c:pt idx="0">
                  <c:v>Gia Lai</c:v>
                </c:pt>
                <c:pt idx="1">
                  <c:v>Đắk Lắk</c:v>
                </c:pt>
                <c:pt idx="2">
                  <c:v>Lâm Đồng</c:v>
                </c:pt>
              </c:strCache>
            </c:strRef>
          </c:cat>
          <c:val>
            <c:numRef>
              <c:f>Sheet1!$C$11:$E$11</c:f>
              <c:numCache>
                <c:formatCode>General</c:formatCode>
                <c:ptCount val="3"/>
                <c:pt idx="0">
                  <c:v>44</c:v>
                </c:pt>
                <c:pt idx="1">
                  <c:v>54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22-4B29-B2AF-76FAA9531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046328"/>
        <c:axId val="357078568"/>
      </c:barChart>
      <c:catAx>
        <c:axId val="35804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078568"/>
        <c:crosses val="autoZero"/>
        <c:auto val="1"/>
        <c:lblAlgn val="ctr"/>
        <c:lblOffset val="100"/>
        <c:noMultiLvlLbl val="0"/>
      </c:catAx>
      <c:valAx>
        <c:axId val="357078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46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33814107047151"/>
          <c:y val="0.91746708331727966"/>
          <c:w val="0.15550761427825821"/>
          <c:h val="8.25329166827202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defRPr>
            </a:pPr>
            <a:r>
              <a:rPr lang="en-US" sz="1200" b="1" dirty="0" err="1">
                <a:solidFill>
                  <a:schemeClr val="tx1"/>
                </a:solidFill>
              </a:rPr>
              <a:t>Lượng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điện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sinh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hoạt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của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các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khu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vực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defRPr b="1"/>
            </a:pPr>
            <a:r>
              <a:rPr lang="en-US" sz="1200" b="1" dirty="0" err="1">
                <a:solidFill>
                  <a:schemeClr val="tx1"/>
                </a:solidFill>
              </a:rPr>
              <a:t>trong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tháng</a:t>
            </a:r>
            <a:r>
              <a:rPr lang="en-US" sz="1200" b="1" dirty="0">
                <a:solidFill>
                  <a:schemeClr val="tx1"/>
                </a:solidFill>
              </a:rPr>
              <a:t> 1/2021 (</a:t>
            </a:r>
            <a:r>
              <a:rPr lang="en-US" sz="1200" b="1" dirty="0" err="1">
                <a:solidFill>
                  <a:schemeClr val="tx1"/>
                </a:solidFill>
              </a:rPr>
              <a:t>đơn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vị</a:t>
            </a:r>
            <a:r>
              <a:rPr lang="en-US" sz="1200" b="1" dirty="0">
                <a:solidFill>
                  <a:schemeClr val="tx1"/>
                </a:solidFill>
              </a:rPr>
              <a:t>: kWh)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Sheet1!$B$2:$D$2</c:f>
              <c:strCache>
                <c:ptCount val="3"/>
                <c:pt idx="0">
                  <c:v>Khu A</c:v>
                </c:pt>
                <c:pt idx="1">
                  <c:v>Khu B</c:v>
                </c:pt>
                <c:pt idx="2">
                  <c:v>Khu C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6200</c:v>
                </c:pt>
                <c:pt idx="1">
                  <c:v>11000</c:v>
                </c:pt>
                <c:pt idx="2">
                  <c:v>13000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8-4462-A938-85990276E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758032"/>
        <c:axId val="359758360"/>
      </c:barChart>
      <c:catAx>
        <c:axId val="35975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defRPr>
            </a:pPr>
            <a:endParaRPr lang="en-US"/>
          </a:p>
        </c:txPr>
        <c:crossAx val="359758360"/>
        <c:crosses val="autoZero"/>
        <c:auto val="1"/>
        <c:lblAlgn val="ctr"/>
        <c:lblOffset val="100"/>
        <c:noMultiLvlLbl val="0"/>
      </c:catAx>
      <c:valAx>
        <c:axId val="359758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defRPr>
            </a:pPr>
            <a:endParaRPr lang="en-US"/>
          </a:p>
        </c:txPr>
        <c:crossAx val="35975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200">
          <a:latin typeface="Times New Roman" panose="02020603050405020304" charset="0"/>
          <a:cs typeface="Times New Roman" panose="0202060305040502030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1200" baseline="0">
                <a:latin typeface="Arial" panose="020B0604020202020204" pitchFamily="34" charset="0"/>
                <a:cs typeface="Arial" panose="020B0604020202020204" pitchFamily="34" charset="0"/>
              </a:rPr>
              <a:t> lệ mỗi loại gia cầm trong trang trại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93138888888889"/>
          <c:y val="4.16666666666666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Sheet1!$B$39</c:f>
              <c:strCache>
                <c:ptCount val="1"/>
                <c:pt idx="0">
                  <c:v>Số con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DED-4E2B-B45E-9421925791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DED-4E2B-B45E-9421925791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DED-4E2B-B45E-9421925791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DED-4E2B-B45E-9421925791F1}"/>
              </c:ext>
            </c:extLst>
          </c:dPt>
          <c:dLbls>
            <c:dLbl>
              <c:idx val="2"/>
              <c:layout>
                <c:manualLayout>
                  <c:x val="0.115807860262009"/>
                  <c:y val="4.7551319242989401E-2"/>
                </c:manualLayout>
              </c:layout>
              <c:numFmt formatCode="General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ED-4E2B-B45E-9421925791F1}"/>
                </c:ext>
              </c:extLst>
            </c:dLbl>
            <c:dLbl>
              <c:idx val="3"/>
              <c:layout>
                <c:manualLayout>
                  <c:x val="0.130794393058946"/>
                  <c:y val="0.1264368006630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19%</a:t>
                    </a:r>
                    <a:endParaRPr lang="en-US">
                      <a:ln>
                        <a:noFill/>
                      </a:ln>
                      <a:solidFill>
                        <a:sysClr val="window" lastClr="FFFFFF"/>
                      </a:solidFill>
                    </a:endParaRPr>
                  </a:p>
                </c:rich>
              </c:tx>
              <c:numFmt formatCode="General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 defTabSz="914400">
                    <a:defRPr lang="en-US"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DED-4E2B-B45E-9421925791F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Sheet1!$A$40:$A$43</c:f>
              <c:strCache>
                <c:ptCount val="4"/>
                <c:pt idx="0">
                  <c:v>Gà </c:v>
                </c:pt>
                <c:pt idx="1">
                  <c:v>Ngan</c:v>
                </c:pt>
                <c:pt idx="2">
                  <c:v>Ngỗng</c:v>
                </c:pt>
                <c:pt idx="3">
                  <c:v>Vịt</c:v>
                </c:pt>
              </c:strCache>
            </c:strRef>
          </c:cat>
          <c:val>
            <c:numRef>
              <c:f>Sheet1!$B$40:$B$43</c:f>
              <c:numCache>
                <c:formatCode>General</c:formatCode>
                <c:ptCount val="4"/>
                <c:pt idx="0">
                  <c:v>120</c:v>
                </c:pt>
                <c:pt idx="1">
                  <c:v>40</c:v>
                </c:pt>
                <c:pt idx="2">
                  <c:v>10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ED-4E2B-B45E-9421925791F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en-US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8EE06-8866-4A37-BC1A-CF1A99A01DF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51054-F495-40AD-80B6-1D0EC311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7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51054-F495-40AD-80B6-1D0EC311E5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0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51054-F495-40AD-80B6-1D0EC311E5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3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51054-F495-40AD-80B6-1D0EC311E5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51054-F495-40AD-80B6-1D0EC311E5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5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0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7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4924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07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2695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19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8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7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2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8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9A090-9E10-44C2-BC14-F12881B2DC0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DC8167-E093-47FC-8B39-F9B5FC70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0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F603A1-E080-FBDF-E8FA-162859F0EDC3}"/>
              </a:ext>
            </a:extLst>
          </p:cNvPr>
          <p:cNvSpPr txBox="1"/>
          <p:nvPr/>
        </p:nvSpPr>
        <p:spPr>
          <a:xfrm>
            <a:off x="436661" y="2186669"/>
            <a:ext cx="1131867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 algn="ctr">
              <a:spcBef>
                <a:spcPts val="200"/>
              </a:spcBef>
              <a:spcAft>
                <a:spcPts val="200"/>
              </a:spcAft>
            </a:pP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 2. MÔ TẢ VÀ BIỂU DIỄN DỮ LIỆU TRÊN CÁC BẢNG VÀ BIỂU ĐỒ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29B502-135C-A98E-5B69-1F58FB3111C0}"/>
              </a:ext>
            </a:extLst>
          </p:cNvPr>
          <p:cNvSpPr txBox="1">
            <a:spLocks/>
          </p:cNvSpPr>
          <p:nvPr/>
        </p:nvSpPr>
        <p:spPr>
          <a:xfrm>
            <a:off x="1030708" y="3869710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4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F603A1-E080-FBDF-E8FA-162859F0EDC3}"/>
              </a:ext>
            </a:extLst>
          </p:cNvPr>
          <p:cNvSpPr txBox="1"/>
          <p:nvPr/>
        </p:nvSpPr>
        <p:spPr>
          <a:xfrm>
            <a:off x="436661" y="286633"/>
            <a:ext cx="113186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 algn="ctr">
              <a:spcBef>
                <a:spcPts val="200"/>
              </a:spcBef>
              <a:spcAft>
                <a:spcPts val="200"/>
              </a:spcAft>
            </a:pPr>
            <a:r>
              <a:rPr lang="vi-VN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Phiếu học tập số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A894F-7F88-D3C0-12FF-C67487A0B724}"/>
              </a:ext>
            </a:extLst>
          </p:cNvPr>
          <p:cNvSpPr txBox="1"/>
          <p:nvPr/>
        </p:nvSpPr>
        <p:spPr>
          <a:xfrm>
            <a:off x="1610436" y="5086693"/>
            <a:ext cx="10581563" cy="905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tabLst>
                <a:tab pos="1440180" algn="l"/>
              </a:tabLst>
            </a:pPr>
            <a:r>
              <a:rPr lang="vi-VN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Bạn hãy cho biết biểu đồ Bình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vẽ</a:t>
            </a:r>
            <a:r>
              <a:rPr lang="vi-VN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đã chính xác chưa. Nếu chưa thì cần điểu chỉnh lại như thế nào cho đúng?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82ADCE5-264F-D31C-B460-BA67427CCA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6461157"/>
              </p:ext>
            </p:extLst>
          </p:nvPr>
        </p:nvGraphicFramePr>
        <p:xfrm>
          <a:off x="7060440" y="1395907"/>
          <a:ext cx="4007895" cy="292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13FC34C-F1E7-D3ED-CEFD-D333D33D7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08168"/>
              </p:ext>
            </p:extLst>
          </p:nvPr>
        </p:nvGraphicFramePr>
        <p:xfrm>
          <a:off x="1610436" y="1364774"/>
          <a:ext cx="4640239" cy="2920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3262">
                  <a:extLst>
                    <a:ext uri="{9D8B030D-6E8A-4147-A177-3AD203B41FA5}">
                      <a16:colId xmlns:a16="http://schemas.microsoft.com/office/drawing/2014/main" val="337615476"/>
                    </a:ext>
                  </a:extLst>
                </a:gridCol>
                <a:gridCol w="2236977">
                  <a:extLst>
                    <a:ext uri="{9D8B030D-6E8A-4147-A177-3AD203B41FA5}">
                      <a16:colId xmlns:a16="http://schemas.microsoft.com/office/drawing/2014/main" val="812505223"/>
                    </a:ext>
                  </a:extLst>
                </a:gridCol>
              </a:tblGrid>
              <a:tr h="583823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Loại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cầm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con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347115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Gà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35903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Ngan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3319049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Ngỗng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4943118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9275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68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F603A1-E080-FBDF-E8FA-162859F0EDC3}"/>
              </a:ext>
            </a:extLst>
          </p:cNvPr>
          <p:cNvSpPr txBox="1"/>
          <p:nvPr/>
        </p:nvSpPr>
        <p:spPr>
          <a:xfrm>
            <a:off x="436661" y="286633"/>
            <a:ext cx="113186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 algn="ctr">
              <a:spcBef>
                <a:spcPts val="200"/>
              </a:spcBef>
              <a:spcAft>
                <a:spcPts val="200"/>
              </a:spcAft>
            </a:pP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A894F-7F88-D3C0-12FF-C67487A0B724}"/>
              </a:ext>
            </a:extLst>
          </p:cNvPr>
          <p:cNvSpPr txBox="1"/>
          <p:nvPr/>
        </p:nvSpPr>
        <p:spPr>
          <a:xfrm>
            <a:off x="1173775" y="1742991"/>
            <a:ext cx="10581563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tabLst>
                <a:tab pos="1440180" algn="l"/>
              </a:tabLst>
            </a:pP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SGK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trang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112.</a:t>
            </a:r>
          </a:p>
        </p:txBody>
      </p:sp>
    </p:spTree>
    <p:extLst>
      <p:ext uri="{BB962C8B-B14F-4D97-AF65-F5344CB8AC3E}">
        <p14:creationId xmlns:p14="http://schemas.microsoft.com/office/powerpoint/2010/main" val="371419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336C2-F5F5-5589-9BF5-90B9735C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CHIA L</a:t>
            </a:r>
            <a:r>
              <a:rPr lang="vi-VN" sz="4400" dirty="0">
                <a:latin typeface="Arial" panose="020B0604020202020204" pitchFamily="34" charset="0"/>
                <a:cs typeface="Arial" panose="020B0604020202020204" pitchFamily="34" charset="0"/>
              </a:rPr>
              <a:t>ỚP THÀNH 5 NHÓM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50ED5-C170-B26E-CD8D-32E3FACD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nhóm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bày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câu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trả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lời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phiếu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1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F603A1-E080-FBDF-E8FA-162859F0EDC3}"/>
              </a:ext>
            </a:extLst>
          </p:cNvPr>
          <p:cNvSpPr txBox="1"/>
          <p:nvPr/>
        </p:nvSpPr>
        <p:spPr>
          <a:xfrm>
            <a:off x="618249" y="310696"/>
            <a:ext cx="113186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 algn="ctr">
              <a:spcBef>
                <a:spcPts val="200"/>
              </a:spcBef>
              <a:spcAft>
                <a:spcPts val="200"/>
              </a:spcAft>
            </a:pPr>
            <a:r>
              <a:rPr lang="vi-VN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Phiếu học tập số 1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0250EBC-ED3C-6AFD-AD8B-A4F61ED31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84520"/>
              </p:ext>
            </p:extLst>
          </p:nvPr>
        </p:nvGraphicFramePr>
        <p:xfrm>
          <a:off x="867568" y="1451692"/>
          <a:ext cx="10456863" cy="3466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3447">
                  <a:extLst>
                    <a:ext uri="{9D8B030D-6E8A-4147-A177-3AD203B41FA5}">
                      <a16:colId xmlns:a16="http://schemas.microsoft.com/office/drawing/2014/main" val="3609844850"/>
                    </a:ext>
                  </a:extLst>
                </a:gridCol>
                <a:gridCol w="2614472">
                  <a:extLst>
                    <a:ext uri="{9D8B030D-6E8A-4147-A177-3AD203B41FA5}">
                      <a16:colId xmlns:a16="http://schemas.microsoft.com/office/drawing/2014/main" val="1099947379"/>
                    </a:ext>
                  </a:extLst>
                </a:gridCol>
                <a:gridCol w="2614472">
                  <a:extLst>
                    <a:ext uri="{9D8B030D-6E8A-4147-A177-3AD203B41FA5}">
                      <a16:colId xmlns:a16="http://schemas.microsoft.com/office/drawing/2014/main" val="2833380811"/>
                    </a:ext>
                  </a:extLst>
                </a:gridCol>
                <a:gridCol w="2614472">
                  <a:extLst>
                    <a:ext uri="{9D8B030D-6E8A-4147-A177-3AD203B41FA5}">
                      <a16:colId xmlns:a16="http://schemas.microsoft.com/office/drawing/2014/main" val="3662253754"/>
                    </a:ext>
                  </a:extLst>
                </a:gridCol>
              </a:tblGrid>
              <a:tr h="115553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Khối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887266"/>
                  </a:ext>
                </a:extLst>
              </a:tr>
              <a:tr h="115553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lớp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412253"/>
                  </a:ext>
                </a:extLst>
              </a:tr>
              <a:tr h="115553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học sinh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09251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BB3061F-F98C-2FBE-2581-412E7B16F025}"/>
              </a:ext>
            </a:extLst>
          </p:cNvPr>
          <p:cNvSpPr txBox="1"/>
          <p:nvPr/>
        </p:nvSpPr>
        <p:spPr>
          <a:xfrm>
            <a:off x="2934269" y="5474506"/>
            <a:ext cx="71787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Bảng số liệu trên nói lên điều gì?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vi-V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2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F603A1-E080-FBDF-E8FA-162859F0EDC3}"/>
              </a:ext>
            </a:extLst>
          </p:cNvPr>
          <p:cNvSpPr txBox="1"/>
          <p:nvPr/>
        </p:nvSpPr>
        <p:spPr>
          <a:xfrm>
            <a:off x="618249" y="211617"/>
            <a:ext cx="113186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 algn="ctr">
              <a:spcBef>
                <a:spcPts val="200"/>
              </a:spcBef>
              <a:spcAft>
                <a:spcPts val="200"/>
              </a:spcAft>
            </a:pP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Phiếu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98F1CDC-ECA6-C796-971F-FFC199E47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0271433"/>
              </p:ext>
            </p:extLst>
          </p:nvPr>
        </p:nvGraphicFramePr>
        <p:xfrm>
          <a:off x="1133780" y="1669576"/>
          <a:ext cx="9924439" cy="351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84B94F-9E1E-793C-AE78-C5F5BB3CF2F5}"/>
              </a:ext>
            </a:extLst>
          </p:cNvPr>
          <p:cNvSpPr txBox="1"/>
          <p:nvPr/>
        </p:nvSpPr>
        <p:spPr>
          <a:xfrm>
            <a:off x="2361063" y="5404092"/>
            <a:ext cx="73390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Số lượng trường Trung học phổ thông</a:t>
            </a:r>
          </a:p>
        </p:txBody>
      </p:sp>
    </p:spTree>
    <p:extLst>
      <p:ext uri="{BB962C8B-B14F-4D97-AF65-F5344CB8AC3E}">
        <p14:creationId xmlns:p14="http://schemas.microsoft.com/office/powerpoint/2010/main" val="39278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F603A1-E080-FBDF-E8FA-162859F0EDC3}"/>
              </a:ext>
            </a:extLst>
          </p:cNvPr>
          <p:cNvSpPr txBox="1"/>
          <p:nvPr/>
        </p:nvSpPr>
        <p:spPr>
          <a:xfrm>
            <a:off x="436661" y="286633"/>
            <a:ext cx="113186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 algn="ctr">
              <a:spcBef>
                <a:spcPts val="200"/>
              </a:spcBef>
              <a:spcAft>
                <a:spcPts val="200"/>
              </a:spcAft>
            </a:pPr>
            <a:r>
              <a:rPr lang="vi-VN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Phiếu học tập số 2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FFB0D5-CA78-E277-06EE-23ADC80EB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90557"/>
              </p:ext>
            </p:extLst>
          </p:nvPr>
        </p:nvGraphicFramePr>
        <p:xfrm>
          <a:off x="800099" y="1605496"/>
          <a:ext cx="10621120" cy="2719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198">
                  <a:extLst>
                    <a:ext uri="{9D8B030D-6E8A-4147-A177-3AD203B41FA5}">
                      <a16:colId xmlns:a16="http://schemas.microsoft.com/office/drawing/2014/main" val="1870897377"/>
                    </a:ext>
                  </a:extLst>
                </a:gridCol>
                <a:gridCol w="1053202">
                  <a:extLst>
                    <a:ext uri="{9D8B030D-6E8A-4147-A177-3AD203B41FA5}">
                      <a16:colId xmlns:a16="http://schemas.microsoft.com/office/drawing/2014/main" val="1156825865"/>
                    </a:ext>
                  </a:extLst>
                </a:gridCol>
                <a:gridCol w="1352301">
                  <a:extLst>
                    <a:ext uri="{9D8B030D-6E8A-4147-A177-3AD203B41FA5}">
                      <a16:colId xmlns:a16="http://schemas.microsoft.com/office/drawing/2014/main" val="2795460517"/>
                    </a:ext>
                  </a:extLst>
                </a:gridCol>
                <a:gridCol w="1453059">
                  <a:extLst>
                    <a:ext uri="{9D8B030D-6E8A-4147-A177-3AD203B41FA5}">
                      <a16:colId xmlns:a16="http://schemas.microsoft.com/office/drawing/2014/main" val="3589126120"/>
                    </a:ext>
                  </a:extLst>
                </a:gridCol>
                <a:gridCol w="1454120">
                  <a:extLst>
                    <a:ext uri="{9D8B030D-6E8A-4147-A177-3AD203B41FA5}">
                      <a16:colId xmlns:a16="http://schemas.microsoft.com/office/drawing/2014/main" val="1077682076"/>
                    </a:ext>
                  </a:extLst>
                </a:gridCol>
                <a:gridCol w="1454120">
                  <a:extLst>
                    <a:ext uri="{9D8B030D-6E8A-4147-A177-3AD203B41FA5}">
                      <a16:colId xmlns:a16="http://schemas.microsoft.com/office/drawing/2014/main" val="1490731508"/>
                    </a:ext>
                  </a:extLst>
                </a:gridCol>
                <a:gridCol w="1454120">
                  <a:extLst>
                    <a:ext uri="{9D8B030D-6E8A-4147-A177-3AD203B41FA5}">
                      <a16:colId xmlns:a16="http://schemas.microsoft.com/office/drawing/2014/main" val="4053098247"/>
                    </a:ext>
                  </a:extLst>
                </a:gridCol>
              </a:tblGrid>
              <a:tr h="13596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657013"/>
                  </a:ext>
                </a:extLst>
              </a:tr>
              <a:tr h="13596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sản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phẩm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0549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43A894F-7F88-D3C0-12FF-C67487A0B724}"/>
              </a:ext>
            </a:extLst>
          </p:cNvPr>
          <p:cNvSpPr txBox="1"/>
          <p:nvPr/>
        </p:nvSpPr>
        <p:spPr>
          <a:xfrm>
            <a:off x="3038902" y="4883172"/>
            <a:ext cx="67874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vi-VN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ố sản phẩm bán ra của một tháng bị nhập sai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14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F603A1-E080-FBDF-E8FA-162859F0EDC3}"/>
              </a:ext>
            </a:extLst>
          </p:cNvPr>
          <p:cNvSpPr txBox="1"/>
          <p:nvPr/>
        </p:nvSpPr>
        <p:spPr>
          <a:xfrm>
            <a:off x="436661" y="286633"/>
            <a:ext cx="113186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 algn="ctr">
              <a:spcBef>
                <a:spcPts val="200"/>
              </a:spcBef>
              <a:spcAft>
                <a:spcPts val="200"/>
              </a:spcAft>
            </a:pPr>
            <a:r>
              <a:rPr lang="vi-VN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Phiếu học tập số 2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A894F-7F88-D3C0-12FF-C67487A0B724}"/>
              </a:ext>
            </a:extLst>
          </p:cNvPr>
          <p:cNvSpPr txBox="1"/>
          <p:nvPr/>
        </p:nvSpPr>
        <p:spPr>
          <a:xfrm>
            <a:off x="2055693" y="4510365"/>
            <a:ext cx="7170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vi-VN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ố sản phẩm bán ra của một tháng bị nhập sai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E33FDDD-A3C0-6C4E-9EB0-8A51B28FC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75048"/>
              </p:ext>
            </p:extLst>
          </p:nvPr>
        </p:nvGraphicFramePr>
        <p:xfrm>
          <a:off x="704850" y="1504950"/>
          <a:ext cx="10153650" cy="2368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532">
                  <a:extLst>
                    <a:ext uri="{9D8B030D-6E8A-4147-A177-3AD203B41FA5}">
                      <a16:colId xmlns:a16="http://schemas.microsoft.com/office/drawing/2014/main" val="2549814791"/>
                    </a:ext>
                  </a:extLst>
                </a:gridCol>
                <a:gridCol w="1166560">
                  <a:extLst>
                    <a:ext uri="{9D8B030D-6E8A-4147-A177-3AD203B41FA5}">
                      <a16:colId xmlns:a16="http://schemas.microsoft.com/office/drawing/2014/main" val="3511979058"/>
                    </a:ext>
                  </a:extLst>
                </a:gridCol>
                <a:gridCol w="1497849">
                  <a:extLst>
                    <a:ext uri="{9D8B030D-6E8A-4147-A177-3AD203B41FA5}">
                      <a16:colId xmlns:a16="http://schemas.microsoft.com/office/drawing/2014/main" val="2915841488"/>
                    </a:ext>
                  </a:extLst>
                </a:gridCol>
                <a:gridCol w="1609451">
                  <a:extLst>
                    <a:ext uri="{9D8B030D-6E8A-4147-A177-3AD203B41FA5}">
                      <a16:colId xmlns:a16="http://schemas.microsoft.com/office/drawing/2014/main" val="4018964097"/>
                    </a:ext>
                  </a:extLst>
                </a:gridCol>
                <a:gridCol w="1610629">
                  <a:extLst>
                    <a:ext uri="{9D8B030D-6E8A-4147-A177-3AD203B41FA5}">
                      <a16:colId xmlns:a16="http://schemas.microsoft.com/office/drawing/2014/main" val="3797138012"/>
                    </a:ext>
                  </a:extLst>
                </a:gridCol>
                <a:gridCol w="1610629">
                  <a:extLst>
                    <a:ext uri="{9D8B030D-6E8A-4147-A177-3AD203B41FA5}">
                      <a16:colId xmlns:a16="http://schemas.microsoft.com/office/drawing/2014/main" val="4194449939"/>
                    </a:ext>
                  </a:extLst>
                </a:gridCol>
              </a:tblGrid>
              <a:tr h="124130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833440"/>
                  </a:ext>
                </a:extLst>
              </a:tr>
              <a:tr h="112726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Tỉ lệ phần trăm tăng thêm so với tháng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trước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32.8%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801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98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F603A1-E080-FBDF-E8FA-162859F0EDC3}"/>
              </a:ext>
            </a:extLst>
          </p:cNvPr>
          <p:cNvSpPr txBox="1"/>
          <p:nvPr/>
        </p:nvSpPr>
        <p:spPr>
          <a:xfrm>
            <a:off x="436661" y="286633"/>
            <a:ext cx="113186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 algn="ctr">
              <a:spcBef>
                <a:spcPts val="200"/>
              </a:spcBef>
              <a:spcAft>
                <a:spcPts val="200"/>
              </a:spcAft>
            </a:pPr>
            <a:r>
              <a:rPr lang="vi-VN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Phiếu học tập số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A894F-7F88-D3C0-12FF-C67487A0B724}"/>
              </a:ext>
            </a:extLst>
          </p:cNvPr>
          <p:cNvSpPr txBox="1"/>
          <p:nvPr/>
        </p:nvSpPr>
        <p:spPr>
          <a:xfrm>
            <a:off x="2481334" y="4721916"/>
            <a:ext cx="75796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Đội trưởng đã thống kê đúng chưa? T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ại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sao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2CF9052-A7F8-BD68-895C-F87123E04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8989"/>
              </p:ext>
            </p:extLst>
          </p:nvPr>
        </p:nvGraphicFramePr>
        <p:xfrm>
          <a:off x="655093" y="1305087"/>
          <a:ext cx="10167583" cy="2771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4243">
                  <a:extLst>
                    <a:ext uri="{9D8B030D-6E8A-4147-A177-3AD203B41FA5}">
                      <a16:colId xmlns:a16="http://schemas.microsoft.com/office/drawing/2014/main" val="898353628"/>
                    </a:ext>
                  </a:extLst>
                </a:gridCol>
                <a:gridCol w="1564668">
                  <a:extLst>
                    <a:ext uri="{9D8B030D-6E8A-4147-A177-3AD203B41FA5}">
                      <a16:colId xmlns:a16="http://schemas.microsoft.com/office/drawing/2014/main" val="2333908270"/>
                    </a:ext>
                  </a:extLst>
                </a:gridCol>
                <a:gridCol w="1564668">
                  <a:extLst>
                    <a:ext uri="{9D8B030D-6E8A-4147-A177-3AD203B41FA5}">
                      <a16:colId xmlns:a16="http://schemas.microsoft.com/office/drawing/2014/main" val="752492706"/>
                    </a:ext>
                  </a:extLst>
                </a:gridCol>
                <a:gridCol w="1564668">
                  <a:extLst>
                    <a:ext uri="{9D8B030D-6E8A-4147-A177-3AD203B41FA5}">
                      <a16:colId xmlns:a16="http://schemas.microsoft.com/office/drawing/2014/main" val="1814944589"/>
                    </a:ext>
                  </a:extLst>
                </a:gridCol>
                <a:gridCol w="1564668">
                  <a:extLst>
                    <a:ext uri="{9D8B030D-6E8A-4147-A177-3AD203B41FA5}">
                      <a16:colId xmlns:a16="http://schemas.microsoft.com/office/drawing/2014/main" val="3917534991"/>
                    </a:ext>
                  </a:extLst>
                </a:gridCol>
                <a:gridCol w="1564668">
                  <a:extLst>
                    <a:ext uri="{9D8B030D-6E8A-4147-A177-3AD203B41FA5}">
                      <a16:colId xmlns:a16="http://schemas.microsoft.com/office/drawing/2014/main" val="2829164753"/>
                    </a:ext>
                  </a:extLst>
                </a:gridCol>
              </a:tblGrid>
              <a:tr h="138535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886510"/>
                  </a:ext>
                </a:extLst>
              </a:tr>
              <a:tr h="138624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sản phẩm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41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18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F603A1-E080-FBDF-E8FA-162859F0EDC3}"/>
              </a:ext>
            </a:extLst>
          </p:cNvPr>
          <p:cNvSpPr txBox="1"/>
          <p:nvPr/>
        </p:nvSpPr>
        <p:spPr>
          <a:xfrm>
            <a:off x="436661" y="286633"/>
            <a:ext cx="113186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 algn="ctr">
              <a:spcBef>
                <a:spcPts val="200"/>
              </a:spcBef>
              <a:spcAft>
                <a:spcPts val="200"/>
              </a:spcAft>
            </a:pPr>
            <a:r>
              <a:rPr lang="vi-VN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Phiếu học tập số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A894F-7F88-D3C0-12FF-C67487A0B724}"/>
              </a:ext>
            </a:extLst>
          </p:cNvPr>
          <p:cNvSpPr txBox="1"/>
          <p:nvPr/>
        </p:nvSpPr>
        <p:spPr>
          <a:xfrm>
            <a:off x="2363337" y="2024393"/>
            <a:ext cx="773828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ý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thợ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thiểu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276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F603A1-E080-FBDF-E8FA-162859F0EDC3}"/>
              </a:ext>
            </a:extLst>
          </p:cNvPr>
          <p:cNvSpPr txBox="1"/>
          <p:nvPr/>
        </p:nvSpPr>
        <p:spPr>
          <a:xfrm>
            <a:off x="436661" y="286633"/>
            <a:ext cx="113186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0" algn="ctr">
              <a:spcBef>
                <a:spcPts val="200"/>
              </a:spcBef>
              <a:spcAft>
                <a:spcPts val="200"/>
              </a:spcAft>
            </a:pPr>
            <a:r>
              <a:rPr lang="vi-VN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Phiếu học tập số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A894F-7F88-D3C0-12FF-C67487A0B724}"/>
              </a:ext>
            </a:extLst>
          </p:cNvPr>
          <p:cNvSpPr txBox="1"/>
          <p:nvPr/>
        </p:nvSpPr>
        <p:spPr>
          <a:xfrm>
            <a:off x="1951630" y="5086693"/>
            <a:ext cx="102403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lang="en-US" sz="144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defRPr>
            </a:pPr>
            <a:r>
              <a:rPr lang="vi-VN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 cho biết các phát biểu sau là đúng hay sai?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0">
              <a:defRPr lang="en-US" sz="144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defRP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6000kWh.</a:t>
            </a:r>
          </a:p>
          <a:p>
            <a:pPr rtl="0">
              <a:defRPr lang="en-US" sz="144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defRP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vi-VN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 bình mỗi hộ ở Khu C sử dụng số điện gấp hai lần mỗi hộ ở Khu A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7560F46-1206-696C-049C-D40D49889D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9632360"/>
              </p:ext>
            </p:extLst>
          </p:nvPr>
        </p:nvGraphicFramePr>
        <p:xfrm>
          <a:off x="1746913" y="940310"/>
          <a:ext cx="8666329" cy="380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70315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</TotalTime>
  <Words>359</Words>
  <Application>Microsoft Office PowerPoint</Application>
  <PresentationFormat>Widescreen</PresentationFormat>
  <Paragraphs>94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Wisp</vt:lpstr>
      <vt:lpstr>PowerPoint Presentation</vt:lpstr>
      <vt:lpstr>CHIA LỚP THÀNH 5 NHÓM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Bao Ngoc Bui</dc:creator>
  <cp:lastModifiedBy>Minh Bao Ngoc Bui</cp:lastModifiedBy>
  <cp:revision>2</cp:revision>
  <dcterms:created xsi:type="dcterms:W3CDTF">2022-08-17T07:31:38Z</dcterms:created>
  <dcterms:modified xsi:type="dcterms:W3CDTF">2022-08-18T03:14:31Z</dcterms:modified>
</cp:coreProperties>
</file>