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40" r:id="rId3"/>
    <p:sldId id="275" r:id="rId4"/>
    <p:sldId id="302" r:id="rId5"/>
    <p:sldId id="347" r:id="rId6"/>
    <p:sldId id="351" r:id="rId7"/>
    <p:sldId id="331" r:id="rId8"/>
    <p:sldId id="348" r:id="rId9"/>
    <p:sldId id="316" r:id="rId10"/>
    <p:sldId id="281" r:id="rId11"/>
    <p:sldId id="283" r:id="rId12"/>
    <p:sldId id="332" r:id="rId13"/>
    <p:sldId id="342" r:id="rId14"/>
    <p:sldId id="326" r:id="rId15"/>
    <p:sldId id="349" r:id="rId16"/>
    <p:sldId id="313" r:id="rId17"/>
    <p:sldId id="345" r:id="rId18"/>
    <p:sldId id="353" r:id="rId19"/>
    <p:sldId id="352" r:id="rId20"/>
    <p:sldId id="350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6099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proud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7" y="3951881"/>
            <a:ext cx="448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</a:t>
            </a:r>
            <a:r>
              <a:rPr lang="en-US" sz="3600" dirty="0" err="1" smtClean="0"/>
              <a:t>ài</a:t>
            </a:r>
            <a:r>
              <a:rPr lang="en-US" sz="3600" dirty="0" smtClean="0"/>
              <a:t> </a:t>
            </a:r>
            <a:r>
              <a:rPr lang="en-US" sz="3600" dirty="0" err="1" smtClean="0"/>
              <a:t>lòng</a:t>
            </a:r>
            <a:r>
              <a:rPr lang="en-US" sz="3600" dirty="0" smtClean="0"/>
              <a:t>,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/>
              <a:t>hào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7408" y="2955573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praʊd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6592693" y="1744571"/>
            <a:ext cx="4853463" cy="40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2459" y="5032468"/>
            <a:ext cx="903514" cy="9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74080"/>
              </p:ext>
            </p:extLst>
          </p:nvPr>
        </p:nvGraphicFramePr>
        <p:xfrm>
          <a:off x="1648978" y="2080429"/>
          <a:ext cx="9613755" cy="2697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mʌnθli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4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2715097"/>
            <a:ext cx="713903" cy="713903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3874057"/>
            <a:ext cx="713903" cy="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76226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Work in pairs. Circle </a:t>
            </a:r>
            <a:r>
              <a:rPr lang="en-US" sz="2600" b="1" dirty="0">
                <a:cs typeface="Arial" panose="020B0604020202020204" pitchFamily="34" charset="0"/>
              </a:rPr>
              <a:t>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539852" y="232655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growing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utoring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ollecting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6289288" y="4237303"/>
            <a:ext cx="5531005" cy="243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8129238" y="1962833"/>
            <a:ext cx="3033132" cy="2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9336" y="1269438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30A208-B151-4B5A-8DEA-092D7EF10549}"/>
              </a:ext>
            </a:extLst>
          </p:cNvPr>
          <p:cNvSpPr txBox="1"/>
          <p:nvPr/>
        </p:nvSpPr>
        <p:spPr>
          <a:xfrm>
            <a:off x="2059674" y="1961839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AFCA8-5944-49EF-B0DF-8ECE5275CD27}"/>
              </a:ext>
            </a:extLst>
          </p:cNvPr>
          <p:cNvSpPr txBox="1"/>
          <p:nvPr/>
        </p:nvSpPr>
        <p:spPr>
          <a:xfrm>
            <a:off x="2059673" y="2949977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0FB95-FB03-4E9E-84D3-471C4D61B61B}"/>
              </a:ext>
            </a:extLst>
          </p:cNvPr>
          <p:cNvSpPr txBox="1"/>
          <p:nvPr/>
        </p:nvSpPr>
        <p:spPr>
          <a:xfrm>
            <a:off x="2059673" y="3936660"/>
            <a:ext cx="30544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E49F4-B723-4254-8414-B790CAF8900B}"/>
              </a:ext>
            </a:extLst>
          </p:cNvPr>
          <p:cNvSpPr txBox="1"/>
          <p:nvPr/>
        </p:nvSpPr>
        <p:spPr>
          <a:xfrm>
            <a:off x="2059673" y="4924798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DB8B2-38BA-4599-9B90-4D94D6E7E91E}"/>
              </a:ext>
            </a:extLst>
          </p:cNvPr>
          <p:cNvSpPr txBox="1"/>
          <p:nvPr/>
        </p:nvSpPr>
        <p:spPr>
          <a:xfrm>
            <a:off x="2059673" y="5831698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6796824" y="1961839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6796824" y="2949977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6796824" y="3936660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6796824" y="49247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6796824" y="58316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798C3-72C2-406A-A7F8-A1D45B5D4248}"/>
              </a:ext>
            </a:extLst>
          </p:cNvPr>
          <p:cNvCxnSpPr>
            <a:stCxn id="20" idx="3"/>
            <a:endCxn id="14" idx="1"/>
          </p:cNvCxnSpPr>
          <p:nvPr/>
        </p:nvCxnSpPr>
        <p:spPr>
          <a:xfrm>
            <a:off x="5114074" y="222344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0031D1-CAE2-438D-B1C4-5DE6EE271E13}"/>
              </a:ext>
            </a:extLst>
          </p:cNvPr>
          <p:cNvCxnSpPr/>
          <p:nvPr/>
        </p:nvCxnSpPr>
        <p:spPr>
          <a:xfrm>
            <a:off x="5114074" y="32203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E6D8D3-50EA-4783-BE91-4FC5589CE414}"/>
              </a:ext>
            </a:extLst>
          </p:cNvPr>
          <p:cNvCxnSpPr/>
          <p:nvPr/>
        </p:nvCxnSpPr>
        <p:spPr>
          <a:xfrm>
            <a:off x="5114073" y="4185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8BCEDB-1194-4BAF-A76A-F59FC4AD7A9C}"/>
              </a:ext>
            </a:extLst>
          </p:cNvPr>
          <p:cNvCxnSpPr/>
          <p:nvPr/>
        </p:nvCxnSpPr>
        <p:spPr>
          <a:xfrm>
            <a:off x="5114073" y="52142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DDB25F-92CE-4059-B227-4D9F54E4A352}"/>
              </a:ext>
            </a:extLst>
          </p:cNvPr>
          <p:cNvCxnSpPr/>
          <p:nvPr/>
        </p:nvCxnSpPr>
        <p:spPr>
          <a:xfrm>
            <a:off x="5114073" y="6090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753" y="1298459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passage again and tick True or False.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75572"/>
              </p:ext>
            </p:extLst>
          </p:nvPr>
        </p:nvGraphicFramePr>
        <p:xfrm>
          <a:off x="576198" y="2042182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4" y="2705100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3377446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4024591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4676449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5344082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150" y="429058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20036" y="3020369"/>
            <a:ext cx="1312069" cy="12702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221784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about these students. Write the names of the projects you think they should join in the Projects column.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4" y="3481361"/>
            <a:ext cx="5290456" cy="1210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505" y="1715519"/>
            <a:ext cx="6110842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615497" y="2500596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615497" y="3352032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615497" y="4145941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615497" y="5146193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615497" y="6148428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682" y="1601678"/>
            <a:ext cx="4987098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576198" y="2676635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L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 will join the </a:t>
            </a:r>
            <a:r>
              <a:rPr lang="en-US" sz="2800" b="1" i="1" dirty="0">
                <a:solidFill>
                  <a:schemeClr val="accent2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project because she is good at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and English. She also loves children.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422550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2104" y="5298219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4" y="3020368"/>
            <a:ext cx="1393550" cy="14021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761205"/>
            <a:ext cx="1393550" cy="537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344393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83" y="2336955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53050" y="2472353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422550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2104" y="5298219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4" y="3020368"/>
            <a:ext cx="1393550" cy="14021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761205"/>
            <a:ext cx="1393550" cy="537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96670" y="6004679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554" y="5609961"/>
            <a:ext cx="1393550" cy="39471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344393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:a16="http://schemas.microsoft.com/office/drawing/2014/main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6" y="2021856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:a16="http://schemas.microsoft.com/office/drawing/2014/main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96593" y="2157254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4E95F-AB5B-44F4-A9F7-F95E8EB2AF58}"/>
              </a:ext>
            </a:extLst>
          </p:cNvPr>
          <p:cNvSpPr txBox="1"/>
          <p:nvPr/>
        </p:nvSpPr>
        <p:spPr>
          <a:xfrm>
            <a:off x="1620134" y="5745100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231641" y="25250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some school activities for next summer holiday.</a:t>
            </a:r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9" y="2714611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0946" y="1914652"/>
            <a:ext cx="107125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community activities at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school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</a:t>
            </a:r>
            <a:r>
              <a:rPr lang="vi-VN" sz="2800">
                <a:latin typeface="Calibri (Body)"/>
              </a:rPr>
              <a:t>: </a:t>
            </a:r>
            <a:r>
              <a:rPr lang="en-US" sz="2800" smtClean="0">
                <a:latin typeface="Calibri (Body)"/>
              </a:rPr>
              <a:t>t</a:t>
            </a:r>
            <a:r>
              <a:rPr lang="vi-VN" sz="2800" smtClean="0">
                <a:latin typeface="Calibri (Body)"/>
              </a:rPr>
              <a:t>alking </a:t>
            </a:r>
            <a:r>
              <a:rPr lang="vi-VN" sz="2800" dirty="0">
                <a:latin typeface="Calibri (Body)"/>
              </a:rPr>
              <a:t>about the reasons why students join different community activities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4927" y="2596760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156766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0352" y="5232521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53312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1889522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your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1583" y="3863741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to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5" y="2924462"/>
            <a:ext cx="1356373" cy="1232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495421"/>
            <a:ext cx="1461798" cy="737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96670" y="6004679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554" y="5544263"/>
            <a:ext cx="1461798" cy="4604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1582" y="5936242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2" y="5232521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56373" cy="10347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4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35" y="3124025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</a:t>
            </a:r>
            <a:r>
              <a:rPr lang="en-GB" sz="2800"/>
              <a:t>team </a:t>
            </a:r>
            <a:r>
              <a:rPr lang="en-GB" sz="2800" smtClean="0"/>
              <a:t>mates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" name="Picture 9" descr="50 Community Service Ideas">
            <a:extLst>
              <a:ext uri="{FF2B5EF4-FFF2-40B4-BE49-F238E27FC236}">
                <a16:creationId xmlns:a16="http://schemas.microsoft.com/office/drawing/2014/main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929455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3" name="Picture 12" descr="Holiday Community Service Project Ideas for Kids with ADHD">
            <a:extLst>
              <a:ext uri="{FF2B5EF4-FFF2-40B4-BE49-F238E27FC236}">
                <a16:creationId xmlns:a16="http://schemas.microsoft.com/office/drawing/2014/main" id="{9E01BB82-8CC6-47E6-A9A9-A537113395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25338" b="-3"/>
          <a:stretch/>
        </p:blipFill>
        <p:spPr bwMode="auto">
          <a:xfrm>
            <a:off x="4644220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6" name="Picture 15" descr="Differences Between Community Service and Volunteer Work">
            <a:extLst>
              <a:ext uri="{FF2B5EF4-FFF2-40B4-BE49-F238E27FC236}">
                <a16:creationId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8358984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1101794" y="5202895"/>
            <a:ext cx="2988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4708034" y="5202895"/>
            <a:ext cx="3099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8377337" y="5202895"/>
            <a:ext cx="3068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5409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582131" y="520573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11471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elderly can apply for council-owned accommodation - Germiston City News">
            <a:extLst>
              <a:ext uri="{FF2B5EF4-FFF2-40B4-BE49-F238E27FC236}">
                <a16:creationId xmlns:a16="http://schemas.microsoft.com/office/drawing/2014/main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3882524" y="1209343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pic>
        <p:nvPicPr>
          <p:cNvPr id="14" name="Picture 13" descr="To help more street children to help themselves - GlobalGiving">
            <a:extLst>
              <a:ext uri="{FF2B5EF4-FFF2-40B4-BE49-F238E27FC236}">
                <a16:creationId xmlns:a16="http://schemas.microsoft.com/office/drawing/2014/main" id="{4A8E0070-0BC0-44A4-9EC3-297F7B5C5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35745"/>
          <a:stretch/>
        </p:blipFill>
        <p:spPr bwMode="auto">
          <a:xfrm>
            <a:off x="1408417" y="2222694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</p:spPr>
      </p:pic>
      <p:pic>
        <p:nvPicPr>
          <p:cNvPr id="15" name="Picture 14" descr="Challenge No. 004: Clean the Streets - Connect | Love Your Hood">
            <a:extLst>
              <a:ext uri="{FF2B5EF4-FFF2-40B4-BE49-F238E27FC236}">
                <a16:creationId xmlns:a16="http://schemas.microsoft.com/office/drawing/2014/main" id="{30113980-46D9-4858-9928-419C42665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0211" b="-3"/>
          <a:stretch/>
        </p:blipFill>
        <p:spPr bwMode="auto">
          <a:xfrm>
            <a:off x="8386705" y="2222694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EEC046-9B47-4068-AFC7-83628E82195A}"/>
              </a:ext>
            </a:extLst>
          </p:cNvPr>
          <p:cNvSpPr txBox="1"/>
          <p:nvPr/>
        </p:nvSpPr>
        <p:spPr>
          <a:xfrm>
            <a:off x="4583151" y="5904875"/>
            <a:ext cx="339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helping old people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16539D-F7CC-4742-AB4A-BAE13CC62B31}"/>
              </a:ext>
            </a:extLst>
          </p:cNvPr>
          <p:cNvSpPr txBox="1"/>
          <p:nvPr/>
        </p:nvSpPr>
        <p:spPr>
          <a:xfrm>
            <a:off x="1016096" y="5163286"/>
            <a:ext cx="3433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homeless children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72205A-385E-45F3-A109-E2C4637FB529}"/>
              </a:ext>
            </a:extLst>
          </p:cNvPr>
          <p:cNvSpPr txBox="1"/>
          <p:nvPr/>
        </p:nvSpPr>
        <p:spPr>
          <a:xfrm>
            <a:off x="8237344" y="5172811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the street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952797" y="5164022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477883" y="5895350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7959660" y="516328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your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E0B711A-4CE7-4295-921C-F50F9C27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5" y="4053699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83E17F-6620-4AE6-8717-16C67198A918}"/>
              </a:ext>
            </a:extLst>
          </p:cNvPr>
          <p:cNvSpPr/>
          <p:nvPr/>
        </p:nvSpPr>
        <p:spPr>
          <a:xfrm>
            <a:off x="5998951" y="4446223"/>
            <a:ext cx="5827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provide students with some lexical items before reading the </a:t>
            </a:r>
            <a:r>
              <a:rPr lang="en-GB" sz="2400" dirty="0" smtClean="0"/>
              <a:t>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9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18573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monthly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(adj/adv)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3737" y="414681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hằng</a:t>
            </a:r>
            <a:r>
              <a:rPr lang="en-US" sz="3600" dirty="0" smtClean="0"/>
              <a:t> </a:t>
            </a:r>
            <a:r>
              <a:rPr lang="en-US" sz="3600" dirty="0" err="1"/>
              <a:t>tháng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16151" y="3038860"/>
            <a:ext cx="229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mʌnθli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2287" y="5254764"/>
            <a:ext cx="1013791" cy="101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850" y="1979045"/>
            <a:ext cx="4741577" cy="36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3447</TotalTime>
  <Words>947</Words>
  <PresentationFormat>Widescreen</PresentationFormat>
  <Paragraphs>187</Paragraphs>
  <Slides>23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2023-04-19T03:37:49Z</dcterms:modified>
</cp:coreProperties>
</file>