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4" r:id="rId2"/>
    <p:sldId id="290" r:id="rId3"/>
    <p:sldId id="291" r:id="rId4"/>
    <p:sldId id="292" r:id="rId5"/>
    <p:sldId id="268" r:id="rId6"/>
    <p:sldId id="258" r:id="rId7"/>
    <p:sldId id="272" r:id="rId8"/>
    <p:sldId id="293" r:id="rId9"/>
    <p:sldId id="294" r:id="rId10"/>
    <p:sldId id="295" r:id="rId11"/>
    <p:sldId id="296" r:id="rId12"/>
    <p:sldId id="261" r:id="rId13"/>
    <p:sldId id="297" r:id="rId14"/>
    <p:sldId id="270" r:id="rId15"/>
    <p:sldId id="262" r:id="rId16"/>
    <p:sldId id="275" r:id="rId17"/>
    <p:sldId id="299" r:id="rId18"/>
    <p:sldId id="300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7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00FF"/>
    <a:srgbClr val="AFDDFF"/>
    <a:srgbClr val="FFE89F"/>
    <a:srgbClr val="FFE07D"/>
    <a:srgbClr val="FFD13F"/>
    <a:srgbClr val="E1EFD9"/>
    <a:srgbClr val="F16649"/>
    <a:srgbClr val="FFC000"/>
    <a:srgbClr val="F48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7" d="100"/>
          <a:sy n="87" d="100"/>
        </p:scale>
        <p:origin x="432" y="58"/>
      </p:cViewPr>
      <p:guideLst>
        <p:guide pos="38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7775-C3A6-4158-A3D2-D47E7BA4AE8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48EE6-EC08-4D6B-97D7-6567186C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0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5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9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413" y="5953760"/>
            <a:ext cx="207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noise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4472" y="5953760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paper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29" y="3178690"/>
            <a:ext cx="2775070" cy="277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9" y="3192469"/>
            <a:ext cx="3784454" cy="2761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20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413" y="5953760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water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70542" y="5953759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clothes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4" y="3242900"/>
            <a:ext cx="3873095" cy="262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20" y="3204988"/>
            <a:ext cx="4044008" cy="269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6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03852" y="888946"/>
            <a:ext cx="10584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" y="888946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778471"/>
              </p:ext>
            </p:extLst>
          </p:nvPr>
        </p:nvGraphicFramePr>
        <p:xfrm>
          <a:off x="1310638" y="1991360"/>
          <a:ext cx="9977121" cy="423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2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1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5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03852" y="888946"/>
            <a:ext cx="10584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" y="888946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10638" y="1991360"/>
          <a:ext cx="9977121" cy="423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2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1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5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2245440" y="2734521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rubbish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2051478" y="3214148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2407890" y="3693775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1879012" y="4173402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2373425" y="4687851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2338962" y="5217715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5060472" y="2732269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5420685" y="3211896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4918125" y="3691523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5376610" y="417115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5392977" y="4685599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5329483" y="5215463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clothes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8878718" y="3026909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rubbish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8684756" y="3506536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9041168" y="398616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8502130" y="4465790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9006703" y="4980239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14935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4320" y="0"/>
            <a:ext cx="1177544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0337" y="1083020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sentences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327509" y="3806748"/>
            <a:ext cx="7751394" cy="1558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3200" y="4034096"/>
            <a:ext cx="7772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5" y="1151035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484" y="1180214"/>
            <a:ext cx="11161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2400" y="2236663"/>
            <a:ext cx="62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9201" y="2230186"/>
            <a:ext cx="560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If you </a:t>
            </a:r>
            <a:r>
              <a:rPr lang="en-US" sz="3200" b="1"/>
              <a:t>cy</a:t>
            </a:r>
            <a:r>
              <a:rPr lang="en-US" sz="3200"/>
              <a:t>cle, it’ll </a:t>
            </a:r>
            <a:r>
              <a:rPr lang="en-US" sz="3200" b="1"/>
              <a:t>help</a:t>
            </a:r>
            <a:r>
              <a:rPr lang="en-US" sz="3200"/>
              <a:t> the </a:t>
            </a:r>
            <a:r>
              <a:rPr lang="en-US" sz="3200" b="1"/>
              <a:t>Earth</a:t>
            </a:r>
            <a:r>
              <a:rPr lang="en-US" sz="3200"/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2400" y="2877118"/>
            <a:ext cx="62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2400" y="3612774"/>
            <a:ext cx="629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1993" y="3604121"/>
            <a:ext cx="825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</a:t>
            </a:r>
            <a:r>
              <a:rPr lang="en-US" sz="3200" b="1" dirty="0"/>
              <a:t>stu</a:t>
            </a:r>
            <a:r>
              <a:rPr lang="en-US" sz="3200" dirty="0"/>
              <a:t>dents are </a:t>
            </a:r>
            <a:r>
              <a:rPr lang="en-US" sz="3200" b="1" dirty="0"/>
              <a:t>plan</a:t>
            </a:r>
            <a:r>
              <a:rPr lang="en-US" sz="3200" dirty="0"/>
              <a:t>ting </a:t>
            </a:r>
            <a:r>
              <a:rPr lang="en-US" sz="3200" b="1" dirty="0"/>
              <a:t>trees</a:t>
            </a:r>
            <a:r>
              <a:rPr lang="en-US" sz="3200" dirty="0"/>
              <a:t> in the </a:t>
            </a:r>
            <a:r>
              <a:rPr lang="en-US" sz="3200" b="1" dirty="0"/>
              <a:t>gar</a:t>
            </a:r>
            <a:r>
              <a:rPr lang="en-US" sz="3200" dirty="0"/>
              <a:t>den.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2400" y="4357148"/>
            <a:ext cx="62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19199" y="4348495"/>
            <a:ext cx="560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Is it </a:t>
            </a:r>
            <a:r>
              <a:rPr lang="en-US" sz="3200" b="1"/>
              <a:t>bet</a:t>
            </a:r>
            <a:r>
              <a:rPr lang="en-US" sz="3200"/>
              <a:t>ter to </a:t>
            </a:r>
            <a:r>
              <a:rPr lang="en-US" sz="3200" b="1"/>
              <a:t>use</a:t>
            </a:r>
            <a:r>
              <a:rPr lang="en-US" sz="3200"/>
              <a:t> </a:t>
            </a:r>
            <a:r>
              <a:rPr lang="en-US" sz="3200" b="1"/>
              <a:t>pa</a:t>
            </a:r>
            <a:r>
              <a:rPr lang="en-US" sz="3200"/>
              <a:t>per </a:t>
            </a:r>
            <a:r>
              <a:rPr lang="en-US" sz="3200" b="1"/>
              <a:t>bags</a:t>
            </a:r>
            <a:r>
              <a:rPr lang="en-US" sz="3200"/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2400" y="5127943"/>
            <a:ext cx="62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19201" y="5127943"/>
            <a:ext cx="560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We are </a:t>
            </a:r>
            <a:r>
              <a:rPr lang="en-US" sz="3200" b="1"/>
              <a:t>hap</a:t>
            </a:r>
            <a:r>
              <a:rPr lang="en-US" sz="3200"/>
              <a:t>py to </a:t>
            </a:r>
            <a:r>
              <a:rPr lang="en-US" sz="3200" b="1"/>
              <a:t>walk</a:t>
            </a:r>
            <a:r>
              <a:rPr lang="en-US" sz="3200"/>
              <a:t> to </a:t>
            </a:r>
            <a:r>
              <a:rPr lang="en-US" sz="3200" b="1"/>
              <a:t>school</a:t>
            </a:r>
            <a:r>
              <a:rPr lang="en-US" sz="3200"/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19201" y="2885771"/>
            <a:ext cx="560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Wa</a:t>
            </a:r>
            <a:r>
              <a:rPr lang="en-US" sz="3200"/>
              <a:t>ter is </a:t>
            </a:r>
            <a:r>
              <a:rPr lang="en-US" sz="3200" b="1"/>
              <a:t>good</a:t>
            </a:r>
            <a:r>
              <a:rPr lang="en-US" sz="3200"/>
              <a:t> for your </a:t>
            </a:r>
            <a:r>
              <a:rPr lang="en-US" sz="3200" b="1"/>
              <a:t>bo</a:t>
            </a:r>
            <a:r>
              <a:rPr lang="en-US" sz="3200"/>
              <a:t>dy.</a:t>
            </a:r>
            <a:endParaRPr lang="en-US" sz="32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6721" y="1878386"/>
            <a:ext cx="792480" cy="7924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11277" y="-77220"/>
            <a:ext cx="45868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PRONUNCIATION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5" y="1327148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923" y="1236382"/>
            <a:ext cx="1049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1680" y="2431063"/>
            <a:ext cx="7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b="1" dirty="0"/>
              <a:t>What</a:t>
            </a:r>
            <a:r>
              <a:rPr lang="en-US" sz="3200" dirty="0"/>
              <a:t> are you </a:t>
            </a:r>
            <a:r>
              <a:rPr lang="en-US" sz="3200" b="1" dirty="0"/>
              <a:t>do</a:t>
            </a:r>
            <a:r>
              <a:rPr lang="en-US" sz="32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/>
              <a:t>Mi</a:t>
            </a:r>
            <a:r>
              <a:rPr lang="en-US" sz="3200" b="1" i="1" dirty="0"/>
              <a:t>: </a:t>
            </a:r>
            <a:r>
              <a:rPr lang="en-US" sz="3200" dirty="0"/>
              <a:t>I’m </a:t>
            </a:r>
            <a:r>
              <a:rPr lang="en-US" sz="3200" b="1" dirty="0"/>
              <a:t>wri</a:t>
            </a:r>
            <a:r>
              <a:rPr lang="en-US" sz="3200" dirty="0"/>
              <a:t>ting an </a:t>
            </a:r>
            <a:r>
              <a:rPr lang="en-US" sz="3200" b="1" dirty="0"/>
              <a:t>ar</a:t>
            </a:r>
            <a:r>
              <a:rPr lang="en-US" sz="3200" dirty="0"/>
              <a:t>ticle about </a:t>
            </a:r>
            <a:r>
              <a:rPr lang="en-US" sz="3200" b="1" dirty="0"/>
              <a:t>go</a:t>
            </a:r>
            <a:r>
              <a:rPr lang="en-US" sz="3200" dirty="0"/>
              <a:t>ing </a:t>
            </a:r>
            <a:r>
              <a:rPr lang="en-US" sz="3200" b="1" dirty="0"/>
              <a:t>green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b="1" dirty="0"/>
              <a:t>Great</a:t>
            </a:r>
            <a:r>
              <a:rPr lang="en-US" sz="3200" dirty="0"/>
              <a:t>! I’m </a:t>
            </a:r>
            <a:r>
              <a:rPr lang="en-US" sz="3200" b="1" dirty="0"/>
              <a:t>wri</a:t>
            </a:r>
            <a:r>
              <a:rPr lang="en-US" sz="3200" dirty="0"/>
              <a:t>ting a </a:t>
            </a:r>
            <a:r>
              <a:rPr lang="en-US" sz="3200" b="1" dirty="0"/>
              <a:t>po</a:t>
            </a:r>
            <a:r>
              <a:rPr lang="en-US" sz="3200" dirty="0"/>
              <a:t>em about the </a:t>
            </a:r>
            <a:r>
              <a:rPr lang="en-US" sz="3200" b="1" dirty="0"/>
              <a:t>3Rs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/>
              <a:t>Mi</a:t>
            </a:r>
            <a:r>
              <a:rPr lang="en-US" sz="3200" b="1" i="1" dirty="0"/>
              <a:t>: </a:t>
            </a:r>
            <a:r>
              <a:rPr lang="en-US" sz="3200" b="1" dirty="0"/>
              <a:t>Let</a:t>
            </a:r>
            <a:r>
              <a:rPr lang="en-US" sz="3200" dirty="0"/>
              <a:t> me </a:t>
            </a:r>
            <a:r>
              <a:rPr lang="en-US" sz="3200" b="1" dirty="0"/>
              <a:t>read</a:t>
            </a:r>
            <a:r>
              <a:rPr lang="en-US" sz="32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I’m still </a:t>
            </a:r>
            <a:r>
              <a:rPr lang="en-US" sz="3200" b="1" dirty="0"/>
              <a:t>wri</a:t>
            </a:r>
            <a:r>
              <a:rPr lang="en-US" sz="3200" dirty="0"/>
              <a:t>ting. </a:t>
            </a:r>
            <a:r>
              <a:rPr lang="en-US" sz="3200" b="1" dirty="0"/>
              <a:t>Wait</a:t>
            </a:r>
            <a:r>
              <a:rPr lang="en-US" sz="3200" dirty="0"/>
              <a:t> for a </a:t>
            </a:r>
            <a:r>
              <a:rPr lang="en-US" sz="3200" b="1" dirty="0"/>
              <a:t>mi</a:t>
            </a:r>
            <a:r>
              <a:rPr lang="en-US" sz="3200" dirty="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36" y="4128079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388" y="1266938"/>
            <a:ext cx="802812" cy="8028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0846" y="-77220"/>
            <a:ext cx="4607328" cy="850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PRONUNCIATION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78769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</a:t>
            </a:r>
            <a:r>
              <a:rPr lang="en-US" sz="3200" dirty="0" smtClean="0"/>
              <a:t>the 3 </a:t>
            </a:r>
            <a:r>
              <a:rPr lang="en-US" sz="3200" dirty="0" err="1" smtClean="0"/>
              <a:t>Rs</a:t>
            </a:r>
            <a:r>
              <a:rPr lang="en-US" sz="3200" dirty="0" smtClean="0"/>
              <a:t> and 3 </a:t>
            </a:r>
            <a:r>
              <a:rPr lang="en-US" sz="3200" dirty="0" err="1" smtClean="0"/>
              <a:t>Rs</a:t>
            </a:r>
            <a:r>
              <a:rPr lang="en-US" sz="3200" dirty="0" smtClean="0"/>
              <a:t> products.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Pronunciation: Rhythm in sentences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62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8804" y="2268523"/>
            <a:ext cx="5840156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Do the exercises in the workbook.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A1,2/page 32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B1/page 32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B2/ page 33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6" y="2078255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1886" y="0"/>
            <a:ext cx="12060114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09805" y="273749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526" y="289348"/>
            <a:ext cx="33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EAAAE"/>
                </a:solidFill>
              </a:rPr>
              <a:t>Listen to a song!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0450" y="2118049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  </a:t>
            </a:r>
            <a:endParaRPr lang="en-US" b="1" dirty="0"/>
          </a:p>
        </p:txBody>
      </p:sp>
      <p:pic>
        <p:nvPicPr>
          <p:cNvPr id="5" name="Reduce Reuse Recycle Song for Kids - Earth Day Songs for Children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369" y="979639"/>
            <a:ext cx="11087100" cy="55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5456923" cy="63206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95595" y="1344002"/>
            <a:ext cx="521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</a:t>
            </a:r>
            <a:r>
              <a:rPr lang="en-US" sz="3200" b="1" dirty="0" smtClean="0">
                <a:solidFill>
                  <a:schemeClr val="bg1"/>
                </a:solidFill>
              </a:rPr>
              <a:t>: 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27681" y="1228906"/>
            <a:ext cx="944936" cy="83357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7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949880" y="2173874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2552" y="1293311"/>
            <a:ext cx="1376936" cy="459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7366" y="2140428"/>
            <a:ext cx="1689194" cy="463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2552" y="3081662"/>
            <a:ext cx="1376936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29404" y="4283778"/>
            <a:ext cx="1543004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PRODUCTION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6597" y="848766"/>
            <a:ext cx="6969563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Warm up</a:t>
            </a:r>
            <a:r>
              <a:rPr lang="en-GB" sz="2000" dirty="0" smtClean="0">
                <a:solidFill>
                  <a:schemeClr val="tx1"/>
                </a:solidFill>
              </a:rPr>
              <a:t>: Listen to a song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16597" y="1384643"/>
            <a:ext cx="6969563" cy="43893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16597" y="1941685"/>
            <a:ext cx="6969563" cy="183783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three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 for  Reduce- Reuse- Recycle. Draw a line from a symbol in column A to its matching word in column B and its meaning in column C.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word/phrase in the box under each picture.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Put the words from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groups. Some words can belong to more than one group.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16597" y="4525882"/>
            <a:ext cx="6969563" cy="138723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to these sentences, then repeat. Pay attention to the bold syllables.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the conversation. Pay attention to the bold syllables. Then practice the conversation with a classmate.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1919488" y="1522889"/>
            <a:ext cx="546347" cy="6175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231020" y="2372030"/>
            <a:ext cx="546347" cy="7096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1919488" y="3307204"/>
            <a:ext cx="759086" cy="97657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42552" y="4910751"/>
            <a:ext cx="1923282" cy="45311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endCxn id="27" idx="0"/>
          </p:cNvCxnSpPr>
          <p:nvPr/>
        </p:nvCxnSpPr>
        <p:spPr>
          <a:xfrm rot="10800000" flipV="1">
            <a:off x="1231021" y="4509321"/>
            <a:ext cx="759086" cy="4014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16597" y="6001360"/>
            <a:ext cx="6969563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216597" y="3942045"/>
            <a:ext cx="6969563" cy="43893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Pronunciation: Rhythm in sentences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3200" y="0"/>
            <a:ext cx="119888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75280" y="1818640"/>
            <a:ext cx="5994399" cy="2352248"/>
            <a:chOff x="2315573" y="1811975"/>
            <a:chExt cx="4403125" cy="14648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44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86558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4" y="996991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07689"/>
              </p:ext>
            </p:extLst>
          </p:nvPr>
        </p:nvGraphicFramePr>
        <p:xfrm>
          <a:off x="2641600" y="1933986"/>
          <a:ext cx="8798559" cy="45553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84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00" y="306316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45" y="410402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00" y="5530966"/>
            <a:ext cx="1035411" cy="10295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13609" y="3700121"/>
            <a:ext cx="109728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77689" y="3881120"/>
            <a:ext cx="1183511" cy="8146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13609" y="3881120"/>
            <a:ext cx="1259431" cy="84704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73986" y="3881120"/>
            <a:ext cx="1313340" cy="188976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38122" y="5889037"/>
            <a:ext cx="930118" cy="1431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77280" y="5960605"/>
            <a:ext cx="62283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83" y="3308810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51" y="3221702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2" y="3157318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86" y="3223596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38" y="5131282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64" y="5097197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83" y="3186891"/>
            <a:ext cx="3967426" cy="276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1" y="3236479"/>
            <a:ext cx="2667692" cy="266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413" y="5953760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4472" y="5953760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30834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413" y="5953760"/>
            <a:ext cx="2181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glass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71272" y="5953760"/>
            <a:ext cx="265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plastic </a:t>
            </a:r>
            <a:r>
              <a:rPr lang="en-US" sz="3200" b="1" dirty="0" smtClean="0">
                <a:solidFill>
                  <a:srgbClr val="FF0000"/>
                </a:solidFill>
              </a:rPr>
              <a:t>bottle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76" y="3135352"/>
            <a:ext cx="2931484" cy="264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51" y="3135352"/>
            <a:ext cx="2770944" cy="277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70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1988</TotalTime>
  <Words>630</Words>
  <PresentationFormat>Widescreen</PresentationFormat>
  <Paragraphs>169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2023-09-17T17:37:30Z</dcterms:modified>
</cp:coreProperties>
</file>