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5" r:id="rId3"/>
    <p:sldId id="268" r:id="rId4"/>
    <p:sldId id="276" r:id="rId5"/>
    <p:sldId id="277" r:id="rId6"/>
    <p:sldId id="315" r:id="rId7"/>
    <p:sldId id="316" r:id="rId8"/>
    <p:sldId id="278" r:id="rId9"/>
    <p:sldId id="279" r:id="rId10"/>
    <p:sldId id="301" r:id="rId11"/>
    <p:sldId id="311" r:id="rId12"/>
    <p:sldId id="269" r:id="rId13"/>
    <p:sldId id="312" r:id="rId14"/>
    <p:sldId id="309" r:id="rId15"/>
    <p:sldId id="313" r:id="rId16"/>
    <p:sldId id="310" r:id="rId17"/>
    <p:sldId id="300" r:id="rId18"/>
    <p:sldId id="314" r:id="rId19"/>
    <p:sldId id="285" r:id="rId20"/>
    <p:sldId id="298" r:id="rId21"/>
    <p:sldId id="286" r:id="rId22"/>
    <p:sldId id="287" r:id="rId23"/>
    <p:sldId id="288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E4336"/>
    <a:srgbClr val="B1313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7971" autoAdjust="0"/>
  </p:normalViewPr>
  <p:slideViewPr>
    <p:cSldViewPr snapToGrid="0">
      <p:cViewPr>
        <p:scale>
          <a:sx n="17" d="100"/>
          <a:sy n="17" d="100"/>
        </p:scale>
        <p:origin x="381" y="11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934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8FC70752-1E66-F7F1-E58C-E73AB3516BB5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EA616C57-1A74-2DC1-1C73-1D4C19A4A389}"/>
              </a:ext>
            </a:extLst>
          </p:cNvPr>
          <p:cNvSpPr txBox="1"/>
          <p:nvPr userDrawn="1"/>
        </p:nvSpPr>
        <p:spPr>
          <a:xfrm>
            <a:off x="10574715" y="-1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41C1F4A5-9B0D-3257-427A-30CA78CC0D64}"/>
              </a:ext>
            </a:extLst>
          </p:cNvPr>
          <p:cNvSpPr txBox="1"/>
          <p:nvPr userDrawn="1"/>
        </p:nvSpPr>
        <p:spPr>
          <a:xfrm>
            <a:off x="10574715" y="-1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7D3A01-E33E-1EA4-A66F-56819C902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934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2EE87-001A-55A2-D467-914713564F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0675654-4050-39AD-8788-A5282C1711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07DFC8-4C8A-3DB9-91F1-4F8A4654DB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8346FF7-E97A-5090-16AD-561AF9D10F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44FE4B-5886-1792-B7EA-F85D521796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15831D6F-BFE0-68B8-5964-C80E523F3EF5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56C40B4-A16F-B381-9910-712B7868C669}"/>
              </a:ext>
            </a:extLst>
          </p:cNvPr>
          <p:cNvSpPr txBox="1"/>
          <p:nvPr userDrawn="1"/>
        </p:nvSpPr>
        <p:spPr>
          <a:xfrm>
            <a:off x="10574715" y="-1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10769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C04E7A8-1F91-4292-83BC-4B11A559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75" y="2274837"/>
            <a:ext cx="663416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6: Entertainment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Calibri" pitchFamily="34" charset="0"/>
              </a:rPr>
              <a:t>Progress Check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116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8800" y="406475"/>
            <a:ext cx="43849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2 Choose the correct item.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574766" y="1028508"/>
            <a:ext cx="110511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1 </a:t>
            </a:r>
            <a:r>
              <a:rPr lang="en-US" sz="2800" dirty="0">
                <a:solidFill>
                  <a:srgbClr val="0000CC"/>
                </a:solidFill>
              </a:rPr>
              <a:t>Let’s </a:t>
            </a:r>
            <a:r>
              <a:rPr lang="en-US" sz="2800" b="1" dirty="0">
                <a:solidFill>
                  <a:srgbClr val="0000CC"/>
                </a:solidFill>
              </a:rPr>
              <a:t>do/go </a:t>
            </a:r>
            <a:r>
              <a:rPr lang="en-US" sz="2800" dirty="0">
                <a:solidFill>
                  <a:srgbClr val="0000CC"/>
                </a:solidFill>
              </a:rPr>
              <a:t>paintballing next weekend.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2 </a:t>
            </a:r>
            <a:r>
              <a:rPr lang="en-US" sz="2800" dirty="0">
                <a:solidFill>
                  <a:srgbClr val="0000CC"/>
                </a:solidFill>
              </a:rPr>
              <a:t>Lisa is going to </a:t>
            </a:r>
            <a:r>
              <a:rPr lang="en-US" sz="2800" b="1" dirty="0">
                <a:solidFill>
                  <a:srgbClr val="0000CC"/>
                </a:solidFill>
              </a:rPr>
              <a:t>have/do </a:t>
            </a:r>
            <a:r>
              <a:rPr lang="en-US" sz="2800" dirty="0">
                <a:solidFill>
                  <a:srgbClr val="0000CC"/>
                </a:solidFill>
              </a:rPr>
              <a:t>a sleepover with her school friends.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3 </a:t>
            </a:r>
            <a:r>
              <a:rPr lang="en-US" sz="2800" dirty="0">
                <a:solidFill>
                  <a:srgbClr val="0000CC"/>
                </a:solidFill>
              </a:rPr>
              <a:t>How often do you </a:t>
            </a:r>
            <a:r>
              <a:rPr lang="en-US" sz="2800" b="1" dirty="0">
                <a:solidFill>
                  <a:srgbClr val="0000CC"/>
                </a:solidFill>
              </a:rPr>
              <a:t>go/do </a:t>
            </a:r>
            <a:r>
              <a:rPr lang="en-US" sz="2800" dirty="0" err="1">
                <a:solidFill>
                  <a:srgbClr val="0000CC"/>
                </a:solidFill>
              </a:rPr>
              <a:t>rollerskating</a:t>
            </a:r>
            <a:r>
              <a:rPr lang="en-US" sz="2800" dirty="0">
                <a:solidFill>
                  <a:srgbClr val="0000CC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4 </a:t>
            </a:r>
            <a:r>
              <a:rPr lang="en-US" sz="2800" dirty="0">
                <a:solidFill>
                  <a:srgbClr val="0000CC"/>
                </a:solidFill>
              </a:rPr>
              <a:t>Henry usually </a:t>
            </a:r>
            <a:r>
              <a:rPr lang="en-US" sz="2800" b="1" dirty="0">
                <a:solidFill>
                  <a:srgbClr val="0000CC"/>
                </a:solidFill>
              </a:rPr>
              <a:t>plays/goes </a:t>
            </a:r>
            <a:r>
              <a:rPr lang="en-US" sz="2800" dirty="0">
                <a:solidFill>
                  <a:srgbClr val="0000CC"/>
                </a:solidFill>
              </a:rPr>
              <a:t>windsurfing at the weekend.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5 </a:t>
            </a:r>
            <a:r>
              <a:rPr lang="en-US" sz="2800" dirty="0">
                <a:solidFill>
                  <a:srgbClr val="0000CC"/>
                </a:solidFill>
              </a:rPr>
              <a:t>I enjoy watching </a:t>
            </a:r>
            <a:r>
              <a:rPr lang="en-US" sz="2800" b="1" dirty="0">
                <a:solidFill>
                  <a:srgbClr val="0000CC"/>
                </a:solidFill>
              </a:rPr>
              <a:t>documentaries/ thrillers </a:t>
            </a:r>
            <a:r>
              <a:rPr lang="en-US" sz="2800" dirty="0">
                <a:solidFill>
                  <a:srgbClr val="0000CC"/>
                </a:solidFill>
              </a:rPr>
              <a:t>because they are educational.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6 </a:t>
            </a:r>
            <a:r>
              <a:rPr lang="en-US" sz="2800" dirty="0">
                <a:solidFill>
                  <a:srgbClr val="0000CC"/>
                </a:solidFill>
              </a:rPr>
              <a:t>Let’s </a:t>
            </a:r>
            <a:r>
              <a:rPr lang="en-US" sz="2800" b="1" dirty="0">
                <a:solidFill>
                  <a:srgbClr val="0000CC"/>
                </a:solidFill>
              </a:rPr>
              <a:t>do/go </a:t>
            </a:r>
            <a:r>
              <a:rPr lang="en-US" sz="2800" dirty="0" err="1">
                <a:solidFill>
                  <a:srgbClr val="0000CC"/>
                </a:solidFill>
              </a:rPr>
              <a:t>Vovinam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7 </a:t>
            </a:r>
            <a:r>
              <a:rPr lang="en-US" sz="2800" dirty="0">
                <a:solidFill>
                  <a:srgbClr val="0000CC"/>
                </a:solidFill>
              </a:rPr>
              <a:t>He likes </a:t>
            </a:r>
            <a:r>
              <a:rPr lang="en-US" sz="2800" b="1" dirty="0">
                <a:solidFill>
                  <a:srgbClr val="0000CC"/>
                </a:solidFill>
              </a:rPr>
              <a:t>picking/sampling </a:t>
            </a:r>
            <a:r>
              <a:rPr lang="en-US" sz="2800" dirty="0">
                <a:solidFill>
                  <a:srgbClr val="0000CC"/>
                </a:solidFill>
              </a:rPr>
              <a:t>up bargains at markets.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8 </a:t>
            </a:r>
            <a:r>
              <a:rPr lang="en-US" sz="2800" dirty="0">
                <a:solidFill>
                  <a:srgbClr val="0000CC"/>
                </a:solidFill>
              </a:rPr>
              <a:t>He enjoys watching soap </a:t>
            </a:r>
            <a:r>
              <a:rPr lang="en-US" sz="2800" b="1" dirty="0">
                <a:solidFill>
                  <a:srgbClr val="0000CC"/>
                </a:solidFill>
              </a:rPr>
              <a:t>shows/operas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16183" y="1619794"/>
            <a:ext cx="470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93247" y="2255519"/>
            <a:ext cx="7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11259" y="2921725"/>
            <a:ext cx="470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63954" y="3522616"/>
            <a:ext cx="68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80627" y="4188823"/>
            <a:ext cx="219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32857" y="4802777"/>
            <a:ext cx="470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03120" y="5442857"/>
            <a:ext cx="10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64924" y="6082937"/>
            <a:ext cx="100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0169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76" y="548639"/>
            <a:ext cx="8582297" cy="5721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5794" y="3801290"/>
            <a:ext cx="24726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349" y="1592891"/>
            <a:ext cx="10581463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1 </a:t>
            </a:r>
            <a:r>
              <a:rPr lang="en-US" sz="2800" dirty="0">
                <a:solidFill>
                  <a:srgbClr val="0000CC"/>
                </a:solidFill>
              </a:rPr>
              <a:t>We </a:t>
            </a:r>
            <a:r>
              <a:rPr lang="en-US" sz="2800" b="1" dirty="0">
                <a:solidFill>
                  <a:srgbClr val="0000CC"/>
                </a:solidFill>
              </a:rPr>
              <a:t>will travel/are going to travel </a:t>
            </a:r>
            <a:r>
              <a:rPr lang="en-US" sz="2800" dirty="0">
                <a:solidFill>
                  <a:srgbClr val="0000CC"/>
                </a:solidFill>
              </a:rPr>
              <a:t>to Warsaw next Saturday.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2 </a:t>
            </a:r>
            <a:r>
              <a:rPr lang="en-US" sz="2800" dirty="0">
                <a:solidFill>
                  <a:srgbClr val="0000CC"/>
                </a:solidFill>
              </a:rPr>
              <a:t>It’s too cold. I </a:t>
            </a:r>
            <a:r>
              <a:rPr lang="en-US" sz="2800" b="1" dirty="0">
                <a:solidFill>
                  <a:srgbClr val="0000CC"/>
                </a:solidFill>
              </a:rPr>
              <a:t>will close/am closing </a:t>
            </a:r>
            <a:r>
              <a:rPr lang="en-US" sz="2800" dirty="0">
                <a:solidFill>
                  <a:srgbClr val="0000CC"/>
                </a:solidFill>
              </a:rPr>
              <a:t>the window.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3 </a:t>
            </a:r>
            <a:r>
              <a:rPr lang="en-US" sz="2800" dirty="0">
                <a:solidFill>
                  <a:srgbClr val="0000CC"/>
                </a:solidFill>
              </a:rPr>
              <a:t>If you go to Rome, you </a:t>
            </a:r>
            <a:r>
              <a:rPr lang="en-US" sz="2800" b="1" dirty="0">
                <a:solidFill>
                  <a:srgbClr val="0000CC"/>
                </a:solidFill>
              </a:rPr>
              <a:t>are seeing/will see </a:t>
            </a:r>
            <a:r>
              <a:rPr lang="en-US" sz="2800" dirty="0">
                <a:solidFill>
                  <a:srgbClr val="0000CC"/>
                </a:solidFill>
              </a:rPr>
              <a:t>the Colosseum.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4 </a:t>
            </a:r>
            <a:r>
              <a:rPr lang="en-US" sz="2800" dirty="0">
                <a:solidFill>
                  <a:srgbClr val="0000CC"/>
                </a:solidFill>
              </a:rPr>
              <a:t>They </a:t>
            </a:r>
            <a:r>
              <a:rPr lang="en-US" sz="2800" b="1" dirty="0">
                <a:solidFill>
                  <a:srgbClr val="0000CC"/>
                </a:solidFill>
              </a:rPr>
              <a:t>are leaving/will leave </a:t>
            </a:r>
            <a:r>
              <a:rPr lang="en-US" sz="2800" dirty="0">
                <a:solidFill>
                  <a:srgbClr val="0000CC"/>
                </a:solidFill>
              </a:rPr>
              <a:t>tomorrow morning at 7:30 by train.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5 </a:t>
            </a:r>
            <a:r>
              <a:rPr lang="en-US" sz="2800" dirty="0">
                <a:solidFill>
                  <a:srgbClr val="0000CC"/>
                </a:solidFill>
              </a:rPr>
              <a:t>We </a:t>
            </a:r>
            <a:r>
              <a:rPr lang="en-US" sz="2800" b="1" dirty="0">
                <a:solidFill>
                  <a:srgbClr val="0000CC"/>
                </a:solidFill>
              </a:rPr>
              <a:t>will travel/travel </a:t>
            </a:r>
            <a:r>
              <a:rPr lang="en-US" sz="2800" dirty="0">
                <a:solidFill>
                  <a:srgbClr val="0000CC"/>
                </a:solidFill>
              </a:rPr>
              <a:t>abroad this summer if we have enough money.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3486" y="510978"/>
            <a:ext cx="41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3 Choose the correct item.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362295" y="2181497"/>
            <a:ext cx="25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61998" y="2804160"/>
            <a:ext cx="136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52332" y="3457303"/>
            <a:ext cx="10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22295" y="4093029"/>
            <a:ext cx="16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21998" y="4720045"/>
            <a:ext cx="144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6854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0647"/>
            <a:ext cx="1922930" cy="769441"/>
          </a:xfrm>
          <a:prstGeom prst="rect">
            <a:avLst/>
          </a:prstGeom>
          <a:solidFill>
            <a:srgbClr val="B131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More Practice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GB p. 71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6671" y="686090"/>
            <a:ext cx="54116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Fill in the gaps with </a:t>
            </a:r>
            <a:r>
              <a:rPr lang="en-US" sz="3000" i="1" dirty="0"/>
              <a:t>will </a:t>
            </a:r>
            <a:r>
              <a:rPr lang="en-US" sz="3000" b="1" dirty="0"/>
              <a:t>or </a:t>
            </a:r>
            <a:r>
              <a:rPr lang="en-US" sz="3000" i="1" dirty="0"/>
              <a:t>won’t</a:t>
            </a:r>
            <a:r>
              <a:rPr lang="en-US" sz="3000" b="1" dirty="0"/>
              <a:t>.</a:t>
            </a:r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363070" y="1859340"/>
            <a:ext cx="118468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1 </a:t>
            </a:r>
            <a:r>
              <a:rPr lang="en-US" sz="2800" dirty="0">
                <a:solidFill>
                  <a:srgbClr val="0000CC"/>
                </a:solidFill>
              </a:rPr>
              <a:t>John ________come to the cinema with us today. He’s working late.</a:t>
            </a:r>
          </a:p>
          <a:p>
            <a:r>
              <a:rPr lang="en-US" sz="2800" b="1" dirty="0">
                <a:solidFill>
                  <a:srgbClr val="0000CC"/>
                </a:solidFill>
              </a:rPr>
              <a:t>2 </a:t>
            </a:r>
            <a:r>
              <a:rPr lang="en-US" sz="2800" dirty="0">
                <a:solidFill>
                  <a:srgbClr val="0000CC"/>
                </a:solidFill>
              </a:rPr>
              <a:t>It’s really cold outside. I ________ stay home.</a:t>
            </a:r>
          </a:p>
          <a:p>
            <a:r>
              <a:rPr lang="en-US" sz="2800" b="1" dirty="0">
                <a:solidFill>
                  <a:srgbClr val="0000CC"/>
                </a:solidFill>
              </a:rPr>
              <a:t>3 </a:t>
            </a:r>
            <a:r>
              <a:rPr lang="en-US" sz="2800" dirty="0">
                <a:solidFill>
                  <a:srgbClr val="0000CC"/>
                </a:solidFill>
              </a:rPr>
              <a:t>I promise I ________ meet you at the exhibition later. I’m looking forward to it.</a:t>
            </a:r>
          </a:p>
          <a:p>
            <a:r>
              <a:rPr lang="en-US" sz="2800" b="1" dirty="0">
                <a:solidFill>
                  <a:srgbClr val="0000CC"/>
                </a:solidFill>
              </a:rPr>
              <a:t>4 </a:t>
            </a:r>
            <a:r>
              <a:rPr lang="en-US" sz="2800" dirty="0">
                <a:solidFill>
                  <a:srgbClr val="0000CC"/>
                </a:solidFill>
              </a:rPr>
              <a:t>I hope she ________ miss the show. She’s wanted to see it for weeks.</a:t>
            </a:r>
          </a:p>
          <a:p>
            <a:r>
              <a:rPr lang="en-US" sz="2800" b="1" dirty="0">
                <a:solidFill>
                  <a:srgbClr val="0000CC"/>
                </a:solidFill>
              </a:rPr>
              <a:t>5 </a:t>
            </a:r>
            <a:r>
              <a:rPr lang="en-US" sz="2800" dirty="0">
                <a:solidFill>
                  <a:srgbClr val="0000CC"/>
                </a:solidFill>
              </a:rPr>
              <a:t>Are you hot? I ________ open the window for you.</a:t>
            </a:r>
          </a:p>
          <a:p>
            <a:r>
              <a:rPr lang="en-US" sz="2800" b="1" dirty="0">
                <a:solidFill>
                  <a:srgbClr val="0000CC"/>
                </a:solidFill>
              </a:rPr>
              <a:t>6 </a:t>
            </a:r>
            <a:r>
              <a:rPr lang="en-US" sz="2800" dirty="0">
                <a:solidFill>
                  <a:srgbClr val="0000CC"/>
                </a:solidFill>
              </a:rPr>
              <a:t>I think you ________ be a great actor one day.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96744" y="1859340"/>
            <a:ext cx="1026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</a:rPr>
              <a:t>won’t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22077" y="2295827"/>
            <a:ext cx="686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</a:rPr>
              <a:t>will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61507" y="2717522"/>
            <a:ext cx="76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</a:rPr>
              <a:t>will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37168" y="3164338"/>
            <a:ext cx="1026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</a:rPr>
              <a:t>won’t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20080" y="3584937"/>
            <a:ext cx="686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</a:rPr>
              <a:t>will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661507" y="4031884"/>
            <a:ext cx="686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</a:rPr>
              <a:t>will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479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541" y="1590399"/>
            <a:ext cx="11443447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1 </a:t>
            </a:r>
            <a:r>
              <a:rPr lang="en-US" sz="2800" dirty="0">
                <a:solidFill>
                  <a:srgbClr val="0000CC"/>
                </a:solidFill>
              </a:rPr>
              <a:t>If I _____________ </a:t>
            </a:r>
            <a:r>
              <a:rPr lang="en-US" sz="2800" b="1" dirty="0">
                <a:solidFill>
                  <a:srgbClr val="0000CC"/>
                </a:solidFill>
              </a:rPr>
              <a:t>(be) </a:t>
            </a:r>
            <a:r>
              <a:rPr lang="en-US" sz="2800" dirty="0">
                <a:solidFill>
                  <a:srgbClr val="0000CC"/>
                </a:solidFill>
              </a:rPr>
              <a:t>tired, I’ll go home.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2 </a:t>
            </a:r>
            <a:r>
              <a:rPr lang="en-US" sz="2800" dirty="0">
                <a:solidFill>
                  <a:srgbClr val="0000CC"/>
                </a:solidFill>
              </a:rPr>
              <a:t>If you ask her, she _____________ </a:t>
            </a:r>
            <a:r>
              <a:rPr lang="en-US" sz="2800" b="1" dirty="0">
                <a:solidFill>
                  <a:srgbClr val="0000CC"/>
                </a:solidFill>
              </a:rPr>
              <a:t>(help) </a:t>
            </a:r>
            <a:r>
              <a:rPr lang="en-US" sz="2800" dirty="0">
                <a:solidFill>
                  <a:srgbClr val="0000CC"/>
                </a:solidFill>
              </a:rPr>
              <a:t>you.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3 </a:t>
            </a:r>
            <a:r>
              <a:rPr lang="en-US" sz="2800" dirty="0">
                <a:solidFill>
                  <a:srgbClr val="0000CC"/>
                </a:solidFill>
              </a:rPr>
              <a:t>If you _____________ </a:t>
            </a:r>
            <a:r>
              <a:rPr lang="en-US" sz="2800" b="1" dirty="0">
                <a:solidFill>
                  <a:srgbClr val="0000CC"/>
                </a:solidFill>
              </a:rPr>
              <a:t>(leave) </a:t>
            </a:r>
            <a:r>
              <a:rPr lang="en-US" sz="2800" dirty="0">
                <a:solidFill>
                  <a:srgbClr val="0000CC"/>
                </a:solidFill>
              </a:rPr>
              <a:t>now,  you’ll be there before the lecture starts.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4 </a:t>
            </a:r>
            <a:r>
              <a:rPr lang="en-US" sz="2800" dirty="0">
                <a:solidFill>
                  <a:srgbClr val="0000CC"/>
                </a:solidFill>
              </a:rPr>
              <a:t>If it rains this afternoon, we _____________ </a:t>
            </a:r>
            <a:r>
              <a:rPr lang="en-US" sz="2800" b="1" dirty="0">
                <a:solidFill>
                  <a:srgbClr val="0000CC"/>
                </a:solidFill>
              </a:rPr>
              <a:t>(not/go) </a:t>
            </a:r>
            <a:r>
              <a:rPr lang="en-US" sz="2800" dirty="0">
                <a:solidFill>
                  <a:srgbClr val="0000CC"/>
                </a:solidFill>
              </a:rPr>
              <a:t>to the park.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5 </a:t>
            </a:r>
            <a:r>
              <a:rPr lang="en-US" sz="2800" dirty="0">
                <a:solidFill>
                  <a:srgbClr val="0000CC"/>
                </a:solidFill>
              </a:rPr>
              <a:t>They _____________ </a:t>
            </a:r>
            <a:r>
              <a:rPr lang="en-US" sz="2800" b="1" dirty="0">
                <a:solidFill>
                  <a:srgbClr val="0000CC"/>
                </a:solidFill>
              </a:rPr>
              <a:t>(not/come) </a:t>
            </a:r>
            <a:r>
              <a:rPr lang="en-US" sz="2800" dirty="0">
                <a:solidFill>
                  <a:srgbClr val="0000CC"/>
                </a:solidFill>
              </a:rPr>
              <a:t>if they finish late.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8860" y="483657"/>
            <a:ext cx="9632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4. Put the verbs in brackets in the correct tense.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7166" y="1724816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am</a:t>
            </a:r>
          </a:p>
        </p:txBody>
      </p:sp>
      <p:sp>
        <p:nvSpPr>
          <p:cNvPr id="5" name="Rectangle 4"/>
          <p:cNvSpPr/>
          <p:nvPr/>
        </p:nvSpPr>
        <p:spPr>
          <a:xfrm>
            <a:off x="4138790" y="2367534"/>
            <a:ext cx="14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will help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0291" y="3028042"/>
            <a:ext cx="946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leave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263697" y="3667889"/>
            <a:ext cx="1462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won’t go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8576" y="4331268"/>
            <a:ext cx="1911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won’t come</a:t>
            </a:r>
          </a:p>
        </p:txBody>
      </p:sp>
    </p:spTree>
    <p:extLst>
      <p:ext uri="{BB962C8B-B14F-4D97-AF65-F5344CB8AC3E}">
        <p14:creationId xmlns:p14="http://schemas.microsoft.com/office/powerpoint/2010/main" val="34533983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0647"/>
            <a:ext cx="1922930" cy="769441"/>
          </a:xfrm>
          <a:prstGeom prst="rect">
            <a:avLst/>
          </a:prstGeom>
          <a:solidFill>
            <a:srgbClr val="B131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More Practice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GB p. 72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980" y="1453570"/>
            <a:ext cx="1138741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00CC"/>
                </a:solidFill>
              </a:rPr>
              <a:t>1 </a:t>
            </a:r>
            <a:r>
              <a:rPr lang="en-US" sz="2600" dirty="0">
                <a:solidFill>
                  <a:srgbClr val="0000CC"/>
                </a:solidFill>
              </a:rPr>
              <a:t>A: How do we get the </a:t>
            </a:r>
            <a:r>
              <a:rPr lang="en-US" sz="2600" dirty="0" err="1">
                <a:solidFill>
                  <a:srgbClr val="0000CC"/>
                </a:solidFill>
              </a:rPr>
              <a:t>colour</a:t>
            </a:r>
            <a:r>
              <a:rPr lang="en-US" sz="2600" dirty="0">
                <a:solidFill>
                  <a:srgbClr val="0000CC"/>
                </a:solidFill>
              </a:rPr>
              <a:t> purple?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0000CC"/>
                </a:solidFill>
              </a:rPr>
              <a:t>B: If you ___________ </a:t>
            </a:r>
            <a:r>
              <a:rPr lang="en-US" sz="2600" b="1" dirty="0">
                <a:solidFill>
                  <a:srgbClr val="0000CC"/>
                </a:solidFill>
              </a:rPr>
              <a:t>(mix) </a:t>
            </a:r>
            <a:r>
              <a:rPr lang="en-US" sz="2600" dirty="0">
                <a:solidFill>
                  <a:srgbClr val="0000CC"/>
                </a:solidFill>
              </a:rPr>
              <a:t>blue and red, you ___________ </a:t>
            </a:r>
            <a:r>
              <a:rPr lang="en-US" sz="2600" b="1" dirty="0">
                <a:solidFill>
                  <a:srgbClr val="0000CC"/>
                </a:solidFill>
              </a:rPr>
              <a:t>(get) </a:t>
            </a:r>
            <a:r>
              <a:rPr lang="en-US" sz="2600" dirty="0">
                <a:solidFill>
                  <a:srgbClr val="0000CC"/>
                </a:solidFill>
              </a:rPr>
              <a:t>purple.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00CC"/>
                </a:solidFill>
              </a:rPr>
              <a:t>2 </a:t>
            </a:r>
            <a:r>
              <a:rPr lang="en-US" sz="2600" dirty="0">
                <a:solidFill>
                  <a:srgbClr val="0000CC"/>
                </a:solidFill>
              </a:rPr>
              <a:t>A: Are you coming to the cinema with us this Saturday?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0000CC"/>
                </a:solidFill>
              </a:rPr>
              <a:t>B: I ___________ </a:t>
            </a:r>
            <a:r>
              <a:rPr lang="en-US" sz="2600" b="1" dirty="0">
                <a:solidFill>
                  <a:srgbClr val="0000CC"/>
                </a:solidFill>
              </a:rPr>
              <a:t>(go) </a:t>
            </a:r>
            <a:r>
              <a:rPr lang="en-US" sz="2600" dirty="0">
                <a:solidFill>
                  <a:srgbClr val="0000CC"/>
                </a:solidFill>
              </a:rPr>
              <a:t>if Jane ___________ </a:t>
            </a:r>
            <a:r>
              <a:rPr lang="en-US" sz="2600" b="1" dirty="0">
                <a:solidFill>
                  <a:srgbClr val="0000CC"/>
                </a:solidFill>
              </a:rPr>
              <a:t>(want) </a:t>
            </a:r>
            <a:r>
              <a:rPr lang="en-US" sz="2600" dirty="0">
                <a:solidFill>
                  <a:srgbClr val="0000CC"/>
                </a:solidFill>
              </a:rPr>
              <a:t>to go as well.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00CC"/>
                </a:solidFill>
              </a:rPr>
              <a:t>3 </a:t>
            </a:r>
            <a:r>
              <a:rPr lang="en-US" sz="2600" dirty="0">
                <a:solidFill>
                  <a:srgbClr val="0000CC"/>
                </a:solidFill>
              </a:rPr>
              <a:t>A: It’s raining again.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0000CC"/>
                </a:solidFill>
              </a:rPr>
              <a:t>B: Yes, but when it ___________ </a:t>
            </a:r>
            <a:r>
              <a:rPr lang="en-US" sz="2600" b="1" dirty="0">
                <a:solidFill>
                  <a:srgbClr val="0000CC"/>
                </a:solidFill>
              </a:rPr>
              <a:t>(rain)</a:t>
            </a:r>
            <a:r>
              <a:rPr lang="en-US" sz="2600" dirty="0">
                <a:solidFill>
                  <a:srgbClr val="0000CC"/>
                </a:solidFill>
              </a:rPr>
              <a:t>, plants ___________ </a:t>
            </a:r>
            <a:r>
              <a:rPr lang="en-US" sz="2600" b="1" dirty="0">
                <a:solidFill>
                  <a:srgbClr val="0000CC"/>
                </a:solidFill>
              </a:rPr>
              <a:t>(grow) </a:t>
            </a:r>
            <a:r>
              <a:rPr lang="en-US" sz="2600" dirty="0">
                <a:solidFill>
                  <a:srgbClr val="0000CC"/>
                </a:solidFill>
              </a:rPr>
              <a:t>more.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00CC"/>
                </a:solidFill>
              </a:rPr>
              <a:t>4 </a:t>
            </a:r>
            <a:r>
              <a:rPr lang="en-US" sz="2600" dirty="0">
                <a:solidFill>
                  <a:srgbClr val="0000CC"/>
                </a:solidFill>
              </a:rPr>
              <a:t>A: Is Carmen coming to the theatre with us?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0000CC"/>
                </a:solidFill>
              </a:rPr>
              <a:t>B: She ___________ </a:t>
            </a:r>
            <a:r>
              <a:rPr lang="en-US" sz="2600" b="1" dirty="0">
                <a:solidFill>
                  <a:srgbClr val="0000CC"/>
                </a:solidFill>
              </a:rPr>
              <a:t>(not/come) </a:t>
            </a:r>
            <a:r>
              <a:rPr lang="en-US" sz="2600" dirty="0">
                <a:solidFill>
                  <a:srgbClr val="0000CC"/>
                </a:solidFill>
              </a:rPr>
              <a:t>unless there ___________ </a:t>
            </a:r>
            <a:r>
              <a:rPr lang="en-US" sz="2600" b="1" dirty="0">
                <a:solidFill>
                  <a:srgbClr val="0000CC"/>
                </a:solidFill>
              </a:rPr>
              <a:t>(be) </a:t>
            </a:r>
            <a:r>
              <a:rPr lang="en-US" sz="2600" dirty="0">
                <a:solidFill>
                  <a:srgbClr val="0000CC"/>
                </a:solidFill>
              </a:rPr>
              <a:t>a good show on.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00CC"/>
                </a:solidFill>
              </a:rPr>
              <a:t>5 </a:t>
            </a:r>
            <a:r>
              <a:rPr lang="en-US" sz="2600" dirty="0">
                <a:solidFill>
                  <a:srgbClr val="0000CC"/>
                </a:solidFill>
              </a:rPr>
              <a:t>A: Can I borrow your guitar, Nathan?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0000CC"/>
                </a:solidFill>
              </a:rPr>
              <a:t>B: Well, if you ___________ </a:t>
            </a:r>
            <a:r>
              <a:rPr lang="en-US" sz="2600" b="1" dirty="0">
                <a:solidFill>
                  <a:srgbClr val="0000CC"/>
                </a:solidFill>
              </a:rPr>
              <a:t>(be) </a:t>
            </a:r>
            <a:r>
              <a:rPr lang="en-US" sz="2600" dirty="0">
                <a:solidFill>
                  <a:srgbClr val="0000CC"/>
                </a:solidFill>
              </a:rPr>
              <a:t>careful with it, I ___________ </a:t>
            </a:r>
            <a:r>
              <a:rPr lang="en-US" sz="2600" b="1" dirty="0">
                <a:solidFill>
                  <a:srgbClr val="0000CC"/>
                </a:solidFill>
              </a:rPr>
              <a:t>(lend) </a:t>
            </a:r>
            <a:r>
              <a:rPr lang="en-US" sz="2600" dirty="0">
                <a:solidFill>
                  <a:srgbClr val="0000CC"/>
                </a:solidFill>
              </a:rPr>
              <a:t>it to you.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3257" y="472734"/>
            <a:ext cx="8287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Put the verbs in brackets into the correct tense.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0493" y="1891135"/>
            <a:ext cx="708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34573" y="1877688"/>
            <a:ext cx="1311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will get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0784" y="2851920"/>
            <a:ext cx="1204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will go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9044" y="2851920"/>
            <a:ext cx="1055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2585" y="3785954"/>
            <a:ext cx="885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rains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71820" y="3785954"/>
            <a:ext cx="1581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will grow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47343" y="4757818"/>
            <a:ext cx="18635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won’t come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20541" y="4731191"/>
            <a:ext cx="5421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 is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02515" y="5691852"/>
            <a:ext cx="6226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28238" y="5695933"/>
            <a:ext cx="13965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will lend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185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865" y="591723"/>
            <a:ext cx="7455389" cy="567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4133850" y="3602173"/>
            <a:ext cx="26860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Speaking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7494" y="1732488"/>
            <a:ext cx="35545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CC"/>
                </a:solidFill>
              </a:rPr>
              <a:t>e </a:t>
            </a:r>
            <a:r>
              <a:rPr lang="en-US" sz="2600" dirty="0">
                <a:solidFill>
                  <a:srgbClr val="0000CC"/>
                </a:solidFill>
              </a:rPr>
              <a:t>What else is 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6606" y="443171"/>
            <a:ext cx="9578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5 Complete the dialogue. Use the statements (a-e).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9018" y="1143560"/>
            <a:ext cx="29884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>
                <a:solidFill>
                  <a:srgbClr val="0000CC"/>
                </a:solidFill>
              </a:rPr>
              <a:t>a </a:t>
            </a:r>
            <a:r>
              <a:rPr lang="en-US" sz="2600" dirty="0">
                <a:solidFill>
                  <a:srgbClr val="0000CC"/>
                </a:solidFill>
              </a:rPr>
              <a:t>What time is it on?</a:t>
            </a:r>
          </a:p>
        </p:txBody>
      </p:sp>
      <p:sp>
        <p:nvSpPr>
          <p:cNvPr id="8" name="Rectangle 7"/>
          <p:cNvSpPr/>
          <p:nvPr/>
        </p:nvSpPr>
        <p:spPr>
          <a:xfrm>
            <a:off x="5470713" y="1143559"/>
            <a:ext cx="38195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>
                <a:solidFill>
                  <a:srgbClr val="0000CC"/>
                </a:solidFill>
              </a:rPr>
              <a:t>b </a:t>
            </a:r>
            <a:r>
              <a:rPr lang="en-US" sz="2600" dirty="0">
                <a:solidFill>
                  <a:srgbClr val="0000CC"/>
                </a:solidFill>
              </a:rPr>
              <a:t>Do you want to watch it?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9018" y="1732488"/>
            <a:ext cx="20880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>
                <a:solidFill>
                  <a:srgbClr val="0000CC"/>
                </a:solidFill>
              </a:rPr>
              <a:t>c </a:t>
            </a:r>
            <a:r>
              <a:rPr lang="en-US" sz="2600" dirty="0">
                <a:solidFill>
                  <a:srgbClr val="0000CC"/>
                </a:solidFill>
              </a:rPr>
              <a:t>Don’t worry.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16040" y="1732488"/>
            <a:ext cx="32019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>
                <a:solidFill>
                  <a:srgbClr val="0000CC"/>
                </a:solidFill>
              </a:rPr>
              <a:t>d </a:t>
            </a:r>
            <a:r>
              <a:rPr lang="en-US" sz="2600" dirty="0">
                <a:solidFill>
                  <a:srgbClr val="0000CC"/>
                </a:solidFill>
              </a:rPr>
              <a:t>Oh, I know that one.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729" y="2402099"/>
            <a:ext cx="117392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A: </a:t>
            </a:r>
            <a:r>
              <a:rPr lang="en-US" sz="2600" dirty="0">
                <a:solidFill>
                  <a:srgbClr val="0000CC"/>
                </a:solidFill>
              </a:rPr>
              <a:t>Paul, your </a:t>
            </a:r>
            <a:r>
              <a:rPr lang="en-US" sz="2600" dirty="0" err="1">
                <a:solidFill>
                  <a:srgbClr val="0000CC"/>
                </a:solidFill>
              </a:rPr>
              <a:t>favourite</a:t>
            </a:r>
            <a:r>
              <a:rPr lang="en-US" sz="2600" dirty="0">
                <a:solidFill>
                  <a:srgbClr val="0000CC"/>
                </a:solidFill>
              </a:rPr>
              <a:t> cookery show is on TV. (1) ______________________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B: </a:t>
            </a:r>
            <a:r>
              <a:rPr lang="en-US" sz="2600" dirty="0">
                <a:solidFill>
                  <a:srgbClr val="0000CC"/>
                </a:solidFill>
              </a:rPr>
              <a:t>Not really. I’m not interested in that show anymore. (2) ______________________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A: </a:t>
            </a:r>
            <a:r>
              <a:rPr lang="en-US" sz="2600" dirty="0">
                <a:solidFill>
                  <a:srgbClr val="0000CC"/>
                </a:solidFill>
              </a:rPr>
              <a:t>Well, there’s this film on – it looks like an action film.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B: </a:t>
            </a:r>
            <a:r>
              <a:rPr lang="en-US" sz="2600" dirty="0">
                <a:solidFill>
                  <a:srgbClr val="0000CC"/>
                </a:solidFill>
              </a:rPr>
              <a:t>(3) ______________________ It’s called </a:t>
            </a:r>
            <a:r>
              <a:rPr lang="en-US" sz="2600" i="1" dirty="0">
                <a:solidFill>
                  <a:srgbClr val="0000CC"/>
                </a:solidFill>
              </a:rPr>
              <a:t>Fifth Gear</a:t>
            </a:r>
            <a:r>
              <a:rPr lang="en-US" sz="2600" dirty="0">
                <a:solidFill>
                  <a:srgbClr val="0000CC"/>
                </a:solidFill>
              </a:rPr>
              <a:t>. Let’s watch it.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A: </a:t>
            </a:r>
            <a:r>
              <a:rPr lang="en-US" sz="2600" dirty="0">
                <a:solidFill>
                  <a:srgbClr val="0000CC"/>
                </a:solidFill>
              </a:rPr>
              <a:t>OK, but don’t forget I want to watch a documentary later.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B: </a:t>
            </a:r>
            <a:r>
              <a:rPr lang="en-US" sz="2600" dirty="0">
                <a:solidFill>
                  <a:srgbClr val="0000CC"/>
                </a:solidFill>
              </a:rPr>
              <a:t>(4) ______________________</a:t>
            </a: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A: </a:t>
            </a:r>
            <a:r>
              <a:rPr lang="en-US" sz="2600" dirty="0">
                <a:solidFill>
                  <a:srgbClr val="0000CC"/>
                </a:solidFill>
              </a:rPr>
              <a:t>It’s at 7:00 on Channel 4.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B: </a:t>
            </a:r>
            <a:r>
              <a:rPr lang="en-US" sz="2600" dirty="0">
                <a:solidFill>
                  <a:srgbClr val="0000CC"/>
                </a:solidFill>
              </a:rPr>
              <a:t>(5) ______________________ The film will be over before it starts.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A: </a:t>
            </a:r>
            <a:r>
              <a:rPr lang="en-US" sz="2600" dirty="0">
                <a:solidFill>
                  <a:srgbClr val="0000CC"/>
                </a:solidFill>
              </a:rPr>
              <a:t>Great. I’ll get some snacks.</a:t>
            </a:r>
          </a:p>
        </p:txBody>
      </p:sp>
    </p:spTree>
    <p:extLst>
      <p:ext uri="{BB962C8B-B14F-4D97-AF65-F5344CB8AC3E}">
        <p14:creationId xmlns:p14="http://schemas.microsoft.com/office/powerpoint/2010/main" val="16289138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11445 0.18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919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2631 0.159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798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6993 0.273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1365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00651 0.472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63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00886 0.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50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552" y="2218764"/>
            <a:ext cx="98701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00CC"/>
                </a:solidFill>
              </a:rPr>
              <a:t>Make 5 sentences using the Conditional type 1.</a:t>
            </a:r>
          </a:p>
        </p:txBody>
      </p:sp>
    </p:spTree>
    <p:extLst>
      <p:ext uri="{BB962C8B-B14F-4D97-AF65-F5344CB8AC3E}">
        <p14:creationId xmlns:p14="http://schemas.microsoft.com/office/powerpoint/2010/main" val="33658693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4510" y="1379912"/>
            <a:ext cx="3255962" cy="66357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604510" y="2219699"/>
            <a:ext cx="3255962" cy="66357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Vocabulary  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610860" y="4800974"/>
            <a:ext cx="3255962" cy="6635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623560" y="5607424"/>
            <a:ext cx="3255962" cy="6619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626735" y="449637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607685" y="3081712"/>
            <a:ext cx="3255962" cy="66198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Grammar  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610860" y="3953249"/>
            <a:ext cx="3255962" cy="6619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Speaking 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918" y="458977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7"/>
            <a:ext cx="9367520" cy="56863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668" y="1818408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lvl="0"/>
            <a:r>
              <a:rPr lang="en-US" sz="3600" dirty="0">
                <a:solidFill>
                  <a:srgbClr val="0000CC"/>
                </a:solidFill>
              </a:rPr>
              <a:t>vocabulary related to free time activities.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6059" y="1818408"/>
            <a:ext cx="6226537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lvl="0"/>
            <a:r>
              <a:rPr lang="en-US" sz="3600" dirty="0">
                <a:solidFill>
                  <a:srgbClr val="0000CC"/>
                </a:solidFill>
              </a:rPr>
              <a:t>- will/be going to/Present Continuous</a:t>
            </a:r>
          </a:p>
          <a:p>
            <a:pPr lvl="0"/>
            <a:r>
              <a:rPr lang="en-US" sz="3600" dirty="0">
                <a:solidFill>
                  <a:srgbClr val="0000CC"/>
                </a:solidFill>
              </a:rPr>
              <a:t>- Conditional type 1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88643" y="1764193"/>
            <a:ext cx="12103357" cy="4031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 err="1">
                <a:solidFill>
                  <a:srgbClr val="0000CC"/>
                </a:solidFill>
              </a:rPr>
              <a:t>Practise</a:t>
            </a:r>
            <a:r>
              <a:rPr lang="en-US" sz="3600" i="1" dirty="0">
                <a:solidFill>
                  <a:srgbClr val="0000CC"/>
                </a:solidFill>
              </a:rPr>
              <a:t> the vocabularies and grammar and make sentences using them.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</a:rPr>
              <a:t>TA 6 Right on WB </a:t>
            </a:r>
            <a:r>
              <a:rPr lang="en-US" sz="3600" i="1" dirty="0">
                <a:solidFill>
                  <a:srgbClr val="0000CC"/>
                </a:solidFill>
              </a:rPr>
              <a:t>(pp. 71 &amp; 72).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</a:rPr>
              <a:t>TA 6 Right on Notebook </a:t>
            </a:r>
            <a:r>
              <a:rPr lang="en-US" sz="3600" i="1" dirty="0">
                <a:solidFill>
                  <a:srgbClr val="0000CC"/>
                </a:solidFill>
              </a:rPr>
              <a:t>(pp. 60 &amp; 61).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</a:rPr>
              <a:t>Prepare the next lesson (p. 117 SB).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</a:rPr>
              <a:t>Do </a:t>
            </a:r>
            <a:r>
              <a:rPr lang="en-US" sz="3600" i="1" dirty="0">
                <a:solidFill>
                  <a:srgbClr val="FF0000"/>
                </a:solidFill>
              </a:rPr>
              <a:t>Unit 6 Test 2 </a:t>
            </a:r>
            <a:r>
              <a:rPr lang="en-US" sz="3600" i="1" dirty="0">
                <a:solidFill>
                  <a:srgbClr val="0000CC"/>
                </a:solidFill>
              </a:rPr>
              <a:t>in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Tập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Bổ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Trợ</a:t>
            </a:r>
            <a:r>
              <a:rPr lang="en-US" sz="3600" i="1" dirty="0">
                <a:solidFill>
                  <a:srgbClr val="FF0000"/>
                </a:solidFill>
              </a:rPr>
              <a:t> TA 6 Right on </a:t>
            </a:r>
            <a:r>
              <a:rPr lang="en-US" sz="3600" i="1" dirty="0">
                <a:solidFill>
                  <a:srgbClr val="0000CC"/>
                </a:solidFill>
              </a:rPr>
              <a:t>(pp. 54 &amp; 55).</a:t>
            </a: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2359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6184" y="2689287"/>
            <a:ext cx="94961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dirty="0">
                <a:solidFill>
                  <a:srgbClr val="0000CC"/>
                </a:solidFill>
              </a:rPr>
              <a:t>- review vocabulary related to entertainment and free time activities.</a:t>
            </a:r>
          </a:p>
          <a:p>
            <a:pPr lvl="0"/>
            <a:r>
              <a:rPr lang="en-US" sz="3200" i="1" dirty="0">
                <a:solidFill>
                  <a:srgbClr val="0000CC"/>
                </a:solidFill>
              </a:rPr>
              <a:t>- review grammar and structures: will/ be going to - Conditional type 1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" y="552140"/>
            <a:ext cx="9579521" cy="57868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7D69B-2CBB-4ADD-8AE1-AE36366A679C}"/>
              </a:ext>
            </a:extLst>
          </p:cNvPr>
          <p:cNvSpPr txBox="1"/>
          <p:nvPr/>
        </p:nvSpPr>
        <p:spPr>
          <a:xfrm>
            <a:off x="225287" y="424070"/>
            <a:ext cx="11516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Choose the word whose underlined part is pronounced differently from that of the others.</a:t>
            </a:r>
            <a:endParaRPr lang="vi-VN" sz="32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D5AC-82E8-41A5-A1D5-D80778DF4A50}"/>
              </a:ext>
            </a:extLst>
          </p:cNvPr>
          <p:cNvSpPr txBox="1"/>
          <p:nvPr/>
        </p:nvSpPr>
        <p:spPr>
          <a:xfrm>
            <a:off x="970722" y="1806058"/>
            <a:ext cx="10770704" cy="444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1. A. 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               B. 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cl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endParaRPr lang="en-GB" sz="3200" dirty="0">
              <a:solidFill>
                <a:schemeClr val="accent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</a:rPr>
              <a:t>    </a:t>
            </a:r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hɪə</a:t>
            </a:r>
            <a:r>
              <a:rPr lang="en-US" sz="3000" dirty="0">
                <a:solidFill>
                  <a:srgbClr val="FF0000"/>
                </a:solidFill>
              </a:rPr>
              <a:t>/                            /</a:t>
            </a:r>
            <a:r>
              <a:rPr lang="en-US" sz="3000" dirty="0" err="1">
                <a:solidFill>
                  <a:srgbClr val="FF0000"/>
                </a:solidFill>
                <a:cs typeface="Arial" panose="020B0604020202020204" pitchFamily="34" charset="0"/>
              </a:rPr>
              <a:t>j</a:t>
            </a:r>
            <a:r>
              <a:rPr lang="en-US" sz="3000" dirty="0" err="1">
                <a:solidFill>
                  <a:srgbClr val="FF0000"/>
                </a:solidFill>
              </a:rPr>
              <a:t>ɪə</a:t>
            </a:r>
            <a:r>
              <a:rPr lang="en-US" sz="3000" dirty="0">
                <a:solidFill>
                  <a:srgbClr val="FF0000"/>
                </a:solidFill>
              </a:rPr>
              <a:t>/                  /</a:t>
            </a:r>
            <a:r>
              <a:rPr lang="en-US" sz="3000" dirty="0" err="1">
                <a:solidFill>
                  <a:srgbClr val="FF0000"/>
                </a:solidFill>
              </a:rPr>
              <a:t>hiːt</a:t>
            </a:r>
            <a:r>
              <a:rPr lang="en-US" sz="3000" dirty="0">
                <a:solidFill>
                  <a:srgbClr val="FF0000"/>
                </a:solidFill>
              </a:rPr>
              <a:t>                    /</a:t>
            </a:r>
            <a:r>
              <a:rPr lang="en-US" sz="3000" dirty="0" err="1">
                <a:solidFill>
                  <a:srgbClr val="FF0000"/>
                </a:solidFill>
              </a:rPr>
              <a:t>klɪə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  <a:endParaRPr lang="vi-VN" sz="3000" dirty="0">
              <a:solidFill>
                <a:srgbClr val="FF0000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2. A. 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pl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ce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	B. 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re               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ke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           D. 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endParaRPr lang="en-GB" sz="3200" dirty="0">
              <a:solidFill>
                <a:schemeClr val="accent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</a:t>
            </a:r>
            <a:r>
              <a:rPr lang="en-US" sz="30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pleɪs</a:t>
            </a:r>
            <a:r>
              <a:rPr lang="en-US" sz="3000" dirty="0">
                <a:solidFill>
                  <a:srgbClr val="FF0000"/>
                </a:solidFill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       /</a:t>
            </a:r>
            <a:r>
              <a:rPr lang="en-US" sz="3000" dirty="0" err="1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k</a:t>
            </a:r>
            <a:r>
              <a:rPr lang="en-US" sz="3000" dirty="0" err="1">
                <a:solidFill>
                  <a:srgbClr val="FF0000"/>
                </a:solidFill>
              </a:rPr>
              <a:t>eə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  <a:r>
              <a:rPr lang="en-US" sz="30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</a:t>
            </a:r>
            <a:r>
              <a:rPr lang="vi-VN" sz="30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l</a:t>
            </a:r>
            <a:r>
              <a:rPr lang="en-US" sz="3000" dirty="0" err="1">
                <a:solidFill>
                  <a:srgbClr val="FF0000"/>
                </a:solidFill>
              </a:rPr>
              <a:t>eɪk</a:t>
            </a:r>
            <a:r>
              <a:rPr lang="en-US" sz="3000" dirty="0">
                <a:solidFill>
                  <a:srgbClr val="FF0000"/>
                </a:solidFill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deɪ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  <a:endParaRPr lang="vi-VN" sz="3000" dirty="0">
              <a:solidFill>
                <a:srgbClr val="FF0000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A. b</a:t>
            </a:r>
            <a:r>
              <a:rPr lang="en-US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		B. w</a:t>
            </a:r>
            <a:r>
              <a:rPr lang="en-US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 	            C. l</a:t>
            </a:r>
            <a:r>
              <a:rPr lang="en-US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rn	            D. p</a:t>
            </a:r>
            <a:r>
              <a:rPr lang="en-US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 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000" dirty="0" err="1">
                <a:solidFill>
                  <a:srgbClr val="FF0000"/>
                </a:solidFill>
              </a:rPr>
              <a:t>eə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weə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lɜːn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3000" dirty="0" err="1">
                <a:solidFill>
                  <a:srgbClr val="FF0000"/>
                </a:solidFill>
              </a:rPr>
              <a:t>eə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49908" y="1878496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88390" y="3339880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47232" y="4855451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897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67987-CCCA-445B-B34D-AC11E1B6EEC7}"/>
              </a:ext>
            </a:extLst>
          </p:cNvPr>
          <p:cNvSpPr txBox="1"/>
          <p:nvPr/>
        </p:nvSpPr>
        <p:spPr>
          <a:xfrm>
            <a:off x="337931" y="421747"/>
            <a:ext cx="1151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main stress is placed differently from that of the others.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5DAA5-EDD8-4277-A478-F32A4EBAF182}"/>
              </a:ext>
            </a:extLst>
          </p:cNvPr>
          <p:cNvSpPr txBox="1"/>
          <p:nvPr/>
        </p:nvSpPr>
        <p:spPr>
          <a:xfrm>
            <a:off x="450574" y="1378177"/>
            <a:ext cx="11516138" cy="502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1. A.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adventure         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outdoor		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weather  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D. session 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33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ədˈventʃə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aʊtdɔ</a:t>
            </a:r>
            <a:r>
              <a:rPr lang="en-US" sz="3000" dirty="0">
                <a:solidFill>
                  <a:srgbClr val="FF0000"/>
                </a:solidFill>
              </a:rPr>
              <a:t>ː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weðə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seʃən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2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HelveticaNeueLT Std"/>
              </a:rPr>
              <a:t>. A.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special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HelveticaNeueLT Std"/>
              </a:rPr>
              <a:t>	  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     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HelveticaNeueLT Std"/>
              </a:rPr>
              <a:t>B.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science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HelveticaNeueLT Std"/>
              </a:rPr>
              <a:t>	 	C.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advice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HelveticaNeueLT Std"/>
              </a:rPr>
              <a:t>	          D.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circus</a:t>
            </a:r>
          </a:p>
          <a:p>
            <a:pPr>
              <a:lnSpc>
                <a:spcPct val="150000"/>
              </a:lnSpc>
            </a:pPr>
            <a:r>
              <a:rPr lang="en-GB" sz="3400" dirty="0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  </a:t>
            </a:r>
            <a:r>
              <a:rPr lang="en-GB" sz="3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speʃəl</a:t>
            </a:r>
            <a:r>
              <a:rPr lang="en-GB" sz="3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                  	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saɪəns</a:t>
            </a:r>
            <a:r>
              <a:rPr lang="en-GB" sz="3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                /</a:t>
            </a:r>
            <a:r>
              <a:rPr lang="en-US" sz="3000" dirty="0" err="1">
                <a:solidFill>
                  <a:srgbClr val="FF0000"/>
                </a:solidFill>
              </a:rPr>
              <a:t>ədˈvaɪs</a:t>
            </a:r>
            <a:r>
              <a:rPr lang="en-GB" sz="3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                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sɜːkəs</a:t>
            </a:r>
            <a:r>
              <a:rPr lang="en-GB" sz="3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GB" sz="3000" dirty="0">
              <a:solidFill>
                <a:srgbClr val="FF000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3. A. summer       	 B. childish 	 	C. vanish             D. protect</a:t>
            </a:r>
            <a:endParaRPr lang="en-GB" sz="3400" dirty="0">
              <a:solidFill>
                <a:srgbClr val="0033CC"/>
              </a:solidFill>
              <a:ea typeface="Arial" panose="020B0604020202020204" pitchFamily="34" charset="0"/>
              <a:cs typeface="HelveticaNeueLT Std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sʌmə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	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tʃaɪldɪʃ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vænɪʃ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prəˈtekt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69071" y="1620105"/>
            <a:ext cx="477078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64840" y="3375331"/>
            <a:ext cx="477078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69780" y="4892040"/>
            <a:ext cx="481476" cy="5877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514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88" y="522514"/>
            <a:ext cx="8778240" cy="5852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7315" y="3945372"/>
            <a:ext cx="3396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0892" y="1811575"/>
            <a:ext cx="108682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1 </a:t>
            </a:r>
            <a:r>
              <a:rPr lang="en-US" sz="2800" dirty="0">
                <a:solidFill>
                  <a:srgbClr val="0000CC"/>
                </a:solidFill>
              </a:rPr>
              <a:t>You can watch a performance with actors at a(n) _________________ 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2 </a:t>
            </a:r>
            <a:r>
              <a:rPr lang="en-US" sz="2800" dirty="0">
                <a:solidFill>
                  <a:srgbClr val="0000CC"/>
                </a:solidFill>
              </a:rPr>
              <a:t>You can see a robotics exhibition at a(n) _________________ 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3 </a:t>
            </a:r>
            <a:r>
              <a:rPr lang="en-US" sz="2800" dirty="0">
                <a:solidFill>
                  <a:srgbClr val="0000CC"/>
                </a:solidFill>
              </a:rPr>
              <a:t>You can listen to classical music at a(n) _________________ 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4 </a:t>
            </a:r>
            <a:r>
              <a:rPr lang="en-US" sz="2800" dirty="0">
                <a:solidFill>
                  <a:srgbClr val="0000CC"/>
                </a:solidFill>
              </a:rPr>
              <a:t>You can see a sports event at a(n) _________________ 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5 </a:t>
            </a:r>
            <a:r>
              <a:rPr lang="en-US" sz="2800" dirty="0">
                <a:solidFill>
                  <a:srgbClr val="0000CC"/>
                </a:solidFill>
              </a:rPr>
              <a:t>You see clowns and acrobats at a(n) _________________ 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6 </a:t>
            </a:r>
            <a:r>
              <a:rPr lang="en-US" sz="2800" dirty="0">
                <a:solidFill>
                  <a:srgbClr val="0000CC"/>
                </a:solidFill>
              </a:rPr>
              <a:t>You can go on a roller coaster at a(n) ________________ 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98" y="584040"/>
            <a:ext cx="11599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1 Fill in the gaps with </a:t>
            </a:r>
            <a:r>
              <a:rPr lang="en-US" sz="3000" i="1" dirty="0"/>
              <a:t>circus</a:t>
            </a:r>
            <a:r>
              <a:rPr lang="en-US" sz="3000" b="1" dirty="0"/>
              <a:t>, </a:t>
            </a:r>
            <a:r>
              <a:rPr lang="en-US" sz="3000" i="1" dirty="0"/>
              <a:t>theatre</a:t>
            </a:r>
            <a:r>
              <a:rPr lang="en-US" sz="3000" b="1" dirty="0"/>
              <a:t>, </a:t>
            </a:r>
            <a:r>
              <a:rPr lang="en-US" sz="3000" i="1" dirty="0"/>
              <a:t>stadium</a:t>
            </a:r>
            <a:r>
              <a:rPr lang="en-US" sz="3000" b="1" dirty="0"/>
              <a:t>, </a:t>
            </a:r>
            <a:r>
              <a:rPr lang="en-US" sz="3000" i="1" dirty="0"/>
              <a:t>concert hall</a:t>
            </a:r>
            <a:r>
              <a:rPr lang="en-US" sz="3000" b="1" dirty="0"/>
              <a:t>, </a:t>
            </a:r>
            <a:r>
              <a:rPr lang="en-US" sz="3000" i="1" dirty="0"/>
              <a:t>amusement park</a:t>
            </a:r>
            <a:r>
              <a:rPr lang="en-US" sz="3000" b="1" dirty="0"/>
              <a:t>, and </a:t>
            </a:r>
            <a:r>
              <a:rPr lang="en-US" sz="3000" i="1" dirty="0"/>
              <a:t>exhibition </a:t>
            </a:r>
            <a:r>
              <a:rPr lang="en-US" sz="3000" i="1" dirty="0" err="1"/>
              <a:t>centre</a:t>
            </a:r>
            <a:r>
              <a:rPr lang="en-US" sz="3000" b="1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06420" y="1964929"/>
            <a:ext cx="1258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theatre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83930" y="2595826"/>
            <a:ext cx="2650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exhibition </a:t>
            </a:r>
            <a:r>
              <a:rPr lang="en-US" sz="2800" dirty="0" err="1">
                <a:solidFill>
                  <a:srgbClr val="FF0000"/>
                </a:solidFill>
              </a:rPr>
              <a:t>centre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2284" y="3245912"/>
            <a:ext cx="1893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concert hall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60494" y="3903297"/>
            <a:ext cx="1356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stadium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1025" y="4515083"/>
            <a:ext cx="102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circus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60494" y="5166147"/>
            <a:ext cx="2653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amusement park</a:t>
            </a:r>
          </a:p>
        </p:txBody>
      </p:sp>
    </p:spTree>
    <p:extLst>
      <p:ext uri="{BB962C8B-B14F-4D97-AF65-F5344CB8AC3E}">
        <p14:creationId xmlns:p14="http://schemas.microsoft.com/office/powerpoint/2010/main" val="18964360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1253</Words>
  <Application>Microsoft Office PowerPoint</Application>
  <PresentationFormat>Widescreen</PresentationFormat>
  <Paragraphs>144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121</cp:revision>
  <dcterms:created xsi:type="dcterms:W3CDTF">2021-09-24T06:18:33Z</dcterms:created>
  <dcterms:modified xsi:type="dcterms:W3CDTF">2023-08-03T08:50:55Z</dcterms:modified>
</cp:coreProperties>
</file>