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2" r:id="rId35"/>
    <p:sldId id="293" r:id="rId36"/>
    <p:sldId id="294" r:id="rId37"/>
    <p:sldId id="295" r:id="rId38"/>
    <p:sldId id="297" r:id="rId39"/>
    <p:sldId id="298" r:id="rId40"/>
    <p:sldId id="299" r:id="rId41"/>
    <p:sldId id="300" r:id="rId42"/>
    <p:sldId id="301" r:id="rId43"/>
    <p:sldId id="302" r:id="rId44"/>
    <p:sldId id="303" r:id="rId45"/>
    <p:sldId id="304" r:id="rId46"/>
    <p:sldId id="305" r:id="rId47"/>
    <p:sldId id="296" r:id="rId48"/>
    <p:sldId id="290" r:id="rId49"/>
    <p:sldId id="291" r:id="rId50"/>
    <p:sldId id="257"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7CB99C-79F2-42D8-8EC9-3F86CF9104B9}" type="datetimeFigureOut">
              <a:rPr lang="en-US" smtClean="0"/>
              <a:t>4/12/2022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E084AD-F0BD-4B25-9345-40476E66B926}" type="slidenum">
              <a:rPr lang="en-US" smtClean="0"/>
              <a:t>‹#›</a:t>
            </a:fld>
            <a:endParaRPr lang="en-US"/>
          </a:p>
        </p:txBody>
      </p:sp>
    </p:spTree>
    <p:extLst>
      <p:ext uri="{BB962C8B-B14F-4D97-AF65-F5344CB8AC3E}">
        <p14:creationId xmlns:p14="http://schemas.microsoft.com/office/powerpoint/2010/main" val="3091736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CB99C-79F2-42D8-8EC9-3F86CF9104B9}" type="datetimeFigureOut">
              <a:rPr lang="en-US" smtClean="0"/>
              <a:t>4/12/2022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E084AD-F0BD-4B25-9345-40476E66B926}" type="slidenum">
              <a:rPr lang="en-US" smtClean="0"/>
              <a:t>‹#›</a:t>
            </a:fld>
            <a:endParaRPr lang="en-US"/>
          </a:p>
        </p:txBody>
      </p:sp>
    </p:spTree>
    <p:extLst>
      <p:ext uri="{BB962C8B-B14F-4D97-AF65-F5344CB8AC3E}">
        <p14:creationId xmlns:p14="http://schemas.microsoft.com/office/powerpoint/2010/main" val="2188330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CB99C-79F2-42D8-8EC9-3F86CF9104B9}" type="datetimeFigureOut">
              <a:rPr lang="en-US" smtClean="0"/>
              <a:t>4/12/2022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E084AD-F0BD-4B25-9345-40476E66B926}" type="slidenum">
              <a:rPr lang="en-US" smtClean="0"/>
              <a:t>‹#›</a:t>
            </a:fld>
            <a:endParaRPr lang="en-US"/>
          </a:p>
        </p:txBody>
      </p:sp>
    </p:spTree>
    <p:extLst>
      <p:ext uri="{BB962C8B-B14F-4D97-AF65-F5344CB8AC3E}">
        <p14:creationId xmlns:p14="http://schemas.microsoft.com/office/powerpoint/2010/main" val="640754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CB99C-79F2-42D8-8EC9-3F86CF9104B9}" type="datetimeFigureOut">
              <a:rPr lang="en-US" smtClean="0"/>
              <a:t>4/12/2022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E084AD-F0BD-4B25-9345-40476E66B926}" type="slidenum">
              <a:rPr lang="en-US" smtClean="0"/>
              <a:t>‹#›</a:t>
            </a:fld>
            <a:endParaRPr lang="en-US"/>
          </a:p>
        </p:txBody>
      </p:sp>
    </p:spTree>
    <p:extLst>
      <p:ext uri="{BB962C8B-B14F-4D97-AF65-F5344CB8AC3E}">
        <p14:creationId xmlns:p14="http://schemas.microsoft.com/office/powerpoint/2010/main" val="778578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7CB99C-79F2-42D8-8EC9-3F86CF9104B9}" type="datetimeFigureOut">
              <a:rPr lang="en-US" smtClean="0"/>
              <a:t>4/12/2022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E084AD-F0BD-4B25-9345-40476E66B926}" type="slidenum">
              <a:rPr lang="en-US" smtClean="0"/>
              <a:t>‹#›</a:t>
            </a:fld>
            <a:endParaRPr lang="en-US"/>
          </a:p>
        </p:txBody>
      </p:sp>
    </p:spTree>
    <p:extLst>
      <p:ext uri="{BB962C8B-B14F-4D97-AF65-F5344CB8AC3E}">
        <p14:creationId xmlns:p14="http://schemas.microsoft.com/office/powerpoint/2010/main" val="715109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7CB99C-79F2-42D8-8EC9-3F86CF9104B9}" type="datetimeFigureOut">
              <a:rPr lang="en-US" smtClean="0"/>
              <a:t>4/12/2022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E084AD-F0BD-4B25-9345-40476E66B926}" type="slidenum">
              <a:rPr lang="en-US" smtClean="0"/>
              <a:t>‹#›</a:t>
            </a:fld>
            <a:endParaRPr lang="en-US"/>
          </a:p>
        </p:txBody>
      </p:sp>
    </p:spTree>
    <p:extLst>
      <p:ext uri="{BB962C8B-B14F-4D97-AF65-F5344CB8AC3E}">
        <p14:creationId xmlns:p14="http://schemas.microsoft.com/office/powerpoint/2010/main" val="769885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7CB99C-79F2-42D8-8EC9-3F86CF9104B9}" type="datetimeFigureOut">
              <a:rPr lang="en-US" smtClean="0"/>
              <a:t>4/12/2022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E084AD-F0BD-4B25-9345-40476E66B926}" type="slidenum">
              <a:rPr lang="en-US" smtClean="0"/>
              <a:t>‹#›</a:t>
            </a:fld>
            <a:endParaRPr lang="en-US"/>
          </a:p>
        </p:txBody>
      </p:sp>
    </p:spTree>
    <p:extLst>
      <p:ext uri="{BB962C8B-B14F-4D97-AF65-F5344CB8AC3E}">
        <p14:creationId xmlns:p14="http://schemas.microsoft.com/office/powerpoint/2010/main" val="491966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7CB99C-79F2-42D8-8EC9-3F86CF9104B9}" type="datetimeFigureOut">
              <a:rPr lang="en-US" smtClean="0"/>
              <a:t>4/12/2022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E084AD-F0BD-4B25-9345-40476E66B926}" type="slidenum">
              <a:rPr lang="en-US" smtClean="0"/>
              <a:t>‹#›</a:t>
            </a:fld>
            <a:endParaRPr lang="en-US"/>
          </a:p>
        </p:txBody>
      </p:sp>
    </p:spTree>
    <p:extLst>
      <p:ext uri="{BB962C8B-B14F-4D97-AF65-F5344CB8AC3E}">
        <p14:creationId xmlns:p14="http://schemas.microsoft.com/office/powerpoint/2010/main" val="2129388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CB99C-79F2-42D8-8EC9-3F86CF9104B9}" type="datetimeFigureOut">
              <a:rPr lang="en-US" smtClean="0"/>
              <a:t>4/12/2022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E084AD-F0BD-4B25-9345-40476E66B926}" type="slidenum">
              <a:rPr lang="en-US" smtClean="0"/>
              <a:t>‹#›</a:t>
            </a:fld>
            <a:endParaRPr lang="en-US"/>
          </a:p>
        </p:txBody>
      </p:sp>
    </p:spTree>
    <p:extLst>
      <p:ext uri="{BB962C8B-B14F-4D97-AF65-F5344CB8AC3E}">
        <p14:creationId xmlns:p14="http://schemas.microsoft.com/office/powerpoint/2010/main" val="242407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CB99C-79F2-42D8-8EC9-3F86CF9104B9}" type="datetimeFigureOut">
              <a:rPr lang="en-US" smtClean="0"/>
              <a:t>4/12/2022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E084AD-F0BD-4B25-9345-40476E66B926}" type="slidenum">
              <a:rPr lang="en-US" smtClean="0"/>
              <a:t>‹#›</a:t>
            </a:fld>
            <a:endParaRPr lang="en-US"/>
          </a:p>
        </p:txBody>
      </p:sp>
    </p:spTree>
    <p:extLst>
      <p:ext uri="{BB962C8B-B14F-4D97-AF65-F5344CB8AC3E}">
        <p14:creationId xmlns:p14="http://schemas.microsoft.com/office/powerpoint/2010/main" val="3672977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CB99C-79F2-42D8-8EC9-3F86CF9104B9}" type="datetimeFigureOut">
              <a:rPr lang="en-US" smtClean="0"/>
              <a:t>4/12/2022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E084AD-F0BD-4B25-9345-40476E66B926}" type="slidenum">
              <a:rPr lang="en-US" smtClean="0"/>
              <a:t>‹#›</a:t>
            </a:fld>
            <a:endParaRPr lang="en-US"/>
          </a:p>
        </p:txBody>
      </p:sp>
    </p:spTree>
    <p:extLst>
      <p:ext uri="{BB962C8B-B14F-4D97-AF65-F5344CB8AC3E}">
        <p14:creationId xmlns:p14="http://schemas.microsoft.com/office/powerpoint/2010/main" val="1281632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7CB99C-79F2-42D8-8EC9-3F86CF9104B9}" type="datetimeFigureOut">
              <a:rPr lang="en-US" smtClean="0"/>
              <a:t>4/12/2022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E084AD-F0BD-4B25-9345-40476E66B926}" type="slidenum">
              <a:rPr lang="en-US" smtClean="0"/>
              <a:t>‹#›</a:t>
            </a:fld>
            <a:endParaRPr lang="en-US"/>
          </a:p>
        </p:txBody>
      </p:sp>
    </p:spTree>
    <p:extLst>
      <p:ext uri="{BB962C8B-B14F-4D97-AF65-F5344CB8AC3E}">
        <p14:creationId xmlns:p14="http://schemas.microsoft.com/office/powerpoint/2010/main" val="3042823008"/>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763000" cy="6001643"/>
          </a:xfrm>
          <a:prstGeom prst="rect">
            <a:avLst/>
          </a:prstGeom>
          <a:noFill/>
        </p:spPr>
        <p:txBody>
          <a:bodyPr wrap="square" rtlCol="0">
            <a:spAutoFit/>
          </a:bodyPr>
          <a:lstStyle/>
          <a:p>
            <a:r>
              <a:rPr lang="en-US" sz="2400" b="1" dirty="0"/>
              <a:t>Question 1</a:t>
            </a:r>
            <a:r>
              <a:rPr lang="en-US" sz="2400" dirty="0"/>
              <a:t>. </a:t>
            </a:r>
            <a:r>
              <a:rPr lang="vi-VN" sz="2400" dirty="0"/>
              <a:t>Children can be encouraged to work together as a team by playing </a:t>
            </a:r>
            <a:r>
              <a:rPr lang="en-US" sz="2400" dirty="0"/>
              <a:t>_______ </a:t>
            </a:r>
            <a:r>
              <a:rPr lang="vi-VN" sz="2400" dirty="0"/>
              <a:t>sports.</a:t>
            </a:r>
            <a:endParaRPr lang="en-US" sz="2400" dirty="0"/>
          </a:p>
          <a:p>
            <a:r>
              <a:rPr lang="vi-VN" sz="2400" dirty="0"/>
              <a:t>	</a:t>
            </a:r>
            <a:r>
              <a:rPr lang="vi-VN" sz="2400" b="1" dirty="0"/>
              <a:t>A</a:t>
            </a:r>
            <a:r>
              <a:rPr lang="vi-VN" sz="2400" dirty="0"/>
              <a:t>. compete 	</a:t>
            </a:r>
            <a:r>
              <a:rPr lang="vi-VN" sz="2400" b="1" dirty="0"/>
              <a:t>B</a:t>
            </a:r>
            <a:r>
              <a:rPr lang="vi-VN" sz="2400" dirty="0"/>
              <a:t>. competitively 	</a:t>
            </a:r>
            <a:r>
              <a:rPr lang="vi-VN" sz="2400" b="1" dirty="0"/>
              <a:t>C</a:t>
            </a:r>
            <a:r>
              <a:rPr lang="vi-VN" sz="2400" dirty="0"/>
              <a:t>. competitive 	</a:t>
            </a:r>
            <a:r>
              <a:rPr lang="vi-VN" sz="2400" b="1" dirty="0"/>
              <a:t>D</a:t>
            </a:r>
            <a:r>
              <a:rPr lang="vi-VN" sz="2400" dirty="0"/>
              <a:t>. competition</a:t>
            </a:r>
            <a:r>
              <a:rPr lang="vi-VN" sz="2400" b="1" dirty="0"/>
              <a:t> </a:t>
            </a:r>
            <a:endParaRPr lang="en-US" sz="2400" dirty="0"/>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Từ</a:t>
            </a:r>
            <a:r>
              <a:rPr lang="en-US" sz="2400" dirty="0"/>
              <a:t> </a:t>
            </a:r>
            <a:r>
              <a:rPr lang="en-US" sz="2400" dirty="0" err="1"/>
              <a:t>loại</a:t>
            </a:r>
            <a:endParaRPr lang="en-US" sz="2400" dirty="0"/>
          </a:p>
          <a:p>
            <a:r>
              <a:rPr lang="en-US" sz="2400" dirty="0" err="1"/>
              <a:t>Giải</a:t>
            </a:r>
            <a:r>
              <a:rPr lang="en-US" sz="2400" dirty="0"/>
              <a:t> </a:t>
            </a:r>
            <a:r>
              <a:rPr lang="en-US" sz="2400" dirty="0" err="1"/>
              <a:t>thích</a:t>
            </a:r>
            <a:r>
              <a:rPr lang="en-US" sz="2400" dirty="0"/>
              <a:t>:</a:t>
            </a:r>
          </a:p>
          <a:p>
            <a:r>
              <a:rPr lang="fr-FR" sz="2400" dirty="0"/>
              <a:t>- Ta </a:t>
            </a:r>
            <a:r>
              <a:rPr lang="fr-FR" sz="2400" dirty="0" err="1"/>
              <a:t>thấy</a:t>
            </a:r>
            <a:r>
              <a:rPr lang="fr-FR" sz="2400" dirty="0"/>
              <a:t> </a:t>
            </a:r>
            <a:r>
              <a:rPr lang="fr-FR" sz="2400" dirty="0" err="1"/>
              <a:t>chỗ</a:t>
            </a:r>
            <a:r>
              <a:rPr lang="fr-FR" sz="2400" dirty="0"/>
              <a:t> </a:t>
            </a:r>
            <a:r>
              <a:rPr lang="fr-FR" sz="2400" dirty="0" err="1"/>
              <a:t>trống</a:t>
            </a:r>
            <a:r>
              <a:rPr lang="fr-FR" sz="2400" dirty="0"/>
              <a:t> ở </a:t>
            </a:r>
            <a:r>
              <a:rPr lang="fr-FR" sz="2400" dirty="0" err="1"/>
              <a:t>trước</a:t>
            </a:r>
            <a:r>
              <a:rPr lang="fr-FR" sz="2400" dirty="0"/>
              <a:t> </a:t>
            </a:r>
            <a:r>
              <a:rPr lang="fr-FR" sz="2400" dirty="0" err="1"/>
              <a:t>danh</a:t>
            </a:r>
            <a:r>
              <a:rPr lang="fr-FR" sz="2400" dirty="0"/>
              <a:t> </a:t>
            </a:r>
            <a:r>
              <a:rPr lang="fr-FR" sz="2400" dirty="0" err="1"/>
              <a:t>từ</a:t>
            </a:r>
            <a:r>
              <a:rPr lang="fr-FR" sz="2400" dirty="0"/>
              <a:t> </a:t>
            </a:r>
            <a:r>
              <a:rPr lang="fr-FR" sz="2400" dirty="0" err="1"/>
              <a:t>nên</a:t>
            </a:r>
            <a:r>
              <a:rPr lang="fr-FR" sz="2400" dirty="0"/>
              <a:t> </a:t>
            </a:r>
            <a:r>
              <a:rPr lang="fr-FR" sz="2400" dirty="0" err="1"/>
              <a:t>từ</a:t>
            </a:r>
            <a:r>
              <a:rPr lang="fr-FR" sz="2400" dirty="0"/>
              <a:t> </a:t>
            </a:r>
            <a:r>
              <a:rPr lang="fr-FR" sz="2400" dirty="0" err="1"/>
              <a:t>cần</a:t>
            </a:r>
            <a:r>
              <a:rPr lang="fr-FR" sz="2400" dirty="0"/>
              <a:t> </a:t>
            </a:r>
            <a:r>
              <a:rPr lang="fr-FR" sz="2400" dirty="0" err="1"/>
              <a:t>điền</a:t>
            </a:r>
            <a:r>
              <a:rPr lang="fr-FR" sz="2400" dirty="0"/>
              <a:t> là </a:t>
            </a:r>
            <a:r>
              <a:rPr lang="fr-FR" sz="2400" dirty="0" err="1"/>
              <a:t>một</a:t>
            </a:r>
            <a:r>
              <a:rPr lang="fr-FR" sz="2400" dirty="0"/>
              <a:t> </a:t>
            </a:r>
            <a:r>
              <a:rPr lang="fr-FR" sz="2400" dirty="0" err="1"/>
              <a:t>tính</a:t>
            </a:r>
            <a:r>
              <a:rPr lang="fr-FR" sz="2400" dirty="0"/>
              <a:t> </a:t>
            </a:r>
            <a:r>
              <a:rPr lang="fr-FR" sz="2400" dirty="0" err="1"/>
              <a:t>từ</a:t>
            </a:r>
            <a:r>
              <a:rPr lang="fr-FR" sz="2400" dirty="0"/>
              <a:t>.</a:t>
            </a:r>
            <a:endParaRPr lang="en-US" sz="2400" dirty="0"/>
          </a:p>
          <a:p>
            <a:r>
              <a:rPr lang="fr-FR" sz="2400" dirty="0" err="1"/>
              <a:t>Xét</a:t>
            </a:r>
            <a:r>
              <a:rPr lang="fr-FR" sz="2400" dirty="0"/>
              <a:t> </a:t>
            </a:r>
            <a:r>
              <a:rPr lang="fr-FR" sz="2400" dirty="0" err="1"/>
              <a:t>các</a:t>
            </a:r>
            <a:r>
              <a:rPr lang="fr-FR" sz="2400" dirty="0"/>
              <a:t> </a:t>
            </a:r>
            <a:r>
              <a:rPr lang="fr-FR" sz="2400" dirty="0" err="1"/>
              <a:t>đáp</a:t>
            </a:r>
            <a:r>
              <a:rPr lang="fr-FR" sz="2400" dirty="0"/>
              <a:t> </a:t>
            </a:r>
            <a:r>
              <a:rPr lang="fr-FR" sz="2400" dirty="0" err="1"/>
              <a:t>án</a:t>
            </a:r>
            <a:r>
              <a:rPr lang="fr-FR" sz="2400" dirty="0"/>
              <a:t> :</a:t>
            </a:r>
            <a:endParaRPr lang="en-US" sz="2400" dirty="0"/>
          </a:p>
          <a:p>
            <a:r>
              <a:rPr lang="vi-VN" sz="2400" b="1" dirty="0" smtClean="0"/>
              <a:t>A</a:t>
            </a:r>
            <a:r>
              <a:rPr lang="vi-VN" sz="2400" dirty="0"/>
              <a:t>. compete </a:t>
            </a:r>
            <a:r>
              <a:rPr lang="en-US" sz="2400" dirty="0"/>
              <a:t>(v): </a:t>
            </a:r>
            <a:r>
              <a:rPr lang="en-US" sz="2400" dirty="0" err="1"/>
              <a:t>thi</a:t>
            </a:r>
            <a:r>
              <a:rPr lang="en-US" sz="2400" dirty="0"/>
              <a:t>/ </a:t>
            </a:r>
            <a:r>
              <a:rPr lang="en-US" sz="2400" dirty="0" err="1"/>
              <a:t>thi</a:t>
            </a:r>
            <a:r>
              <a:rPr lang="en-US" sz="2400" dirty="0"/>
              <a:t> </a:t>
            </a:r>
            <a:r>
              <a:rPr lang="en-US" sz="2400" dirty="0" err="1"/>
              <a:t>đấu</a:t>
            </a:r>
            <a:r>
              <a:rPr lang="vi-VN" sz="2400" dirty="0"/>
              <a:t>	</a:t>
            </a:r>
            <a:r>
              <a:rPr lang="vi-VN" sz="2400" b="1" dirty="0"/>
              <a:t>B</a:t>
            </a:r>
            <a:r>
              <a:rPr lang="vi-VN" sz="2400" dirty="0"/>
              <a:t>. Competitively</a:t>
            </a:r>
            <a:r>
              <a:rPr lang="en-US" sz="2400" dirty="0"/>
              <a:t> (</a:t>
            </a:r>
            <a:r>
              <a:rPr lang="en-US" sz="2400" dirty="0" err="1"/>
              <a:t>adv</a:t>
            </a:r>
            <a:r>
              <a:rPr lang="en-US" sz="2400" dirty="0"/>
              <a:t>): </a:t>
            </a:r>
            <a:r>
              <a:rPr lang="en-US" sz="2400" dirty="0" err="1"/>
              <a:t>cạnh</a:t>
            </a:r>
            <a:r>
              <a:rPr lang="en-US" sz="2400" dirty="0"/>
              <a:t> </a:t>
            </a:r>
            <a:r>
              <a:rPr lang="en-US" sz="2400" dirty="0" err="1"/>
              <a:t>tranh</a:t>
            </a:r>
            <a:r>
              <a:rPr lang="vi-VN" sz="2400" dirty="0"/>
              <a:t> 	</a:t>
            </a:r>
            <a:endParaRPr lang="en-US" sz="2400" dirty="0"/>
          </a:p>
          <a:p>
            <a:r>
              <a:rPr lang="vi-VN" sz="2400" b="1" dirty="0" smtClean="0"/>
              <a:t>C</a:t>
            </a:r>
            <a:r>
              <a:rPr lang="vi-VN" sz="2400" dirty="0"/>
              <a:t>. competitive </a:t>
            </a:r>
            <a:r>
              <a:rPr lang="en-US" sz="2400" dirty="0"/>
              <a:t>(a): </a:t>
            </a:r>
            <a:r>
              <a:rPr lang="en-US" sz="2400" dirty="0" err="1"/>
              <a:t>cạnh</a:t>
            </a:r>
            <a:r>
              <a:rPr lang="en-US" sz="2400" dirty="0"/>
              <a:t> </a:t>
            </a:r>
            <a:r>
              <a:rPr lang="en-US" sz="2400" dirty="0" err="1"/>
              <a:t>tranh</a:t>
            </a:r>
            <a:r>
              <a:rPr lang="vi-VN" sz="2400" dirty="0"/>
              <a:t>	</a:t>
            </a:r>
            <a:r>
              <a:rPr lang="vi-VN" sz="2400" b="1" dirty="0"/>
              <a:t>D</a:t>
            </a:r>
            <a:r>
              <a:rPr lang="vi-VN" sz="2400" dirty="0"/>
              <a:t>. competition</a:t>
            </a:r>
            <a:r>
              <a:rPr lang="vi-VN" sz="2400" b="1" dirty="0"/>
              <a:t> </a:t>
            </a:r>
            <a:r>
              <a:rPr lang="en-US" sz="2400" dirty="0"/>
              <a:t>(n): </a:t>
            </a:r>
            <a:r>
              <a:rPr lang="en-US" sz="2400" dirty="0" err="1"/>
              <a:t>cuộc</a:t>
            </a:r>
            <a:r>
              <a:rPr lang="en-US" sz="2400" dirty="0"/>
              <a:t> </a:t>
            </a:r>
            <a:r>
              <a:rPr lang="en-US" sz="2400" dirty="0" err="1"/>
              <a:t>thi</a:t>
            </a:r>
            <a:endParaRPr lang="en-US" sz="2400" dirty="0"/>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là</a:t>
            </a:r>
            <a:r>
              <a:rPr lang="en-US" sz="2400" dirty="0"/>
              <a:t> C</a:t>
            </a:r>
          </a:p>
          <a:p>
            <a:r>
              <a:rPr lang="vi-VN" sz="2400" dirty="0"/>
              <a:t>Tạm dịch: Trẻ em có thể được khuyến khích làm việc cùng nhau như một đội bằng cách chơi các môn thể thao cạnh tranh.</a:t>
            </a:r>
            <a:endParaRPr lang="en-US" sz="2400" dirty="0"/>
          </a:p>
          <a:p>
            <a:endParaRPr lang="en-US" sz="2400" dirty="0"/>
          </a:p>
        </p:txBody>
      </p:sp>
      <p:sp>
        <p:nvSpPr>
          <p:cNvPr id="3" name="Oval 2"/>
          <p:cNvSpPr/>
          <p:nvPr/>
        </p:nvSpPr>
        <p:spPr>
          <a:xfrm>
            <a:off x="5791200" y="12954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73444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0" end="10"/>
                                            </p:txEl>
                                          </p:spTgt>
                                        </p:tgtEl>
                                        <p:attrNameLst>
                                          <p:attrName>style.visibility</p:attrName>
                                        </p:attrNameLst>
                                      </p:cBhvr>
                                      <p:to>
                                        <p:strVal val="visible"/>
                                      </p:to>
                                    </p:set>
                                    <p:anim calcmode="lin" valueType="num">
                                      <p:cBhvr additive="base">
                                        <p:cTn id="35"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 calcmode="lin" valueType="num">
                                      <p:cBhvr additive="base">
                                        <p:cTn id="41" dur="500" fill="hold"/>
                                        <p:tgtEl>
                                          <p:spTgt spid="3"/>
                                        </p:tgtEl>
                                        <p:attrNameLst>
                                          <p:attrName>ppt_x</p:attrName>
                                        </p:attrNameLst>
                                      </p:cBhvr>
                                      <p:tavLst>
                                        <p:tav tm="0">
                                          <p:val>
                                            <p:strVal val="#ppt_x"/>
                                          </p:val>
                                        </p:tav>
                                        <p:tav tm="100000">
                                          <p:val>
                                            <p:strVal val="#ppt_x"/>
                                          </p:val>
                                        </p:tav>
                                      </p:tavLst>
                                    </p:anim>
                                    <p:anim calcmode="lin" valueType="num">
                                      <p:cBhvr additive="base">
                                        <p:cTn id="4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304800"/>
            <a:ext cx="8839200" cy="5262979"/>
          </a:xfrm>
          <a:prstGeom prst="rect">
            <a:avLst/>
          </a:prstGeom>
          <a:noFill/>
        </p:spPr>
        <p:txBody>
          <a:bodyPr wrap="square" rtlCol="0">
            <a:spAutoFit/>
          </a:bodyPr>
          <a:lstStyle/>
          <a:p>
            <a:r>
              <a:rPr lang="en-US" sz="2400" b="1" dirty="0"/>
              <a:t>Question 10</a:t>
            </a:r>
            <a:r>
              <a:rPr lang="vi-VN" sz="2400" dirty="0"/>
              <a:t>. </a:t>
            </a:r>
            <a:r>
              <a:rPr lang="en-US" sz="2400" dirty="0"/>
              <a:t>_______,</a:t>
            </a:r>
            <a:r>
              <a:rPr lang="vi-VN" sz="2400" dirty="0"/>
              <a:t> they </a:t>
            </a:r>
            <a:r>
              <a:rPr lang="en-US" sz="2400" dirty="0"/>
              <a:t>will have done</a:t>
            </a:r>
            <a:r>
              <a:rPr lang="vi-VN" sz="2400" dirty="0"/>
              <a:t> their homework.</a:t>
            </a:r>
            <a:endParaRPr lang="en-US" sz="2400" dirty="0"/>
          </a:p>
          <a:p>
            <a:r>
              <a:rPr lang="vi-VN" sz="2400" dirty="0"/>
              <a:t>	</a:t>
            </a:r>
            <a:r>
              <a:rPr lang="vi-VN" sz="2400" b="1" dirty="0"/>
              <a:t>A</a:t>
            </a:r>
            <a:r>
              <a:rPr lang="vi-VN" sz="2400" dirty="0"/>
              <a:t>. By the time you finish cooking	</a:t>
            </a:r>
            <a:endParaRPr lang="en-US" sz="2400" dirty="0" smtClean="0"/>
          </a:p>
          <a:p>
            <a:r>
              <a:rPr lang="en-US" sz="2400" b="1" dirty="0" smtClean="0"/>
              <a:t>	</a:t>
            </a:r>
            <a:r>
              <a:rPr lang="vi-VN" sz="2400" b="1" dirty="0" smtClean="0"/>
              <a:t>B</a:t>
            </a:r>
            <a:r>
              <a:rPr lang="vi-VN" sz="2400" dirty="0"/>
              <a:t>. By the time you finish</a:t>
            </a:r>
            <a:r>
              <a:rPr lang="en-US" sz="2400" dirty="0" err="1"/>
              <a:t>ed</a:t>
            </a:r>
            <a:r>
              <a:rPr lang="vi-VN" sz="2400" dirty="0"/>
              <a:t> cooking	</a:t>
            </a:r>
            <a:endParaRPr lang="en-US" sz="2400" dirty="0"/>
          </a:p>
          <a:p>
            <a:r>
              <a:rPr lang="en-US" sz="2400" dirty="0"/>
              <a:t>	</a:t>
            </a:r>
            <a:r>
              <a:rPr lang="vi-VN" sz="2400" b="1" dirty="0"/>
              <a:t>C</a:t>
            </a:r>
            <a:r>
              <a:rPr lang="vi-VN" sz="2400" dirty="0"/>
              <a:t>. </a:t>
            </a:r>
            <a:r>
              <a:rPr lang="en-US" sz="2400" dirty="0"/>
              <a:t>When</a:t>
            </a:r>
            <a:r>
              <a:rPr lang="vi-VN" sz="2400" dirty="0"/>
              <a:t> you finish </a:t>
            </a:r>
            <a:r>
              <a:rPr lang="vi-VN" sz="2400" dirty="0" smtClean="0"/>
              <a:t>cooking</a:t>
            </a:r>
            <a:endParaRPr lang="en-US" sz="2400" dirty="0" smtClean="0"/>
          </a:p>
          <a:p>
            <a:r>
              <a:rPr lang="vi-VN" sz="2400" dirty="0"/>
              <a:t>	</a:t>
            </a:r>
            <a:r>
              <a:rPr lang="vi-VN" sz="2400" b="1" dirty="0"/>
              <a:t>D</a:t>
            </a:r>
            <a:r>
              <a:rPr lang="vi-VN" sz="2400" dirty="0"/>
              <a:t>. </a:t>
            </a:r>
            <a:r>
              <a:rPr lang="en-US" sz="2400" dirty="0"/>
              <a:t>While</a:t>
            </a:r>
            <a:r>
              <a:rPr lang="vi-VN" sz="2400" dirty="0"/>
              <a:t> you finish cooking</a:t>
            </a:r>
            <a:endParaRPr lang="en-US" sz="2400" dirty="0"/>
          </a:p>
          <a:p>
            <a:r>
              <a:rPr lang="vi-VN" sz="2400" b="1" dirty="0"/>
              <a:t>Question 10</a:t>
            </a:r>
            <a:r>
              <a:rPr lang="vi-VN" sz="2400" dirty="0"/>
              <a:t>. </a:t>
            </a:r>
            <a:r>
              <a:rPr lang="vi-VN" sz="2400" b="1" dirty="0"/>
              <a:t>Đáp án </a:t>
            </a:r>
            <a:r>
              <a:rPr lang="en-US" sz="2400" b="1" dirty="0"/>
              <a:t>A</a:t>
            </a:r>
            <a:endParaRPr lang="en-US" sz="2400" dirty="0"/>
          </a:p>
          <a:p>
            <a:r>
              <a:rPr lang="vi-VN" sz="2400" dirty="0"/>
              <a:t>Kiến thức:  </a:t>
            </a:r>
            <a:r>
              <a:rPr lang="en-US" sz="2400" dirty="0" err="1"/>
              <a:t>Sự</a:t>
            </a:r>
            <a:r>
              <a:rPr lang="en-US" sz="2400" dirty="0"/>
              <a:t> </a:t>
            </a:r>
            <a:r>
              <a:rPr lang="vi-VN" sz="2400" dirty="0"/>
              <a:t>phối hợp các thì </a:t>
            </a:r>
            <a:r>
              <a:rPr lang="en-US" sz="2400" dirty="0"/>
              <a:t>(</a:t>
            </a:r>
            <a:r>
              <a:rPr lang="en-US" sz="2400" dirty="0" err="1"/>
              <a:t>Tương</a:t>
            </a:r>
            <a:r>
              <a:rPr lang="en-US" sz="2400" dirty="0"/>
              <a:t> </a:t>
            </a:r>
            <a:r>
              <a:rPr lang="en-US" sz="2400" dirty="0" err="1"/>
              <a:t>lai</a:t>
            </a:r>
            <a:r>
              <a:rPr lang="en-US" sz="2400" dirty="0"/>
              <a:t> &amp; </a:t>
            </a:r>
            <a:r>
              <a:rPr lang="en-US" sz="2400" dirty="0" err="1"/>
              <a:t>hiện</a:t>
            </a:r>
            <a:r>
              <a:rPr lang="en-US" sz="2400" dirty="0"/>
              <a:t> </a:t>
            </a:r>
            <a:r>
              <a:rPr lang="en-US" sz="2400" dirty="0" err="1"/>
              <a:t>tại</a:t>
            </a:r>
            <a:r>
              <a:rPr lang="en-US" sz="2400" dirty="0"/>
              <a:t>)</a:t>
            </a:r>
          </a:p>
          <a:p>
            <a:r>
              <a:rPr lang="vi-VN" sz="2400" dirty="0"/>
              <a:t>Giải thích:</a:t>
            </a:r>
            <a:endParaRPr lang="en-US" sz="2400" dirty="0"/>
          </a:p>
          <a:p>
            <a:r>
              <a:rPr lang="fr-FR" sz="2400" dirty="0"/>
              <a:t>- </a:t>
            </a:r>
            <a:r>
              <a:rPr lang="fr-FR" sz="2400" dirty="0" err="1"/>
              <a:t>Mệnh</a:t>
            </a:r>
            <a:r>
              <a:rPr lang="fr-FR" sz="2400" dirty="0"/>
              <a:t> </a:t>
            </a:r>
            <a:r>
              <a:rPr lang="fr-FR" sz="2400" dirty="0" err="1"/>
              <a:t>đề</a:t>
            </a:r>
            <a:r>
              <a:rPr lang="fr-FR" sz="2400" dirty="0"/>
              <a:t> </a:t>
            </a:r>
            <a:r>
              <a:rPr lang="fr-FR" sz="2400" dirty="0" err="1"/>
              <a:t>chính</a:t>
            </a:r>
            <a:r>
              <a:rPr lang="fr-FR" sz="2400" dirty="0"/>
              <a:t> chia ở </a:t>
            </a:r>
            <a:r>
              <a:rPr lang="fr-FR" sz="2400" dirty="0" err="1"/>
              <a:t>thì</a:t>
            </a:r>
            <a:r>
              <a:rPr lang="fr-FR" sz="2400" dirty="0"/>
              <a:t> </a:t>
            </a:r>
            <a:r>
              <a:rPr lang="fr-FR" sz="2400" dirty="0" err="1"/>
              <a:t>tương</a:t>
            </a:r>
            <a:r>
              <a:rPr lang="fr-FR" sz="2400" dirty="0"/>
              <a:t> lai </a:t>
            </a:r>
            <a:r>
              <a:rPr lang="fr-FR" sz="2400" dirty="0" err="1"/>
              <a:t>hoàn</a:t>
            </a:r>
            <a:r>
              <a:rPr lang="fr-FR" sz="2400" dirty="0"/>
              <a:t> </a:t>
            </a:r>
            <a:r>
              <a:rPr lang="fr-FR" sz="2400" dirty="0" err="1"/>
              <a:t>thành</a:t>
            </a:r>
            <a:r>
              <a:rPr lang="fr-FR" sz="2400" dirty="0"/>
              <a:t> </a:t>
            </a:r>
            <a:r>
              <a:rPr lang="fr-FR" sz="2400" dirty="0" err="1"/>
              <a:t>nên</a:t>
            </a:r>
            <a:r>
              <a:rPr lang="fr-FR" sz="2400" dirty="0"/>
              <a:t> </a:t>
            </a:r>
            <a:r>
              <a:rPr lang="fr-FR" sz="2400" dirty="0" err="1"/>
              <a:t>chọn</a:t>
            </a:r>
            <a:r>
              <a:rPr lang="fr-FR" sz="2400" dirty="0"/>
              <a:t> </a:t>
            </a:r>
            <a:r>
              <a:rPr lang="fr-FR" sz="2400" dirty="0" err="1"/>
              <a:t>đáp</a:t>
            </a:r>
            <a:r>
              <a:rPr lang="fr-FR" sz="2400" dirty="0"/>
              <a:t> </a:t>
            </a:r>
            <a:r>
              <a:rPr lang="fr-FR" sz="2400" dirty="0" err="1"/>
              <a:t>án</a:t>
            </a:r>
            <a:r>
              <a:rPr lang="fr-FR" sz="2400" dirty="0"/>
              <a:t> A.</a:t>
            </a:r>
            <a:endParaRPr lang="en-US" sz="2400" dirty="0"/>
          </a:p>
          <a:p>
            <a:r>
              <a:rPr lang="fr-FR" sz="2400" dirty="0"/>
              <a:t>* </a:t>
            </a:r>
            <a:r>
              <a:rPr lang="fr-FR" sz="2400" dirty="0" err="1"/>
              <a:t>Chú</a:t>
            </a:r>
            <a:r>
              <a:rPr lang="fr-FR" sz="2400" dirty="0"/>
              <a:t> ý : By the time + S + V(</a:t>
            </a:r>
            <a:r>
              <a:rPr lang="fr-FR" sz="2400" dirty="0" err="1"/>
              <a:t>htt</a:t>
            </a:r>
            <a:r>
              <a:rPr lang="fr-FR" sz="2400" dirty="0"/>
              <a:t>), S + </a:t>
            </a:r>
            <a:r>
              <a:rPr lang="fr-FR" sz="2400" dirty="0" err="1"/>
              <a:t>will</a:t>
            </a:r>
            <a:r>
              <a:rPr lang="fr-FR" sz="2400" dirty="0"/>
              <a:t> have + Vp2</a:t>
            </a:r>
            <a:endParaRPr lang="en-US" sz="2400" dirty="0"/>
          </a:p>
          <a:p>
            <a:r>
              <a:rPr lang="fr-FR" sz="2400" dirty="0"/>
              <a:t>                By the time + S + V(</a:t>
            </a:r>
            <a:r>
              <a:rPr lang="fr-FR" sz="2400" dirty="0" err="1"/>
              <a:t>qkđ</a:t>
            </a:r>
            <a:r>
              <a:rPr lang="fr-FR" sz="2400" dirty="0"/>
              <a:t>), S + </a:t>
            </a:r>
            <a:r>
              <a:rPr lang="fr-FR" sz="2400" dirty="0" err="1"/>
              <a:t>had</a:t>
            </a:r>
            <a:r>
              <a:rPr lang="fr-FR" sz="2400" dirty="0"/>
              <a:t> + Vp2</a:t>
            </a:r>
            <a:endParaRPr lang="en-US" sz="2400" dirty="0"/>
          </a:p>
          <a:p>
            <a:r>
              <a:rPr lang="fr-FR" sz="2400" dirty="0" err="1"/>
              <a:t>Tạm</a:t>
            </a:r>
            <a:r>
              <a:rPr lang="fr-FR" sz="2400" dirty="0"/>
              <a:t> </a:t>
            </a:r>
            <a:r>
              <a:rPr lang="fr-FR" sz="2400" dirty="0" err="1"/>
              <a:t>dịch</a:t>
            </a:r>
            <a:r>
              <a:rPr lang="fr-FR" sz="2400" dirty="0"/>
              <a:t> : </a:t>
            </a:r>
            <a:r>
              <a:rPr lang="fr-FR" sz="2400" dirty="0" err="1"/>
              <a:t>Đến</a:t>
            </a:r>
            <a:r>
              <a:rPr lang="fr-FR" sz="2400" dirty="0"/>
              <a:t> </a:t>
            </a:r>
            <a:r>
              <a:rPr lang="fr-FR" sz="2400" dirty="0" err="1"/>
              <a:t>lúc</a:t>
            </a:r>
            <a:r>
              <a:rPr lang="fr-FR" sz="2400" dirty="0"/>
              <a:t> </a:t>
            </a:r>
            <a:r>
              <a:rPr lang="fr-FR" sz="2400" dirty="0" err="1"/>
              <a:t>bạn</a:t>
            </a:r>
            <a:r>
              <a:rPr lang="fr-FR" sz="2400" dirty="0"/>
              <a:t> </a:t>
            </a:r>
            <a:r>
              <a:rPr lang="fr-FR" sz="2400" dirty="0" err="1"/>
              <a:t>hoàn</a:t>
            </a:r>
            <a:r>
              <a:rPr lang="fr-FR" sz="2400" dirty="0"/>
              <a:t> </a:t>
            </a:r>
            <a:r>
              <a:rPr lang="fr-FR" sz="2400" dirty="0" err="1"/>
              <a:t>thành</a:t>
            </a:r>
            <a:r>
              <a:rPr lang="fr-FR" sz="2400" dirty="0"/>
              <a:t> </a:t>
            </a:r>
            <a:r>
              <a:rPr lang="fr-FR" sz="2400" dirty="0" err="1"/>
              <a:t>việc</a:t>
            </a:r>
            <a:r>
              <a:rPr lang="fr-FR" sz="2400" dirty="0"/>
              <a:t> </a:t>
            </a:r>
            <a:r>
              <a:rPr lang="fr-FR" sz="2400" dirty="0" err="1"/>
              <a:t>nấu</a:t>
            </a:r>
            <a:r>
              <a:rPr lang="fr-FR" sz="2400" dirty="0"/>
              <a:t> </a:t>
            </a:r>
            <a:r>
              <a:rPr lang="fr-FR" sz="2400" dirty="0" err="1"/>
              <a:t>ăn</a:t>
            </a:r>
            <a:r>
              <a:rPr lang="fr-FR" sz="2400" dirty="0"/>
              <a:t>, </a:t>
            </a:r>
            <a:r>
              <a:rPr lang="fr-FR" sz="2400" dirty="0" err="1"/>
              <a:t>chúng</a:t>
            </a:r>
            <a:r>
              <a:rPr lang="fr-FR" sz="2400" dirty="0"/>
              <a:t> </a:t>
            </a:r>
            <a:r>
              <a:rPr lang="fr-FR" sz="2400" dirty="0" err="1"/>
              <a:t>sẽ</a:t>
            </a:r>
            <a:r>
              <a:rPr lang="fr-FR" sz="2400" dirty="0"/>
              <a:t> </a:t>
            </a:r>
            <a:r>
              <a:rPr lang="fr-FR" sz="2400" dirty="0" err="1"/>
              <a:t>đã</a:t>
            </a:r>
            <a:r>
              <a:rPr lang="fr-FR" sz="2400" dirty="0"/>
              <a:t> </a:t>
            </a:r>
            <a:r>
              <a:rPr lang="fr-FR" sz="2400" dirty="0" err="1"/>
              <a:t>hoàn</a:t>
            </a:r>
            <a:r>
              <a:rPr lang="fr-FR" sz="2400" dirty="0"/>
              <a:t> </a:t>
            </a:r>
            <a:r>
              <a:rPr lang="fr-FR" sz="2400" dirty="0" err="1"/>
              <a:t>thành</a:t>
            </a:r>
            <a:r>
              <a:rPr lang="fr-FR" sz="2400" dirty="0"/>
              <a:t> </a:t>
            </a:r>
            <a:r>
              <a:rPr lang="fr-FR" sz="2400" dirty="0" err="1"/>
              <a:t>bài</a:t>
            </a:r>
            <a:r>
              <a:rPr lang="fr-FR" sz="2400" dirty="0"/>
              <a:t> </a:t>
            </a:r>
            <a:r>
              <a:rPr lang="fr-FR" sz="2400" dirty="0" err="1"/>
              <a:t>tập</a:t>
            </a:r>
            <a:r>
              <a:rPr lang="fr-FR" sz="2400" dirty="0"/>
              <a:t> </a:t>
            </a:r>
            <a:r>
              <a:rPr lang="fr-FR" sz="2400" dirty="0" err="1"/>
              <a:t>của</a:t>
            </a:r>
            <a:r>
              <a:rPr lang="fr-FR" sz="2400" dirty="0"/>
              <a:t> </a:t>
            </a:r>
            <a:r>
              <a:rPr lang="fr-FR" sz="2400" dirty="0" err="1"/>
              <a:t>chúng</a:t>
            </a:r>
            <a:r>
              <a:rPr lang="fr-FR" sz="2400" dirty="0"/>
              <a:t>.</a:t>
            </a:r>
            <a:endParaRPr lang="en-US" sz="2400" dirty="0"/>
          </a:p>
          <a:p>
            <a:endParaRPr lang="en-US" sz="2400" dirty="0"/>
          </a:p>
        </p:txBody>
      </p:sp>
      <p:sp>
        <p:nvSpPr>
          <p:cNvPr id="3" name="Oval 2"/>
          <p:cNvSpPr/>
          <p:nvPr/>
        </p:nvSpPr>
        <p:spPr>
          <a:xfrm>
            <a:off x="990600" y="7620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08217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anim calcmode="lin" valueType="num">
                                      <p:cBhvr additive="base">
                                        <p:cTn id="1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anim calcmode="lin" valueType="num">
                                      <p:cBhvr additive="base">
                                        <p:cTn id="1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 calcmode="lin" valueType="num">
                                      <p:cBhvr additive="base">
                                        <p:cTn id="1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anim calcmode="lin" valueType="num">
                                      <p:cBhvr additive="base">
                                        <p:cTn id="2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anim calcmode="lin" valueType="num">
                                      <p:cBhvr additive="base">
                                        <p:cTn id="27"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 calcmode="lin" valueType="num">
                                      <p:cBhvr additive="base">
                                        <p:cTn id="33" dur="500" fill="hold"/>
                                        <p:tgtEl>
                                          <p:spTgt spid="3"/>
                                        </p:tgtEl>
                                        <p:attrNameLst>
                                          <p:attrName>ppt_x</p:attrName>
                                        </p:attrNameLst>
                                      </p:cBhvr>
                                      <p:tavLst>
                                        <p:tav tm="0">
                                          <p:val>
                                            <p:strVal val="#ppt_x"/>
                                          </p:val>
                                        </p:tav>
                                        <p:tav tm="100000">
                                          <p:val>
                                            <p:strVal val="#ppt_x"/>
                                          </p:val>
                                        </p:tav>
                                      </p:tavLst>
                                    </p:anim>
                                    <p:anim calcmode="lin" valueType="num">
                                      <p:cBhvr additive="base">
                                        <p:cTn id="3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839200" cy="5632311"/>
          </a:xfrm>
          <a:prstGeom prst="rect">
            <a:avLst/>
          </a:prstGeom>
          <a:noFill/>
        </p:spPr>
        <p:txBody>
          <a:bodyPr wrap="square" rtlCol="0">
            <a:spAutoFit/>
          </a:bodyPr>
          <a:lstStyle/>
          <a:p>
            <a:r>
              <a:rPr lang="en-US" sz="2400" b="1" dirty="0"/>
              <a:t>Question 11</a:t>
            </a:r>
            <a:r>
              <a:rPr lang="vi-VN" sz="2400" dirty="0"/>
              <a:t>. Due to the nature of the earthquake, a much larger </a:t>
            </a:r>
            <a:r>
              <a:rPr lang="en-US" sz="2400" dirty="0"/>
              <a:t>_______ </a:t>
            </a:r>
            <a:r>
              <a:rPr lang="vi-VN" sz="2400" dirty="0"/>
              <a:t>of the population might be affected.</a:t>
            </a:r>
            <a:endParaRPr lang="en-US" sz="2400" dirty="0"/>
          </a:p>
          <a:p>
            <a:r>
              <a:rPr lang="vi-VN" sz="2400" dirty="0"/>
              <a:t>	</a:t>
            </a:r>
            <a:r>
              <a:rPr lang="vi-VN" sz="2400" b="1" dirty="0"/>
              <a:t>A</a:t>
            </a:r>
            <a:r>
              <a:rPr lang="vi-VN" sz="2400" dirty="0"/>
              <a:t>. density 	</a:t>
            </a:r>
            <a:r>
              <a:rPr lang="vi-VN" sz="2400" b="1" dirty="0"/>
              <a:t>B</a:t>
            </a:r>
            <a:r>
              <a:rPr lang="vi-VN" sz="2400" dirty="0"/>
              <a:t>. totality 	</a:t>
            </a:r>
            <a:r>
              <a:rPr lang="vi-VN" sz="2400" b="1" dirty="0"/>
              <a:t>C</a:t>
            </a:r>
            <a:r>
              <a:rPr lang="vi-VN" sz="2400" dirty="0"/>
              <a:t>. segment 	</a:t>
            </a:r>
            <a:r>
              <a:rPr lang="vi-VN" sz="2400" b="1" dirty="0"/>
              <a:t>D</a:t>
            </a:r>
            <a:r>
              <a:rPr lang="vi-VN" sz="2400" dirty="0"/>
              <a:t>. division</a:t>
            </a:r>
            <a:endParaRPr lang="en-US" sz="2400" dirty="0"/>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Cụm</a:t>
            </a:r>
            <a:r>
              <a:rPr lang="vi-VN" sz="2400" dirty="0"/>
              <a:t> từ</a:t>
            </a:r>
            <a:r>
              <a:rPr lang="en-US" sz="2400" dirty="0"/>
              <a:t> </a:t>
            </a:r>
            <a:r>
              <a:rPr lang="en-US" sz="2400" dirty="0" err="1"/>
              <a:t>cố</a:t>
            </a:r>
            <a:r>
              <a:rPr lang="en-US" sz="2400" dirty="0"/>
              <a:t> </a:t>
            </a:r>
            <a:r>
              <a:rPr lang="en-US" sz="2400" dirty="0" err="1"/>
              <a:t>định</a:t>
            </a:r>
            <a:endParaRPr lang="en-US" sz="2400" dirty="0"/>
          </a:p>
          <a:p>
            <a:r>
              <a:rPr lang="en-US" sz="2400" dirty="0" err="1"/>
              <a:t>Giải</a:t>
            </a:r>
            <a:r>
              <a:rPr lang="en-US" sz="2400" dirty="0"/>
              <a:t> </a:t>
            </a:r>
            <a:r>
              <a:rPr lang="en-US" sz="2400" dirty="0" err="1"/>
              <a:t>thích</a:t>
            </a:r>
            <a:r>
              <a:rPr lang="en-US" sz="2400" dirty="0"/>
              <a:t>:</a:t>
            </a:r>
          </a:p>
          <a:p>
            <a:r>
              <a:rPr lang="en-US" sz="2400" dirty="0"/>
              <a:t>Ta </a:t>
            </a:r>
            <a:r>
              <a:rPr lang="en-US" sz="2400" dirty="0" err="1"/>
              <a:t>có</a:t>
            </a:r>
            <a:r>
              <a:rPr lang="en-US" sz="2400" dirty="0"/>
              <a:t> </a:t>
            </a:r>
            <a:r>
              <a:rPr lang="en-US" sz="2400" dirty="0" err="1"/>
              <a:t>các</a:t>
            </a:r>
            <a:r>
              <a:rPr lang="en-US" sz="2400" dirty="0"/>
              <a:t> </a:t>
            </a:r>
            <a:r>
              <a:rPr lang="en-US" sz="2400" dirty="0" err="1"/>
              <a:t>cụm</a:t>
            </a:r>
            <a:r>
              <a:rPr lang="en-US" sz="2400" dirty="0"/>
              <a:t> </a:t>
            </a:r>
            <a:r>
              <a:rPr lang="en-US" sz="2400" dirty="0" err="1"/>
              <a:t>từ</a:t>
            </a:r>
            <a:r>
              <a:rPr lang="en-US" sz="2400" dirty="0"/>
              <a:t>: </a:t>
            </a:r>
          </a:p>
          <a:p>
            <a:r>
              <a:rPr lang="en-US" sz="2400" dirty="0"/>
              <a:t>- density of the population = population density: </a:t>
            </a:r>
            <a:r>
              <a:rPr lang="en-US" sz="2400" dirty="0" err="1"/>
              <a:t>mật</a:t>
            </a:r>
            <a:r>
              <a:rPr lang="en-US" sz="2400" dirty="0"/>
              <a:t> </a:t>
            </a:r>
            <a:r>
              <a:rPr lang="en-US" sz="2400" dirty="0" err="1"/>
              <a:t>độ</a:t>
            </a:r>
            <a:r>
              <a:rPr lang="en-US" sz="2400" dirty="0"/>
              <a:t> </a:t>
            </a:r>
            <a:r>
              <a:rPr lang="en-US" sz="2400" dirty="0" err="1"/>
              <a:t>dân</a:t>
            </a:r>
            <a:r>
              <a:rPr lang="en-US" sz="2400" dirty="0"/>
              <a:t> </a:t>
            </a:r>
            <a:r>
              <a:rPr lang="en-US" sz="2400" dirty="0" err="1"/>
              <a:t>số</a:t>
            </a:r>
            <a:r>
              <a:rPr lang="en-US" sz="2400" dirty="0"/>
              <a:t> (</a:t>
            </a:r>
            <a:r>
              <a:rPr lang="en-US" sz="2400" dirty="0" err="1"/>
              <a:t>danh</a:t>
            </a:r>
            <a:r>
              <a:rPr lang="en-US" sz="2400" dirty="0"/>
              <a:t> </a:t>
            </a:r>
            <a:r>
              <a:rPr lang="en-US" sz="2400" dirty="0" err="1"/>
              <a:t>từ</a:t>
            </a:r>
            <a:r>
              <a:rPr lang="en-US" sz="2400" dirty="0"/>
              <a:t> </a:t>
            </a:r>
            <a:r>
              <a:rPr lang="en-US" sz="2400" dirty="0" err="1"/>
              <a:t>không</a:t>
            </a:r>
            <a:r>
              <a:rPr lang="en-US" sz="2400" dirty="0"/>
              <a:t> </a:t>
            </a:r>
            <a:r>
              <a:rPr lang="en-US" sz="2400" dirty="0" err="1"/>
              <a:t>đếm</a:t>
            </a:r>
            <a:r>
              <a:rPr lang="en-US" sz="2400" dirty="0"/>
              <a:t> </a:t>
            </a:r>
            <a:r>
              <a:rPr lang="en-US" sz="2400" dirty="0" err="1"/>
              <a:t>được</a:t>
            </a:r>
            <a:r>
              <a:rPr lang="en-US" sz="2400" dirty="0"/>
              <a:t>)</a:t>
            </a:r>
          </a:p>
          <a:p>
            <a:r>
              <a:rPr lang="en-US" sz="2400" dirty="0"/>
              <a:t>- segment of the population = population segment: </a:t>
            </a:r>
            <a:r>
              <a:rPr lang="en-US" sz="2400" dirty="0" err="1"/>
              <a:t>phân</a:t>
            </a:r>
            <a:r>
              <a:rPr lang="en-US" sz="2400" dirty="0"/>
              <a:t> </a:t>
            </a:r>
            <a:r>
              <a:rPr lang="en-US" sz="2400" dirty="0" err="1"/>
              <a:t>khúc</a:t>
            </a:r>
            <a:r>
              <a:rPr lang="en-US" sz="2400" dirty="0"/>
              <a:t> </a:t>
            </a:r>
            <a:r>
              <a:rPr lang="en-US" sz="2400" dirty="0" err="1"/>
              <a:t>dân</a:t>
            </a:r>
            <a:r>
              <a:rPr lang="en-US" sz="2400" dirty="0"/>
              <a:t> </a:t>
            </a:r>
            <a:r>
              <a:rPr lang="en-US" sz="2400" dirty="0" err="1"/>
              <a:t>số</a:t>
            </a:r>
            <a:r>
              <a:rPr lang="en-US" sz="2400" dirty="0"/>
              <a:t>/ </a:t>
            </a:r>
            <a:r>
              <a:rPr lang="en-US" sz="2400" dirty="0" err="1"/>
              <a:t>bộ</a:t>
            </a:r>
            <a:r>
              <a:rPr lang="en-US" sz="2400" dirty="0"/>
              <a:t> </a:t>
            </a:r>
            <a:r>
              <a:rPr lang="en-US" sz="2400" dirty="0" err="1"/>
              <a:t>phận</a:t>
            </a:r>
            <a:r>
              <a:rPr lang="en-US" sz="2400" dirty="0"/>
              <a:t> </a:t>
            </a:r>
            <a:r>
              <a:rPr lang="en-US" sz="2400" dirty="0" err="1"/>
              <a:t>dân</a:t>
            </a:r>
            <a:r>
              <a:rPr lang="en-US" sz="2400" dirty="0"/>
              <a:t> </a:t>
            </a:r>
            <a:r>
              <a:rPr lang="en-US" sz="2400" dirty="0" err="1"/>
              <a:t>số</a:t>
            </a:r>
            <a:r>
              <a:rPr lang="en-US" sz="2400" dirty="0"/>
              <a:t> (</a:t>
            </a:r>
            <a:r>
              <a:rPr lang="en-US" sz="2400" dirty="0" err="1"/>
              <a:t>danh</a:t>
            </a:r>
            <a:r>
              <a:rPr lang="en-US" sz="2400" dirty="0"/>
              <a:t> </a:t>
            </a:r>
            <a:r>
              <a:rPr lang="en-US" sz="2400" dirty="0" err="1"/>
              <a:t>từ</a:t>
            </a:r>
            <a:r>
              <a:rPr lang="en-US" sz="2400" dirty="0"/>
              <a:t> </a:t>
            </a:r>
            <a:r>
              <a:rPr lang="en-US" sz="2400" dirty="0" err="1"/>
              <a:t>đếm</a:t>
            </a:r>
            <a:r>
              <a:rPr lang="en-US" sz="2400" dirty="0"/>
              <a:t> </a:t>
            </a:r>
            <a:r>
              <a:rPr lang="en-US" sz="2400" dirty="0" err="1"/>
              <a:t>được</a:t>
            </a:r>
            <a:r>
              <a:rPr lang="en-US" sz="2400" dirty="0"/>
              <a:t>)</a:t>
            </a:r>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C</a:t>
            </a:r>
          </a:p>
          <a:p>
            <a:r>
              <a:rPr lang="en-US" sz="2400" dirty="0" err="1"/>
              <a:t>Tạm</a:t>
            </a:r>
            <a:r>
              <a:rPr lang="en-US" sz="2400" dirty="0"/>
              <a:t> </a:t>
            </a:r>
            <a:r>
              <a:rPr lang="en-US" sz="2400" dirty="0" err="1"/>
              <a:t>dịch</a:t>
            </a:r>
            <a:r>
              <a:rPr lang="en-US" sz="2400" dirty="0"/>
              <a:t>: Do </a:t>
            </a:r>
            <a:r>
              <a:rPr lang="en-US" sz="2400" dirty="0" err="1"/>
              <a:t>tính</a:t>
            </a:r>
            <a:r>
              <a:rPr lang="en-US" sz="2400" dirty="0"/>
              <a:t> </a:t>
            </a:r>
            <a:r>
              <a:rPr lang="en-US" sz="2400" dirty="0" err="1"/>
              <a:t>chất</a:t>
            </a:r>
            <a:r>
              <a:rPr lang="en-US" sz="2400" dirty="0"/>
              <a:t> </a:t>
            </a:r>
            <a:r>
              <a:rPr lang="en-US" sz="2400" dirty="0" err="1"/>
              <a:t>của</a:t>
            </a:r>
            <a:r>
              <a:rPr lang="en-US" sz="2400" dirty="0"/>
              <a:t> </a:t>
            </a:r>
            <a:r>
              <a:rPr lang="en-US" sz="2400" dirty="0" err="1"/>
              <a:t>trận</a:t>
            </a:r>
            <a:r>
              <a:rPr lang="en-US" sz="2400" dirty="0"/>
              <a:t> </a:t>
            </a:r>
            <a:r>
              <a:rPr lang="en-US" sz="2400" dirty="0" err="1"/>
              <a:t>động</a:t>
            </a:r>
            <a:r>
              <a:rPr lang="en-US" sz="2400" dirty="0"/>
              <a:t> </a:t>
            </a:r>
            <a:r>
              <a:rPr lang="en-US" sz="2400" dirty="0" err="1"/>
              <a:t>đất</a:t>
            </a:r>
            <a:r>
              <a:rPr lang="en-US" sz="2400" dirty="0"/>
              <a:t>, </a:t>
            </a:r>
            <a:r>
              <a:rPr lang="en-US" sz="2400" dirty="0" err="1"/>
              <a:t>một</a:t>
            </a:r>
            <a:r>
              <a:rPr lang="en-US" sz="2400" dirty="0"/>
              <a:t> </a:t>
            </a:r>
            <a:r>
              <a:rPr lang="en-US" sz="2400" dirty="0" err="1"/>
              <a:t>bộ</a:t>
            </a:r>
            <a:r>
              <a:rPr lang="en-US" sz="2400" dirty="0"/>
              <a:t> </a:t>
            </a:r>
            <a:r>
              <a:rPr lang="en-US" sz="2400" dirty="0" err="1"/>
              <a:t>phận</a:t>
            </a:r>
            <a:r>
              <a:rPr lang="en-US" sz="2400" dirty="0"/>
              <a:t> </a:t>
            </a:r>
            <a:r>
              <a:rPr lang="en-US" sz="2400" dirty="0" err="1"/>
              <a:t>dân</a:t>
            </a:r>
            <a:r>
              <a:rPr lang="en-US" sz="2400" dirty="0"/>
              <a:t> </a:t>
            </a:r>
            <a:r>
              <a:rPr lang="en-US" sz="2400" dirty="0" err="1"/>
              <a:t>số</a:t>
            </a:r>
            <a:r>
              <a:rPr lang="en-US" sz="2400" dirty="0"/>
              <a:t> </a:t>
            </a:r>
            <a:r>
              <a:rPr lang="en-US" sz="2400" dirty="0" err="1"/>
              <a:t>lớn</a:t>
            </a:r>
            <a:r>
              <a:rPr lang="en-US" sz="2400" dirty="0"/>
              <a:t> </a:t>
            </a:r>
            <a:r>
              <a:rPr lang="en-US" sz="2400" dirty="0" err="1"/>
              <a:t>hơn</a:t>
            </a:r>
            <a:r>
              <a:rPr lang="en-US" sz="2400" dirty="0"/>
              <a:t> </a:t>
            </a:r>
            <a:r>
              <a:rPr lang="en-US" sz="2400" dirty="0" err="1"/>
              <a:t>nhiều</a:t>
            </a:r>
            <a:r>
              <a:rPr lang="en-US" sz="2400" dirty="0"/>
              <a:t> </a:t>
            </a:r>
            <a:r>
              <a:rPr lang="en-US" sz="2400" dirty="0" err="1"/>
              <a:t>có</a:t>
            </a:r>
            <a:r>
              <a:rPr lang="en-US" sz="2400" dirty="0"/>
              <a:t> </a:t>
            </a:r>
            <a:r>
              <a:rPr lang="en-US" sz="2400" dirty="0" err="1"/>
              <a:t>thể</a:t>
            </a:r>
            <a:r>
              <a:rPr lang="en-US" sz="2400" dirty="0"/>
              <a:t> </a:t>
            </a:r>
            <a:r>
              <a:rPr lang="en-US" sz="2400" dirty="0" err="1"/>
              <a:t>bị</a:t>
            </a:r>
            <a:r>
              <a:rPr lang="en-US" sz="2400" dirty="0"/>
              <a:t> </a:t>
            </a:r>
            <a:r>
              <a:rPr lang="en-US" sz="2400" dirty="0" err="1"/>
              <a:t>ảnh</a:t>
            </a:r>
            <a:r>
              <a:rPr lang="en-US" sz="2400" dirty="0"/>
              <a:t> </a:t>
            </a:r>
            <a:r>
              <a:rPr lang="en-US" sz="2400" dirty="0" err="1"/>
              <a:t>hưởng</a:t>
            </a:r>
            <a:r>
              <a:rPr lang="en-US" sz="2400" dirty="0"/>
              <a:t>.</a:t>
            </a:r>
          </a:p>
          <a:p>
            <a:endParaRPr lang="en-US" sz="2400" dirty="0"/>
          </a:p>
        </p:txBody>
      </p:sp>
      <p:sp>
        <p:nvSpPr>
          <p:cNvPr id="3" name="Oval 2"/>
          <p:cNvSpPr/>
          <p:nvPr/>
        </p:nvSpPr>
        <p:spPr>
          <a:xfrm>
            <a:off x="4724400" y="1219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52523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fill="hold"/>
                                        <p:tgtEl>
                                          <p:spTgt spid="3"/>
                                        </p:tgtEl>
                                        <p:attrNameLst>
                                          <p:attrName>ppt_x</p:attrName>
                                        </p:attrNameLst>
                                      </p:cBhvr>
                                      <p:tavLst>
                                        <p:tav tm="0">
                                          <p:val>
                                            <p:strVal val="#ppt_x"/>
                                          </p:val>
                                        </p:tav>
                                        <p:tav tm="100000">
                                          <p:val>
                                            <p:strVal val="#ppt_x"/>
                                          </p:val>
                                        </p:tav>
                                      </p:tavLst>
                                    </p:anim>
                                    <p:anim calcmode="lin" valueType="num">
                                      <p:cBhvr additive="base">
                                        <p:cTn id="3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457200"/>
            <a:ext cx="8991600" cy="6740307"/>
          </a:xfrm>
          <a:prstGeom prst="rect">
            <a:avLst/>
          </a:prstGeom>
          <a:noFill/>
        </p:spPr>
        <p:txBody>
          <a:bodyPr wrap="square" rtlCol="0">
            <a:spAutoFit/>
          </a:bodyPr>
          <a:lstStyle/>
          <a:p>
            <a:r>
              <a:rPr lang="en-US" sz="2400" b="1" dirty="0"/>
              <a:t>Question 12</a:t>
            </a:r>
            <a:r>
              <a:rPr lang="vi-VN" sz="2400" dirty="0"/>
              <a:t>. Volunteers may be required to obtain Red Cross </a:t>
            </a:r>
            <a:r>
              <a:rPr lang="en-US" sz="2400" dirty="0"/>
              <a:t>_______ </a:t>
            </a:r>
            <a:r>
              <a:rPr lang="vi-VN" sz="2400" dirty="0"/>
              <a:t>in order to serve through hospitals and healthcare organizations or provide disaster relief.</a:t>
            </a:r>
            <a:endParaRPr lang="en-US" sz="2400" dirty="0"/>
          </a:p>
          <a:p>
            <a:r>
              <a:rPr lang="vi-VN" sz="2400" dirty="0"/>
              <a:t>	</a:t>
            </a:r>
            <a:r>
              <a:rPr lang="vi-VN" sz="2400" b="1" dirty="0"/>
              <a:t>A</a:t>
            </a:r>
            <a:r>
              <a:rPr lang="vi-VN" sz="2400" dirty="0"/>
              <a:t>. diploma	</a:t>
            </a:r>
            <a:r>
              <a:rPr lang="vi-VN" sz="2400" b="1" dirty="0"/>
              <a:t>B</a:t>
            </a:r>
            <a:r>
              <a:rPr lang="vi-VN" sz="2400" dirty="0"/>
              <a:t>. certification	</a:t>
            </a:r>
            <a:r>
              <a:rPr lang="vi-VN" sz="2400" b="1" dirty="0"/>
              <a:t>C</a:t>
            </a:r>
            <a:r>
              <a:rPr lang="vi-VN" sz="2400" dirty="0"/>
              <a:t>. license 	</a:t>
            </a:r>
            <a:r>
              <a:rPr lang="vi-VN" sz="2400" b="1" dirty="0"/>
              <a:t>D</a:t>
            </a:r>
            <a:r>
              <a:rPr lang="vi-VN" sz="2400" dirty="0"/>
              <a:t>. degree</a:t>
            </a:r>
            <a:endParaRPr lang="en-US" sz="2400" dirty="0"/>
          </a:p>
          <a:p>
            <a:endParaRPr lang="en-US" sz="2400" b="1" dirty="0" smtClean="0"/>
          </a:p>
          <a:p>
            <a:r>
              <a:rPr lang="fr-FR" sz="2400" dirty="0" err="1" smtClean="0"/>
              <a:t>Kiến</a:t>
            </a:r>
            <a:r>
              <a:rPr lang="fr-FR" sz="2400" dirty="0" smtClean="0"/>
              <a:t> </a:t>
            </a:r>
            <a:r>
              <a:rPr lang="fr-FR" sz="2400" dirty="0" err="1"/>
              <a:t>thức</a:t>
            </a:r>
            <a:r>
              <a:rPr lang="fr-FR" sz="2400" dirty="0"/>
              <a:t>: </a:t>
            </a:r>
            <a:r>
              <a:rPr lang="fr-FR" sz="2400" dirty="0" err="1"/>
              <a:t>Từ</a:t>
            </a:r>
            <a:r>
              <a:rPr lang="fr-FR" sz="2400" dirty="0"/>
              <a:t> </a:t>
            </a:r>
            <a:r>
              <a:rPr lang="fr-FR" sz="2400" dirty="0" err="1"/>
              <a:t>vựng</a:t>
            </a:r>
            <a:endParaRPr lang="en-US" sz="2400" dirty="0"/>
          </a:p>
          <a:p>
            <a:r>
              <a:rPr lang="fr-FR" sz="2400" dirty="0" err="1"/>
              <a:t>Giải</a:t>
            </a:r>
            <a:r>
              <a:rPr lang="fr-FR" sz="2400" dirty="0"/>
              <a:t> </a:t>
            </a:r>
            <a:r>
              <a:rPr lang="fr-FR" sz="2400" dirty="0" err="1"/>
              <a:t>thích</a:t>
            </a:r>
            <a:r>
              <a:rPr lang="fr-FR" sz="2400" dirty="0"/>
              <a:t>: </a:t>
            </a:r>
            <a:endParaRPr lang="en-US" sz="2400" dirty="0"/>
          </a:p>
          <a:p>
            <a:r>
              <a:rPr lang="vi-VN" sz="2400" b="1" dirty="0"/>
              <a:t>	</a:t>
            </a:r>
            <a:r>
              <a:rPr lang="vi-VN" sz="2400" dirty="0"/>
              <a:t>A. Diploma /dɪˈpləʊ.mə/ (n): chứng chỉ, bằng cấp (dành cho các khóa học kéo dài từ 1-2 năm) </a:t>
            </a:r>
            <a:endParaRPr lang="en-US" sz="2400" dirty="0"/>
          </a:p>
          <a:p>
            <a:r>
              <a:rPr lang="vi-VN" sz="2400" dirty="0"/>
              <a:t>	B. Certification /ˌsɜː.tɪ.fɪˈkeɪ.ʃən/ (n): giấy chứng nhận </a:t>
            </a:r>
            <a:endParaRPr lang="en-US" sz="2400" dirty="0"/>
          </a:p>
          <a:p>
            <a:r>
              <a:rPr lang="vi-VN" sz="2400" dirty="0"/>
              <a:t>	C. Licence /ˈlaɪ.səns/ (n): giấy phép </a:t>
            </a:r>
            <a:endParaRPr lang="en-US" sz="2400" dirty="0"/>
          </a:p>
          <a:p>
            <a:r>
              <a:rPr lang="vi-VN" sz="2400" dirty="0"/>
              <a:t>	D. Degree /dɪˈɡriː/ (n): bằng cấp (dành cho các khóa học kéo dài từ 3-4 năm)</a:t>
            </a:r>
            <a:endParaRPr lang="en-US" sz="2400" dirty="0"/>
          </a:p>
          <a:p>
            <a:r>
              <a:rPr lang="en-US" sz="2400" dirty="0" err="1"/>
              <a:t>Dựa</a:t>
            </a:r>
            <a:r>
              <a:rPr lang="en-US" sz="2400" dirty="0"/>
              <a:t> </a:t>
            </a:r>
            <a:r>
              <a:rPr lang="en-US" sz="2400" dirty="0" err="1"/>
              <a:t>vào</a:t>
            </a:r>
            <a:r>
              <a:rPr lang="en-US" sz="2400" dirty="0"/>
              <a:t> </a:t>
            </a:r>
            <a:r>
              <a:rPr lang="en-US" sz="2400" dirty="0" err="1"/>
              <a:t>nghĩa</a:t>
            </a:r>
            <a:r>
              <a:rPr lang="en-US" sz="2400" dirty="0"/>
              <a:t> </a:t>
            </a:r>
            <a:r>
              <a:rPr lang="en-US" sz="2400" dirty="0" err="1"/>
              <a:t>và</a:t>
            </a:r>
            <a:r>
              <a:rPr lang="en-US" sz="2400" dirty="0"/>
              <a:t> </a:t>
            </a:r>
            <a:r>
              <a:rPr lang="en-US" sz="2400" dirty="0" err="1"/>
              <a:t>ngữ</a:t>
            </a:r>
            <a:r>
              <a:rPr lang="en-US" sz="2400" dirty="0"/>
              <a:t> </a:t>
            </a:r>
            <a:r>
              <a:rPr lang="en-US" sz="2400" dirty="0" err="1"/>
              <a:t>cảnh</a:t>
            </a:r>
            <a:r>
              <a:rPr lang="en-US" sz="2400" dirty="0"/>
              <a:t> đ</a:t>
            </a:r>
            <a:r>
              <a:rPr lang="vi-VN" sz="2400" dirty="0"/>
              <a:t>áp án </a:t>
            </a:r>
            <a:r>
              <a:rPr lang="en-US" sz="2400" dirty="0" err="1"/>
              <a:t>đúng</a:t>
            </a:r>
            <a:r>
              <a:rPr lang="en-US" sz="2400" dirty="0"/>
              <a:t> </a:t>
            </a:r>
            <a:r>
              <a:rPr lang="vi-VN" sz="2400" dirty="0"/>
              <a:t>là B </a:t>
            </a:r>
            <a:endParaRPr lang="en-US" sz="2400" dirty="0"/>
          </a:p>
          <a:p>
            <a:r>
              <a:rPr lang="vi-VN" sz="2400" dirty="0"/>
              <a:t>Tạm dịch: Các tình nguyện viên có thể được yêu cầu có giấy chứng nhận Hội chữ thập đỏ để mà phục vụ ở bệnh viện và các tổ chức chăm sóc sức khỏe hoặc là cung cấp sự cứu nạn. </a:t>
            </a:r>
            <a:endParaRPr lang="en-US" sz="2400" dirty="0"/>
          </a:p>
          <a:p>
            <a:endParaRPr lang="en-US" sz="2400" dirty="0"/>
          </a:p>
        </p:txBody>
      </p:sp>
      <p:sp>
        <p:nvSpPr>
          <p:cNvPr id="3" name="Oval 2"/>
          <p:cNvSpPr/>
          <p:nvPr/>
        </p:nvSpPr>
        <p:spPr>
          <a:xfrm>
            <a:off x="2895600" y="1524000"/>
            <a:ext cx="304800" cy="533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0265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0" end="10"/>
                                            </p:txEl>
                                          </p:spTgt>
                                        </p:tgtEl>
                                        <p:attrNameLst>
                                          <p:attrName>style.visibility</p:attrName>
                                        </p:attrNameLst>
                                      </p:cBhvr>
                                      <p:to>
                                        <p:strVal val="visible"/>
                                      </p:to>
                                    </p:set>
                                    <p:anim calcmode="lin" valueType="num">
                                      <p:cBhvr additive="base">
                                        <p:cTn id="35"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Effect transition="in" filter="barn(inVertical)">
                                      <p:cBhvr>
                                        <p:cTn id="4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04800"/>
            <a:ext cx="8763000" cy="6001643"/>
          </a:xfrm>
          <a:prstGeom prst="rect">
            <a:avLst/>
          </a:prstGeom>
          <a:noFill/>
        </p:spPr>
        <p:txBody>
          <a:bodyPr wrap="square" rtlCol="0">
            <a:spAutoFit/>
          </a:bodyPr>
          <a:lstStyle/>
          <a:p>
            <a:r>
              <a:rPr lang="en-US" sz="2400" b="1" dirty="0"/>
              <a:t>Question 13</a:t>
            </a:r>
            <a:r>
              <a:rPr lang="vi-VN" sz="2400" dirty="0"/>
              <a:t>. Last night Laura _______ a big diamond ring by her husband-to-be at her birthday party.</a:t>
            </a:r>
            <a:endParaRPr lang="en-US" sz="2400" dirty="0"/>
          </a:p>
          <a:p>
            <a:r>
              <a:rPr lang="vi-VN" sz="2400" dirty="0"/>
              <a:t>	</a:t>
            </a:r>
            <a:r>
              <a:rPr lang="vi-VN" sz="2400" b="1" dirty="0"/>
              <a:t>A</a:t>
            </a:r>
            <a:r>
              <a:rPr lang="vi-VN" sz="2400" dirty="0"/>
              <a:t>. was giving	</a:t>
            </a:r>
            <a:r>
              <a:rPr lang="vi-VN" sz="2400" b="1" dirty="0"/>
              <a:t>B</a:t>
            </a:r>
            <a:r>
              <a:rPr lang="vi-VN" sz="2400" dirty="0"/>
              <a:t>. gave	</a:t>
            </a:r>
            <a:r>
              <a:rPr lang="vi-VN" sz="2400" b="1" dirty="0"/>
              <a:t>C</a:t>
            </a:r>
            <a:r>
              <a:rPr lang="vi-VN" sz="2400" dirty="0"/>
              <a:t>. gives	</a:t>
            </a:r>
            <a:r>
              <a:rPr lang="vi-VN" sz="2400" b="1" dirty="0"/>
              <a:t>D</a:t>
            </a:r>
            <a:r>
              <a:rPr lang="vi-VN" sz="2400" dirty="0"/>
              <a:t>. was given</a:t>
            </a:r>
            <a:endParaRPr lang="en-US" sz="2400" dirty="0"/>
          </a:p>
          <a:p>
            <a:endParaRPr lang="en-US" sz="2400" b="1" dirty="0" smtClean="0"/>
          </a:p>
          <a:p>
            <a:r>
              <a:rPr lang="fr-FR" sz="2400" dirty="0" err="1" smtClean="0"/>
              <a:t>Kiến</a:t>
            </a:r>
            <a:r>
              <a:rPr lang="fr-FR" sz="2400" dirty="0" smtClean="0"/>
              <a:t> </a:t>
            </a:r>
            <a:r>
              <a:rPr lang="fr-FR" sz="2400" dirty="0" err="1"/>
              <a:t>thức</a:t>
            </a:r>
            <a:r>
              <a:rPr lang="fr-FR" sz="2400" dirty="0"/>
              <a:t>: </a:t>
            </a:r>
            <a:r>
              <a:rPr lang="fr-FR" sz="2400" dirty="0" err="1"/>
              <a:t>Câu</a:t>
            </a:r>
            <a:r>
              <a:rPr lang="fr-FR" sz="2400" dirty="0"/>
              <a:t> </a:t>
            </a:r>
            <a:r>
              <a:rPr lang="fr-FR" sz="2400" dirty="0" err="1"/>
              <a:t>bị</a:t>
            </a:r>
            <a:r>
              <a:rPr lang="fr-FR" sz="2400" dirty="0"/>
              <a:t> </a:t>
            </a:r>
            <a:r>
              <a:rPr lang="fr-FR" sz="2400" dirty="0" err="1"/>
              <a:t>động</a:t>
            </a:r>
            <a:endParaRPr lang="en-US" sz="2400" dirty="0"/>
          </a:p>
          <a:p>
            <a:r>
              <a:rPr lang="fr-FR" sz="2400" dirty="0" err="1"/>
              <a:t>Giải</a:t>
            </a:r>
            <a:r>
              <a:rPr lang="fr-FR" sz="2400" dirty="0"/>
              <a:t> </a:t>
            </a:r>
            <a:r>
              <a:rPr lang="fr-FR" sz="2400" dirty="0" err="1"/>
              <a:t>thích</a:t>
            </a:r>
            <a:r>
              <a:rPr lang="fr-FR" sz="2400" dirty="0"/>
              <a:t>:</a:t>
            </a:r>
            <a:endParaRPr lang="en-US" sz="2400" dirty="0"/>
          </a:p>
          <a:p>
            <a:r>
              <a:rPr lang="fr-FR" sz="2400" dirty="0"/>
              <a:t>Ta </a:t>
            </a:r>
            <a:r>
              <a:rPr lang="fr-FR" sz="2400" dirty="0" err="1"/>
              <a:t>thấy</a:t>
            </a:r>
            <a:r>
              <a:rPr lang="fr-FR" sz="2400" dirty="0"/>
              <a:t> </a:t>
            </a:r>
            <a:r>
              <a:rPr lang="fr-FR" sz="2400" dirty="0" err="1"/>
              <a:t>trạng</a:t>
            </a:r>
            <a:r>
              <a:rPr lang="fr-FR" sz="2400" dirty="0"/>
              <a:t> </a:t>
            </a:r>
            <a:r>
              <a:rPr lang="fr-FR" sz="2400" dirty="0" err="1"/>
              <a:t>ngữ</a:t>
            </a:r>
            <a:r>
              <a:rPr lang="fr-FR" sz="2400" dirty="0"/>
              <a:t> </a:t>
            </a:r>
            <a:r>
              <a:rPr lang="fr-FR" sz="2400" dirty="0" err="1"/>
              <a:t>chỉ</a:t>
            </a:r>
            <a:r>
              <a:rPr lang="fr-FR" sz="2400" dirty="0"/>
              <a:t> </a:t>
            </a:r>
            <a:r>
              <a:rPr lang="fr-FR" sz="2400" dirty="0" err="1"/>
              <a:t>thời</a:t>
            </a:r>
            <a:r>
              <a:rPr lang="fr-FR" sz="2400" dirty="0"/>
              <a:t> </a:t>
            </a:r>
            <a:r>
              <a:rPr lang="fr-FR" sz="2400" dirty="0" err="1"/>
              <a:t>gian</a:t>
            </a:r>
            <a:r>
              <a:rPr lang="fr-FR" sz="2400" dirty="0"/>
              <a:t> LAST NIGHT </a:t>
            </a:r>
            <a:r>
              <a:rPr lang="fr-FR" sz="2400" dirty="0" err="1"/>
              <a:t>nên</a:t>
            </a:r>
            <a:r>
              <a:rPr lang="fr-FR" sz="2400" dirty="0"/>
              <a:t> </a:t>
            </a:r>
            <a:r>
              <a:rPr lang="fr-FR" sz="2400" dirty="0" err="1"/>
              <a:t>động</a:t>
            </a:r>
            <a:r>
              <a:rPr lang="fr-FR" sz="2400" dirty="0"/>
              <a:t> </a:t>
            </a:r>
            <a:r>
              <a:rPr lang="fr-FR" sz="2400" dirty="0" err="1"/>
              <a:t>từ</a:t>
            </a:r>
            <a:r>
              <a:rPr lang="fr-FR" sz="2400" dirty="0"/>
              <a:t> chia ở </a:t>
            </a:r>
            <a:r>
              <a:rPr lang="fr-FR" sz="2400" dirty="0" err="1"/>
              <a:t>thì</a:t>
            </a:r>
            <a:r>
              <a:rPr lang="fr-FR" sz="2400" dirty="0"/>
              <a:t> </a:t>
            </a:r>
            <a:r>
              <a:rPr lang="fr-FR" sz="2400" dirty="0" err="1"/>
              <a:t>quá</a:t>
            </a:r>
            <a:r>
              <a:rPr lang="fr-FR" sz="2400" dirty="0"/>
              <a:t> </a:t>
            </a:r>
            <a:r>
              <a:rPr lang="fr-FR" sz="2400" dirty="0" err="1"/>
              <a:t>khứ</a:t>
            </a:r>
            <a:r>
              <a:rPr lang="fr-FR" sz="2400" dirty="0"/>
              <a:t> </a:t>
            </a:r>
            <a:r>
              <a:rPr lang="fr-FR" sz="2400" dirty="0" err="1"/>
              <a:t>đơn</a:t>
            </a:r>
            <a:r>
              <a:rPr lang="fr-FR" sz="2400" dirty="0"/>
              <a:t> </a:t>
            </a:r>
            <a:r>
              <a:rPr lang="fr-FR" sz="2400" dirty="0" err="1"/>
              <a:t>nên</a:t>
            </a:r>
            <a:r>
              <a:rPr lang="fr-FR" sz="2400" dirty="0"/>
              <a:t> </a:t>
            </a:r>
            <a:r>
              <a:rPr lang="fr-FR" sz="2400" dirty="0" err="1"/>
              <a:t>loại</a:t>
            </a:r>
            <a:r>
              <a:rPr lang="fr-FR" sz="2400" dirty="0"/>
              <a:t> </a:t>
            </a:r>
            <a:r>
              <a:rPr lang="fr-FR" sz="2400" dirty="0" err="1"/>
              <a:t>đáp</a:t>
            </a:r>
            <a:r>
              <a:rPr lang="fr-FR" sz="2400" dirty="0"/>
              <a:t> </a:t>
            </a:r>
            <a:r>
              <a:rPr lang="fr-FR" sz="2400" dirty="0" err="1"/>
              <a:t>án</a:t>
            </a:r>
            <a:r>
              <a:rPr lang="fr-FR" sz="2400" dirty="0"/>
              <a:t> A </a:t>
            </a:r>
            <a:r>
              <a:rPr lang="fr-FR" sz="2400" dirty="0" err="1"/>
              <a:t>và</a:t>
            </a:r>
            <a:r>
              <a:rPr lang="fr-FR" sz="2400" dirty="0"/>
              <a:t> C.</a:t>
            </a:r>
            <a:endParaRPr lang="en-US" sz="2400" dirty="0"/>
          </a:p>
          <a:p>
            <a:r>
              <a:rPr lang="fr-FR" sz="2400" dirty="0"/>
              <a:t>Ta </a:t>
            </a:r>
            <a:r>
              <a:rPr lang="fr-FR" sz="2400" dirty="0" err="1"/>
              <a:t>có</a:t>
            </a:r>
            <a:r>
              <a:rPr lang="fr-FR" sz="2400" dirty="0"/>
              <a:t> </a:t>
            </a:r>
            <a:r>
              <a:rPr lang="fr-FR" sz="2400" dirty="0" err="1"/>
              <a:t>công</a:t>
            </a:r>
            <a:r>
              <a:rPr lang="fr-FR" sz="2400" dirty="0"/>
              <a:t> </a:t>
            </a:r>
            <a:r>
              <a:rPr lang="fr-FR" sz="2400" dirty="0" err="1"/>
              <a:t>thức</a:t>
            </a:r>
            <a:r>
              <a:rPr lang="fr-FR" sz="2400" dirty="0"/>
              <a:t> : </a:t>
            </a:r>
            <a:r>
              <a:rPr lang="fr-FR" sz="2400" dirty="0" err="1"/>
              <a:t>give</a:t>
            </a:r>
            <a:r>
              <a:rPr lang="fr-FR" sz="2400" dirty="0"/>
              <a:t> Sb St : </a:t>
            </a:r>
            <a:r>
              <a:rPr lang="fr-FR" sz="2400" dirty="0" err="1"/>
              <a:t>cho</a:t>
            </a:r>
            <a:r>
              <a:rPr lang="fr-FR" sz="2400" dirty="0"/>
              <a:t>/ </a:t>
            </a:r>
            <a:r>
              <a:rPr lang="fr-FR" sz="2400" dirty="0" err="1"/>
              <a:t>tặng</a:t>
            </a:r>
            <a:r>
              <a:rPr lang="fr-FR" sz="2400" dirty="0"/>
              <a:t> ai </a:t>
            </a:r>
            <a:r>
              <a:rPr lang="fr-FR" sz="2400" dirty="0" err="1"/>
              <a:t>cái</a:t>
            </a:r>
            <a:r>
              <a:rPr lang="fr-FR" sz="2400" dirty="0"/>
              <a:t> </a:t>
            </a:r>
            <a:r>
              <a:rPr lang="fr-FR" sz="2400" dirty="0" err="1"/>
              <a:t>gì</a:t>
            </a:r>
            <a:endParaRPr lang="en-US" sz="2400" dirty="0"/>
          </a:p>
          <a:p>
            <a:r>
              <a:rPr lang="fr-FR" sz="2400" dirty="0" err="1"/>
              <a:t>Hơn</a:t>
            </a:r>
            <a:r>
              <a:rPr lang="fr-FR" sz="2400" dirty="0"/>
              <a:t> </a:t>
            </a:r>
            <a:r>
              <a:rPr lang="fr-FR" sz="2400" dirty="0" err="1"/>
              <a:t>nữa</a:t>
            </a:r>
            <a:r>
              <a:rPr lang="fr-FR" sz="2400" dirty="0"/>
              <a:t>, ta </a:t>
            </a:r>
            <a:r>
              <a:rPr lang="fr-FR" sz="2400" dirty="0" err="1"/>
              <a:t>thấy</a:t>
            </a:r>
            <a:r>
              <a:rPr lang="fr-FR" sz="2400" dirty="0"/>
              <a:t> </a:t>
            </a:r>
            <a:r>
              <a:rPr lang="fr-FR" sz="2400" dirty="0" err="1"/>
              <a:t>trong</a:t>
            </a:r>
            <a:r>
              <a:rPr lang="fr-FR" sz="2400" dirty="0"/>
              <a:t> </a:t>
            </a:r>
            <a:r>
              <a:rPr lang="fr-FR" sz="2400" dirty="0" err="1"/>
              <a:t>câu</a:t>
            </a:r>
            <a:r>
              <a:rPr lang="fr-FR" sz="2400" dirty="0"/>
              <a:t> </a:t>
            </a:r>
            <a:r>
              <a:rPr lang="fr-FR" sz="2400" dirty="0" err="1"/>
              <a:t>có</a:t>
            </a:r>
            <a:r>
              <a:rPr lang="fr-FR" sz="2400" dirty="0"/>
              <a:t> BY HER HUSBAND-TO-BE </a:t>
            </a:r>
            <a:r>
              <a:rPr lang="fr-FR" sz="2400" dirty="0" err="1"/>
              <a:t>nên</a:t>
            </a:r>
            <a:r>
              <a:rPr lang="fr-FR" sz="2400" dirty="0"/>
              <a:t> </a:t>
            </a:r>
            <a:r>
              <a:rPr lang="fr-FR" sz="2400" dirty="0" err="1"/>
              <a:t>động</a:t>
            </a:r>
            <a:r>
              <a:rPr lang="fr-FR" sz="2400" dirty="0"/>
              <a:t> </a:t>
            </a:r>
            <a:r>
              <a:rPr lang="fr-FR" sz="2400" dirty="0" err="1"/>
              <a:t>từ</a:t>
            </a:r>
            <a:r>
              <a:rPr lang="fr-FR" sz="2400" dirty="0"/>
              <a:t> chia ở </a:t>
            </a:r>
            <a:r>
              <a:rPr lang="fr-FR" sz="2400" dirty="0" err="1"/>
              <a:t>bị</a:t>
            </a:r>
            <a:r>
              <a:rPr lang="fr-FR" sz="2400" dirty="0"/>
              <a:t> </a:t>
            </a:r>
            <a:r>
              <a:rPr lang="fr-FR" sz="2400" dirty="0" err="1"/>
              <a:t>động</a:t>
            </a:r>
            <a:r>
              <a:rPr lang="fr-FR" sz="2400" dirty="0"/>
              <a:t> – </a:t>
            </a:r>
            <a:r>
              <a:rPr lang="fr-FR" sz="2400" dirty="0" err="1"/>
              <a:t>loại</a:t>
            </a:r>
            <a:r>
              <a:rPr lang="fr-FR" sz="2400" dirty="0"/>
              <a:t> B</a:t>
            </a:r>
            <a:endParaRPr lang="en-US" sz="2400" dirty="0"/>
          </a:p>
          <a:p>
            <a:r>
              <a:rPr lang="fr-FR" sz="2400" dirty="0" err="1"/>
              <a:t>Vậy</a:t>
            </a:r>
            <a:r>
              <a:rPr lang="fr-FR" sz="2400" dirty="0"/>
              <a:t> </a:t>
            </a:r>
            <a:r>
              <a:rPr lang="fr-FR" sz="2400" dirty="0" err="1"/>
              <a:t>đáp</a:t>
            </a:r>
            <a:r>
              <a:rPr lang="fr-FR" sz="2400" dirty="0"/>
              <a:t> </a:t>
            </a:r>
            <a:r>
              <a:rPr lang="fr-FR" sz="2400" dirty="0" err="1"/>
              <a:t>án</a:t>
            </a:r>
            <a:r>
              <a:rPr lang="fr-FR" sz="2400" dirty="0"/>
              <a:t> </a:t>
            </a:r>
            <a:r>
              <a:rPr lang="fr-FR" sz="2400" dirty="0" err="1"/>
              <a:t>đúng</a:t>
            </a:r>
            <a:r>
              <a:rPr lang="fr-FR" sz="2400" dirty="0"/>
              <a:t> là D</a:t>
            </a:r>
            <a:endParaRPr lang="en-US" sz="2400" dirty="0"/>
          </a:p>
          <a:p>
            <a:r>
              <a:rPr lang="fr-FR" sz="2400" dirty="0" err="1"/>
              <a:t>Tạm</a:t>
            </a:r>
            <a:r>
              <a:rPr lang="fr-FR" sz="2400" dirty="0"/>
              <a:t> </a:t>
            </a:r>
            <a:r>
              <a:rPr lang="fr-FR" sz="2400" dirty="0" err="1"/>
              <a:t>dịch</a:t>
            </a:r>
            <a:r>
              <a:rPr lang="fr-FR" sz="2400" dirty="0"/>
              <a:t> : </a:t>
            </a:r>
            <a:r>
              <a:rPr lang="fr-FR" sz="2400" dirty="0" err="1"/>
              <a:t>Đêm</a:t>
            </a:r>
            <a:r>
              <a:rPr lang="fr-FR" sz="2400" dirty="0"/>
              <a:t> qua, Laura </a:t>
            </a:r>
            <a:r>
              <a:rPr lang="fr-FR" sz="2400" dirty="0" err="1"/>
              <a:t>đã</a:t>
            </a:r>
            <a:r>
              <a:rPr lang="fr-FR" sz="2400" dirty="0"/>
              <a:t> </a:t>
            </a:r>
            <a:r>
              <a:rPr lang="fr-FR" sz="2400" dirty="0" err="1"/>
              <a:t>được</a:t>
            </a:r>
            <a:r>
              <a:rPr lang="fr-FR" sz="2400" dirty="0"/>
              <a:t> </a:t>
            </a:r>
            <a:r>
              <a:rPr lang="fr-FR" sz="2400" dirty="0" err="1"/>
              <a:t>chồng</a:t>
            </a:r>
            <a:r>
              <a:rPr lang="fr-FR" sz="2400" dirty="0"/>
              <a:t> </a:t>
            </a:r>
            <a:r>
              <a:rPr lang="fr-FR" sz="2400" dirty="0" err="1"/>
              <a:t>sắp</a:t>
            </a:r>
            <a:r>
              <a:rPr lang="fr-FR" sz="2400" dirty="0"/>
              <a:t> </a:t>
            </a:r>
            <a:r>
              <a:rPr lang="fr-FR" sz="2400" dirty="0" err="1"/>
              <a:t>cưới</a:t>
            </a:r>
            <a:r>
              <a:rPr lang="fr-FR" sz="2400" dirty="0"/>
              <a:t> </a:t>
            </a:r>
            <a:r>
              <a:rPr lang="fr-FR" sz="2400" dirty="0" err="1"/>
              <a:t>tặng</a:t>
            </a:r>
            <a:r>
              <a:rPr lang="fr-FR" sz="2400" dirty="0"/>
              <a:t> </a:t>
            </a:r>
            <a:r>
              <a:rPr lang="fr-FR" sz="2400" dirty="0" err="1"/>
              <a:t>một</a:t>
            </a:r>
            <a:r>
              <a:rPr lang="fr-FR" sz="2400" dirty="0"/>
              <a:t> </a:t>
            </a:r>
            <a:r>
              <a:rPr lang="fr-FR" sz="2400" dirty="0" err="1"/>
              <a:t>chiếc</a:t>
            </a:r>
            <a:r>
              <a:rPr lang="fr-FR" sz="2400" dirty="0"/>
              <a:t> </a:t>
            </a:r>
            <a:r>
              <a:rPr lang="fr-FR" sz="2400" dirty="0" err="1"/>
              <a:t>nhẫn</a:t>
            </a:r>
            <a:r>
              <a:rPr lang="fr-FR" sz="2400" dirty="0"/>
              <a:t> </a:t>
            </a:r>
            <a:r>
              <a:rPr lang="fr-FR" sz="2400" dirty="0" err="1"/>
              <a:t>kim</a:t>
            </a:r>
            <a:r>
              <a:rPr lang="fr-FR" sz="2400" dirty="0"/>
              <a:t> </a:t>
            </a:r>
            <a:r>
              <a:rPr lang="fr-FR" sz="2400" dirty="0" err="1"/>
              <a:t>cương</a:t>
            </a:r>
            <a:r>
              <a:rPr lang="fr-FR" sz="2400" dirty="0"/>
              <a:t> </a:t>
            </a:r>
            <a:r>
              <a:rPr lang="fr-FR" sz="2400" dirty="0" err="1"/>
              <a:t>lớn</a:t>
            </a:r>
            <a:r>
              <a:rPr lang="fr-FR" sz="2400" dirty="0"/>
              <a:t> </a:t>
            </a:r>
            <a:r>
              <a:rPr lang="fr-FR" sz="2400" dirty="0" err="1"/>
              <a:t>trong</a:t>
            </a:r>
            <a:r>
              <a:rPr lang="fr-FR" sz="2400" dirty="0"/>
              <a:t> </a:t>
            </a:r>
            <a:r>
              <a:rPr lang="fr-FR" sz="2400" dirty="0" err="1"/>
              <a:t>bữa</a:t>
            </a:r>
            <a:r>
              <a:rPr lang="fr-FR" sz="2400" dirty="0"/>
              <a:t> </a:t>
            </a:r>
            <a:r>
              <a:rPr lang="fr-FR" sz="2400" dirty="0" err="1"/>
              <a:t>tiệc</a:t>
            </a:r>
            <a:r>
              <a:rPr lang="fr-FR" sz="2400" dirty="0"/>
              <a:t> </a:t>
            </a:r>
            <a:r>
              <a:rPr lang="fr-FR" sz="2400" dirty="0" err="1"/>
              <a:t>sinh</a:t>
            </a:r>
            <a:r>
              <a:rPr lang="fr-FR" sz="2400" dirty="0"/>
              <a:t> </a:t>
            </a:r>
            <a:r>
              <a:rPr lang="fr-FR" sz="2400" dirty="0" err="1"/>
              <a:t>nhật</a:t>
            </a:r>
            <a:r>
              <a:rPr lang="fr-FR" sz="2400" dirty="0"/>
              <a:t>.</a:t>
            </a:r>
            <a:endParaRPr lang="en-US" sz="2400" dirty="0"/>
          </a:p>
          <a:p>
            <a:r>
              <a:rPr lang="en-US" sz="2400" dirty="0"/>
              <a:t> </a:t>
            </a:r>
          </a:p>
          <a:p>
            <a:endParaRPr lang="en-US" sz="2400" dirty="0"/>
          </a:p>
        </p:txBody>
      </p:sp>
      <p:sp>
        <p:nvSpPr>
          <p:cNvPr id="3" name="Oval 2"/>
          <p:cNvSpPr/>
          <p:nvPr/>
        </p:nvSpPr>
        <p:spPr>
          <a:xfrm>
            <a:off x="6477000" y="1066800"/>
            <a:ext cx="5334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15811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fade">
                                      <p:cBhvr>
                                        <p:cTn id="37" dur="1000"/>
                                        <p:tgtEl>
                                          <p:spTgt spid="3"/>
                                        </p:tgtEl>
                                      </p:cBhvr>
                                    </p:animEffect>
                                    <p:anim calcmode="lin" valueType="num">
                                      <p:cBhvr>
                                        <p:cTn id="38" dur="1000" fill="hold"/>
                                        <p:tgtEl>
                                          <p:spTgt spid="3"/>
                                        </p:tgtEl>
                                        <p:attrNameLst>
                                          <p:attrName>ppt_x</p:attrName>
                                        </p:attrNameLst>
                                      </p:cBhvr>
                                      <p:tavLst>
                                        <p:tav tm="0">
                                          <p:val>
                                            <p:strVal val="#ppt_x"/>
                                          </p:val>
                                        </p:tav>
                                        <p:tav tm="100000">
                                          <p:val>
                                            <p:strVal val="#ppt_x"/>
                                          </p:val>
                                        </p:tav>
                                      </p:tavLst>
                                    </p:anim>
                                    <p:anim calcmode="lin" valueType="num">
                                      <p:cBhvr>
                                        <p:cTn id="3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304800"/>
            <a:ext cx="8991600" cy="6001643"/>
          </a:xfrm>
          <a:prstGeom prst="rect">
            <a:avLst/>
          </a:prstGeom>
          <a:noFill/>
        </p:spPr>
        <p:txBody>
          <a:bodyPr wrap="square" rtlCol="0">
            <a:spAutoFit/>
          </a:bodyPr>
          <a:lstStyle/>
          <a:p>
            <a:r>
              <a:rPr lang="en-US" sz="2400" b="1" dirty="0"/>
              <a:t>Question 14</a:t>
            </a:r>
            <a:r>
              <a:rPr lang="vi-VN" sz="2400" dirty="0"/>
              <a:t>. ________ the homework, he was allowed to go out with his friends. </a:t>
            </a:r>
            <a:endParaRPr lang="en-US" sz="2400" dirty="0"/>
          </a:p>
          <a:p>
            <a:r>
              <a:rPr lang="vi-VN" sz="2400" dirty="0"/>
              <a:t>	</a:t>
            </a:r>
            <a:r>
              <a:rPr lang="vi-VN" sz="2400" b="1" dirty="0"/>
              <a:t>A</a:t>
            </a:r>
            <a:r>
              <a:rPr lang="vi-VN" sz="2400" dirty="0"/>
              <a:t>. Finishing          	</a:t>
            </a:r>
            <a:r>
              <a:rPr lang="vi-VN" sz="2400" b="1" dirty="0"/>
              <a:t>B</a:t>
            </a:r>
            <a:r>
              <a:rPr lang="vi-VN" sz="2400" dirty="0"/>
              <a:t>. Finish          	</a:t>
            </a:r>
            <a:r>
              <a:rPr lang="vi-VN" sz="2400" b="1" dirty="0"/>
              <a:t>C</a:t>
            </a:r>
            <a:r>
              <a:rPr lang="vi-VN" sz="2400" dirty="0"/>
              <a:t>. To finish          	</a:t>
            </a:r>
            <a:r>
              <a:rPr lang="vi-VN" sz="2400" b="1" dirty="0"/>
              <a:t>D</a:t>
            </a:r>
            <a:r>
              <a:rPr lang="vi-VN" sz="2400" dirty="0"/>
              <a:t>. Having finished</a:t>
            </a:r>
            <a:endParaRPr lang="en-US" sz="2400" dirty="0"/>
          </a:p>
          <a:p>
            <a:endParaRPr lang="en-US" sz="2400" b="1" dirty="0" smtClean="0"/>
          </a:p>
          <a:p>
            <a:r>
              <a:rPr lang="fr-FR" sz="2400" dirty="0" err="1" smtClean="0"/>
              <a:t>Kiến</a:t>
            </a:r>
            <a:r>
              <a:rPr lang="fr-FR" sz="2400" dirty="0" smtClean="0"/>
              <a:t> </a:t>
            </a:r>
            <a:r>
              <a:rPr lang="fr-FR" sz="2400" dirty="0" err="1"/>
              <a:t>thức</a:t>
            </a:r>
            <a:r>
              <a:rPr lang="fr-FR" sz="2400" dirty="0"/>
              <a:t> : </a:t>
            </a:r>
            <a:r>
              <a:rPr lang="fr-FR" sz="2400" dirty="0" err="1"/>
              <a:t>Rút</a:t>
            </a:r>
            <a:r>
              <a:rPr lang="fr-FR" sz="2400" dirty="0"/>
              <a:t> </a:t>
            </a:r>
            <a:r>
              <a:rPr lang="fr-FR" sz="2400" dirty="0" err="1"/>
              <a:t>gọn</a:t>
            </a:r>
            <a:r>
              <a:rPr lang="fr-FR" sz="2400" dirty="0"/>
              <a:t> </a:t>
            </a:r>
            <a:r>
              <a:rPr lang="fr-FR" sz="2400" dirty="0" err="1"/>
              <a:t>mệnh</a:t>
            </a:r>
            <a:r>
              <a:rPr lang="fr-FR" sz="2400" dirty="0"/>
              <a:t> </a:t>
            </a:r>
            <a:r>
              <a:rPr lang="fr-FR" sz="2400" dirty="0" err="1"/>
              <a:t>đề</a:t>
            </a:r>
            <a:r>
              <a:rPr lang="fr-FR" sz="2400" dirty="0"/>
              <a:t> </a:t>
            </a:r>
            <a:r>
              <a:rPr lang="fr-FR" sz="2400" dirty="0" err="1"/>
              <a:t>trạng</a:t>
            </a:r>
            <a:r>
              <a:rPr lang="fr-FR" sz="2400" dirty="0"/>
              <a:t> </a:t>
            </a:r>
            <a:r>
              <a:rPr lang="fr-FR" sz="2400" dirty="0" err="1"/>
              <a:t>ngữ</a:t>
            </a:r>
            <a:endParaRPr lang="en-US" sz="2400" dirty="0"/>
          </a:p>
          <a:p>
            <a:r>
              <a:rPr lang="fr-FR" sz="2400" dirty="0" err="1"/>
              <a:t>Giải</a:t>
            </a:r>
            <a:r>
              <a:rPr lang="fr-FR" sz="2400" dirty="0"/>
              <a:t> </a:t>
            </a:r>
            <a:r>
              <a:rPr lang="fr-FR" sz="2400" dirty="0" err="1"/>
              <a:t>thích</a:t>
            </a:r>
            <a:r>
              <a:rPr lang="fr-FR" sz="2400" dirty="0"/>
              <a:t>: </a:t>
            </a:r>
            <a:endParaRPr lang="en-US" sz="2400" dirty="0"/>
          </a:p>
          <a:p>
            <a:r>
              <a:rPr lang="vi-VN" sz="2400" dirty="0"/>
              <a:t>Khi hai mệnh đề cùng chủ ngữ, và câu muốn nhấn mạnh hành động phía trước được hoàn thành xong trước rồi hành động phía sau mới xảy ra thì chúng ta dùng công thức: Having + P2, S+Ved. </a:t>
            </a:r>
            <a:endParaRPr lang="en-US" sz="2400" dirty="0"/>
          </a:p>
          <a:p>
            <a:r>
              <a:rPr lang="en-US" sz="2400" dirty="0" err="1"/>
              <a:t>Vậy</a:t>
            </a:r>
            <a:r>
              <a:rPr lang="en-US" sz="2400" dirty="0"/>
              <a:t> đ</a:t>
            </a:r>
            <a:r>
              <a:rPr lang="vi-VN" sz="2400" dirty="0"/>
              <a:t>áp án </a:t>
            </a:r>
            <a:r>
              <a:rPr lang="en-US" sz="2400" dirty="0" err="1"/>
              <a:t>đúng</a:t>
            </a:r>
            <a:r>
              <a:rPr lang="en-US" sz="2400" dirty="0"/>
              <a:t> </a:t>
            </a:r>
            <a:r>
              <a:rPr lang="vi-VN" sz="2400" dirty="0"/>
              <a:t>D. </a:t>
            </a:r>
            <a:endParaRPr lang="en-US" sz="2400" dirty="0"/>
          </a:p>
          <a:p>
            <a:r>
              <a:rPr lang="vi-VN" sz="2400" dirty="0"/>
              <a:t>Tạm dịch: Sau khi hoàn thành xong bài tập về nhà, anh ấy được phép đi chơi với những người bạn của mình. </a:t>
            </a:r>
            <a:endParaRPr lang="en-US" sz="2400" dirty="0"/>
          </a:p>
          <a:p>
            <a:r>
              <a:rPr lang="en-US" sz="2400" dirty="0"/>
              <a:t> </a:t>
            </a:r>
          </a:p>
          <a:p>
            <a:endParaRPr lang="en-US" sz="2400" dirty="0"/>
          </a:p>
        </p:txBody>
      </p:sp>
      <p:sp>
        <p:nvSpPr>
          <p:cNvPr id="3" name="Oval 2"/>
          <p:cNvSpPr/>
          <p:nvPr/>
        </p:nvSpPr>
        <p:spPr>
          <a:xfrm>
            <a:off x="990600" y="14478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80865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additive="base">
                                        <p:cTn id="29" dur="500" fill="hold"/>
                                        <p:tgtEl>
                                          <p:spTgt spid="3"/>
                                        </p:tgtEl>
                                        <p:attrNameLst>
                                          <p:attrName>ppt_x</p:attrName>
                                        </p:attrNameLst>
                                      </p:cBhvr>
                                      <p:tavLst>
                                        <p:tav tm="0">
                                          <p:val>
                                            <p:strVal val="#ppt_x"/>
                                          </p:val>
                                        </p:tav>
                                        <p:tav tm="100000">
                                          <p:val>
                                            <p:strVal val="#ppt_x"/>
                                          </p:val>
                                        </p:tav>
                                      </p:tavLst>
                                    </p:anim>
                                    <p:anim calcmode="lin" valueType="num">
                                      <p:cBhvr additive="base">
                                        <p:cTn id="3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81000"/>
            <a:ext cx="8991600" cy="5632311"/>
          </a:xfrm>
          <a:prstGeom prst="rect">
            <a:avLst/>
          </a:prstGeom>
          <a:noFill/>
        </p:spPr>
        <p:txBody>
          <a:bodyPr wrap="square" rtlCol="0">
            <a:spAutoFit/>
          </a:bodyPr>
          <a:lstStyle/>
          <a:p>
            <a:r>
              <a:rPr lang="en-US" sz="2400" b="1" dirty="0"/>
              <a:t>Question 15</a:t>
            </a:r>
            <a:r>
              <a:rPr lang="vi-VN" sz="2400" dirty="0"/>
              <a:t>. </a:t>
            </a:r>
            <a:r>
              <a:rPr lang="en-US" sz="2400" dirty="0"/>
              <a:t>_______the time passes, _______I feel! The deadline of my thesis is coming, but I have just finished half of it. </a:t>
            </a:r>
          </a:p>
          <a:p>
            <a:r>
              <a:rPr lang="en-US" sz="2400" b="1" dirty="0" smtClean="0"/>
              <a:t>A</a:t>
            </a:r>
            <a:r>
              <a:rPr lang="en-US" sz="2400" dirty="0"/>
              <a:t>. The faster / the nervous	</a:t>
            </a:r>
            <a:r>
              <a:rPr lang="en-US" sz="2400" b="1" dirty="0"/>
              <a:t>B</a:t>
            </a:r>
            <a:r>
              <a:rPr lang="en-US" sz="2400" dirty="0"/>
              <a:t>. The more fast / the nervous </a:t>
            </a:r>
          </a:p>
          <a:p>
            <a:r>
              <a:rPr lang="en-US" sz="2400" b="1" dirty="0" smtClean="0"/>
              <a:t>C</a:t>
            </a:r>
            <a:r>
              <a:rPr lang="en-US" sz="2400" dirty="0"/>
              <a:t>. The fast / the more nervous	</a:t>
            </a:r>
            <a:r>
              <a:rPr lang="en-US" sz="2400" b="1" dirty="0"/>
              <a:t>D</a:t>
            </a:r>
            <a:r>
              <a:rPr lang="en-US" sz="2400" dirty="0"/>
              <a:t>. The faster / the more nervous</a:t>
            </a:r>
          </a:p>
          <a:p>
            <a:endParaRPr lang="en-US" sz="2400" b="1" dirty="0" smtClean="0"/>
          </a:p>
          <a:p>
            <a:r>
              <a:rPr lang="fr-FR" sz="2400" dirty="0" err="1" smtClean="0"/>
              <a:t>Kiến</a:t>
            </a:r>
            <a:r>
              <a:rPr lang="fr-FR" sz="2400" dirty="0" smtClean="0"/>
              <a:t> </a:t>
            </a:r>
            <a:r>
              <a:rPr lang="fr-FR" sz="2400" dirty="0" err="1"/>
              <a:t>thức</a:t>
            </a:r>
            <a:r>
              <a:rPr lang="fr-FR" sz="2400" dirty="0"/>
              <a:t>: So </a:t>
            </a:r>
            <a:r>
              <a:rPr lang="fr-FR" sz="2400" dirty="0" err="1"/>
              <a:t>sánh</a:t>
            </a:r>
            <a:r>
              <a:rPr lang="fr-FR" sz="2400" dirty="0"/>
              <a:t> </a:t>
            </a:r>
            <a:r>
              <a:rPr lang="fr-FR" sz="2400" dirty="0" err="1"/>
              <a:t>kép</a:t>
            </a:r>
            <a:endParaRPr lang="en-US" sz="2400" dirty="0"/>
          </a:p>
          <a:p>
            <a:r>
              <a:rPr lang="fr-FR" sz="2400" dirty="0" err="1"/>
              <a:t>Giải</a:t>
            </a:r>
            <a:r>
              <a:rPr lang="fr-FR" sz="2400" dirty="0"/>
              <a:t> </a:t>
            </a:r>
            <a:r>
              <a:rPr lang="fr-FR" sz="2400" dirty="0" err="1"/>
              <a:t>thích</a:t>
            </a:r>
            <a:r>
              <a:rPr lang="fr-FR" sz="2400" dirty="0"/>
              <a:t>: </a:t>
            </a:r>
            <a:endParaRPr lang="en-US" sz="2400" dirty="0"/>
          </a:p>
          <a:p>
            <a:r>
              <a:rPr lang="en-US" sz="2400" dirty="0"/>
              <a:t>	</a:t>
            </a:r>
            <a:r>
              <a:rPr lang="en-US" sz="2400" b="1" dirty="0"/>
              <a:t>A</a:t>
            </a:r>
            <a:r>
              <a:rPr lang="en-US" sz="2400" dirty="0"/>
              <a:t>. The faster / the nervous: </a:t>
            </a:r>
            <a:r>
              <a:rPr lang="en-US" sz="2400" dirty="0" err="1"/>
              <a:t>sai</a:t>
            </a:r>
            <a:r>
              <a:rPr lang="en-US" sz="2400" dirty="0"/>
              <a:t> </a:t>
            </a:r>
            <a:r>
              <a:rPr lang="en-US" sz="2400" dirty="0" err="1"/>
              <a:t>công</a:t>
            </a:r>
            <a:r>
              <a:rPr lang="en-US" sz="2400" dirty="0"/>
              <a:t> </a:t>
            </a:r>
            <a:r>
              <a:rPr lang="en-US" sz="2400" dirty="0" err="1"/>
              <a:t>thức</a:t>
            </a:r>
            <a:r>
              <a:rPr lang="en-US" sz="2400" dirty="0"/>
              <a:t>	</a:t>
            </a:r>
          </a:p>
          <a:p>
            <a:r>
              <a:rPr lang="en-US" sz="2400" dirty="0"/>
              <a:t>	</a:t>
            </a:r>
            <a:r>
              <a:rPr lang="en-US" sz="2400" b="1" dirty="0"/>
              <a:t>B</a:t>
            </a:r>
            <a:r>
              <a:rPr lang="en-US" sz="2400" dirty="0"/>
              <a:t>. The more fast / the nervous: </a:t>
            </a:r>
            <a:r>
              <a:rPr lang="en-US" sz="2400" dirty="0" err="1"/>
              <a:t>sai</a:t>
            </a:r>
            <a:r>
              <a:rPr lang="en-US" sz="2400" dirty="0"/>
              <a:t> </a:t>
            </a:r>
            <a:r>
              <a:rPr lang="en-US" sz="2400" dirty="0" err="1"/>
              <a:t>công</a:t>
            </a:r>
            <a:r>
              <a:rPr lang="en-US" sz="2400" dirty="0"/>
              <a:t> </a:t>
            </a:r>
            <a:r>
              <a:rPr lang="en-US" sz="2400" dirty="0" err="1"/>
              <a:t>thức</a:t>
            </a:r>
            <a:endParaRPr lang="en-US" sz="2400" dirty="0"/>
          </a:p>
          <a:p>
            <a:r>
              <a:rPr lang="en-US" sz="2400" dirty="0"/>
              <a:t>	</a:t>
            </a:r>
            <a:r>
              <a:rPr lang="en-US" sz="2400" b="1" dirty="0"/>
              <a:t>C</a:t>
            </a:r>
            <a:r>
              <a:rPr lang="en-US" sz="2400" dirty="0"/>
              <a:t>. The fast / the more nervous: </a:t>
            </a:r>
            <a:r>
              <a:rPr lang="en-US" sz="2400" dirty="0" err="1"/>
              <a:t>sai</a:t>
            </a:r>
            <a:r>
              <a:rPr lang="en-US" sz="2400" dirty="0"/>
              <a:t> </a:t>
            </a:r>
            <a:r>
              <a:rPr lang="en-US" sz="2400" dirty="0" err="1"/>
              <a:t>công</a:t>
            </a:r>
            <a:r>
              <a:rPr lang="en-US" sz="2400" dirty="0"/>
              <a:t> </a:t>
            </a:r>
            <a:r>
              <a:rPr lang="en-US" sz="2400" dirty="0" err="1"/>
              <a:t>thức</a:t>
            </a:r>
            <a:r>
              <a:rPr lang="en-US" sz="2400" dirty="0"/>
              <a:t>	</a:t>
            </a:r>
          </a:p>
          <a:p>
            <a:r>
              <a:rPr lang="en-US" sz="2400" dirty="0"/>
              <a:t>	</a:t>
            </a:r>
            <a:r>
              <a:rPr lang="en-US" sz="2400" b="1" dirty="0"/>
              <a:t>D</a:t>
            </a:r>
            <a:r>
              <a:rPr lang="en-US" sz="2400" dirty="0"/>
              <a:t>. The faster / the more nervous: </a:t>
            </a:r>
            <a:r>
              <a:rPr lang="en-US" sz="2400" dirty="0" err="1"/>
              <a:t>đúng</a:t>
            </a:r>
            <a:r>
              <a:rPr lang="en-US" sz="2400" dirty="0"/>
              <a:t> </a:t>
            </a:r>
            <a:r>
              <a:rPr lang="en-US" sz="2400" dirty="0" err="1"/>
              <a:t>công</a:t>
            </a:r>
            <a:r>
              <a:rPr lang="en-US" sz="2400" dirty="0"/>
              <a:t> </a:t>
            </a:r>
            <a:r>
              <a:rPr lang="en-US" sz="2400" dirty="0" err="1"/>
              <a:t>thức</a:t>
            </a:r>
            <a:r>
              <a:rPr lang="en-US" sz="2400" dirty="0"/>
              <a:t> so </a:t>
            </a:r>
            <a:r>
              <a:rPr lang="en-US" sz="2400" dirty="0" err="1"/>
              <a:t>sánh</a:t>
            </a:r>
            <a:r>
              <a:rPr lang="en-US" sz="2400" dirty="0"/>
              <a:t> </a:t>
            </a:r>
            <a:r>
              <a:rPr lang="en-US" sz="2400" dirty="0" err="1"/>
              <a:t>kép</a:t>
            </a:r>
            <a:r>
              <a:rPr lang="en-US" sz="2400" dirty="0"/>
              <a:t> </a:t>
            </a:r>
          </a:p>
          <a:p>
            <a:r>
              <a:rPr lang="en-US" sz="2400" i="1" dirty="0"/>
              <a:t>The + comparative + S1+ V1, the comparative + S2 + V2: </a:t>
            </a:r>
            <a:r>
              <a:rPr lang="en-US" sz="2400" i="1" dirty="0" err="1"/>
              <a:t>càng</a:t>
            </a:r>
            <a:r>
              <a:rPr lang="en-US" sz="2400" i="1" dirty="0"/>
              <a:t> ……, </a:t>
            </a:r>
            <a:r>
              <a:rPr lang="en-US" sz="2400" i="1" dirty="0" err="1"/>
              <a:t>càng</a:t>
            </a:r>
            <a:r>
              <a:rPr lang="en-US" sz="2400" i="1" dirty="0"/>
              <a:t> ……</a:t>
            </a:r>
            <a:endParaRPr lang="en-US" sz="2400" dirty="0"/>
          </a:p>
          <a:p>
            <a:r>
              <a:rPr lang="vi-VN" sz="2400" dirty="0"/>
              <a:t>Tạm dịch: </a:t>
            </a:r>
            <a:r>
              <a:rPr lang="en-US" sz="2400" dirty="0" err="1"/>
              <a:t>Thời</a:t>
            </a:r>
            <a:r>
              <a:rPr lang="en-US" sz="2400" dirty="0"/>
              <a:t> </a:t>
            </a:r>
            <a:r>
              <a:rPr lang="en-US" sz="2400" dirty="0" err="1"/>
              <a:t>gian</a:t>
            </a:r>
            <a:r>
              <a:rPr lang="en-US" sz="2400" dirty="0"/>
              <a:t> </a:t>
            </a:r>
            <a:r>
              <a:rPr lang="en-US" sz="2400" dirty="0" err="1"/>
              <a:t>trôi</a:t>
            </a:r>
            <a:r>
              <a:rPr lang="en-US" sz="2400" dirty="0"/>
              <a:t> qua </a:t>
            </a:r>
            <a:r>
              <a:rPr lang="en-US" sz="2400" dirty="0" err="1"/>
              <a:t>càng</a:t>
            </a:r>
            <a:r>
              <a:rPr lang="en-US" sz="2400" dirty="0"/>
              <a:t> </a:t>
            </a:r>
            <a:r>
              <a:rPr lang="en-US" sz="2400" dirty="0" err="1"/>
              <a:t>nhanh</a:t>
            </a:r>
            <a:r>
              <a:rPr lang="en-US" sz="2400" dirty="0"/>
              <a:t>, </a:t>
            </a:r>
            <a:r>
              <a:rPr lang="en-US" sz="2400" dirty="0" err="1"/>
              <a:t>tôi</a:t>
            </a:r>
            <a:r>
              <a:rPr lang="en-US" sz="2400" dirty="0"/>
              <a:t> </a:t>
            </a:r>
            <a:r>
              <a:rPr lang="en-US" sz="2400" dirty="0" err="1"/>
              <a:t>càng</a:t>
            </a:r>
            <a:r>
              <a:rPr lang="en-US" sz="2400" dirty="0"/>
              <a:t> </a:t>
            </a:r>
            <a:r>
              <a:rPr lang="en-US" sz="2400" dirty="0" err="1"/>
              <a:t>cảm</a:t>
            </a:r>
            <a:r>
              <a:rPr lang="en-US" sz="2400" dirty="0"/>
              <a:t> </a:t>
            </a:r>
            <a:r>
              <a:rPr lang="en-US" sz="2400" dirty="0" err="1"/>
              <a:t>thấy</a:t>
            </a:r>
            <a:r>
              <a:rPr lang="en-US" sz="2400" dirty="0"/>
              <a:t> </a:t>
            </a:r>
            <a:r>
              <a:rPr lang="en-US" sz="2400" dirty="0" err="1"/>
              <a:t>hồi</a:t>
            </a:r>
            <a:r>
              <a:rPr lang="en-US" sz="2400" dirty="0"/>
              <a:t> </a:t>
            </a:r>
            <a:r>
              <a:rPr lang="en-US" sz="2400" dirty="0" err="1"/>
              <a:t>hộp</a:t>
            </a:r>
            <a:r>
              <a:rPr lang="en-US" sz="2400" dirty="0"/>
              <a:t>.</a:t>
            </a:r>
          </a:p>
          <a:p>
            <a:endParaRPr lang="en-US" sz="2400" dirty="0"/>
          </a:p>
        </p:txBody>
      </p:sp>
      <p:sp>
        <p:nvSpPr>
          <p:cNvPr id="3" name="Oval 2"/>
          <p:cNvSpPr/>
          <p:nvPr/>
        </p:nvSpPr>
        <p:spPr>
          <a:xfrm>
            <a:off x="4495800" y="1447800"/>
            <a:ext cx="457200" cy="533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72354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additive="base">
                                        <p:cTn id="1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anim calcmode="lin" valueType="num">
                                      <p:cBhvr additive="base">
                                        <p:cTn id="1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 calcmode="lin" valueType="num">
                                      <p:cBhvr additive="base">
                                        <p:cTn id="1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anim calcmode="lin" valueType="num">
                                      <p:cBhvr additive="base">
                                        <p:cTn id="2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anim calcmode="lin" valueType="num">
                                      <p:cBhvr additive="base">
                                        <p:cTn id="27"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0" end="10"/>
                                            </p:txEl>
                                          </p:spTgt>
                                        </p:tgtEl>
                                        <p:attrNameLst>
                                          <p:attrName>style.visibility</p:attrName>
                                        </p:attrNameLst>
                                      </p:cBhvr>
                                      <p:to>
                                        <p:strVal val="visible"/>
                                      </p:to>
                                    </p:set>
                                    <p:anim calcmode="lin" valueType="num">
                                      <p:cBhvr additive="base">
                                        <p:cTn id="31"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1" end="11"/>
                                            </p:txEl>
                                          </p:spTgt>
                                        </p:tgtEl>
                                        <p:attrNameLst>
                                          <p:attrName>style.visibility</p:attrName>
                                        </p:attrNameLst>
                                      </p:cBhvr>
                                      <p:to>
                                        <p:strVal val="visible"/>
                                      </p:to>
                                    </p:set>
                                    <p:anim calcmode="lin" valueType="num">
                                      <p:cBhvr additive="base">
                                        <p:cTn id="35"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Effect transition="in" filter="fade">
                                      <p:cBhvr>
                                        <p:cTn id="41" dur="1000"/>
                                        <p:tgtEl>
                                          <p:spTgt spid="3"/>
                                        </p:tgtEl>
                                      </p:cBhvr>
                                    </p:animEffect>
                                    <p:anim calcmode="lin" valueType="num">
                                      <p:cBhvr>
                                        <p:cTn id="42" dur="1000" fill="hold"/>
                                        <p:tgtEl>
                                          <p:spTgt spid="3"/>
                                        </p:tgtEl>
                                        <p:attrNameLst>
                                          <p:attrName>ppt_x</p:attrName>
                                        </p:attrNameLst>
                                      </p:cBhvr>
                                      <p:tavLst>
                                        <p:tav tm="0">
                                          <p:val>
                                            <p:strVal val="#ppt_x"/>
                                          </p:val>
                                        </p:tav>
                                        <p:tav tm="100000">
                                          <p:val>
                                            <p:strVal val="#ppt_x"/>
                                          </p:val>
                                        </p:tav>
                                      </p:tavLst>
                                    </p:anim>
                                    <p:anim calcmode="lin" valueType="num">
                                      <p:cBhvr>
                                        <p:cTn id="4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6642" y="152400"/>
            <a:ext cx="8839200" cy="6863417"/>
          </a:xfrm>
          <a:prstGeom prst="rect">
            <a:avLst/>
          </a:prstGeom>
          <a:noFill/>
        </p:spPr>
        <p:txBody>
          <a:bodyPr wrap="square" rtlCol="0">
            <a:spAutoFit/>
          </a:bodyPr>
          <a:lstStyle/>
          <a:p>
            <a:r>
              <a:rPr lang="en-US" sz="2000" b="1" dirty="0"/>
              <a:t>Question 16</a:t>
            </a:r>
            <a:r>
              <a:rPr lang="vi-VN" sz="2000" dirty="0"/>
              <a:t>. </a:t>
            </a:r>
            <a:r>
              <a:rPr lang="en-US" sz="2000" i="1" dirty="0"/>
              <a:t>Tom is in Ho Chi Minh city and asks a passer-by the way to the railway station</a:t>
            </a:r>
            <a:r>
              <a:rPr lang="en-US" sz="2000" dirty="0"/>
              <a:t>. </a:t>
            </a:r>
          </a:p>
          <a:p>
            <a:r>
              <a:rPr lang="en-US" sz="2000" dirty="0"/>
              <a:t>	- </a:t>
            </a:r>
            <a:r>
              <a:rPr lang="en-US" sz="2000" b="1" dirty="0"/>
              <a:t>Tom</a:t>
            </a:r>
            <a:r>
              <a:rPr lang="en-US" sz="2000" dirty="0"/>
              <a:t>: “Can you show me the way to the railway station, please?” </a:t>
            </a:r>
          </a:p>
          <a:p>
            <a:r>
              <a:rPr lang="en-US" sz="2000" dirty="0"/>
              <a:t>	- </a:t>
            </a:r>
            <a:r>
              <a:rPr lang="en-US" sz="2000" b="1" dirty="0"/>
              <a:t>Passer-by</a:t>
            </a:r>
            <a:r>
              <a:rPr lang="en-US" sz="2000" dirty="0"/>
              <a:t>: “_______” </a:t>
            </a:r>
          </a:p>
          <a:p>
            <a:r>
              <a:rPr lang="en-US" sz="2000" dirty="0"/>
              <a:t>	</a:t>
            </a:r>
            <a:r>
              <a:rPr lang="en-US" sz="2000" b="1" dirty="0"/>
              <a:t>A</a:t>
            </a:r>
            <a:r>
              <a:rPr lang="en-US" sz="2000" dirty="0"/>
              <a:t>. No way.          		</a:t>
            </a:r>
            <a:r>
              <a:rPr lang="en-US" sz="2000" b="1" dirty="0"/>
              <a:t>B</a:t>
            </a:r>
            <a:r>
              <a:rPr lang="en-US" sz="2000" dirty="0"/>
              <a:t>. Just round the comer over there. </a:t>
            </a:r>
          </a:p>
          <a:p>
            <a:r>
              <a:rPr lang="en-US" sz="2000" dirty="0"/>
              <a:t>	</a:t>
            </a:r>
            <a:r>
              <a:rPr lang="en-US" sz="2000" b="1" dirty="0"/>
              <a:t>C</a:t>
            </a:r>
            <a:r>
              <a:rPr lang="en-US" sz="2000" dirty="0"/>
              <a:t>. Look it up in a dictionary!          	</a:t>
            </a:r>
            <a:r>
              <a:rPr lang="en-US" sz="2000" b="1" dirty="0"/>
              <a:t>D</a:t>
            </a:r>
            <a:r>
              <a:rPr lang="en-US" sz="2000" dirty="0"/>
              <a:t>. There’s no traffic near here.</a:t>
            </a:r>
          </a:p>
          <a:p>
            <a:endParaRPr lang="en-US" sz="2000" b="1" dirty="0" smtClean="0"/>
          </a:p>
          <a:p>
            <a:r>
              <a:rPr lang="en-US" sz="2000" dirty="0" err="1" smtClean="0"/>
              <a:t>Kiến</a:t>
            </a:r>
            <a:r>
              <a:rPr lang="en-US" sz="2000" dirty="0" smtClean="0"/>
              <a:t> </a:t>
            </a:r>
            <a:r>
              <a:rPr lang="en-US" sz="2000" dirty="0" err="1"/>
              <a:t>thức</a:t>
            </a:r>
            <a:r>
              <a:rPr lang="en-US" sz="2000" dirty="0"/>
              <a:t>: </a:t>
            </a:r>
            <a:r>
              <a:rPr lang="en-US" sz="2000" dirty="0" err="1"/>
              <a:t>Tình</a:t>
            </a:r>
            <a:r>
              <a:rPr lang="en-US" sz="2000" dirty="0"/>
              <a:t> </a:t>
            </a:r>
            <a:r>
              <a:rPr lang="en-US" sz="2000" dirty="0" err="1"/>
              <a:t>huống</a:t>
            </a:r>
            <a:r>
              <a:rPr lang="en-US" sz="2000" dirty="0"/>
              <a:t> </a:t>
            </a:r>
            <a:r>
              <a:rPr lang="en-US" sz="2000" dirty="0" err="1"/>
              <a:t>giao</a:t>
            </a:r>
            <a:r>
              <a:rPr lang="en-US" sz="2000" dirty="0"/>
              <a:t> </a:t>
            </a:r>
            <a:r>
              <a:rPr lang="en-US" sz="2000" dirty="0" err="1"/>
              <a:t>tiếp</a:t>
            </a:r>
            <a:r>
              <a:rPr lang="en-US" sz="2000" dirty="0"/>
              <a:t> (</a:t>
            </a:r>
            <a:r>
              <a:rPr lang="en-US" sz="2000" dirty="0" err="1"/>
              <a:t>Đáp</a:t>
            </a:r>
            <a:r>
              <a:rPr lang="en-US" sz="2000" dirty="0"/>
              <a:t> </a:t>
            </a:r>
            <a:r>
              <a:rPr lang="en-US" sz="2000" dirty="0" err="1"/>
              <a:t>lại</a:t>
            </a:r>
            <a:r>
              <a:rPr lang="en-US" sz="2000" dirty="0"/>
              <a:t> </a:t>
            </a:r>
            <a:r>
              <a:rPr lang="en-US" sz="2000" dirty="0" err="1"/>
              <a:t>lời</a:t>
            </a:r>
            <a:r>
              <a:rPr lang="en-US" sz="2000" dirty="0"/>
              <a:t> </a:t>
            </a:r>
            <a:r>
              <a:rPr lang="en-US" sz="2000" dirty="0" err="1"/>
              <a:t>đề</a:t>
            </a:r>
            <a:r>
              <a:rPr lang="en-US" sz="2000" dirty="0"/>
              <a:t> </a:t>
            </a:r>
            <a:r>
              <a:rPr lang="en-US" sz="2000" dirty="0" err="1"/>
              <a:t>nghị</a:t>
            </a:r>
            <a:r>
              <a:rPr lang="en-US" sz="2000" dirty="0"/>
              <a:t>)</a:t>
            </a:r>
          </a:p>
          <a:p>
            <a:r>
              <a:rPr lang="en-US" sz="2000" dirty="0" err="1"/>
              <a:t>Giải</a:t>
            </a:r>
            <a:r>
              <a:rPr lang="en-US" sz="2000" dirty="0"/>
              <a:t> </a:t>
            </a:r>
            <a:r>
              <a:rPr lang="en-US" sz="2000" dirty="0" err="1"/>
              <a:t>thích</a:t>
            </a:r>
            <a:r>
              <a:rPr lang="en-US" sz="2000" dirty="0"/>
              <a:t>: </a:t>
            </a:r>
          </a:p>
          <a:p>
            <a:r>
              <a:rPr lang="en-US" sz="2000" dirty="0" err="1"/>
              <a:t>Tình</a:t>
            </a:r>
            <a:r>
              <a:rPr lang="en-US" sz="2000" dirty="0"/>
              <a:t> </a:t>
            </a:r>
            <a:r>
              <a:rPr lang="en-US" sz="2000" dirty="0" err="1"/>
              <a:t>huống</a:t>
            </a:r>
            <a:r>
              <a:rPr lang="en-US" sz="2000" dirty="0"/>
              <a:t> </a:t>
            </a:r>
            <a:r>
              <a:rPr lang="en-US" sz="2000" dirty="0" err="1"/>
              <a:t>giao</a:t>
            </a:r>
            <a:r>
              <a:rPr lang="en-US" sz="2000" dirty="0"/>
              <a:t> </a:t>
            </a:r>
            <a:r>
              <a:rPr lang="en-US" sz="2000" dirty="0" err="1"/>
              <a:t>tiếp</a:t>
            </a:r>
            <a:r>
              <a:rPr lang="en-US" sz="2000" dirty="0"/>
              <a:t>:</a:t>
            </a:r>
          </a:p>
          <a:p>
            <a:r>
              <a:rPr lang="vi-VN" sz="2000" i="1" dirty="0"/>
              <a:t>Tom đang ở thành phố Hồ Chí Minh và hỏi người qua đường đường tới nhà ga xe lửa. </a:t>
            </a:r>
            <a:endParaRPr lang="en-US" sz="2000" dirty="0"/>
          </a:p>
          <a:p>
            <a:r>
              <a:rPr lang="vi-VN" sz="2000" dirty="0"/>
              <a:t>- Tom: Làm ơn chỉ cho tôi đường đến nhà ga xe lửa. </a:t>
            </a:r>
            <a:endParaRPr lang="en-US" sz="2000" dirty="0"/>
          </a:p>
          <a:p>
            <a:r>
              <a:rPr lang="vi-VN" sz="2000" dirty="0"/>
              <a:t>- Người đi đường: _______. </a:t>
            </a:r>
            <a:endParaRPr lang="en-US" sz="2000" dirty="0"/>
          </a:p>
          <a:p>
            <a:r>
              <a:rPr lang="en-US" sz="2000" dirty="0" err="1"/>
              <a:t>Xét</a:t>
            </a:r>
            <a:r>
              <a:rPr lang="en-US" sz="2000" dirty="0"/>
              <a:t> </a:t>
            </a:r>
            <a:r>
              <a:rPr lang="en-US" sz="2000" dirty="0" err="1"/>
              <a:t>các</a:t>
            </a:r>
            <a:r>
              <a:rPr lang="en-US" sz="2000" dirty="0"/>
              <a:t> </a:t>
            </a:r>
            <a:r>
              <a:rPr lang="en-US" sz="2000" dirty="0" err="1"/>
              <a:t>đáp</a:t>
            </a:r>
            <a:r>
              <a:rPr lang="en-US" sz="2000" dirty="0"/>
              <a:t> </a:t>
            </a:r>
            <a:r>
              <a:rPr lang="en-US" sz="2000" dirty="0" err="1"/>
              <a:t>án</a:t>
            </a:r>
            <a:r>
              <a:rPr lang="en-US" sz="2000" dirty="0"/>
              <a:t>:</a:t>
            </a:r>
          </a:p>
          <a:p>
            <a:r>
              <a:rPr lang="vi-VN" sz="2000" dirty="0"/>
              <a:t>	A. Không đời nào          	B. Nó chỉ ở quanh góc kia thôi </a:t>
            </a:r>
            <a:endParaRPr lang="en-US" sz="2000" dirty="0"/>
          </a:p>
          <a:p>
            <a:r>
              <a:rPr lang="vi-VN" sz="2000" dirty="0"/>
              <a:t>	C. Hãy tra cứu nó trong cuốn từ điển!          </a:t>
            </a:r>
            <a:r>
              <a:rPr lang="en-US" sz="2000" dirty="0"/>
              <a:t>	</a:t>
            </a:r>
            <a:r>
              <a:rPr lang="vi-VN" sz="2000" dirty="0"/>
              <a:t>D. Không có giao thông ở gần đây</a:t>
            </a:r>
            <a:endParaRPr lang="en-US" sz="2000" dirty="0"/>
          </a:p>
          <a:p>
            <a:r>
              <a:rPr lang="vi-VN" sz="2000" dirty="0"/>
              <a:t>Xét về nghĩa </a:t>
            </a:r>
            <a:r>
              <a:rPr lang="en-US" sz="2000" dirty="0" err="1"/>
              <a:t>và</a:t>
            </a:r>
            <a:r>
              <a:rPr lang="en-US" sz="2000" dirty="0"/>
              <a:t> </a:t>
            </a:r>
            <a:r>
              <a:rPr lang="en-US" sz="2000" dirty="0" err="1"/>
              <a:t>tình</a:t>
            </a:r>
            <a:r>
              <a:rPr lang="en-US" sz="2000" dirty="0"/>
              <a:t> </a:t>
            </a:r>
            <a:r>
              <a:rPr lang="en-US" sz="2000" dirty="0" err="1"/>
              <a:t>huống</a:t>
            </a:r>
            <a:r>
              <a:rPr lang="en-US" sz="2000" dirty="0"/>
              <a:t> </a:t>
            </a:r>
            <a:r>
              <a:rPr lang="en-US" sz="2000" dirty="0" err="1"/>
              <a:t>giao</a:t>
            </a:r>
            <a:r>
              <a:rPr lang="en-US" sz="2000" dirty="0"/>
              <a:t> </a:t>
            </a:r>
            <a:r>
              <a:rPr lang="en-US" sz="2000" dirty="0" err="1"/>
              <a:t>tiếp</a:t>
            </a:r>
            <a:r>
              <a:rPr lang="en-US" sz="2000" dirty="0"/>
              <a:t> </a:t>
            </a:r>
            <a:r>
              <a:rPr lang="vi-VN" sz="2000" dirty="0"/>
              <a:t>thì chọn được B</a:t>
            </a:r>
            <a:endParaRPr lang="en-US" sz="2000" dirty="0"/>
          </a:p>
          <a:p>
            <a:r>
              <a:rPr lang="en-US" sz="2000" dirty="0" err="1"/>
              <a:t>Bản</a:t>
            </a:r>
            <a:r>
              <a:rPr lang="en-US" sz="2000" dirty="0"/>
              <a:t> word </a:t>
            </a:r>
            <a:r>
              <a:rPr lang="en-US" sz="2000" dirty="0" err="1"/>
              <a:t>phát</a:t>
            </a:r>
            <a:r>
              <a:rPr lang="en-US" sz="2000" dirty="0"/>
              <a:t> </a:t>
            </a:r>
            <a:r>
              <a:rPr lang="en-US" sz="2000" dirty="0" err="1"/>
              <a:t>hành</a:t>
            </a:r>
            <a:r>
              <a:rPr lang="en-US" sz="2000" dirty="0"/>
              <a:t> </a:t>
            </a:r>
            <a:r>
              <a:rPr lang="en-US" sz="2000" dirty="0" err="1"/>
              <a:t>từ</a:t>
            </a:r>
            <a:r>
              <a:rPr lang="en-US" sz="2000" dirty="0"/>
              <a:t> website Tailieuchuan.vn</a:t>
            </a:r>
          </a:p>
          <a:p>
            <a:r>
              <a:rPr lang="en-US" sz="2000" dirty="0"/>
              <a:t> </a:t>
            </a:r>
          </a:p>
          <a:p>
            <a:endParaRPr lang="en-US" sz="2000" dirty="0"/>
          </a:p>
        </p:txBody>
      </p:sp>
      <p:sp>
        <p:nvSpPr>
          <p:cNvPr id="3" name="Oval 2"/>
          <p:cNvSpPr/>
          <p:nvPr/>
        </p:nvSpPr>
        <p:spPr>
          <a:xfrm>
            <a:off x="3657600" y="13716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63506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anim calcmode="lin" valueType="num">
                                      <p:cBhvr additive="base">
                                        <p:cTn id="1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anim calcmode="lin" valueType="num">
                                      <p:cBhvr additive="base">
                                        <p:cTn id="1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 calcmode="lin" valueType="num">
                                      <p:cBhvr additive="base">
                                        <p:cTn id="1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anim calcmode="lin" valueType="num">
                                      <p:cBhvr additive="base">
                                        <p:cTn id="2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anim calcmode="lin" valueType="num">
                                      <p:cBhvr additive="base">
                                        <p:cTn id="27"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anim calcmode="lin" valueType="num">
                                      <p:cBhvr additive="base">
                                        <p:cTn id="31"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3" end="13"/>
                                            </p:txEl>
                                          </p:spTgt>
                                        </p:tgtEl>
                                        <p:attrNameLst>
                                          <p:attrName>style.visibility</p:attrName>
                                        </p:attrNameLst>
                                      </p:cBhvr>
                                      <p:to>
                                        <p:strVal val="visible"/>
                                      </p:to>
                                    </p:set>
                                    <p:anim calcmode="lin" valueType="num">
                                      <p:cBhvr additive="base">
                                        <p:cTn id="35"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14" end="14"/>
                                            </p:txEl>
                                          </p:spTgt>
                                        </p:tgtEl>
                                        <p:attrNameLst>
                                          <p:attrName>style.visibility</p:attrName>
                                        </p:attrNameLst>
                                      </p:cBhvr>
                                      <p:to>
                                        <p:strVal val="visible"/>
                                      </p:to>
                                    </p:set>
                                    <p:anim calcmode="lin" valueType="num">
                                      <p:cBhvr additive="base">
                                        <p:cTn id="39"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4" end="14"/>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2">
                                            <p:txEl>
                                              <p:pRg st="15" end="15"/>
                                            </p:txEl>
                                          </p:spTgt>
                                        </p:tgtEl>
                                        <p:attrNameLst>
                                          <p:attrName>style.visibility</p:attrName>
                                        </p:attrNameLst>
                                      </p:cBhvr>
                                      <p:to>
                                        <p:strVal val="visible"/>
                                      </p:to>
                                    </p:set>
                                    <p:anim calcmode="lin" valueType="num">
                                      <p:cBhvr additive="base">
                                        <p:cTn id="43" dur="500" fill="hold"/>
                                        <p:tgtEl>
                                          <p:spTgt spid="2">
                                            <p:txEl>
                                              <p:pRg st="15" end="1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15" end="15"/>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2">
                                            <p:txEl>
                                              <p:pRg st="16" end="16"/>
                                            </p:txEl>
                                          </p:spTgt>
                                        </p:tgtEl>
                                        <p:attrNameLst>
                                          <p:attrName>style.visibility</p:attrName>
                                        </p:attrNameLst>
                                      </p:cBhvr>
                                      <p:to>
                                        <p:strVal val="visible"/>
                                      </p:to>
                                    </p:set>
                                    <p:anim calcmode="lin" valueType="num">
                                      <p:cBhvr additive="base">
                                        <p:cTn id="47" dur="500" fill="hold"/>
                                        <p:tgtEl>
                                          <p:spTgt spid="2">
                                            <p:txEl>
                                              <p:pRg st="16" end="1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
                                        </p:tgtEl>
                                        <p:attrNameLst>
                                          <p:attrName>style.visibility</p:attrName>
                                        </p:attrNameLst>
                                      </p:cBhvr>
                                      <p:to>
                                        <p:strVal val="visible"/>
                                      </p:to>
                                    </p:set>
                                    <p:anim calcmode="lin" valueType="num">
                                      <p:cBhvr additive="base">
                                        <p:cTn id="53" dur="500" fill="hold"/>
                                        <p:tgtEl>
                                          <p:spTgt spid="3"/>
                                        </p:tgtEl>
                                        <p:attrNameLst>
                                          <p:attrName>ppt_x</p:attrName>
                                        </p:attrNameLst>
                                      </p:cBhvr>
                                      <p:tavLst>
                                        <p:tav tm="0">
                                          <p:val>
                                            <p:strVal val="#ppt_x"/>
                                          </p:val>
                                        </p:tav>
                                        <p:tav tm="100000">
                                          <p:val>
                                            <p:strVal val="#ppt_x"/>
                                          </p:val>
                                        </p:tav>
                                      </p:tavLst>
                                    </p:anim>
                                    <p:anim calcmode="lin" valueType="num">
                                      <p:cBhvr additive="base">
                                        <p:cTn id="5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 y="304800"/>
            <a:ext cx="8915400" cy="6740307"/>
          </a:xfrm>
          <a:prstGeom prst="rect">
            <a:avLst/>
          </a:prstGeom>
          <a:noFill/>
        </p:spPr>
        <p:txBody>
          <a:bodyPr wrap="square" rtlCol="0">
            <a:spAutoFit/>
          </a:bodyPr>
          <a:lstStyle/>
          <a:p>
            <a:r>
              <a:rPr lang="en-US" sz="2400" b="1" dirty="0"/>
              <a:t>Question 17</a:t>
            </a:r>
            <a:r>
              <a:rPr lang="vi-VN" sz="2400" dirty="0"/>
              <a:t>. </a:t>
            </a:r>
            <a:r>
              <a:rPr lang="vi-VN" sz="2400" i="1" dirty="0"/>
              <a:t>Marry is talking to Linda over the phone</a:t>
            </a:r>
            <a:r>
              <a:rPr lang="vi-VN" sz="2400" dirty="0"/>
              <a:t>. </a:t>
            </a:r>
            <a:endParaRPr lang="en-US" sz="2400" dirty="0"/>
          </a:p>
          <a:p>
            <a:r>
              <a:rPr lang="vi-VN" sz="2400" dirty="0"/>
              <a:t>	- </a:t>
            </a:r>
            <a:r>
              <a:rPr lang="vi-VN" sz="2400" b="1" dirty="0"/>
              <a:t>Mary</a:t>
            </a:r>
            <a:r>
              <a:rPr lang="vi-VN" sz="2400" dirty="0"/>
              <a:t>: “Thank you for helping me prepare for the party.”                     </a:t>
            </a:r>
            <a:endParaRPr lang="en-US" sz="2400" dirty="0"/>
          </a:p>
          <a:p>
            <a:r>
              <a:rPr lang="vi-VN" sz="2400" dirty="0"/>
              <a:t> 	- </a:t>
            </a:r>
            <a:r>
              <a:rPr lang="vi-VN" sz="2400" b="1" dirty="0"/>
              <a:t>Linda</a:t>
            </a:r>
            <a:r>
              <a:rPr lang="vi-VN" sz="2400" dirty="0"/>
              <a:t>: “_______” </a:t>
            </a:r>
            <a:endParaRPr lang="en-US" sz="2400" dirty="0"/>
          </a:p>
          <a:p>
            <a:r>
              <a:rPr lang="vi-VN" sz="2400" dirty="0"/>
              <a:t>	</a:t>
            </a:r>
            <a:r>
              <a:rPr lang="vi-VN" sz="2400" b="1" dirty="0"/>
              <a:t>A</a:t>
            </a:r>
            <a:r>
              <a:rPr lang="vi-VN" sz="2400" dirty="0"/>
              <a:t>. My pleasure          		</a:t>
            </a:r>
            <a:r>
              <a:rPr lang="vi-VN" sz="2400" b="1" dirty="0"/>
              <a:t>B</a:t>
            </a:r>
            <a:r>
              <a:rPr lang="vi-VN" sz="2400" dirty="0"/>
              <a:t>. The meal was out of this world </a:t>
            </a:r>
            <a:endParaRPr lang="en-US" sz="2400" dirty="0"/>
          </a:p>
          <a:p>
            <a:r>
              <a:rPr lang="vi-VN" sz="2400" dirty="0"/>
              <a:t>	</a:t>
            </a:r>
            <a:r>
              <a:rPr lang="vi-VN" sz="2400" b="1" dirty="0"/>
              <a:t>C</a:t>
            </a:r>
            <a:r>
              <a:rPr lang="vi-VN" sz="2400" dirty="0"/>
              <a:t>. Never mention me          	</a:t>
            </a:r>
            <a:r>
              <a:rPr lang="vi-VN" sz="2400" b="1" dirty="0"/>
              <a:t>D</a:t>
            </a:r>
            <a:r>
              <a:rPr lang="vi-VN" sz="2400" dirty="0"/>
              <a:t>. Of course not</a:t>
            </a:r>
            <a:endParaRPr lang="en-US" sz="2400" dirty="0"/>
          </a:p>
          <a:p>
            <a:endParaRPr lang="en-US" sz="2400" b="1" dirty="0" smtClean="0"/>
          </a:p>
          <a:p>
            <a:r>
              <a:rPr lang="vi-VN" sz="2400" dirty="0" smtClean="0"/>
              <a:t>Kiến thức: </a:t>
            </a:r>
            <a:r>
              <a:rPr lang="en-US" sz="2400" dirty="0" err="1" smtClean="0"/>
              <a:t>Tình</a:t>
            </a:r>
            <a:r>
              <a:rPr lang="en-US" sz="2400" dirty="0" smtClean="0"/>
              <a:t> </a:t>
            </a:r>
            <a:r>
              <a:rPr lang="en-US" sz="2400" dirty="0" err="1" smtClean="0"/>
              <a:t>huống</a:t>
            </a:r>
            <a:r>
              <a:rPr lang="en-US" sz="2400" dirty="0" smtClean="0"/>
              <a:t> </a:t>
            </a:r>
            <a:r>
              <a:rPr lang="en-US" sz="2400" dirty="0" err="1" smtClean="0"/>
              <a:t>giao</a:t>
            </a:r>
            <a:r>
              <a:rPr lang="en-US" sz="2400" dirty="0" smtClean="0"/>
              <a:t> </a:t>
            </a:r>
            <a:r>
              <a:rPr lang="en-US" sz="2400" dirty="0" err="1" smtClean="0"/>
              <a:t>tiếp</a:t>
            </a:r>
            <a:r>
              <a:rPr lang="en-US" sz="2400" dirty="0" smtClean="0"/>
              <a:t> </a:t>
            </a:r>
            <a:r>
              <a:rPr lang="en-US" sz="2400" dirty="0"/>
              <a:t>(</a:t>
            </a:r>
            <a:r>
              <a:rPr lang="en-US" sz="2400" dirty="0" err="1"/>
              <a:t>Đáp</a:t>
            </a:r>
            <a:r>
              <a:rPr lang="en-US" sz="2400" dirty="0"/>
              <a:t> </a:t>
            </a:r>
            <a:r>
              <a:rPr lang="en-US" sz="2400" dirty="0" err="1"/>
              <a:t>lại</a:t>
            </a:r>
            <a:r>
              <a:rPr lang="en-US" sz="2400" dirty="0"/>
              <a:t> </a:t>
            </a:r>
            <a:r>
              <a:rPr lang="en-US" sz="2400" dirty="0" err="1"/>
              <a:t>lời</a:t>
            </a:r>
            <a:r>
              <a:rPr lang="en-US" sz="2400" dirty="0"/>
              <a:t> </a:t>
            </a:r>
            <a:r>
              <a:rPr lang="en-US" sz="2400" dirty="0" err="1"/>
              <a:t>cảm</a:t>
            </a:r>
            <a:r>
              <a:rPr lang="en-US" sz="2400" dirty="0"/>
              <a:t> </a:t>
            </a:r>
            <a:r>
              <a:rPr lang="en-US" sz="2400" dirty="0" err="1"/>
              <a:t>ơn</a:t>
            </a:r>
            <a:r>
              <a:rPr lang="en-US" sz="2400" dirty="0"/>
              <a:t>)</a:t>
            </a:r>
          </a:p>
          <a:p>
            <a:r>
              <a:rPr lang="en-US" sz="2400" dirty="0" err="1"/>
              <a:t>Giải</a:t>
            </a:r>
            <a:r>
              <a:rPr lang="en-US" sz="2400" dirty="0"/>
              <a:t> </a:t>
            </a:r>
            <a:r>
              <a:rPr lang="en-US" sz="2400" dirty="0" err="1"/>
              <a:t>thích</a:t>
            </a:r>
            <a:r>
              <a:rPr lang="en-US" sz="2400" dirty="0"/>
              <a:t>:</a:t>
            </a:r>
          </a:p>
          <a:p>
            <a:r>
              <a:rPr lang="en-US" sz="2400" dirty="0" err="1"/>
              <a:t>Tình</a:t>
            </a:r>
            <a:r>
              <a:rPr lang="en-US" sz="2400" dirty="0"/>
              <a:t> </a:t>
            </a:r>
            <a:r>
              <a:rPr lang="en-US" sz="2400" dirty="0" err="1"/>
              <a:t>huống</a:t>
            </a:r>
            <a:r>
              <a:rPr lang="en-US" sz="2400" dirty="0"/>
              <a:t> </a:t>
            </a:r>
            <a:r>
              <a:rPr lang="en-US" sz="2400" dirty="0" err="1"/>
              <a:t>giao</a:t>
            </a:r>
            <a:r>
              <a:rPr lang="en-US" sz="2400" dirty="0"/>
              <a:t> </a:t>
            </a:r>
            <a:r>
              <a:rPr lang="en-US" sz="2400" dirty="0" err="1"/>
              <a:t>tiếp</a:t>
            </a:r>
            <a:r>
              <a:rPr lang="en-US" sz="2400" dirty="0"/>
              <a:t>:</a:t>
            </a:r>
          </a:p>
          <a:p>
            <a:r>
              <a:rPr lang="en-US" sz="2400" dirty="0"/>
              <a:t>Marry </a:t>
            </a:r>
            <a:r>
              <a:rPr lang="en-US" sz="2400" dirty="0" err="1"/>
              <a:t>đang</a:t>
            </a:r>
            <a:r>
              <a:rPr lang="en-US" sz="2400" dirty="0"/>
              <a:t> </a:t>
            </a:r>
            <a:r>
              <a:rPr lang="en-US" sz="2400" dirty="0" err="1"/>
              <a:t>nói</a:t>
            </a:r>
            <a:r>
              <a:rPr lang="en-US" sz="2400" dirty="0"/>
              <a:t> </a:t>
            </a:r>
            <a:r>
              <a:rPr lang="en-US" sz="2400" dirty="0" err="1"/>
              <a:t>chuyện</a:t>
            </a:r>
            <a:r>
              <a:rPr lang="en-US" sz="2400" dirty="0"/>
              <a:t> </a:t>
            </a:r>
            <a:r>
              <a:rPr lang="en-US" sz="2400" dirty="0" err="1"/>
              <a:t>với</a:t>
            </a:r>
            <a:r>
              <a:rPr lang="en-US" sz="2400" dirty="0"/>
              <a:t> Linda qua </a:t>
            </a:r>
            <a:r>
              <a:rPr lang="en-US" sz="2400" dirty="0" err="1"/>
              <a:t>điện</a:t>
            </a:r>
            <a:r>
              <a:rPr lang="en-US" sz="2400" dirty="0"/>
              <a:t> </a:t>
            </a:r>
            <a:r>
              <a:rPr lang="en-US" sz="2400" dirty="0" err="1"/>
              <a:t>thoại</a:t>
            </a:r>
            <a:r>
              <a:rPr lang="en-US" sz="2400" dirty="0"/>
              <a:t>.</a:t>
            </a:r>
          </a:p>
          <a:p>
            <a:r>
              <a:rPr lang="en-US" sz="2400" dirty="0"/>
              <a:t>	- Mary: "</a:t>
            </a:r>
            <a:r>
              <a:rPr lang="en-US" sz="2400" dirty="0" err="1"/>
              <a:t>Cảm</a:t>
            </a:r>
            <a:r>
              <a:rPr lang="en-US" sz="2400" dirty="0"/>
              <a:t> </a:t>
            </a:r>
            <a:r>
              <a:rPr lang="en-US" sz="2400" dirty="0" err="1"/>
              <a:t>ơn</a:t>
            </a:r>
            <a:r>
              <a:rPr lang="en-US" sz="2400" dirty="0"/>
              <a:t> </a:t>
            </a:r>
            <a:r>
              <a:rPr lang="en-US" sz="2400" dirty="0" err="1"/>
              <a:t>bạn</a:t>
            </a:r>
            <a:r>
              <a:rPr lang="en-US" sz="2400" dirty="0"/>
              <a:t> </a:t>
            </a:r>
            <a:r>
              <a:rPr lang="en-US" sz="2400" dirty="0" err="1"/>
              <a:t>đã</a:t>
            </a:r>
            <a:r>
              <a:rPr lang="en-US" sz="2400" dirty="0"/>
              <a:t> </a:t>
            </a:r>
            <a:r>
              <a:rPr lang="en-US" sz="2400" dirty="0" err="1"/>
              <a:t>giúp</a:t>
            </a:r>
            <a:r>
              <a:rPr lang="en-US" sz="2400" dirty="0"/>
              <a:t> </a:t>
            </a:r>
            <a:r>
              <a:rPr lang="en-US" sz="2400" dirty="0" err="1"/>
              <a:t>tôi</a:t>
            </a:r>
            <a:r>
              <a:rPr lang="en-US" sz="2400" dirty="0"/>
              <a:t> </a:t>
            </a:r>
            <a:r>
              <a:rPr lang="en-US" sz="2400" dirty="0" err="1"/>
              <a:t>chuẩn</a:t>
            </a:r>
            <a:r>
              <a:rPr lang="en-US" sz="2400" dirty="0"/>
              <a:t> </a:t>
            </a:r>
            <a:r>
              <a:rPr lang="en-US" sz="2400" dirty="0" err="1"/>
              <a:t>bị</a:t>
            </a:r>
            <a:r>
              <a:rPr lang="en-US" sz="2400" dirty="0"/>
              <a:t> </a:t>
            </a:r>
            <a:r>
              <a:rPr lang="en-US" sz="2400" dirty="0" err="1"/>
              <a:t>cho</a:t>
            </a:r>
            <a:r>
              <a:rPr lang="en-US" sz="2400" dirty="0"/>
              <a:t> </a:t>
            </a:r>
            <a:r>
              <a:rPr lang="en-US" sz="2400" dirty="0" err="1"/>
              <a:t>bữa</a:t>
            </a:r>
            <a:r>
              <a:rPr lang="en-US" sz="2400" dirty="0"/>
              <a:t> </a:t>
            </a:r>
            <a:r>
              <a:rPr lang="en-US" sz="2400" dirty="0" err="1"/>
              <a:t>tiệc</a:t>
            </a:r>
            <a:r>
              <a:rPr lang="en-US" sz="2400" dirty="0"/>
              <a:t>." </a:t>
            </a:r>
          </a:p>
          <a:p>
            <a:r>
              <a:rPr lang="en-US" sz="2400" dirty="0"/>
              <a:t>	- Linda: “_______”</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	A. </a:t>
            </a:r>
            <a:r>
              <a:rPr lang="en-US" sz="2400" dirty="0" err="1"/>
              <a:t>Niềm</a:t>
            </a:r>
            <a:r>
              <a:rPr lang="en-US" sz="2400" dirty="0"/>
              <a:t> </a:t>
            </a:r>
            <a:r>
              <a:rPr lang="en-US" sz="2400" dirty="0" err="1"/>
              <a:t>vui</a:t>
            </a:r>
            <a:r>
              <a:rPr lang="en-US" sz="2400" dirty="0"/>
              <a:t> </a:t>
            </a:r>
            <a:r>
              <a:rPr lang="en-US" sz="2400" dirty="0" err="1"/>
              <a:t>của</a:t>
            </a:r>
            <a:r>
              <a:rPr lang="en-US" sz="2400" dirty="0"/>
              <a:t> </a:t>
            </a:r>
            <a:r>
              <a:rPr lang="en-US" sz="2400" dirty="0" err="1"/>
              <a:t>tôi</a:t>
            </a:r>
            <a:r>
              <a:rPr lang="en-US" sz="2400" dirty="0"/>
              <a:t> 	B. </a:t>
            </a:r>
            <a:r>
              <a:rPr lang="en-US" sz="2400" dirty="0" err="1"/>
              <a:t>Bữa</a:t>
            </a:r>
            <a:r>
              <a:rPr lang="en-US" sz="2400" dirty="0"/>
              <a:t> </a:t>
            </a:r>
            <a:r>
              <a:rPr lang="en-US" sz="2400" dirty="0" err="1"/>
              <a:t>ăn</a:t>
            </a:r>
            <a:r>
              <a:rPr lang="en-US" sz="2400" dirty="0"/>
              <a:t> </a:t>
            </a:r>
            <a:r>
              <a:rPr lang="en-US" sz="2400" dirty="0" err="1"/>
              <a:t>đã</a:t>
            </a:r>
            <a:r>
              <a:rPr lang="en-US" sz="2400" dirty="0"/>
              <a:t> </a:t>
            </a:r>
            <a:r>
              <a:rPr lang="en-US" sz="2400" dirty="0" err="1"/>
              <a:t>ra</a:t>
            </a:r>
            <a:r>
              <a:rPr lang="en-US" sz="2400" dirty="0"/>
              <a:t> </a:t>
            </a:r>
            <a:r>
              <a:rPr lang="en-US" sz="2400" dirty="0" err="1"/>
              <a:t>khỏi</a:t>
            </a:r>
            <a:r>
              <a:rPr lang="en-US" sz="2400" dirty="0"/>
              <a:t> </a:t>
            </a:r>
            <a:r>
              <a:rPr lang="en-US" sz="2400" dirty="0" err="1"/>
              <a:t>thế</a:t>
            </a:r>
            <a:r>
              <a:rPr lang="en-US" sz="2400" dirty="0"/>
              <a:t> </a:t>
            </a:r>
            <a:r>
              <a:rPr lang="en-US" sz="2400" dirty="0" err="1"/>
              <a:t>giới</a:t>
            </a:r>
            <a:r>
              <a:rPr lang="en-US" sz="2400" dirty="0"/>
              <a:t> </a:t>
            </a:r>
            <a:r>
              <a:rPr lang="en-US" sz="2400" dirty="0" err="1"/>
              <a:t>này</a:t>
            </a:r>
            <a:endParaRPr lang="en-US" sz="2400" dirty="0"/>
          </a:p>
          <a:p>
            <a:r>
              <a:rPr lang="en-US" sz="2400" dirty="0"/>
              <a:t>	C. </a:t>
            </a:r>
            <a:r>
              <a:rPr lang="en-US" sz="2400" dirty="0" err="1"/>
              <a:t>Không</a:t>
            </a:r>
            <a:r>
              <a:rPr lang="en-US" sz="2400" dirty="0"/>
              <a:t> </a:t>
            </a:r>
            <a:r>
              <a:rPr lang="en-US" sz="2400" dirty="0" err="1"/>
              <a:t>bao</a:t>
            </a:r>
            <a:r>
              <a:rPr lang="en-US" sz="2400" dirty="0"/>
              <a:t> </a:t>
            </a:r>
            <a:r>
              <a:rPr lang="en-US" sz="2400" dirty="0" err="1"/>
              <a:t>giờ</a:t>
            </a:r>
            <a:r>
              <a:rPr lang="en-US" sz="2400" dirty="0"/>
              <a:t> </a:t>
            </a:r>
            <a:r>
              <a:rPr lang="en-US" sz="2400" dirty="0" err="1"/>
              <a:t>đề</a:t>
            </a:r>
            <a:r>
              <a:rPr lang="en-US" sz="2400" dirty="0"/>
              <a:t> </a:t>
            </a:r>
            <a:r>
              <a:rPr lang="en-US" sz="2400" dirty="0" err="1"/>
              <a:t>cập</a:t>
            </a:r>
            <a:r>
              <a:rPr lang="en-US" sz="2400" dirty="0"/>
              <a:t> </a:t>
            </a:r>
            <a:r>
              <a:rPr lang="en-US" sz="2400" dirty="0" err="1"/>
              <a:t>đến</a:t>
            </a:r>
            <a:r>
              <a:rPr lang="en-US" sz="2400" dirty="0"/>
              <a:t> </a:t>
            </a:r>
            <a:r>
              <a:rPr lang="en-US" sz="2400" dirty="0" err="1"/>
              <a:t>tôi</a:t>
            </a:r>
            <a:r>
              <a:rPr lang="en-US" sz="2400" dirty="0"/>
              <a:t> 	D. </a:t>
            </a:r>
            <a:r>
              <a:rPr lang="en-US" sz="2400" dirty="0" err="1"/>
              <a:t>Tất</a:t>
            </a:r>
            <a:r>
              <a:rPr lang="en-US" sz="2400" dirty="0"/>
              <a:t> </a:t>
            </a:r>
            <a:r>
              <a:rPr lang="en-US" sz="2400" dirty="0" err="1"/>
              <a:t>nhiên</a:t>
            </a:r>
            <a:r>
              <a:rPr lang="en-US" sz="2400" dirty="0"/>
              <a:t> </a:t>
            </a:r>
            <a:r>
              <a:rPr lang="en-US" sz="2400" dirty="0" err="1"/>
              <a:t>là</a:t>
            </a:r>
            <a:r>
              <a:rPr lang="en-US" sz="2400" dirty="0"/>
              <a:t> </a:t>
            </a:r>
            <a:r>
              <a:rPr lang="en-US" sz="2400" dirty="0" err="1"/>
              <a:t>không</a:t>
            </a:r>
            <a:endParaRPr lang="en-US" sz="2400" dirty="0"/>
          </a:p>
          <a:p>
            <a:r>
              <a:rPr lang="vi-VN" sz="2400" dirty="0"/>
              <a:t>Xét về nghĩa </a:t>
            </a:r>
            <a:r>
              <a:rPr lang="en-US" sz="2400" dirty="0" err="1"/>
              <a:t>và</a:t>
            </a:r>
            <a:r>
              <a:rPr lang="en-US" sz="2400" dirty="0"/>
              <a:t> </a:t>
            </a:r>
            <a:r>
              <a:rPr lang="en-US" sz="2400" dirty="0" err="1"/>
              <a:t>tình</a:t>
            </a:r>
            <a:r>
              <a:rPr lang="en-US" sz="2400" dirty="0"/>
              <a:t> </a:t>
            </a:r>
            <a:r>
              <a:rPr lang="en-US" sz="2400" dirty="0" err="1"/>
              <a:t>huống</a:t>
            </a:r>
            <a:r>
              <a:rPr lang="en-US" sz="2400" dirty="0"/>
              <a:t> </a:t>
            </a:r>
            <a:r>
              <a:rPr lang="en-US" sz="2400" dirty="0" err="1"/>
              <a:t>giao</a:t>
            </a:r>
            <a:r>
              <a:rPr lang="en-US" sz="2400" dirty="0"/>
              <a:t> </a:t>
            </a:r>
            <a:r>
              <a:rPr lang="en-US" sz="2400" dirty="0" err="1"/>
              <a:t>tiếp</a:t>
            </a:r>
            <a:r>
              <a:rPr lang="en-US" sz="2400" dirty="0"/>
              <a:t> </a:t>
            </a:r>
            <a:r>
              <a:rPr lang="vi-VN" sz="2400" dirty="0"/>
              <a:t>thì chọn được </a:t>
            </a:r>
            <a:r>
              <a:rPr lang="en-US" sz="2400" dirty="0"/>
              <a:t>A</a:t>
            </a:r>
          </a:p>
          <a:p>
            <a:endParaRPr lang="en-US" sz="2400" dirty="0"/>
          </a:p>
        </p:txBody>
      </p:sp>
      <p:sp>
        <p:nvSpPr>
          <p:cNvPr id="2" name="Oval 1"/>
          <p:cNvSpPr/>
          <p:nvPr/>
        </p:nvSpPr>
        <p:spPr>
          <a:xfrm>
            <a:off x="1066800" y="1524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59515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anim calcmode="lin" valueType="num">
                                      <p:cBhvr additive="base">
                                        <p:cTn id="1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anim calcmode="lin" valueType="num">
                                      <p:cBhvr additive="base">
                                        <p:cTn id="1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anim calcmode="lin" valueType="num">
                                      <p:cBhvr additive="base">
                                        <p:cTn id="1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anim calcmode="lin" valueType="num">
                                      <p:cBhvr additive="base">
                                        <p:cTn id="2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anim calcmode="lin" valueType="num">
                                      <p:cBhvr additive="base">
                                        <p:cTn id="2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anim calcmode="lin" valueType="num">
                                      <p:cBhvr additive="base">
                                        <p:cTn id="31"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anim calcmode="lin" valueType="num">
                                      <p:cBhvr additive="base">
                                        <p:cTn id="3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14" end="14"/>
                                            </p:txEl>
                                          </p:spTgt>
                                        </p:tgtEl>
                                        <p:attrNameLst>
                                          <p:attrName>style.visibility</p:attrName>
                                        </p:attrNameLst>
                                      </p:cBhvr>
                                      <p:to>
                                        <p:strVal val="visible"/>
                                      </p:to>
                                    </p:set>
                                    <p:anim calcmode="lin" valueType="num">
                                      <p:cBhvr additive="base">
                                        <p:cTn id="39"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14" end="14"/>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15" end="15"/>
                                            </p:txEl>
                                          </p:spTgt>
                                        </p:tgtEl>
                                        <p:attrNameLst>
                                          <p:attrName>style.visibility</p:attrName>
                                        </p:attrNameLst>
                                      </p:cBhvr>
                                      <p:to>
                                        <p:strVal val="visible"/>
                                      </p:to>
                                    </p:set>
                                    <p:anim calcmode="lin" valueType="num">
                                      <p:cBhvr additive="base">
                                        <p:cTn id="43"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
                                        </p:tgtEl>
                                        <p:attrNameLst>
                                          <p:attrName>style.visibility</p:attrName>
                                        </p:attrNameLst>
                                      </p:cBhvr>
                                      <p:to>
                                        <p:strVal val="visible"/>
                                      </p:to>
                                    </p:set>
                                    <p:animEffect transition="in" filter="fade">
                                      <p:cBhvr>
                                        <p:cTn id="49" dur="1000"/>
                                        <p:tgtEl>
                                          <p:spTgt spid="2"/>
                                        </p:tgtEl>
                                      </p:cBhvr>
                                    </p:animEffect>
                                    <p:anim calcmode="lin" valueType="num">
                                      <p:cBhvr>
                                        <p:cTn id="50" dur="1000" fill="hold"/>
                                        <p:tgtEl>
                                          <p:spTgt spid="2"/>
                                        </p:tgtEl>
                                        <p:attrNameLst>
                                          <p:attrName>ppt_x</p:attrName>
                                        </p:attrNameLst>
                                      </p:cBhvr>
                                      <p:tavLst>
                                        <p:tav tm="0">
                                          <p:val>
                                            <p:strVal val="#ppt_x"/>
                                          </p:val>
                                        </p:tav>
                                        <p:tav tm="100000">
                                          <p:val>
                                            <p:strVal val="#ppt_x"/>
                                          </p:val>
                                        </p:tav>
                                      </p:tavLst>
                                    </p:anim>
                                    <p:anim calcmode="lin" valueType="num">
                                      <p:cBhvr>
                                        <p:cTn id="51"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381000"/>
            <a:ext cx="8991600" cy="5262979"/>
          </a:xfrm>
          <a:prstGeom prst="rect">
            <a:avLst/>
          </a:prstGeom>
          <a:noFill/>
        </p:spPr>
        <p:txBody>
          <a:bodyPr wrap="square" rtlCol="0">
            <a:spAutoFit/>
          </a:bodyPr>
          <a:lstStyle/>
          <a:p>
            <a:r>
              <a:rPr lang="en-US" sz="2400" b="1" dirty="0"/>
              <a:t>Question 18</a:t>
            </a:r>
            <a:r>
              <a:rPr lang="vi-VN" sz="2400" dirty="0"/>
              <a:t>. </a:t>
            </a:r>
            <a:r>
              <a:rPr lang="en-US" sz="2400" b="1" dirty="0"/>
              <a:t>A</a:t>
            </a:r>
            <a:r>
              <a:rPr lang="en-US" sz="2400" dirty="0"/>
              <a:t>. uncertain          	</a:t>
            </a:r>
            <a:r>
              <a:rPr lang="en-US" sz="2400" b="1" dirty="0"/>
              <a:t>B</a:t>
            </a:r>
            <a:r>
              <a:rPr lang="en-US" sz="2400" dirty="0"/>
              <a:t>. arrogant          	</a:t>
            </a:r>
            <a:r>
              <a:rPr lang="en-US" sz="2400" b="1" dirty="0"/>
              <a:t>C</a:t>
            </a:r>
            <a:r>
              <a:rPr lang="en-US" sz="2400" dirty="0"/>
              <a:t>. familiar          	</a:t>
            </a:r>
            <a:r>
              <a:rPr lang="en-US" sz="2400" b="1" dirty="0"/>
              <a:t>D</a:t>
            </a:r>
            <a:r>
              <a:rPr lang="en-US" sz="2400" dirty="0"/>
              <a:t>. impatient</a:t>
            </a:r>
          </a:p>
          <a:p>
            <a:endParaRPr lang="en-US" sz="2400" b="1" dirty="0" smtClean="0"/>
          </a:p>
          <a:p>
            <a:r>
              <a:rPr lang="vi-VN" sz="2400" dirty="0" smtClean="0"/>
              <a:t>Kiến </a:t>
            </a:r>
            <a:r>
              <a:rPr lang="vi-VN" sz="2400" dirty="0"/>
              <a:t>thức: </a:t>
            </a:r>
            <a:r>
              <a:rPr lang="en-US" sz="2400" dirty="0" err="1"/>
              <a:t>Trọng</a:t>
            </a:r>
            <a:r>
              <a:rPr lang="en-US" sz="2400" dirty="0"/>
              <a:t> </a:t>
            </a:r>
            <a:r>
              <a:rPr lang="en-US" sz="2400" dirty="0" err="1"/>
              <a:t>âm</a:t>
            </a:r>
            <a:r>
              <a:rPr lang="en-US" sz="2400" dirty="0"/>
              <a:t> </a:t>
            </a:r>
            <a:r>
              <a:rPr lang="en-US" sz="2400" dirty="0" err="1"/>
              <a:t>của</a:t>
            </a:r>
            <a:r>
              <a:rPr lang="en-US" sz="2400" dirty="0"/>
              <a:t> </a:t>
            </a:r>
            <a:r>
              <a:rPr lang="en-US" sz="2400" dirty="0" err="1"/>
              <a:t>từ</a:t>
            </a:r>
            <a:r>
              <a:rPr lang="en-US" sz="2400" dirty="0"/>
              <a:t> 3 </a:t>
            </a:r>
            <a:r>
              <a:rPr lang="en-US" sz="2400" dirty="0" err="1"/>
              <a:t>âm</a:t>
            </a:r>
            <a:r>
              <a:rPr lang="en-US" sz="2400" dirty="0"/>
              <a:t> </a:t>
            </a:r>
            <a:r>
              <a:rPr lang="en-US" sz="2400" dirty="0" err="1"/>
              <a:t>tiết</a:t>
            </a:r>
            <a:endParaRPr lang="en-US" sz="2400" dirty="0"/>
          </a:p>
          <a:p>
            <a:r>
              <a:rPr lang="vi-VN" sz="2400" dirty="0"/>
              <a:t>Giải thích:</a:t>
            </a:r>
            <a:endParaRPr lang="en-US" sz="2400" dirty="0"/>
          </a:p>
          <a:p>
            <a:r>
              <a:rPr lang="vi-VN" sz="2400" dirty="0"/>
              <a:t>- uncertain /ʌnˈsɜːtn/</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hai</a:t>
            </a:r>
            <a:r>
              <a:rPr lang="en-US" sz="2400" dirty="0"/>
              <a:t> </a:t>
            </a:r>
            <a:r>
              <a:rPr lang="en-US" sz="2400" dirty="0" err="1"/>
              <a:t>vì</a:t>
            </a:r>
            <a:r>
              <a:rPr lang="en-US" sz="2400" dirty="0"/>
              <a:t> </a:t>
            </a:r>
            <a:r>
              <a:rPr lang="en-US" sz="2400" dirty="0" err="1"/>
              <a:t>theo</a:t>
            </a:r>
            <a:r>
              <a:rPr lang="en-US" sz="2400" dirty="0"/>
              <a:t> </a:t>
            </a:r>
            <a:r>
              <a:rPr lang="en-US" sz="2400" dirty="0" err="1"/>
              <a:t>quy</a:t>
            </a:r>
            <a:r>
              <a:rPr lang="en-US" sz="2400" dirty="0"/>
              <a:t> </a:t>
            </a:r>
            <a:r>
              <a:rPr lang="en-US" sz="2400" dirty="0" err="1"/>
              <a:t>tắc</a:t>
            </a:r>
            <a:r>
              <a:rPr lang="en-US" sz="2400" dirty="0"/>
              <a:t> </a:t>
            </a:r>
            <a:r>
              <a:rPr lang="en-US" sz="2400" dirty="0" err="1"/>
              <a:t>tiền</a:t>
            </a:r>
            <a:r>
              <a:rPr lang="en-US" sz="2400" dirty="0"/>
              <a:t> </a:t>
            </a:r>
            <a:r>
              <a:rPr lang="en-US" sz="2400" dirty="0" err="1"/>
              <a:t>tố</a:t>
            </a:r>
            <a:r>
              <a:rPr lang="en-US" sz="2400" dirty="0"/>
              <a:t> UN- </a:t>
            </a:r>
            <a:r>
              <a:rPr lang="en-US" sz="2400" dirty="0" err="1"/>
              <a:t>không</a:t>
            </a:r>
            <a:r>
              <a:rPr lang="en-US" sz="2400" dirty="0"/>
              <a:t> </a:t>
            </a:r>
            <a:r>
              <a:rPr lang="en-US" sz="2400" dirty="0" err="1"/>
              <a:t>làm</a:t>
            </a:r>
            <a:r>
              <a:rPr lang="en-US" sz="2400" dirty="0"/>
              <a:t> </a:t>
            </a:r>
            <a:r>
              <a:rPr lang="en-US" sz="2400" dirty="0" err="1"/>
              <a:t>thay</a:t>
            </a:r>
            <a:r>
              <a:rPr lang="en-US" sz="2400" dirty="0"/>
              <a:t> </a:t>
            </a:r>
            <a:r>
              <a:rPr lang="en-US" sz="2400" dirty="0" err="1"/>
              <a:t>đổi</a:t>
            </a:r>
            <a:r>
              <a:rPr lang="en-US" sz="2400" dirty="0"/>
              <a:t> </a:t>
            </a:r>
            <a:r>
              <a:rPr lang="en-US" sz="2400" dirty="0" err="1"/>
              <a:t>trọng</a:t>
            </a:r>
            <a:r>
              <a:rPr lang="en-US" sz="2400" dirty="0"/>
              <a:t> </a:t>
            </a:r>
            <a:r>
              <a:rPr lang="en-US" sz="2400" dirty="0" err="1"/>
              <a:t>âm</a:t>
            </a:r>
            <a:r>
              <a:rPr lang="en-US" sz="2400" dirty="0"/>
              <a:t> </a:t>
            </a:r>
            <a:r>
              <a:rPr lang="en-US" sz="2400" dirty="0" err="1"/>
              <a:t>chính</a:t>
            </a:r>
            <a:r>
              <a:rPr lang="en-US" sz="2400" dirty="0"/>
              <a:t>.</a:t>
            </a:r>
            <a:r>
              <a:rPr lang="vi-VN" sz="2400" dirty="0"/>
              <a:t> </a:t>
            </a:r>
            <a:endParaRPr lang="en-US" sz="2400" dirty="0"/>
          </a:p>
          <a:p>
            <a:r>
              <a:rPr lang="vi-VN" sz="2400" dirty="0"/>
              <a:t>- arrogant /ˈærəɡənt/ :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nhất</a:t>
            </a:r>
            <a:r>
              <a:rPr lang="en-US" sz="2400" dirty="0"/>
              <a:t> </a:t>
            </a:r>
            <a:r>
              <a:rPr lang="en-US" sz="2400" dirty="0" err="1"/>
              <a:t>vì</a:t>
            </a:r>
            <a:r>
              <a:rPr lang="en-US" sz="2400" dirty="0"/>
              <a:t> </a:t>
            </a:r>
            <a:r>
              <a:rPr lang="en-US" sz="2400" dirty="0" err="1"/>
              <a:t>theo</a:t>
            </a:r>
            <a:r>
              <a:rPr lang="en-US" sz="2400" dirty="0"/>
              <a:t> </a:t>
            </a:r>
            <a:r>
              <a:rPr lang="en-US" sz="2400" dirty="0" err="1"/>
              <a:t>quy</a:t>
            </a:r>
            <a:r>
              <a:rPr lang="en-US" sz="2400" dirty="0"/>
              <a:t> </a:t>
            </a:r>
            <a:r>
              <a:rPr lang="en-US" sz="2400" dirty="0" err="1"/>
              <a:t>tắc</a:t>
            </a:r>
            <a:r>
              <a:rPr lang="en-US" sz="2400" dirty="0"/>
              <a:t> </a:t>
            </a:r>
            <a:r>
              <a:rPr lang="en-US" sz="2400" dirty="0" err="1"/>
              <a:t>trọng</a:t>
            </a:r>
            <a:r>
              <a:rPr lang="en-US" sz="2400" dirty="0"/>
              <a:t> </a:t>
            </a:r>
            <a:r>
              <a:rPr lang="en-US" sz="2400" dirty="0" err="1"/>
              <a:t>âm</a:t>
            </a:r>
            <a:r>
              <a:rPr lang="en-US" sz="2400" dirty="0"/>
              <a:t> </a:t>
            </a:r>
            <a:r>
              <a:rPr lang="en-US" sz="2400" dirty="0" err="1"/>
              <a:t>ưu</a:t>
            </a:r>
            <a:r>
              <a:rPr lang="en-US" sz="2400" dirty="0"/>
              <a:t> </a:t>
            </a:r>
            <a:r>
              <a:rPr lang="en-US" sz="2400" dirty="0" err="1"/>
              <a:t>tiên</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chứa</a:t>
            </a:r>
            <a:r>
              <a:rPr lang="en-US" sz="2400" dirty="0"/>
              <a:t> </a:t>
            </a:r>
            <a:r>
              <a:rPr lang="en-US" sz="2400" dirty="0" err="1"/>
              <a:t>nguyên</a:t>
            </a:r>
            <a:r>
              <a:rPr lang="en-US" sz="2400" dirty="0"/>
              <a:t> </a:t>
            </a:r>
            <a:r>
              <a:rPr lang="en-US" sz="2400" dirty="0" err="1"/>
              <a:t>âm</a:t>
            </a:r>
            <a:r>
              <a:rPr lang="en-US" sz="2400" dirty="0"/>
              <a:t> </a:t>
            </a:r>
            <a:r>
              <a:rPr lang="en-US" sz="2400" dirty="0" err="1"/>
              <a:t>dài</a:t>
            </a:r>
            <a:r>
              <a:rPr lang="en-US" sz="2400" dirty="0"/>
              <a:t>.</a:t>
            </a:r>
          </a:p>
          <a:p>
            <a:r>
              <a:rPr lang="vi-VN" sz="2400" dirty="0"/>
              <a:t>- familiar /fəˈmɪlɪə/</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hai</a:t>
            </a:r>
            <a:endParaRPr lang="en-US" sz="2400" dirty="0"/>
          </a:p>
          <a:p>
            <a:r>
              <a:rPr lang="vi-VN" sz="2400" dirty="0"/>
              <a:t>- impatient /ɪmˈpeɪʃnt/</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hai</a:t>
            </a:r>
            <a:r>
              <a:rPr lang="en-US" sz="2400" dirty="0"/>
              <a:t> </a:t>
            </a:r>
            <a:r>
              <a:rPr lang="en-US" sz="2400" dirty="0" err="1"/>
              <a:t>vì</a:t>
            </a:r>
            <a:r>
              <a:rPr lang="en-US" sz="2400" dirty="0"/>
              <a:t> </a:t>
            </a:r>
            <a:r>
              <a:rPr lang="en-US" sz="2400" dirty="0" err="1"/>
              <a:t>theo</a:t>
            </a:r>
            <a:r>
              <a:rPr lang="en-US" sz="2400" dirty="0"/>
              <a:t> </a:t>
            </a:r>
            <a:r>
              <a:rPr lang="en-US" sz="2400" dirty="0" err="1"/>
              <a:t>quy</a:t>
            </a:r>
            <a:r>
              <a:rPr lang="en-US" sz="2400" dirty="0"/>
              <a:t> </a:t>
            </a:r>
            <a:r>
              <a:rPr lang="en-US" sz="2400" dirty="0" err="1"/>
              <a:t>tắc</a:t>
            </a:r>
            <a:r>
              <a:rPr lang="en-US" sz="2400" dirty="0"/>
              <a:t> </a:t>
            </a:r>
            <a:r>
              <a:rPr lang="en-US" sz="2400" dirty="0" err="1"/>
              <a:t>tiền</a:t>
            </a:r>
            <a:r>
              <a:rPr lang="en-US" sz="2400" dirty="0"/>
              <a:t> </a:t>
            </a:r>
            <a:r>
              <a:rPr lang="en-US" sz="2400" dirty="0" err="1"/>
              <a:t>tố</a:t>
            </a:r>
            <a:r>
              <a:rPr lang="en-US" sz="2400" dirty="0"/>
              <a:t> IM- </a:t>
            </a:r>
            <a:r>
              <a:rPr lang="en-US" sz="2400" dirty="0" err="1"/>
              <a:t>không</a:t>
            </a:r>
            <a:r>
              <a:rPr lang="en-US" sz="2400" dirty="0"/>
              <a:t> </a:t>
            </a:r>
            <a:r>
              <a:rPr lang="en-US" sz="2400" dirty="0" err="1"/>
              <a:t>làm</a:t>
            </a:r>
            <a:r>
              <a:rPr lang="en-US" sz="2400" dirty="0"/>
              <a:t> </a:t>
            </a:r>
            <a:r>
              <a:rPr lang="en-US" sz="2400" dirty="0" err="1"/>
              <a:t>thay</a:t>
            </a:r>
            <a:r>
              <a:rPr lang="en-US" sz="2400" dirty="0"/>
              <a:t> </a:t>
            </a:r>
            <a:r>
              <a:rPr lang="en-US" sz="2400" dirty="0" err="1"/>
              <a:t>đổi</a:t>
            </a:r>
            <a:r>
              <a:rPr lang="en-US" sz="2400" dirty="0"/>
              <a:t> </a:t>
            </a:r>
            <a:r>
              <a:rPr lang="en-US" sz="2400" dirty="0" err="1"/>
              <a:t>trọng</a:t>
            </a:r>
            <a:r>
              <a:rPr lang="en-US" sz="2400" dirty="0"/>
              <a:t> </a:t>
            </a:r>
            <a:r>
              <a:rPr lang="en-US" sz="2400" dirty="0" err="1"/>
              <a:t>âm</a:t>
            </a:r>
            <a:r>
              <a:rPr lang="en-US" sz="2400" dirty="0"/>
              <a:t> </a:t>
            </a:r>
            <a:r>
              <a:rPr lang="en-US" sz="2400" dirty="0" err="1"/>
              <a:t>chính</a:t>
            </a:r>
            <a:r>
              <a:rPr lang="en-US" sz="2400" dirty="0"/>
              <a:t>.</a:t>
            </a:r>
            <a:r>
              <a:rPr lang="vi-VN" sz="2400" dirty="0"/>
              <a:t> </a:t>
            </a:r>
            <a:endParaRPr lang="en-US" sz="2400" dirty="0"/>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B</a:t>
            </a:r>
          </a:p>
          <a:p>
            <a:endParaRPr lang="en-US" sz="2400" dirty="0"/>
          </a:p>
        </p:txBody>
      </p:sp>
      <p:sp>
        <p:nvSpPr>
          <p:cNvPr id="3" name="Oval 2"/>
          <p:cNvSpPr/>
          <p:nvPr/>
        </p:nvSpPr>
        <p:spPr>
          <a:xfrm>
            <a:off x="4572000" y="381000"/>
            <a:ext cx="381000" cy="533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2711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 calcmode="lin" valueType="num">
                                      <p:cBhvr additive="base">
                                        <p:cTn id="1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 calcmode="lin" valueType="num">
                                      <p:cBhvr additive="base">
                                        <p:cTn id="2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 calcmode="lin" valueType="num">
                                      <p:cBhvr additive="base">
                                        <p:cTn id="2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 calcmode="lin" valueType="num">
                                      <p:cBhvr additive="base">
                                        <p:cTn id="31"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fade">
                                      <p:cBhvr>
                                        <p:cTn id="37" dur="1000"/>
                                        <p:tgtEl>
                                          <p:spTgt spid="3"/>
                                        </p:tgtEl>
                                      </p:cBhvr>
                                    </p:animEffect>
                                    <p:anim calcmode="lin" valueType="num">
                                      <p:cBhvr>
                                        <p:cTn id="38" dur="1000" fill="hold"/>
                                        <p:tgtEl>
                                          <p:spTgt spid="3"/>
                                        </p:tgtEl>
                                        <p:attrNameLst>
                                          <p:attrName>ppt_x</p:attrName>
                                        </p:attrNameLst>
                                      </p:cBhvr>
                                      <p:tavLst>
                                        <p:tav tm="0">
                                          <p:val>
                                            <p:strVal val="#ppt_x"/>
                                          </p:val>
                                        </p:tav>
                                        <p:tav tm="100000">
                                          <p:val>
                                            <p:strVal val="#ppt_x"/>
                                          </p:val>
                                        </p:tav>
                                      </p:tavLst>
                                    </p:anim>
                                    <p:anim calcmode="lin" valueType="num">
                                      <p:cBhvr>
                                        <p:cTn id="3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86800" cy="5262979"/>
          </a:xfrm>
          <a:prstGeom prst="rect">
            <a:avLst/>
          </a:prstGeom>
          <a:noFill/>
        </p:spPr>
        <p:txBody>
          <a:bodyPr wrap="square" rtlCol="0">
            <a:spAutoFit/>
          </a:bodyPr>
          <a:lstStyle/>
          <a:p>
            <a:r>
              <a:rPr lang="en-US" sz="2400" b="1" dirty="0"/>
              <a:t>Question 19</a:t>
            </a:r>
            <a:r>
              <a:rPr lang="vi-VN" sz="2400" dirty="0"/>
              <a:t>. </a:t>
            </a:r>
            <a:r>
              <a:rPr lang="fr-FR" sz="2400" b="1" dirty="0"/>
              <a:t>A</a:t>
            </a:r>
            <a:r>
              <a:rPr lang="fr-FR" sz="2400" dirty="0"/>
              <a:t>. </a:t>
            </a:r>
            <a:r>
              <a:rPr lang="fr-FR" sz="2400" dirty="0" err="1"/>
              <a:t>precede</a:t>
            </a:r>
            <a:r>
              <a:rPr lang="fr-FR" sz="2400" dirty="0"/>
              <a:t>    	</a:t>
            </a:r>
            <a:r>
              <a:rPr lang="fr-FR" sz="2400" b="1" dirty="0"/>
              <a:t>B</a:t>
            </a:r>
            <a:r>
              <a:rPr lang="fr-FR" sz="2400" dirty="0"/>
              <a:t>. </a:t>
            </a:r>
            <a:r>
              <a:rPr lang="fr-FR" sz="2400" dirty="0" err="1"/>
              <a:t>offer</a:t>
            </a:r>
            <a:r>
              <a:rPr lang="fr-FR" sz="2400" dirty="0"/>
              <a:t> 	</a:t>
            </a:r>
            <a:r>
              <a:rPr lang="fr-FR" sz="2400" b="1" dirty="0"/>
              <a:t>C</a:t>
            </a:r>
            <a:r>
              <a:rPr lang="fr-FR" sz="2400" dirty="0"/>
              <a:t>. </a:t>
            </a:r>
            <a:r>
              <a:rPr lang="fr-FR" sz="2400" dirty="0" err="1"/>
              <a:t>visit</a:t>
            </a:r>
            <a:r>
              <a:rPr lang="fr-FR" sz="2400" dirty="0"/>
              <a:t> 	</a:t>
            </a:r>
            <a:r>
              <a:rPr lang="fr-FR" sz="2400" b="1" dirty="0"/>
              <a:t>D</a:t>
            </a:r>
            <a:r>
              <a:rPr lang="fr-FR" sz="2400" dirty="0"/>
              <a:t>. finish</a:t>
            </a:r>
            <a:endParaRPr lang="en-US" sz="2400" dirty="0"/>
          </a:p>
          <a:p>
            <a:r>
              <a:rPr lang="en-US" sz="2400" b="1" dirty="0"/>
              <a:t>Question 19</a:t>
            </a:r>
            <a:r>
              <a:rPr lang="vi-VN" sz="2400" dirty="0"/>
              <a:t>. </a:t>
            </a:r>
            <a:r>
              <a:rPr lang="en-US" sz="2400" b="1" dirty="0" err="1"/>
              <a:t>Đáp</a:t>
            </a:r>
            <a:r>
              <a:rPr lang="en-US" sz="2400" b="1" dirty="0"/>
              <a:t> </a:t>
            </a:r>
            <a:r>
              <a:rPr lang="en-US" sz="2400" b="1" dirty="0" err="1"/>
              <a:t>án</a:t>
            </a:r>
            <a:r>
              <a:rPr lang="en-US" sz="2400" b="1" dirty="0"/>
              <a:t>: A </a:t>
            </a:r>
            <a:endParaRPr lang="en-US" sz="2400" dirty="0"/>
          </a:p>
          <a:p>
            <a:r>
              <a:rPr lang="vi-VN" sz="2400" dirty="0"/>
              <a:t>Kiến thức: </a:t>
            </a:r>
            <a:r>
              <a:rPr lang="en-US" sz="2400" dirty="0" err="1"/>
              <a:t>Trọng</a:t>
            </a:r>
            <a:r>
              <a:rPr lang="en-US" sz="2400" dirty="0"/>
              <a:t> </a:t>
            </a:r>
            <a:r>
              <a:rPr lang="en-US" sz="2400" dirty="0" err="1"/>
              <a:t>âm</a:t>
            </a:r>
            <a:r>
              <a:rPr lang="en-US" sz="2400" dirty="0"/>
              <a:t> </a:t>
            </a:r>
            <a:r>
              <a:rPr lang="en-US" sz="2400" dirty="0" err="1"/>
              <a:t>của</a:t>
            </a:r>
            <a:r>
              <a:rPr lang="en-US" sz="2400" dirty="0"/>
              <a:t> </a:t>
            </a:r>
            <a:r>
              <a:rPr lang="en-US" sz="2400" dirty="0" err="1"/>
              <a:t>từ</a:t>
            </a:r>
            <a:r>
              <a:rPr lang="en-US" sz="2400" dirty="0"/>
              <a:t> 2 </a:t>
            </a:r>
            <a:r>
              <a:rPr lang="en-US" sz="2400" dirty="0" err="1"/>
              <a:t>âm</a:t>
            </a:r>
            <a:r>
              <a:rPr lang="en-US" sz="2400" dirty="0"/>
              <a:t> </a:t>
            </a:r>
            <a:r>
              <a:rPr lang="en-US" sz="2400" dirty="0" err="1"/>
              <a:t>tiết</a:t>
            </a:r>
            <a:endParaRPr lang="en-US" sz="2400" dirty="0"/>
          </a:p>
          <a:p>
            <a:r>
              <a:rPr lang="vi-VN" sz="2400" dirty="0"/>
              <a:t>Giải thích: </a:t>
            </a:r>
            <a:endParaRPr lang="en-US" sz="2400" dirty="0"/>
          </a:p>
          <a:p>
            <a:r>
              <a:rPr lang="vi-VN" sz="2400" dirty="0"/>
              <a:t>	A. precede (v) /prɪˈsiːd/ : động từ nên trọng âm rơi vào thứ 2</a:t>
            </a:r>
            <a:endParaRPr lang="en-US" sz="2400" dirty="0"/>
          </a:p>
          <a:p>
            <a:r>
              <a:rPr lang="vi-VN" sz="2400" dirty="0"/>
              <a:t>	B. offer (v) /ˈofə/ : động từ 2 âm tiết nhưng trọng âm rơi vào 1 vì có đuôi -ER</a:t>
            </a:r>
            <a:endParaRPr lang="en-US" sz="2400" dirty="0"/>
          </a:p>
          <a:p>
            <a:r>
              <a:rPr lang="vi-VN" sz="2400" dirty="0"/>
              <a:t>	C. visit (v) /ˈvizit/ : động từ 2 âm tiết mà cả 2 âm tiết đều là /I/ nên trọng âm rơi vào 1</a:t>
            </a:r>
            <a:endParaRPr lang="en-US" sz="2400" dirty="0"/>
          </a:p>
          <a:p>
            <a:r>
              <a:rPr lang="vi-VN" sz="2400" dirty="0"/>
              <a:t>	D. finish (v) /ˈfiniʃ/ : động từ 2 âm tiết nhưng trọng âm rơi vào 1 vì có đuôi -ISH</a:t>
            </a:r>
            <a:endParaRPr lang="en-US" sz="2400" dirty="0"/>
          </a:p>
          <a:p>
            <a:r>
              <a:rPr lang="en-US" sz="2400" dirty="0" err="1"/>
              <a:t>Vậy</a:t>
            </a:r>
            <a:r>
              <a:rPr lang="en-US" sz="2400" dirty="0"/>
              <a:t> đ</a:t>
            </a:r>
            <a:r>
              <a:rPr lang="vi-VN" sz="2400" dirty="0"/>
              <a:t>áp án </a:t>
            </a:r>
            <a:r>
              <a:rPr lang="en-US" sz="2400" dirty="0"/>
              <a:t> </a:t>
            </a:r>
            <a:r>
              <a:rPr lang="en-US" sz="2400" dirty="0" err="1"/>
              <a:t>là</a:t>
            </a:r>
            <a:r>
              <a:rPr lang="en-US" sz="2400" dirty="0"/>
              <a:t> </a:t>
            </a:r>
            <a:r>
              <a:rPr lang="vi-VN" sz="2400" dirty="0"/>
              <a:t>A </a:t>
            </a:r>
            <a:endParaRPr lang="en-US" sz="2400" dirty="0"/>
          </a:p>
          <a:p>
            <a:endParaRPr lang="en-US" sz="2400" dirty="0"/>
          </a:p>
        </p:txBody>
      </p:sp>
      <p:sp>
        <p:nvSpPr>
          <p:cNvPr id="3" name="Oval 2"/>
          <p:cNvSpPr/>
          <p:nvPr/>
        </p:nvSpPr>
        <p:spPr>
          <a:xfrm>
            <a:off x="1981200" y="3048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1291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 calcmode="lin" valueType="num">
                                      <p:cBhvr additive="base">
                                        <p:cTn id="1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 calcmode="lin" valueType="num">
                                      <p:cBhvr additive="base">
                                        <p:cTn id="2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 calcmode="lin" valueType="num">
                                      <p:cBhvr additive="base">
                                        <p:cTn id="2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 calcmode="lin" valueType="num">
                                      <p:cBhvr additive="base">
                                        <p:cTn id="31"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barn(inVertical)">
                                      <p:cBhvr>
                                        <p:cTn id="3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04800"/>
            <a:ext cx="8839200" cy="4524315"/>
          </a:xfrm>
          <a:prstGeom prst="rect">
            <a:avLst/>
          </a:prstGeom>
          <a:noFill/>
        </p:spPr>
        <p:txBody>
          <a:bodyPr wrap="square" rtlCol="0">
            <a:spAutoFit/>
          </a:bodyPr>
          <a:lstStyle/>
          <a:p>
            <a:r>
              <a:rPr lang="en-US" sz="2400" b="1" dirty="0"/>
              <a:t>Question 2</a:t>
            </a:r>
            <a:r>
              <a:rPr lang="en-US" sz="2400" dirty="0"/>
              <a:t>. </a:t>
            </a:r>
            <a:r>
              <a:rPr lang="vi-VN" sz="2400" dirty="0"/>
              <a:t>Michael rarely returns to his hometown, _______?</a:t>
            </a:r>
            <a:endParaRPr lang="en-US" sz="2400" dirty="0"/>
          </a:p>
          <a:p>
            <a:r>
              <a:rPr lang="vi-VN" sz="2400" dirty="0"/>
              <a:t>	</a:t>
            </a:r>
            <a:r>
              <a:rPr lang="vi-VN" sz="2400" b="1" dirty="0"/>
              <a:t>A</a:t>
            </a:r>
            <a:r>
              <a:rPr lang="vi-VN" sz="2400" dirty="0"/>
              <a:t>. doesn’t he	</a:t>
            </a:r>
            <a:r>
              <a:rPr lang="vi-VN" sz="2400" b="1" dirty="0"/>
              <a:t>B</a:t>
            </a:r>
            <a:r>
              <a:rPr lang="vi-VN" sz="2400" dirty="0"/>
              <a:t>. hasn’t he	</a:t>
            </a:r>
            <a:r>
              <a:rPr lang="vi-VN" sz="2400" b="1" dirty="0"/>
              <a:t>C</a:t>
            </a:r>
            <a:r>
              <a:rPr lang="vi-VN" sz="2400" dirty="0"/>
              <a:t>. does he	</a:t>
            </a:r>
            <a:r>
              <a:rPr lang="vi-VN" sz="2400" b="1" dirty="0"/>
              <a:t>D</a:t>
            </a:r>
            <a:r>
              <a:rPr lang="vi-VN" sz="2400" dirty="0"/>
              <a:t>. has he</a:t>
            </a:r>
            <a:endParaRPr lang="en-US" sz="2400" dirty="0"/>
          </a:p>
          <a:p>
            <a:endParaRPr lang="en-US" sz="2400" b="1" dirty="0" smtClean="0"/>
          </a:p>
          <a:p>
            <a:r>
              <a:rPr lang="vi-VN" sz="2400" dirty="0" smtClean="0"/>
              <a:t>Kiến </a:t>
            </a:r>
            <a:r>
              <a:rPr lang="vi-VN" sz="2400" dirty="0"/>
              <a:t>thức: </a:t>
            </a:r>
            <a:r>
              <a:rPr lang="en-US" sz="2400" dirty="0" err="1"/>
              <a:t>Câu</a:t>
            </a:r>
            <a:r>
              <a:rPr lang="en-US" sz="2400" dirty="0"/>
              <a:t> </a:t>
            </a:r>
            <a:r>
              <a:rPr lang="en-US" sz="2400" dirty="0" err="1"/>
              <a:t>hỏi</a:t>
            </a:r>
            <a:r>
              <a:rPr lang="en-US" sz="2400" dirty="0"/>
              <a:t> </a:t>
            </a:r>
            <a:r>
              <a:rPr lang="en-US" sz="2400" dirty="0" err="1"/>
              <a:t>đuôi</a:t>
            </a:r>
            <a:endParaRPr lang="en-US" sz="2400" dirty="0"/>
          </a:p>
          <a:p>
            <a:r>
              <a:rPr lang="en-US" sz="2400" dirty="0" err="1"/>
              <a:t>Giải</a:t>
            </a:r>
            <a:r>
              <a:rPr lang="en-US" sz="2400" dirty="0"/>
              <a:t> </a:t>
            </a:r>
            <a:r>
              <a:rPr lang="en-US" sz="2400" dirty="0" err="1"/>
              <a:t>thích</a:t>
            </a:r>
            <a:r>
              <a:rPr lang="en-US" sz="2400" dirty="0"/>
              <a:t>: </a:t>
            </a:r>
          </a:p>
          <a:p>
            <a:r>
              <a:rPr lang="vi-VN" sz="2400" dirty="0"/>
              <a:t>Ta có chú ý trong khi thành lập câu hỏi đuôi như sau: Nếu trong câu dạng khẳng định có </a:t>
            </a:r>
            <a:r>
              <a:rPr lang="vi-VN" sz="2400" b="1" dirty="0"/>
              <a:t>rarely, barely, hardly, never</a:t>
            </a:r>
            <a:r>
              <a:rPr lang="vi-VN" sz="2400" dirty="0"/>
              <a:t> thì thành lập câu hỏi đuôi như đối với câu phủ định.</a:t>
            </a:r>
            <a:endParaRPr lang="en-US" sz="2400" dirty="0"/>
          </a:p>
          <a:p>
            <a:r>
              <a:rPr lang="vi-VN" sz="2400" dirty="0"/>
              <a:t>Như vậy ở đây ta mượn trợ động từ là </a:t>
            </a:r>
            <a:r>
              <a:rPr lang="vi-VN" sz="2400" b="1" dirty="0"/>
              <a:t>does</a:t>
            </a:r>
            <a:r>
              <a:rPr lang="vi-VN" sz="2400" dirty="0"/>
              <a:t>. Chọn đáp án đúng là C.</a:t>
            </a:r>
            <a:endParaRPr lang="en-US" sz="2400" dirty="0"/>
          </a:p>
          <a:p>
            <a:r>
              <a:rPr lang="vi-VN" sz="2400" dirty="0"/>
              <a:t>Tạm dịch. Michael hiếm khi về quê, có phải không?</a:t>
            </a:r>
            <a:endParaRPr lang="en-US" sz="2400" dirty="0"/>
          </a:p>
          <a:p>
            <a:endParaRPr lang="en-US" sz="2400" dirty="0"/>
          </a:p>
        </p:txBody>
      </p:sp>
      <p:sp>
        <p:nvSpPr>
          <p:cNvPr id="3" name="Oval 2"/>
          <p:cNvSpPr/>
          <p:nvPr/>
        </p:nvSpPr>
        <p:spPr>
          <a:xfrm>
            <a:off x="4724400" y="685800"/>
            <a:ext cx="4572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84865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Effect transition="in" filter="fade">
                                      <p:cBhvr>
                                        <p:cTn id="29" dur="1000"/>
                                        <p:tgtEl>
                                          <p:spTgt spid="3"/>
                                        </p:tgtEl>
                                      </p:cBhvr>
                                    </p:animEffect>
                                    <p:anim calcmode="lin" valueType="num">
                                      <p:cBhvr>
                                        <p:cTn id="30" dur="1000" fill="hold"/>
                                        <p:tgtEl>
                                          <p:spTgt spid="3"/>
                                        </p:tgtEl>
                                        <p:attrNameLst>
                                          <p:attrName>ppt_x</p:attrName>
                                        </p:attrNameLst>
                                      </p:cBhvr>
                                      <p:tavLst>
                                        <p:tav tm="0">
                                          <p:val>
                                            <p:strVal val="#ppt_x"/>
                                          </p:val>
                                        </p:tav>
                                        <p:tav tm="100000">
                                          <p:val>
                                            <p:strVal val="#ppt_x"/>
                                          </p:val>
                                        </p:tav>
                                      </p:tavLst>
                                    </p:anim>
                                    <p:anim calcmode="lin" valueType="num">
                                      <p:cBhvr>
                                        <p:cTn id="3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304800"/>
            <a:ext cx="8763000" cy="5262979"/>
          </a:xfrm>
          <a:prstGeom prst="rect">
            <a:avLst/>
          </a:prstGeom>
          <a:noFill/>
        </p:spPr>
        <p:txBody>
          <a:bodyPr wrap="square" rtlCol="0">
            <a:spAutoFit/>
          </a:bodyPr>
          <a:lstStyle/>
          <a:p>
            <a:r>
              <a:rPr lang="en-US" sz="2400" b="1" dirty="0"/>
              <a:t>Question 20</a:t>
            </a:r>
            <a:r>
              <a:rPr lang="en-US" sz="2400" dirty="0"/>
              <a:t>. </a:t>
            </a:r>
            <a:r>
              <a:rPr lang="en-US" sz="2400" b="1" dirty="0"/>
              <a:t>A</a:t>
            </a:r>
            <a:r>
              <a:rPr lang="en-US" sz="2400" dirty="0"/>
              <a:t>. look</a:t>
            </a:r>
            <a:r>
              <a:rPr lang="en-US" sz="2400" u="sng" dirty="0"/>
              <a:t>ed</a:t>
            </a:r>
            <a:r>
              <a:rPr lang="en-US" sz="2400" dirty="0"/>
              <a:t>                </a:t>
            </a:r>
            <a:r>
              <a:rPr lang="en-US" sz="2400" b="1" dirty="0"/>
              <a:t>B</a:t>
            </a:r>
            <a:r>
              <a:rPr lang="en-US" sz="2400" dirty="0"/>
              <a:t>. laugh</a:t>
            </a:r>
            <a:r>
              <a:rPr lang="en-US" sz="2400" u="sng" dirty="0"/>
              <a:t>ed</a:t>
            </a:r>
            <a:r>
              <a:rPr lang="en-US" sz="2400" dirty="0"/>
              <a:t>  	</a:t>
            </a:r>
            <a:r>
              <a:rPr lang="en-US" sz="2400" b="1" dirty="0"/>
              <a:t>C</a:t>
            </a:r>
            <a:r>
              <a:rPr lang="en-US" sz="2400" dirty="0"/>
              <a:t>. open</a:t>
            </a:r>
            <a:r>
              <a:rPr lang="en-US" sz="2400" u="sng" dirty="0"/>
              <a:t>ed</a:t>
            </a:r>
            <a:r>
              <a:rPr lang="en-US" sz="2400" dirty="0"/>
              <a:t>     </a:t>
            </a:r>
            <a:r>
              <a:rPr lang="en-US" sz="2400" b="1" dirty="0" smtClean="0"/>
              <a:t>D</a:t>
            </a:r>
            <a:r>
              <a:rPr lang="en-US" sz="2400" dirty="0"/>
              <a:t>. stepp</a:t>
            </a:r>
            <a:r>
              <a:rPr lang="en-US" sz="2400" u="sng" dirty="0"/>
              <a:t>ed</a:t>
            </a:r>
            <a:endParaRPr lang="en-US" sz="2400" dirty="0"/>
          </a:p>
          <a:p>
            <a:endParaRPr lang="en-US" sz="2400" b="1" dirty="0" smtClean="0"/>
          </a:p>
          <a:p>
            <a:r>
              <a:rPr lang="vi-VN" sz="2400" dirty="0" smtClean="0"/>
              <a:t>Kiến </a:t>
            </a:r>
            <a:r>
              <a:rPr lang="vi-VN" sz="2400" dirty="0"/>
              <a:t>thức : </a:t>
            </a:r>
            <a:r>
              <a:rPr lang="en-US" sz="2400" dirty="0" err="1"/>
              <a:t>Cách</a:t>
            </a:r>
            <a:r>
              <a:rPr lang="en-US" sz="2400" dirty="0"/>
              <a:t> </a:t>
            </a:r>
            <a:r>
              <a:rPr lang="en-US" sz="2400" dirty="0" err="1"/>
              <a:t>phát</a:t>
            </a:r>
            <a:r>
              <a:rPr lang="en-US" sz="2400" dirty="0"/>
              <a:t> </a:t>
            </a:r>
            <a:r>
              <a:rPr lang="en-US" sz="2400" dirty="0" err="1"/>
              <a:t>âm</a:t>
            </a:r>
            <a:r>
              <a:rPr lang="en-US" sz="2400" dirty="0"/>
              <a:t> </a:t>
            </a:r>
            <a:r>
              <a:rPr lang="en-US" sz="2400" dirty="0" err="1"/>
              <a:t>đuôi</a:t>
            </a:r>
            <a:r>
              <a:rPr lang="en-US" sz="2400" dirty="0"/>
              <a:t> -ED</a:t>
            </a:r>
          </a:p>
          <a:p>
            <a:r>
              <a:rPr lang="vi-VN" sz="2400" dirty="0"/>
              <a:t>Giải thích:</a:t>
            </a:r>
            <a:endParaRPr lang="en-US" sz="2400" dirty="0"/>
          </a:p>
          <a:p>
            <a:r>
              <a:rPr lang="vi-VN" sz="2400" dirty="0"/>
              <a:t>– Phát âm là /t/ khi từ có tận cùng bằng các phụ âm vô thanh: /θ/, /p/, /k/, /f/, /s/, /ʃ/, /tʃ/</a:t>
            </a:r>
            <a:endParaRPr lang="en-US" sz="2400" dirty="0"/>
          </a:p>
          <a:p>
            <a:r>
              <a:rPr lang="vi-VN" sz="2400" dirty="0"/>
              <a:t>– Phát âm là /id/ khi từ có tận cùng là các âm: /t/, /d/</a:t>
            </a:r>
            <a:endParaRPr lang="en-US" sz="2400" dirty="0"/>
          </a:p>
          <a:p>
            <a:r>
              <a:rPr lang="vi-VN" sz="2400" dirty="0"/>
              <a:t>– Phát âm là /d/ khi các từ có tận cùng là nguyên âm và các phụ âm hữu thanh còn lại</a:t>
            </a:r>
            <a:endParaRPr lang="en-US" sz="2400" dirty="0"/>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	A. look</a:t>
            </a:r>
            <a:r>
              <a:rPr lang="en-US" sz="2400" u="sng" dirty="0"/>
              <a:t>ed</a:t>
            </a:r>
            <a:r>
              <a:rPr lang="en-US" sz="2400" dirty="0"/>
              <a:t> /</a:t>
            </a:r>
            <a:r>
              <a:rPr lang="en-US" sz="2400" dirty="0" err="1"/>
              <a:t>lʊkt</a:t>
            </a:r>
            <a:r>
              <a:rPr lang="en-US" sz="2400" dirty="0"/>
              <a:t>/                	B. laugh</a:t>
            </a:r>
            <a:r>
              <a:rPr lang="en-US" sz="2400" u="sng" dirty="0"/>
              <a:t>ed</a:t>
            </a:r>
            <a:r>
              <a:rPr lang="en-US" sz="2400" dirty="0"/>
              <a:t> /</a:t>
            </a:r>
            <a:r>
              <a:rPr lang="en-US" sz="2400" dirty="0" err="1"/>
              <a:t>lɑːft</a:t>
            </a:r>
            <a:r>
              <a:rPr lang="en-US" sz="2400" dirty="0"/>
              <a:t>/  	</a:t>
            </a:r>
          </a:p>
          <a:p>
            <a:r>
              <a:rPr lang="en-US" sz="2400" dirty="0"/>
              <a:t>	C. open</a:t>
            </a:r>
            <a:r>
              <a:rPr lang="en-US" sz="2400" u="sng" dirty="0"/>
              <a:t>ed</a:t>
            </a:r>
            <a:r>
              <a:rPr lang="en-US" sz="2400" dirty="0"/>
              <a:t> /ˈ</a:t>
            </a:r>
            <a:r>
              <a:rPr lang="en-US" sz="2400" dirty="0" err="1"/>
              <a:t>əʊ.pənd</a:t>
            </a:r>
            <a:r>
              <a:rPr lang="en-US" sz="2400" dirty="0"/>
              <a:t>/            	D. stepp</a:t>
            </a:r>
            <a:r>
              <a:rPr lang="en-US" sz="2400" u="sng" dirty="0"/>
              <a:t>ed</a:t>
            </a:r>
            <a:r>
              <a:rPr lang="en-US" sz="2400" dirty="0"/>
              <a:t> /</a:t>
            </a:r>
            <a:r>
              <a:rPr lang="en-US" sz="2400" dirty="0" err="1"/>
              <a:t>stept</a:t>
            </a:r>
            <a:r>
              <a:rPr lang="en-US" sz="2400" dirty="0"/>
              <a:t>/</a:t>
            </a:r>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C</a:t>
            </a:r>
          </a:p>
          <a:p>
            <a:endParaRPr lang="en-US" sz="2400" dirty="0"/>
          </a:p>
        </p:txBody>
      </p:sp>
      <p:sp>
        <p:nvSpPr>
          <p:cNvPr id="3" name="Oval 2"/>
          <p:cNvSpPr/>
          <p:nvPr/>
        </p:nvSpPr>
        <p:spPr>
          <a:xfrm>
            <a:off x="5562600" y="3048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88332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 calcmode="lin" valueType="num">
                                      <p:cBhvr additive="base">
                                        <p:cTn id="1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 calcmode="lin" valueType="num">
                                      <p:cBhvr additive="base">
                                        <p:cTn id="2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 calcmode="lin" valueType="num">
                                      <p:cBhvr additive="base">
                                        <p:cTn id="2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 calcmode="lin" valueType="num">
                                      <p:cBhvr additive="base">
                                        <p:cTn id="31"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8" end="8"/>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9" end="9"/>
                                            </p:txEl>
                                          </p:spTgt>
                                        </p:tgtEl>
                                        <p:attrNameLst>
                                          <p:attrName>style.visibility</p:attrName>
                                        </p:attrNameLst>
                                      </p:cBhvr>
                                      <p:to>
                                        <p:strVal val="visible"/>
                                      </p:to>
                                    </p:set>
                                    <p:anim calcmode="lin" valueType="num">
                                      <p:cBhvr additive="base">
                                        <p:cTn id="35"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9" end="9"/>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10" end="10"/>
                                            </p:txEl>
                                          </p:spTgt>
                                        </p:tgtEl>
                                        <p:attrNameLst>
                                          <p:attrName>style.visibility</p:attrName>
                                        </p:attrNameLst>
                                      </p:cBhvr>
                                      <p:to>
                                        <p:strVal val="visible"/>
                                      </p:to>
                                    </p:set>
                                    <p:anim calcmode="lin" valueType="num">
                                      <p:cBhvr additive="base">
                                        <p:cTn id="39"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3"/>
                                        </p:tgtEl>
                                        <p:attrNameLst>
                                          <p:attrName>style.visibility</p:attrName>
                                        </p:attrNameLst>
                                      </p:cBhvr>
                                      <p:to>
                                        <p:strVal val="visible"/>
                                      </p:to>
                                    </p:set>
                                    <p:animEffect transition="in" filter="barn(inVertical)">
                                      <p:cBhvr>
                                        <p:cTn id="4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04800"/>
            <a:ext cx="8991600" cy="3046988"/>
          </a:xfrm>
          <a:prstGeom prst="rect">
            <a:avLst/>
          </a:prstGeom>
          <a:noFill/>
        </p:spPr>
        <p:txBody>
          <a:bodyPr wrap="square" rtlCol="0">
            <a:spAutoFit/>
          </a:bodyPr>
          <a:lstStyle/>
          <a:p>
            <a:r>
              <a:rPr lang="en-US" sz="2400" b="1" dirty="0"/>
              <a:t>Question 21</a:t>
            </a:r>
            <a:r>
              <a:rPr lang="vi-VN" sz="2400" dirty="0"/>
              <a:t>. </a:t>
            </a:r>
            <a:r>
              <a:rPr lang="en-US" sz="2400" b="1" dirty="0"/>
              <a:t>A</a:t>
            </a:r>
            <a:r>
              <a:rPr lang="en-US" sz="2400" dirty="0"/>
              <a:t>. t</a:t>
            </a:r>
            <a:r>
              <a:rPr lang="en-US" sz="2400" u="sng" dirty="0"/>
              <a:t>a</a:t>
            </a:r>
            <a:r>
              <a:rPr lang="en-US" sz="2400" dirty="0"/>
              <a:t>ngle	</a:t>
            </a:r>
            <a:r>
              <a:rPr lang="en-US" sz="2400" b="1" dirty="0"/>
              <a:t>B</a:t>
            </a:r>
            <a:r>
              <a:rPr lang="en-US" sz="2400" dirty="0"/>
              <a:t>. d</a:t>
            </a:r>
            <a:r>
              <a:rPr lang="en-US" sz="2400" u="sng" dirty="0"/>
              <a:t>a</a:t>
            </a:r>
            <a:r>
              <a:rPr lang="en-US" sz="2400" dirty="0"/>
              <a:t>ngerous	</a:t>
            </a:r>
            <a:r>
              <a:rPr lang="en-US" sz="2400" b="1" dirty="0"/>
              <a:t>C</a:t>
            </a:r>
            <a:r>
              <a:rPr lang="en-US" sz="2400" dirty="0"/>
              <a:t>. b</a:t>
            </a:r>
            <a:r>
              <a:rPr lang="en-US" sz="2400" u="sng" dirty="0"/>
              <a:t>a</a:t>
            </a:r>
            <a:r>
              <a:rPr lang="en-US" sz="2400" dirty="0"/>
              <a:t>ttle 	</a:t>
            </a:r>
            <a:r>
              <a:rPr lang="en-US" sz="2400" b="1" dirty="0"/>
              <a:t>D</a:t>
            </a:r>
            <a:r>
              <a:rPr lang="en-US" sz="2400" dirty="0"/>
              <a:t>. c</a:t>
            </a:r>
            <a:r>
              <a:rPr lang="en-US" sz="2400" u="sng" dirty="0"/>
              <a:t>a</a:t>
            </a:r>
            <a:r>
              <a:rPr lang="en-US" sz="2400" dirty="0"/>
              <a:t>lculate</a:t>
            </a:r>
          </a:p>
          <a:p>
            <a:r>
              <a:rPr lang="en-US" sz="2400" b="1" dirty="0"/>
              <a:t>Question 21</a:t>
            </a:r>
            <a:r>
              <a:rPr lang="vi-VN" sz="2400" dirty="0"/>
              <a:t>. </a:t>
            </a:r>
            <a:r>
              <a:rPr lang="en-US" sz="2400" b="1" dirty="0" err="1"/>
              <a:t>Đáp</a:t>
            </a:r>
            <a:r>
              <a:rPr lang="en-US" sz="2400" b="1" dirty="0"/>
              <a:t> </a:t>
            </a:r>
            <a:r>
              <a:rPr lang="en-US" sz="2400" b="1" dirty="0" err="1"/>
              <a:t>án</a:t>
            </a:r>
            <a:r>
              <a:rPr lang="en-US" sz="2400" b="1" dirty="0"/>
              <a:t> B</a:t>
            </a:r>
            <a:r>
              <a:rPr lang="en-US" sz="2400" dirty="0"/>
              <a:t> </a:t>
            </a:r>
          </a:p>
          <a:p>
            <a:r>
              <a:rPr lang="vi-VN" sz="2400" dirty="0"/>
              <a:t>Kiến thức: Cách phát âm của nguyên âm</a:t>
            </a:r>
            <a:endParaRPr lang="en-US" sz="2400" dirty="0"/>
          </a:p>
          <a:p>
            <a:r>
              <a:rPr lang="en-US" sz="2400" dirty="0" err="1"/>
              <a:t>Giải</a:t>
            </a:r>
            <a:r>
              <a:rPr lang="en-US" sz="2400" dirty="0"/>
              <a:t> </a:t>
            </a:r>
            <a:r>
              <a:rPr lang="en-US" sz="2400" dirty="0" err="1"/>
              <a:t>thích</a:t>
            </a:r>
            <a:r>
              <a:rPr lang="en-US" sz="2400" dirty="0"/>
              <a:t>:</a:t>
            </a:r>
          </a:p>
          <a:p>
            <a:r>
              <a:rPr lang="en-US" sz="2400" dirty="0"/>
              <a:t>	A. t</a:t>
            </a:r>
            <a:r>
              <a:rPr lang="en-US" sz="2400" u="sng" dirty="0"/>
              <a:t>a</a:t>
            </a:r>
            <a:r>
              <a:rPr lang="en-US" sz="2400" dirty="0"/>
              <a:t>ngle /ˈ</a:t>
            </a:r>
            <a:r>
              <a:rPr lang="en-US" sz="2400" dirty="0" err="1"/>
              <a:t>tæŋɡl</a:t>
            </a:r>
            <a:r>
              <a:rPr lang="en-US" sz="2400" dirty="0"/>
              <a:t>/	B. d</a:t>
            </a:r>
            <a:r>
              <a:rPr lang="en-US" sz="2400" u="sng" dirty="0"/>
              <a:t>a</a:t>
            </a:r>
            <a:r>
              <a:rPr lang="en-US" sz="2400" dirty="0"/>
              <a:t>ngerous /ˈ</a:t>
            </a:r>
            <a:r>
              <a:rPr lang="en-US" sz="2400" dirty="0" err="1"/>
              <a:t>deɪndʒərəs</a:t>
            </a:r>
            <a:r>
              <a:rPr lang="en-US" sz="2400" dirty="0"/>
              <a:t>/</a:t>
            </a:r>
          </a:p>
          <a:p>
            <a:r>
              <a:rPr lang="en-US" sz="2400" dirty="0"/>
              <a:t>	C. b</a:t>
            </a:r>
            <a:r>
              <a:rPr lang="en-US" sz="2400" u="sng" dirty="0"/>
              <a:t>a</a:t>
            </a:r>
            <a:r>
              <a:rPr lang="en-US" sz="2400" dirty="0"/>
              <a:t>ttle /ˈ</a:t>
            </a:r>
            <a:r>
              <a:rPr lang="en-US" sz="2400" dirty="0" err="1"/>
              <a:t>bætl</a:t>
            </a:r>
            <a:r>
              <a:rPr lang="en-US" sz="2400" dirty="0"/>
              <a:t>/	D. c</a:t>
            </a:r>
            <a:r>
              <a:rPr lang="en-US" sz="2400" u="sng" dirty="0"/>
              <a:t>a</a:t>
            </a:r>
            <a:r>
              <a:rPr lang="en-US" sz="2400" dirty="0"/>
              <a:t>lculate /ˈ</a:t>
            </a:r>
            <a:r>
              <a:rPr lang="en-US" sz="2400" dirty="0" err="1"/>
              <a:t>kælkjuleɪt</a:t>
            </a:r>
            <a:r>
              <a:rPr lang="en-US" sz="2400" dirty="0"/>
              <a:t>/</a:t>
            </a:r>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B</a:t>
            </a:r>
          </a:p>
          <a:p>
            <a:endParaRPr lang="en-US" sz="2400" dirty="0"/>
          </a:p>
        </p:txBody>
      </p:sp>
      <p:sp>
        <p:nvSpPr>
          <p:cNvPr id="3" name="Oval 2"/>
          <p:cNvSpPr/>
          <p:nvPr/>
        </p:nvSpPr>
        <p:spPr>
          <a:xfrm>
            <a:off x="3733800" y="3048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22649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 calcmode="lin" valueType="num">
                                      <p:cBhvr additive="base">
                                        <p:cTn id="1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 calcmode="lin" valueType="num">
                                      <p:cBhvr additive="base">
                                        <p:cTn id="2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Effect transition="in" filter="barn(inVertical)">
                                      <p:cBhvr>
                                        <p:cTn id="2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28600"/>
            <a:ext cx="8839200" cy="4893647"/>
          </a:xfrm>
          <a:prstGeom prst="rect">
            <a:avLst/>
          </a:prstGeom>
          <a:noFill/>
        </p:spPr>
        <p:txBody>
          <a:bodyPr wrap="square" rtlCol="0">
            <a:spAutoFit/>
          </a:bodyPr>
          <a:lstStyle/>
          <a:p>
            <a:r>
              <a:rPr lang="en-US" sz="2400" b="1" dirty="0"/>
              <a:t>Question 22</a:t>
            </a:r>
            <a:r>
              <a:rPr lang="en-US" sz="2400" dirty="0"/>
              <a:t>. I knew she was only </a:t>
            </a:r>
            <a:r>
              <a:rPr lang="en-US" sz="2400" b="1" u="sng" dirty="0"/>
              <a:t>flattering</a:t>
            </a:r>
            <a:r>
              <a:rPr lang="en-US" sz="2400" dirty="0"/>
              <a:t> me because she wanted to borrow some money. </a:t>
            </a:r>
          </a:p>
          <a:p>
            <a:r>
              <a:rPr lang="en-US" sz="2400" b="1" dirty="0" smtClean="0"/>
              <a:t>A</a:t>
            </a:r>
            <a:r>
              <a:rPr lang="en-US" sz="2400" dirty="0"/>
              <a:t>. teasing          	</a:t>
            </a:r>
            <a:r>
              <a:rPr lang="en-US" sz="2400" b="1" dirty="0"/>
              <a:t>B</a:t>
            </a:r>
            <a:r>
              <a:rPr lang="en-US" sz="2400" dirty="0"/>
              <a:t>. threatening          	</a:t>
            </a:r>
            <a:r>
              <a:rPr lang="en-US" sz="2400" b="1" dirty="0"/>
              <a:t>C</a:t>
            </a:r>
            <a:r>
              <a:rPr lang="en-US" sz="2400" dirty="0"/>
              <a:t>. praising        </a:t>
            </a:r>
            <a:r>
              <a:rPr lang="en-US" sz="2400" b="1" dirty="0" smtClean="0"/>
              <a:t>D</a:t>
            </a:r>
            <a:r>
              <a:rPr lang="en-US" sz="2400" dirty="0"/>
              <a:t>. helping</a:t>
            </a:r>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Đồng</a:t>
            </a:r>
            <a:r>
              <a:rPr lang="en-US" sz="2400" dirty="0"/>
              <a:t> </a:t>
            </a:r>
            <a:r>
              <a:rPr lang="en-US" sz="2400" dirty="0" err="1"/>
              <a:t>nghĩa</a:t>
            </a:r>
            <a:r>
              <a:rPr lang="en-US" sz="2400" dirty="0"/>
              <a:t> (</a:t>
            </a:r>
            <a:r>
              <a:rPr lang="en-US" sz="2400" dirty="0" err="1"/>
              <a:t>từ</a:t>
            </a:r>
            <a:r>
              <a:rPr lang="en-US" sz="2400" dirty="0"/>
              <a:t> </a:t>
            </a:r>
            <a:r>
              <a:rPr lang="en-US" sz="2400" dirty="0" err="1"/>
              <a:t>đơn</a:t>
            </a:r>
            <a:r>
              <a:rPr lang="en-US" sz="2400" dirty="0"/>
              <a:t>)</a:t>
            </a:r>
          </a:p>
          <a:p>
            <a:r>
              <a:rPr lang="en-US" sz="2400" dirty="0" err="1"/>
              <a:t>Giải</a:t>
            </a:r>
            <a:r>
              <a:rPr lang="en-US" sz="2400" dirty="0"/>
              <a:t> </a:t>
            </a:r>
            <a:r>
              <a:rPr lang="en-US" sz="2400" dirty="0" err="1"/>
              <a:t>thích</a:t>
            </a:r>
            <a:r>
              <a:rPr lang="en-US" sz="2400" dirty="0"/>
              <a:t>:</a:t>
            </a:r>
          </a:p>
          <a:p>
            <a:r>
              <a:rPr lang="en-US" sz="2400" dirty="0"/>
              <a:t>Ta </a:t>
            </a:r>
            <a:r>
              <a:rPr lang="en-US" sz="2400" dirty="0" err="1"/>
              <a:t>có</a:t>
            </a:r>
            <a:r>
              <a:rPr lang="en-US" sz="2400" dirty="0"/>
              <a:t>: flatter (v): </a:t>
            </a:r>
            <a:r>
              <a:rPr lang="vi-VN" sz="2400" dirty="0"/>
              <a:t>xu nịnh, tâng bốc</a:t>
            </a:r>
            <a:r>
              <a:rPr lang="en-US" sz="2400" dirty="0"/>
              <a:t>, </a:t>
            </a:r>
            <a:r>
              <a:rPr lang="en-US" sz="2400" dirty="0" err="1"/>
              <a:t>khen</a:t>
            </a:r>
            <a:r>
              <a:rPr lang="en-US" sz="2400" dirty="0"/>
              <a:t> </a:t>
            </a:r>
            <a:r>
              <a:rPr lang="en-US" sz="2400" dirty="0" err="1"/>
              <a:t>ngợi</a:t>
            </a:r>
            <a:endParaRPr lang="en-US" sz="2400" dirty="0"/>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vi-VN" sz="2400" dirty="0"/>
              <a:t>- tease (v): trêu chọc </a:t>
            </a:r>
            <a:r>
              <a:rPr lang="en-US" sz="2400" dirty="0"/>
              <a:t>	</a:t>
            </a:r>
            <a:r>
              <a:rPr lang="vi-VN" sz="2400" dirty="0"/>
              <a:t>- threaten (v): đe dọa </a:t>
            </a:r>
            <a:endParaRPr lang="en-US" sz="2400" dirty="0"/>
          </a:p>
          <a:p>
            <a:r>
              <a:rPr lang="vi-VN" sz="2400" dirty="0"/>
              <a:t>- praise (v): khen ngợi, tán dương </a:t>
            </a:r>
            <a:r>
              <a:rPr lang="en-US" sz="2400" dirty="0"/>
              <a:t>	</a:t>
            </a:r>
            <a:r>
              <a:rPr lang="vi-VN" sz="2400" dirty="0"/>
              <a:t>- help (v): giúp đỡ </a:t>
            </a:r>
            <a:endParaRPr lang="en-US" sz="2400" dirty="0"/>
          </a:p>
          <a:p>
            <a:r>
              <a:rPr lang="en-US" sz="2400" dirty="0" err="1"/>
              <a:t>Vậy</a:t>
            </a:r>
            <a:r>
              <a:rPr lang="en-US" sz="2400" dirty="0"/>
              <a:t>: flatter = praise</a:t>
            </a:r>
          </a:p>
          <a:p>
            <a:r>
              <a:rPr lang="vi-VN" sz="2400" dirty="0"/>
              <a:t>Dịch: Tôi biết cô ấy chỉ đang nịnh tôi vì cô ấy muốn mượn tiền. </a:t>
            </a:r>
            <a:endParaRPr lang="en-US" sz="2400" dirty="0"/>
          </a:p>
          <a:p>
            <a:endParaRPr lang="en-US" sz="2400" dirty="0"/>
          </a:p>
        </p:txBody>
      </p:sp>
      <p:sp>
        <p:nvSpPr>
          <p:cNvPr id="3" name="Rectangle 2"/>
          <p:cNvSpPr/>
          <p:nvPr/>
        </p:nvSpPr>
        <p:spPr>
          <a:xfrm>
            <a:off x="5410200" y="1066800"/>
            <a:ext cx="457200" cy="3048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54360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0" end="10"/>
                                            </p:txEl>
                                          </p:spTgt>
                                        </p:tgtEl>
                                        <p:attrNameLst>
                                          <p:attrName>style.visibility</p:attrName>
                                        </p:attrNameLst>
                                      </p:cBhvr>
                                      <p:to>
                                        <p:strVal val="visible"/>
                                      </p:to>
                                    </p:set>
                                    <p:anim calcmode="lin" valueType="num">
                                      <p:cBhvr additive="base">
                                        <p:cTn id="35"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Effect transition="in" filter="barn(inVertical)">
                                      <p:cBhvr>
                                        <p:cTn id="4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04800"/>
            <a:ext cx="8763000" cy="6370975"/>
          </a:xfrm>
          <a:prstGeom prst="rect">
            <a:avLst/>
          </a:prstGeom>
          <a:noFill/>
        </p:spPr>
        <p:txBody>
          <a:bodyPr wrap="square" rtlCol="0">
            <a:spAutoFit/>
          </a:bodyPr>
          <a:lstStyle/>
          <a:p>
            <a:r>
              <a:rPr lang="en-US" sz="2400" b="1" dirty="0"/>
              <a:t>Question 23</a:t>
            </a:r>
            <a:r>
              <a:rPr lang="vi-VN" sz="2400" dirty="0"/>
              <a:t>. he student was </a:t>
            </a:r>
            <a:r>
              <a:rPr lang="vi-VN" sz="2400" b="1" u="sng" dirty="0"/>
              <a:t>ecstatic</a:t>
            </a:r>
            <a:r>
              <a:rPr lang="vi-VN" sz="2400" dirty="0"/>
              <a:t> when he found out he received the highest achievable score on the</a:t>
            </a:r>
            <a:endParaRPr lang="en-US" sz="2400" dirty="0"/>
          </a:p>
          <a:p>
            <a:r>
              <a:rPr lang="vi-VN" sz="2400" dirty="0"/>
              <a:t>test.</a:t>
            </a:r>
            <a:endParaRPr lang="en-US" sz="2400" dirty="0"/>
          </a:p>
          <a:p>
            <a:r>
              <a:rPr lang="vi-VN" sz="2400" dirty="0"/>
              <a:t>	</a:t>
            </a:r>
            <a:r>
              <a:rPr lang="vi-VN" sz="2400" b="1" dirty="0"/>
              <a:t>A</a:t>
            </a:r>
            <a:r>
              <a:rPr lang="vi-VN" sz="2400" dirty="0"/>
              <a:t>. excited 	</a:t>
            </a:r>
            <a:r>
              <a:rPr lang="vi-VN" sz="2400" b="1" dirty="0"/>
              <a:t>B</a:t>
            </a:r>
            <a:r>
              <a:rPr lang="vi-VN" sz="2400" dirty="0"/>
              <a:t>. worried 	</a:t>
            </a:r>
            <a:r>
              <a:rPr lang="vi-VN" sz="2400" b="1" dirty="0"/>
              <a:t>C</a:t>
            </a:r>
            <a:r>
              <a:rPr lang="vi-VN" sz="2400" dirty="0"/>
              <a:t>. tragic 	</a:t>
            </a:r>
            <a:r>
              <a:rPr lang="vi-VN" sz="2400" b="1" dirty="0"/>
              <a:t>D</a:t>
            </a:r>
            <a:r>
              <a:rPr lang="vi-VN" sz="2400" dirty="0"/>
              <a:t>. disappointed</a:t>
            </a:r>
            <a:endParaRPr lang="en-US" sz="2400" dirty="0"/>
          </a:p>
          <a:p>
            <a:endParaRPr lang="en-US" sz="2400" b="1" dirty="0" smtClean="0"/>
          </a:p>
          <a:p>
            <a:r>
              <a:rPr lang="vi-VN" sz="2400" dirty="0" smtClean="0"/>
              <a:t>Kiến </a:t>
            </a:r>
            <a:r>
              <a:rPr lang="vi-VN" sz="2400" dirty="0"/>
              <a:t>thức: </a:t>
            </a:r>
            <a:r>
              <a:rPr lang="en-US" sz="2400" dirty="0" err="1"/>
              <a:t>Đồng</a:t>
            </a:r>
            <a:r>
              <a:rPr lang="en-US" sz="2400" dirty="0"/>
              <a:t> </a:t>
            </a:r>
            <a:r>
              <a:rPr lang="en-US" sz="2400" dirty="0" err="1"/>
              <a:t>nghĩa</a:t>
            </a:r>
            <a:r>
              <a:rPr lang="en-US" sz="2400" dirty="0"/>
              <a:t> (</a:t>
            </a:r>
            <a:r>
              <a:rPr lang="en-US" sz="2400" dirty="0" err="1"/>
              <a:t>từ</a:t>
            </a:r>
            <a:r>
              <a:rPr lang="en-US" sz="2400" dirty="0"/>
              <a:t> </a:t>
            </a:r>
            <a:r>
              <a:rPr lang="en-US" sz="2400" dirty="0" err="1"/>
              <a:t>đơn</a:t>
            </a:r>
            <a:r>
              <a:rPr lang="en-US" sz="2400" dirty="0"/>
              <a:t>)</a:t>
            </a:r>
          </a:p>
          <a:p>
            <a:r>
              <a:rPr lang="vi-VN" sz="2400" dirty="0"/>
              <a:t>Giải thích:</a:t>
            </a:r>
            <a:endParaRPr lang="en-US" sz="2400" dirty="0"/>
          </a:p>
          <a:p>
            <a:r>
              <a:rPr lang="en-US" sz="2400" dirty="0"/>
              <a:t>Ta </a:t>
            </a:r>
            <a:r>
              <a:rPr lang="en-US" sz="2400" dirty="0" err="1"/>
              <a:t>có</a:t>
            </a:r>
            <a:r>
              <a:rPr lang="en-US" sz="2400" dirty="0"/>
              <a:t>: - ecstatic (a): </a:t>
            </a:r>
            <a:r>
              <a:rPr lang="en-US" sz="2400" dirty="0" err="1"/>
              <a:t>ngất</a:t>
            </a:r>
            <a:r>
              <a:rPr lang="en-US" sz="2400" dirty="0"/>
              <a:t> </a:t>
            </a:r>
            <a:r>
              <a:rPr lang="en-US" sz="2400" dirty="0" err="1"/>
              <a:t>ngây</a:t>
            </a:r>
            <a:r>
              <a:rPr lang="en-US" sz="2400" dirty="0"/>
              <a:t>/ </a:t>
            </a:r>
            <a:r>
              <a:rPr lang="en-US" sz="2400" dirty="0" err="1"/>
              <a:t>vui</a:t>
            </a:r>
            <a:r>
              <a:rPr lang="en-US" sz="2400" dirty="0"/>
              <a:t> </a:t>
            </a:r>
            <a:r>
              <a:rPr lang="en-US" sz="2400" dirty="0" err="1"/>
              <a:t>mừng</a:t>
            </a:r>
            <a:r>
              <a:rPr lang="en-US" sz="2400" dirty="0"/>
              <a:t>/ </a:t>
            </a:r>
            <a:r>
              <a:rPr lang="en-US" sz="2400" dirty="0" err="1"/>
              <a:t>hào</a:t>
            </a:r>
            <a:r>
              <a:rPr lang="en-US" sz="2400" dirty="0"/>
              <a:t> </a:t>
            </a:r>
            <a:r>
              <a:rPr lang="en-US" sz="2400" dirty="0" err="1"/>
              <a:t>hứng</a:t>
            </a:r>
            <a:endParaRPr lang="en-US" sz="2400" dirty="0"/>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 </a:t>
            </a:r>
          </a:p>
          <a:p>
            <a:r>
              <a:rPr lang="vi-VN" sz="2400" dirty="0"/>
              <a:t>	A. excited </a:t>
            </a:r>
            <a:r>
              <a:rPr lang="en-US" sz="2400" dirty="0"/>
              <a:t>(a): </a:t>
            </a:r>
            <a:r>
              <a:rPr lang="en-US" sz="2400" dirty="0" err="1"/>
              <a:t>hào</a:t>
            </a:r>
            <a:r>
              <a:rPr lang="en-US" sz="2400" dirty="0"/>
              <a:t> </a:t>
            </a:r>
            <a:r>
              <a:rPr lang="en-US" sz="2400" dirty="0" err="1"/>
              <a:t>hứng</a:t>
            </a:r>
            <a:r>
              <a:rPr lang="en-US" sz="2400" dirty="0"/>
              <a:t>/ </a:t>
            </a:r>
            <a:r>
              <a:rPr lang="en-US" sz="2400" dirty="0" err="1"/>
              <a:t>vui</a:t>
            </a:r>
            <a:r>
              <a:rPr lang="en-US" sz="2400" dirty="0"/>
              <a:t> </a:t>
            </a:r>
            <a:r>
              <a:rPr lang="en-US" sz="2400" dirty="0" err="1"/>
              <a:t>mừng</a:t>
            </a:r>
            <a:r>
              <a:rPr lang="en-US" sz="2400" dirty="0"/>
              <a:t>	</a:t>
            </a:r>
            <a:r>
              <a:rPr lang="vi-VN" sz="2400" dirty="0"/>
              <a:t>B. worried </a:t>
            </a:r>
            <a:r>
              <a:rPr lang="en-US" sz="2400" dirty="0"/>
              <a:t>(a): lo </a:t>
            </a:r>
            <a:r>
              <a:rPr lang="en-US" sz="2400" dirty="0" err="1"/>
              <a:t>lắng</a:t>
            </a:r>
            <a:endParaRPr lang="en-US" sz="2400" dirty="0"/>
          </a:p>
          <a:p>
            <a:r>
              <a:rPr lang="en-US" sz="2400" dirty="0"/>
              <a:t>	</a:t>
            </a:r>
            <a:r>
              <a:rPr lang="vi-VN" sz="2400" dirty="0"/>
              <a:t>C. tragic</a:t>
            </a:r>
            <a:r>
              <a:rPr lang="en-US" sz="2400" dirty="0"/>
              <a:t> (a) bi </a:t>
            </a:r>
            <a:r>
              <a:rPr lang="en-US" sz="2400" dirty="0" err="1"/>
              <a:t>kịch</a:t>
            </a:r>
            <a:r>
              <a:rPr lang="en-US" sz="2400" dirty="0"/>
              <a:t>/ </a:t>
            </a:r>
            <a:r>
              <a:rPr lang="en-US" sz="2400" dirty="0" err="1"/>
              <a:t>thảm</a:t>
            </a:r>
            <a:r>
              <a:rPr lang="en-US" sz="2400" dirty="0"/>
              <a:t> </a:t>
            </a:r>
            <a:r>
              <a:rPr lang="en-US" sz="2400" dirty="0" err="1"/>
              <a:t>kịch</a:t>
            </a:r>
            <a:r>
              <a:rPr lang="vi-VN" sz="2400" dirty="0"/>
              <a:t> 	D. disappointed</a:t>
            </a:r>
            <a:r>
              <a:rPr lang="en-US" sz="2400" dirty="0"/>
              <a:t> (a): </a:t>
            </a:r>
            <a:r>
              <a:rPr lang="en-US" sz="2400" dirty="0" err="1"/>
              <a:t>thất</a:t>
            </a:r>
            <a:r>
              <a:rPr lang="en-US" sz="2400" dirty="0"/>
              <a:t> </a:t>
            </a:r>
            <a:r>
              <a:rPr lang="en-US" sz="2400" dirty="0" err="1"/>
              <a:t>vọng</a:t>
            </a:r>
            <a:endParaRPr lang="en-US" sz="2400" dirty="0"/>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A </a:t>
            </a:r>
          </a:p>
          <a:p>
            <a:r>
              <a:rPr lang="en-US" sz="2400" dirty="0"/>
              <a:t>	ecstatic ~ </a:t>
            </a:r>
            <a:r>
              <a:rPr lang="vi-VN" sz="2400" dirty="0"/>
              <a:t>excited</a:t>
            </a:r>
            <a:endParaRPr lang="en-US" sz="2400" dirty="0"/>
          </a:p>
          <a:p>
            <a:r>
              <a:rPr lang="en-US" sz="2400" dirty="0" err="1"/>
              <a:t>Tạm</a:t>
            </a:r>
            <a:r>
              <a:rPr lang="en-US" sz="2400" dirty="0"/>
              <a:t> </a:t>
            </a:r>
            <a:r>
              <a:rPr lang="en-US" sz="2400" dirty="0" err="1"/>
              <a:t>dịch</a:t>
            </a:r>
            <a:r>
              <a:rPr lang="en-US" sz="2400" dirty="0"/>
              <a:t>: </a:t>
            </a:r>
            <a:r>
              <a:rPr lang="en-US" sz="2400" dirty="0" err="1"/>
              <a:t>Sinh</a:t>
            </a:r>
            <a:r>
              <a:rPr lang="en-US" sz="2400" dirty="0"/>
              <a:t> </a:t>
            </a:r>
            <a:r>
              <a:rPr lang="en-US" sz="2400" dirty="0" err="1"/>
              <a:t>viên</a:t>
            </a:r>
            <a:r>
              <a:rPr lang="en-US" sz="2400" dirty="0"/>
              <a:t> </a:t>
            </a:r>
            <a:r>
              <a:rPr lang="en-US" sz="2400" dirty="0" err="1"/>
              <a:t>vui</a:t>
            </a:r>
            <a:r>
              <a:rPr lang="en-US" sz="2400" dirty="0"/>
              <a:t> </a:t>
            </a:r>
            <a:r>
              <a:rPr lang="en-US" sz="2400" dirty="0" err="1"/>
              <a:t>mừng</a:t>
            </a:r>
            <a:r>
              <a:rPr lang="en-US" sz="2400" dirty="0"/>
              <a:t> </a:t>
            </a:r>
            <a:r>
              <a:rPr lang="en-US" sz="2400" dirty="0" err="1"/>
              <a:t>khi</a:t>
            </a:r>
            <a:r>
              <a:rPr lang="en-US" sz="2400" dirty="0"/>
              <a:t> </a:t>
            </a:r>
            <a:r>
              <a:rPr lang="en-US" sz="2400" dirty="0" err="1"/>
              <a:t>biết</a:t>
            </a:r>
            <a:r>
              <a:rPr lang="en-US" sz="2400" dirty="0"/>
              <a:t> </a:t>
            </a:r>
            <a:r>
              <a:rPr lang="en-US" sz="2400" dirty="0" err="1"/>
              <a:t>mình</a:t>
            </a:r>
            <a:r>
              <a:rPr lang="en-US" sz="2400" dirty="0"/>
              <a:t> </a:t>
            </a:r>
            <a:r>
              <a:rPr lang="en-US" sz="2400" dirty="0" err="1"/>
              <a:t>nhận</a:t>
            </a:r>
            <a:r>
              <a:rPr lang="en-US" sz="2400" dirty="0"/>
              <a:t> </a:t>
            </a:r>
            <a:r>
              <a:rPr lang="en-US" sz="2400" dirty="0" err="1"/>
              <a:t>được</a:t>
            </a:r>
            <a:r>
              <a:rPr lang="en-US" sz="2400" dirty="0"/>
              <a:t> </a:t>
            </a:r>
            <a:r>
              <a:rPr lang="en-US" sz="2400" dirty="0" err="1"/>
              <a:t>số</a:t>
            </a:r>
            <a:r>
              <a:rPr lang="en-US" sz="2400" dirty="0"/>
              <a:t> </a:t>
            </a:r>
            <a:r>
              <a:rPr lang="en-US" sz="2400" dirty="0" err="1"/>
              <a:t>điểm</a:t>
            </a:r>
            <a:r>
              <a:rPr lang="en-US" sz="2400" dirty="0"/>
              <a:t> </a:t>
            </a:r>
            <a:r>
              <a:rPr lang="en-US" sz="2400" dirty="0" err="1"/>
              <a:t>cao</a:t>
            </a:r>
            <a:r>
              <a:rPr lang="en-US" sz="2400" dirty="0"/>
              <a:t> </a:t>
            </a:r>
            <a:r>
              <a:rPr lang="en-US" sz="2400" dirty="0" err="1"/>
              <a:t>nhất</a:t>
            </a:r>
            <a:r>
              <a:rPr lang="en-US" sz="2400" dirty="0"/>
              <a:t> </a:t>
            </a:r>
            <a:r>
              <a:rPr lang="en-US" sz="2400" dirty="0" err="1"/>
              <a:t>có</a:t>
            </a:r>
            <a:r>
              <a:rPr lang="en-US" sz="2400" dirty="0"/>
              <a:t> </a:t>
            </a:r>
            <a:r>
              <a:rPr lang="en-US" sz="2400" dirty="0" err="1"/>
              <a:t>thể</a:t>
            </a:r>
            <a:r>
              <a:rPr lang="en-US" sz="2400" dirty="0"/>
              <a:t> </a:t>
            </a:r>
            <a:r>
              <a:rPr lang="en-US" sz="2400" dirty="0" err="1"/>
              <a:t>đạt</a:t>
            </a:r>
            <a:r>
              <a:rPr lang="en-US" sz="2400" dirty="0"/>
              <a:t> </a:t>
            </a:r>
            <a:r>
              <a:rPr lang="en-US" sz="2400" dirty="0" err="1"/>
              <a:t>được</a:t>
            </a:r>
            <a:r>
              <a:rPr lang="en-US" sz="2400" dirty="0"/>
              <a:t> </a:t>
            </a:r>
            <a:r>
              <a:rPr lang="en-US" sz="2400" dirty="0" err="1"/>
              <a:t>trong</a:t>
            </a:r>
            <a:r>
              <a:rPr lang="en-US" sz="2400" dirty="0"/>
              <a:t> </a:t>
            </a:r>
            <a:r>
              <a:rPr lang="en-US" sz="2400" dirty="0" err="1"/>
              <a:t>bài</a:t>
            </a:r>
            <a:r>
              <a:rPr lang="en-US" sz="2400" dirty="0"/>
              <a:t> </a:t>
            </a:r>
            <a:r>
              <a:rPr lang="en-US" sz="2400" dirty="0" err="1"/>
              <a:t>kiểm</a:t>
            </a:r>
            <a:r>
              <a:rPr lang="en-US" sz="2400" dirty="0"/>
              <a:t> </a:t>
            </a:r>
            <a:r>
              <a:rPr lang="en-US" sz="2400" dirty="0" err="1"/>
              <a:t>tra</a:t>
            </a:r>
            <a:r>
              <a:rPr lang="en-US" sz="2400" dirty="0"/>
              <a:t>.</a:t>
            </a:r>
          </a:p>
          <a:p>
            <a:endParaRPr lang="en-US" sz="2400" dirty="0"/>
          </a:p>
        </p:txBody>
      </p:sp>
      <p:sp>
        <p:nvSpPr>
          <p:cNvPr id="3" name="Oval 2"/>
          <p:cNvSpPr/>
          <p:nvPr/>
        </p:nvSpPr>
        <p:spPr>
          <a:xfrm>
            <a:off x="1066800" y="13716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20073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additive="base">
                                        <p:cTn id="1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anim calcmode="lin" valueType="num">
                                      <p:cBhvr additive="base">
                                        <p:cTn id="1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 calcmode="lin" valueType="num">
                                      <p:cBhvr additive="base">
                                        <p:cTn id="1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anim calcmode="lin" valueType="num">
                                      <p:cBhvr additive="base">
                                        <p:cTn id="2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anim calcmode="lin" valueType="num">
                                      <p:cBhvr additive="base">
                                        <p:cTn id="27"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0" end="10"/>
                                            </p:txEl>
                                          </p:spTgt>
                                        </p:tgtEl>
                                        <p:attrNameLst>
                                          <p:attrName>style.visibility</p:attrName>
                                        </p:attrNameLst>
                                      </p:cBhvr>
                                      <p:to>
                                        <p:strVal val="visible"/>
                                      </p:to>
                                    </p:set>
                                    <p:anim calcmode="lin" valueType="num">
                                      <p:cBhvr additive="base">
                                        <p:cTn id="31"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1" end="11"/>
                                            </p:txEl>
                                          </p:spTgt>
                                        </p:tgtEl>
                                        <p:attrNameLst>
                                          <p:attrName>style.visibility</p:attrName>
                                        </p:attrNameLst>
                                      </p:cBhvr>
                                      <p:to>
                                        <p:strVal val="visible"/>
                                      </p:to>
                                    </p:set>
                                    <p:anim calcmode="lin" valueType="num">
                                      <p:cBhvr additive="base">
                                        <p:cTn id="35"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12" end="12"/>
                                            </p:txEl>
                                          </p:spTgt>
                                        </p:tgtEl>
                                        <p:attrNameLst>
                                          <p:attrName>style.visibility</p:attrName>
                                        </p:attrNameLst>
                                      </p:cBhvr>
                                      <p:to>
                                        <p:strVal val="visible"/>
                                      </p:to>
                                    </p:set>
                                    <p:anim calcmode="lin" valueType="num">
                                      <p:cBhvr additive="base">
                                        <p:cTn id="39"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3"/>
                                        </p:tgtEl>
                                        <p:attrNameLst>
                                          <p:attrName>style.visibility</p:attrName>
                                        </p:attrNameLst>
                                      </p:cBhvr>
                                      <p:to>
                                        <p:strVal val="visible"/>
                                      </p:to>
                                    </p:set>
                                    <p:animEffect transition="in" filter="fade">
                                      <p:cBhvr>
                                        <p:cTn id="45" dur="1000"/>
                                        <p:tgtEl>
                                          <p:spTgt spid="3"/>
                                        </p:tgtEl>
                                      </p:cBhvr>
                                    </p:animEffect>
                                    <p:anim calcmode="lin" valueType="num">
                                      <p:cBhvr>
                                        <p:cTn id="46" dur="1000" fill="hold"/>
                                        <p:tgtEl>
                                          <p:spTgt spid="3"/>
                                        </p:tgtEl>
                                        <p:attrNameLst>
                                          <p:attrName>ppt_x</p:attrName>
                                        </p:attrNameLst>
                                      </p:cBhvr>
                                      <p:tavLst>
                                        <p:tav tm="0">
                                          <p:val>
                                            <p:strVal val="#ppt_x"/>
                                          </p:val>
                                        </p:tav>
                                        <p:tav tm="100000">
                                          <p:val>
                                            <p:strVal val="#ppt_x"/>
                                          </p:val>
                                        </p:tav>
                                      </p:tavLst>
                                    </p:anim>
                                    <p:anim calcmode="lin" valueType="num">
                                      <p:cBhvr>
                                        <p:cTn id="4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04800"/>
            <a:ext cx="8763000" cy="5632311"/>
          </a:xfrm>
          <a:prstGeom prst="rect">
            <a:avLst/>
          </a:prstGeom>
          <a:noFill/>
        </p:spPr>
        <p:txBody>
          <a:bodyPr wrap="square" rtlCol="0">
            <a:spAutoFit/>
          </a:bodyPr>
          <a:lstStyle/>
          <a:p>
            <a:r>
              <a:rPr lang="en-US" sz="2000" b="1" dirty="0"/>
              <a:t>Question 24</a:t>
            </a:r>
            <a:r>
              <a:rPr lang="en-US" sz="2000" dirty="0"/>
              <a:t>. If you want to be a successful gardener, of course you’ve got to </a:t>
            </a:r>
            <a:r>
              <a:rPr lang="en-US" sz="2000" b="1" u="sng" dirty="0"/>
              <a:t>have green fingers</a:t>
            </a:r>
            <a:r>
              <a:rPr lang="en-US" sz="2000" dirty="0"/>
              <a:t>. </a:t>
            </a:r>
          </a:p>
          <a:p>
            <a:r>
              <a:rPr lang="en-US" sz="2000" dirty="0"/>
              <a:t>	</a:t>
            </a:r>
            <a:r>
              <a:rPr lang="en-US" sz="2000" b="1" dirty="0"/>
              <a:t>A</a:t>
            </a:r>
            <a:r>
              <a:rPr lang="en-US" sz="2000" dirty="0"/>
              <a:t>. lack skills in gardening	</a:t>
            </a:r>
            <a:r>
              <a:rPr lang="en-US" sz="2000" b="1" dirty="0"/>
              <a:t>B</a:t>
            </a:r>
            <a:r>
              <a:rPr lang="en-US" sz="2000" dirty="0"/>
              <a:t>. have a good head for gardening</a:t>
            </a:r>
          </a:p>
          <a:p>
            <a:r>
              <a:rPr lang="en-US" sz="2000" dirty="0"/>
              <a:t>	</a:t>
            </a:r>
            <a:r>
              <a:rPr lang="en-US" sz="2000" b="1" dirty="0"/>
              <a:t>C</a:t>
            </a:r>
            <a:r>
              <a:rPr lang="en-US" sz="2000" dirty="0"/>
              <a:t>. be better at doing the gardening	</a:t>
            </a:r>
            <a:r>
              <a:rPr lang="en-US" sz="2000" b="1" dirty="0"/>
              <a:t>D</a:t>
            </a:r>
            <a:r>
              <a:rPr lang="en-US" sz="2000" dirty="0"/>
              <a:t>. make plants grow well</a:t>
            </a:r>
          </a:p>
          <a:p>
            <a:endParaRPr lang="en-US" sz="2000" b="1" dirty="0" smtClean="0"/>
          </a:p>
          <a:p>
            <a:r>
              <a:rPr lang="en-US" sz="2000" dirty="0" err="1" smtClean="0"/>
              <a:t>Kiến</a:t>
            </a:r>
            <a:r>
              <a:rPr lang="en-US" sz="2000" dirty="0" smtClean="0"/>
              <a:t> </a:t>
            </a:r>
            <a:r>
              <a:rPr lang="en-US" sz="2000" dirty="0" err="1"/>
              <a:t>thức</a:t>
            </a:r>
            <a:r>
              <a:rPr lang="en-US" sz="2000" dirty="0"/>
              <a:t>: </a:t>
            </a:r>
            <a:r>
              <a:rPr lang="en-US" sz="2000" dirty="0" err="1"/>
              <a:t>Trái</a:t>
            </a:r>
            <a:r>
              <a:rPr lang="en-US" sz="2000" dirty="0"/>
              <a:t> </a:t>
            </a:r>
            <a:r>
              <a:rPr lang="en-US" sz="2000" dirty="0" err="1"/>
              <a:t>nghĩa</a:t>
            </a:r>
            <a:r>
              <a:rPr lang="en-US" sz="2000" dirty="0"/>
              <a:t> (</a:t>
            </a:r>
            <a:r>
              <a:rPr lang="en-US" sz="2000" dirty="0" err="1"/>
              <a:t>cụm</a:t>
            </a:r>
            <a:r>
              <a:rPr lang="en-US" sz="2000" dirty="0"/>
              <a:t> </a:t>
            </a:r>
            <a:r>
              <a:rPr lang="en-US" sz="2000" dirty="0" err="1"/>
              <a:t>từ</a:t>
            </a:r>
            <a:r>
              <a:rPr lang="en-US" sz="2000" dirty="0"/>
              <a:t> </a:t>
            </a:r>
            <a:r>
              <a:rPr lang="en-US" sz="2000" dirty="0" err="1"/>
              <a:t>hoặc</a:t>
            </a:r>
            <a:r>
              <a:rPr lang="en-US" sz="2000" dirty="0"/>
              <a:t> </a:t>
            </a:r>
            <a:r>
              <a:rPr lang="en-US" sz="2000" dirty="0" err="1"/>
              <a:t>thành</a:t>
            </a:r>
            <a:r>
              <a:rPr lang="en-US" sz="2000" dirty="0"/>
              <a:t> </a:t>
            </a:r>
            <a:r>
              <a:rPr lang="en-US" sz="2000" dirty="0" err="1"/>
              <a:t>ngữ</a:t>
            </a:r>
            <a:r>
              <a:rPr lang="en-US" sz="2000" dirty="0"/>
              <a:t>)</a:t>
            </a:r>
          </a:p>
          <a:p>
            <a:r>
              <a:rPr lang="en-US" sz="2000" dirty="0" err="1"/>
              <a:t>Giải</a:t>
            </a:r>
            <a:r>
              <a:rPr lang="en-US" sz="2000" dirty="0"/>
              <a:t> </a:t>
            </a:r>
            <a:r>
              <a:rPr lang="en-US" sz="2000" dirty="0" err="1"/>
              <a:t>thích</a:t>
            </a:r>
            <a:r>
              <a:rPr lang="en-US" sz="2000" dirty="0"/>
              <a:t>:</a:t>
            </a:r>
          </a:p>
          <a:p>
            <a:r>
              <a:rPr lang="en-US" sz="2000" dirty="0"/>
              <a:t>Ta </a:t>
            </a:r>
            <a:r>
              <a:rPr lang="en-US" sz="2000" dirty="0" err="1"/>
              <a:t>có</a:t>
            </a:r>
            <a:r>
              <a:rPr lang="en-US" sz="2000" dirty="0"/>
              <a:t> </a:t>
            </a:r>
            <a:r>
              <a:rPr lang="en-US" sz="2000" dirty="0" err="1"/>
              <a:t>thành</a:t>
            </a:r>
            <a:r>
              <a:rPr lang="en-US" sz="2000" dirty="0"/>
              <a:t> </a:t>
            </a:r>
            <a:r>
              <a:rPr lang="en-US" sz="2000" dirty="0" err="1"/>
              <a:t>ngữ</a:t>
            </a:r>
            <a:r>
              <a:rPr lang="en-US" sz="2000" dirty="0"/>
              <a:t>: have green fingers: </a:t>
            </a:r>
            <a:r>
              <a:rPr lang="en-US" sz="2000" dirty="0" err="1"/>
              <a:t>mát</a:t>
            </a:r>
            <a:r>
              <a:rPr lang="en-US" sz="2000" dirty="0"/>
              <a:t> </a:t>
            </a:r>
            <a:r>
              <a:rPr lang="en-US" sz="2000" dirty="0" err="1"/>
              <a:t>tay</a:t>
            </a:r>
            <a:r>
              <a:rPr lang="en-US" sz="2000" dirty="0"/>
              <a:t>/ </a:t>
            </a:r>
            <a:r>
              <a:rPr lang="en-US" sz="2000" dirty="0" err="1"/>
              <a:t>có</a:t>
            </a:r>
            <a:r>
              <a:rPr lang="en-US" sz="2000" dirty="0"/>
              <a:t> </a:t>
            </a:r>
            <a:r>
              <a:rPr lang="en-US" sz="2000" dirty="0" err="1"/>
              <a:t>tài</a:t>
            </a:r>
            <a:r>
              <a:rPr lang="en-US" sz="2000" dirty="0"/>
              <a:t> </a:t>
            </a:r>
            <a:r>
              <a:rPr lang="en-US" sz="2000" dirty="0" err="1"/>
              <a:t>làm</a:t>
            </a:r>
            <a:r>
              <a:rPr lang="en-US" sz="2000" dirty="0"/>
              <a:t> </a:t>
            </a:r>
            <a:r>
              <a:rPr lang="en-US" sz="2000" dirty="0" err="1"/>
              <a:t>vườn</a:t>
            </a:r>
            <a:r>
              <a:rPr lang="en-US" sz="2000" dirty="0"/>
              <a:t>/ </a:t>
            </a:r>
            <a:r>
              <a:rPr lang="en-US" sz="2000" dirty="0" err="1"/>
              <a:t>có</a:t>
            </a:r>
            <a:r>
              <a:rPr lang="en-US" sz="2000" dirty="0"/>
              <a:t> </a:t>
            </a:r>
            <a:r>
              <a:rPr lang="en-US" sz="2000" dirty="0" err="1"/>
              <a:t>khiếu</a:t>
            </a:r>
            <a:r>
              <a:rPr lang="en-US" sz="2000" dirty="0"/>
              <a:t> </a:t>
            </a:r>
            <a:r>
              <a:rPr lang="en-US" sz="2000" dirty="0" err="1"/>
              <a:t>làm</a:t>
            </a:r>
            <a:r>
              <a:rPr lang="en-US" sz="2000" dirty="0"/>
              <a:t> </a:t>
            </a:r>
            <a:r>
              <a:rPr lang="en-US" sz="2000" dirty="0" err="1"/>
              <a:t>vườn</a:t>
            </a:r>
            <a:endParaRPr lang="en-US" sz="2000" dirty="0"/>
          </a:p>
          <a:p>
            <a:r>
              <a:rPr lang="en-US" sz="2000" dirty="0" err="1"/>
              <a:t>Xét</a:t>
            </a:r>
            <a:r>
              <a:rPr lang="en-US" sz="2000" dirty="0"/>
              <a:t> </a:t>
            </a:r>
            <a:r>
              <a:rPr lang="en-US" sz="2000" dirty="0" err="1"/>
              <a:t>các</a:t>
            </a:r>
            <a:r>
              <a:rPr lang="en-US" sz="2000" dirty="0"/>
              <a:t> </a:t>
            </a:r>
            <a:r>
              <a:rPr lang="en-US" sz="2000" dirty="0" err="1"/>
              <a:t>đáp</a:t>
            </a:r>
            <a:r>
              <a:rPr lang="en-US" sz="2000" dirty="0"/>
              <a:t> </a:t>
            </a:r>
            <a:r>
              <a:rPr lang="en-US" sz="2000" dirty="0" err="1"/>
              <a:t>án</a:t>
            </a:r>
            <a:r>
              <a:rPr lang="en-US" sz="2000" dirty="0"/>
              <a:t>:</a:t>
            </a:r>
          </a:p>
          <a:p>
            <a:r>
              <a:rPr lang="en-US" sz="2000" dirty="0"/>
              <a:t>	A. lack skills in gardening: </a:t>
            </a:r>
            <a:r>
              <a:rPr lang="en-US" sz="2000" dirty="0" err="1"/>
              <a:t>thiếu</a:t>
            </a:r>
            <a:r>
              <a:rPr lang="en-US" sz="2000" dirty="0"/>
              <a:t> </a:t>
            </a:r>
            <a:r>
              <a:rPr lang="en-US" sz="2000" dirty="0" err="1"/>
              <a:t>kỹ</a:t>
            </a:r>
            <a:r>
              <a:rPr lang="en-US" sz="2000" dirty="0"/>
              <a:t> </a:t>
            </a:r>
            <a:r>
              <a:rPr lang="en-US" sz="2000" dirty="0" err="1"/>
              <a:t>năng</a:t>
            </a:r>
            <a:r>
              <a:rPr lang="en-US" sz="2000" dirty="0"/>
              <a:t> </a:t>
            </a:r>
            <a:r>
              <a:rPr lang="en-US" sz="2000" dirty="0" err="1"/>
              <a:t>làm</a:t>
            </a:r>
            <a:r>
              <a:rPr lang="en-US" sz="2000" dirty="0"/>
              <a:t> </a:t>
            </a:r>
            <a:r>
              <a:rPr lang="en-US" sz="2000" dirty="0" err="1"/>
              <a:t>vườn</a:t>
            </a:r>
            <a:r>
              <a:rPr lang="en-US" sz="2000" dirty="0"/>
              <a:t>	</a:t>
            </a:r>
          </a:p>
          <a:p>
            <a:r>
              <a:rPr lang="en-US" sz="2000" dirty="0"/>
              <a:t>	B. have a good head for gardening: </a:t>
            </a:r>
            <a:r>
              <a:rPr lang="en-US" sz="2000" dirty="0" err="1"/>
              <a:t>có</a:t>
            </a:r>
            <a:r>
              <a:rPr lang="en-US" sz="2000" dirty="0"/>
              <a:t> </a:t>
            </a:r>
            <a:r>
              <a:rPr lang="en-US" sz="2000" dirty="0" err="1"/>
              <a:t>tài</a:t>
            </a:r>
            <a:r>
              <a:rPr lang="en-US" sz="2000" dirty="0"/>
              <a:t>/ </a:t>
            </a:r>
            <a:r>
              <a:rPr lang="en-US" sz="2000" dirty="0" err="1"/>
              <a:t>khiếu</a:t>
            </a:r>
            <a:r>
              <a:rPr lang="en-US" sz="2000" dirty="0"/>
              <a:t> </a:t>
            </a:r>
            <a:r>
              <a:rPr lang="en-US" sz="2000" dirty="0" err="1"/>
              <a:t>làm</a:t>
            </a:r>
            <a:r>
              <a:rPr lang="en-US" sz="2000" dirty="0"/>
              <a:t> </a:t>
            </a:r>
            <a:r>
              <a:rPr lang="en-US" sz="2000" dirty="0" err="1"/>
              <a:t>vườn</a:t>
            </a:r>
            <a:endParaRPr lang="en-US" sz="2000" dirty="0"/>
          </a:p>
          <a:p>
            <a:r>
              <a:rPr lang="en-US" sz="2000" dirty="0"/>
              <a:t>	C. be better at doing the gardening: </a:t>
            </a:r>
            <a:r>
              <a:rPr lang="en-US" sz="2000" dirty="0" err="1"/>
              <a:t>giỏi</a:t>
            </a:r>
            <a:r>
              <a:rPr lang="en-US" sz="2000" dirty="0"/>
              <a:t> </a:t>
            </a:r>
            <a:r>
              <a:rPr lang="en-US" sz="2000" dirty="0" err="1"/>
              <a:t>làm</a:t>
            </a:r>
            <a:r>
              <a:rPr lang="en-US" sz="2000" dirty="0"/>
              <a:t> </a:t>
            </a:r>
            <a:r>
              <a:rPr lang="en-US" sz="2000" dirty="0" err="1"/>
              <a:t>vườn</a:t>
            </a:r>
            <a:r>
              <a:rPr lang="en-US" sz="2000" dirty="0"/>
              <a:t>	 </a:t>
            </a:r>
            <a:r>
              <a:rPr lang="en-US" sz="2000" dirty="0" err="1"/>
              <a:t>hơn</a:t>
            </a:r>
            <a:endParaRPr lang="en-US" sz="2000" dirty="0"/>
          </a:p>
          <a:p>
            <a:r>
              <a:rPr lang="en-US" sz="2000" dirty="0"/>
              <a:t>	D. make plants grow well: </a:t>
            </a:r>
            <a:r>
              <a:rPr lang="en-US" sz="2000" dirty="0" err="1"/>
              <a:t>làm</a:t>
            </a:r>
            <a:r>
              <a:rPr lang="en-US" sz="2000" dirty="0"/>
              <a:t> </a:t>
            </a:r>
            <a:r>
              <a:rPr lang="en-US" sz="2000" dirty="0" err="1"/>
              <a:t>cho</a:t>
            </a:r>
            <a:r>
              <a:rPr lang="en-US" sz="2000" dirty="0"/>
              <a:t> </a:t>
            </a:r>
            <a:r>
              <a:rPr lang="en-US" sz="2000" dirty="0" err="1"/>
              <a:t>cây</a:t>
            </a:r>
            <a:r>
              <a:rPr lang="en-US" sz="2000" dirty="0"/>
              <a:t> </a:t>
            </a:r>
            <a:r>
              <a:rPr lang="en-US" sz="2000" dirty="0" err="1"/>
              <a:t>cối</a:t>
            </a:r>
            <a:r>
              <a:rPr lang="en-US" sz="2000" dirty="0"/>
              <a:t> </a:t>
            </a:r>
            <a:r>
              <a:rPr lang="en-US" sz="2000" dirty="0" err="1"/>
              <a:t>phát</a:t>
            </a:r>
            <a:r>
              <a:rPr lang="en-US" sz="2000" dirty="0"/>
              <a:t> </a:t>
            </a:r>
            <a:r>
              <a:rPr lang="en-US" sz="2000" dirty="0" err="1"/>
              <a:t>triển</a:t>
            </a:r>
            <a:r>
              <a:rPr lang="en-US" sz="2000" dirty="0"/>
              <a:t> </a:t>
            </a:r>
            <a:r>
              <a:rPr lang="en-US" sz="2000" dirty="0" err="1"/>
              <a:t>tốt</a:t>
            </a:r>
            <a:endParaRPr lang="en-US" sz="2000" dirty="0"/>
          </a:p>
          <a:p>
            <a:r>
              <a:rPr lang="en-US" sz="2000" dirty="0" err="1"/>
              <a:t>Vậy</a:t>
            </a:r>
            <a:r>
              <a:rPr lang="en-US" sz="2000" dirty="0"/>
              <a:t> </a:t>
            </a:r>
            <a:r>
              <a:rPr lang="en-US" sz="2000" dirty="0" err="1"/>
              <a:t>đáp</a:t>
            </a:r>
            <a:r>
              <a:rPr lang="en-US" sz="2000" dirty="0"/>
              <a:t> </a:t>
            </a:r>
            <a:r>
              <a:rPr lang="en-US" sz="2000" dirty="0" err="1"/>
              <a:t>án</a:t>
            </a:r>
            <a:r>
              <a:rPr lang="en-US" sz="2000" dirty="0"/>
              <a:t> </a:t>
            </a:r>
            <a:r>
              <a:rPr lang="en-US" sz="2000" dirty="0" err="1"/>
              <a:t>đúng</a:t>
            </a:r>
            <a:r>
              <a:rPr lang="en-US" sz="2000" dirty="0"/>
              <a:t>: A</a:t>
            </a:r>
          </a:p>
          <a:p>
            <a:r>
              <a:rPr lang="en-US" sz="2000" dirty="0"/>
              <a:t>	have green fingers &gt;&lt; lack skills in gardening</a:t>
            </a:r>
          </a:p>
          <a:p>
            <a:r>
              <a:rPr lang="en-US" sz="2000" dirty="0" err="1"/>
              <a:t>Tạm</a:t>
            </a:r>
            <a:r>
              <a:rPr lang="en-US" sz="2000" dirty="0"/>
              <a:t> </a:t>
            </a:r>
            <a:r>
              <a:rPr lang="en-US" sz="2000" dirty="0" err="1"/>
              <a:t>dịch</a:t>
            </a:r>
            <a:r>
              <a:rPr lang="en-US" sz="2000" dirty="0"/>
              <a:t>: </a:t>
            </a:r>
            <a:r>
              <a:rPr lang="en-US" sz="2000" dirty="0" err="1"/>
              <a:t>Nếu</a:t>
            </a:r>
            <a:r>
              <a:rPr lang="en-US" sz="2000" dirty="0"/>
              <a:t> </a:t>
            </a:r>
            <a:r>
              <a:rPr lang="en-US" sz="2000" dirty="0" err="1"/>
              <a:t>bạn</a:t>
            </a:r>
            <a:r>
              <a:rPr lang="en-US" sz="2000" dirty="0"/>
              <a:t> </a:t>
            </a:r>
            <a:r>
              <a:rPr lang="en-US" sz="2000" dirty="0" err="1"/>
              <a:t>muốn</a:t>
            </a:r>
            <a:r>
              <a:rPr lang="en-US" sz="2000" dirty="0"/>
              <a:t> </a:t>
            </a:r>
            <a:r>
              <a:rPr lang="en-US" sz="2000" dirty="0" err="1"/>
              <a:t>trở</a:t>
            </a:r>
            <a:r>
              <a:rPr lang="en-US" sz="2000" dirty="0"/>
              <a:t> </a:t>
            </a:r>
            <a:r>
              <a:rPr lang="en-US" sz="2000" dirty="0" err="1"/>
              <a:t>thành</a:t>
            </a:r>
            <a:r>
              <a:rPr lang="en-US" sz="2000" dirty="0"/>
              <a:t> </a:t>
            </a:r>
            <a:r>
              <a:rPr lang="en-US" sz="2000" dirty="0" err="1"/>
              <a:t>một</a:t>
            </a:r>
            <a:r>
              <a:rPr lang="en-US" sz="2000" dirty="0"/>
              <a:t> </a:t>
            </a:r>
            <a:r>
              <a:rPr lang="en-US" sz="2000" dirty="0" err="1"/>
              <a:t>người</a:t>
            </a:r>
            <a:r>
              <a:rPr lang="en-US" sz="2000" dirty="0"/>
              <a:t> </a:t>
            </a:r>
            <a:r>
              <a:rPr lang="en-US" sz="2000" dirty="0" err="1"/>
              <a:t>làm</a:t>
            </a:r>
            <a:r>
              <a:rPr lang="en-US" sz="2000" dirty="0"/>
              <a:t> </a:t>
            </a:r>
            <a:r>
              <a:rPr lang="en-US" sz="2000" dirty="0" err="1"/>
              <a:t>vườn</a:t>
            </a:r>
            <a:r>
              <a:rPr lang="en-US" sz="2000" dirty="0"/>
              <a:t> </a:t>
            </a:r>
            <a:r>
              <a:rPr lang="en-US" sz="2000" dirty="0" err="1"/>
              <a:t>thành</a:t>
            </a:r>
            <a:r>
              <a:rPr lang="en-US" sz="2000" dirty="0"/>
              <a:t> </a:t>
            </a:r>
            <a:r>
              <a:rPr lang="en-US" sz="2000" dirty="0" err="1"/>
              <a:t>công</a:t>
            </a:r>
            <a:r>
              <a:rPr lang="en-US" sz="2000" dirty="0"/>
              <a:t>, </a:t>
            </a:r>
            <a:r>
              <a:rPr lang="en-US" sz="2000" dirty="0" err="1"/>
              <a:t>tất</a:t>
            </a:r>
            <a:r>
              <a:rPr lang="en-US" sz="2000" dirty="0"/>
              <a:t> </a:t>
            </a:r>
            <a:r>
              <a:rPr lang="en-US" sz="2000" dirty="0" err="1"/>
              <a:t>nhiên</a:t>
            </a:r>
            <a:r>
              <a:rPr lang="en-US" sz="2000" dirty="0"/>
              <a:t> </a:t>
            </a:r>
            <a:r>
              <a:rPr lang="en-US" sz="2000" dirty="0" err="1"/>
              <a:t>bạn</a:t>
            </a:r>
            <a:r>
              <a:rPr lang="en-US" sz="2000" dirty="0"/>
              <a:t> </a:t>
            </a:r>
            <a:r>
              <a:rPr lang="en-US" sz="2000" dirty="0" err="1"/>
              <a:t>phải</a:t>
            </a:r>
            <a:r>
              <a:rPr lang="en-US" sz="2000" dirty="0"/>
              <a:t> </a:t>
            </a:r>
            <a:r>
              <a:rPr lang="en-US" sz="2000" dirty="0" err="1"/>
              <a:t>có</a:t>
            </a:r>
            <a:r>
              <a:rPr lang="en-US" sz="2000" dirty="0"/>
              <a:t> </a:t>
            </a:r>
            <a:r>
              <a:rPr lang="en-US" sz="2000" dirty="0" err="1"/>
              <a:t>khiếu</a:t>
            </a:r>
            <a:r>
              <a:rPr lang="en-US" sz="2000" dirty="0"/>
              <a:t> </a:t>
            </a:r>
            <a:r>
              <a:rPr lang="en-US" sz="2000" dirty="0" err="1"/>
              <a:t>làm</a:t>
            </a:r>
            <a:r>
              <a:rPr lang="en-US" sz="2000" dirty="0"/>
              <a:t> </a:t>
            </a:r>
            <a:r>
              <a:rPr lang="en-US" sz="2000" dirty="0" err="1"/>
              <a:t>vườn</a:t>
            </a:r>
            <a:r>
              <a:rPr lang="en-US" sz="2000" dirty="0"/>
              <a:t>.</a:t>
            </a:r>
          </a:p>
          <a:p>
            <a:endParaRPr lang="en-US" sz="2000" dirty="0"/>
          </a:p>
        </p:txBody>
      </p:sp>
      <p:sp>
        <p:nvSpPr>
          <p:cNvPr id="3" name="Oval 2"/>
          <p:cNvSpPr/>
          <p:nvPr/>
        </p:nvSpPr>
        <p:spPr>
          <a:xfrm>
            <a:off x="990600" y="9906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31538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additive="base">
                                        <p:cTn id="1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anim calcmode="lin" valueType="num">
                                      <p:cBhvr additive="base">
                                        <p:cTn id="1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 calcmode="lin" valueType="num">
                                      <p:cBhvr additive="base">
                                        <p:cTn id="1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anim calcmode="lin" valueType="num">
                                      <p:cBhvr additive="base">
                                        <p:cTn id="2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anim calcmode="lin" valueType="num">
                                      <p:cBhvr additive="base">
                                        <p:cTn id="27"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0" end="10"/>
                                            </p:txEl>
                                          </p:spTgt>
                                        </p:tgtEl>
                                        <p:attrNameLst>
                                          <p:attrName>style.visibility</p:attrName>
                                        </p:attrNameLst>
                                      </p:cBhvr>
                                      <p:to>
                                        <p:strVal val="visible"/>
                                      </p:to>
                                    </p:set>
                                    <p:anim calcmode="lin" valueType="num">
                                      <p:cBhvr additive="base">
                                        <p:cTn id="31"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1" end="11"/>
                                            </p:txEl>
                                          </p:spTgt>
                                        </p:tgtEl>
                                        <p:attrNameLst>
                                          <p:attrName>style.visibility</p:attrName>
                                        </p:attrNameLst>
                                      </p:cBhvr>
                                      <p:to>
                                        <p:strVal val="visible"/>
                                      </p:to>
                                    </p:set>
                                    <p:anim calcmode="lin" valueType="num">
                                      <p:cBhvr additive="base">
                                        <p:cTn id="35"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12" end="12"/>
                                            </p:txEl>
                                          </p:spTgt>
                                        </p:tgtEl>
                                        <p:attrNameLst>
                                          <p:attrName>style.visibility</p:attrName>
                                        </p:attrNameLst>
                                      </p:cBhvr>
                                      <p:to>
                                        <p:strVal val="visible"/>
                                      </p:to>
                                    </p:set>
                                    <p:anim calcmode="lin" valueType="num">
                                      <p:cBhvr additive="base">
                                        <p:cTn id="39"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2" end="12"/>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2">
                                            <p:txEl>
                                              <p:pRg st="13" end="13"/>
                                            </p:txEl>
                                          </p:spTgt>
                                        </p:tgtEl>
                                        <p:attrNameLst>
                                          <p:attrName>style.visibility</p:attrName>
                                        </p:attrNameLst>
                                      </p:cBhvr>
                                      <p:to>
                                        <p:strVal val="visible"/>
                                      </p:to>
                                    </p:set>
                                    <p:anim calcmode="lin" valueType="num">
                                      <p:cBhvr additive="base">
                                        <p:cTn id="43"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13" end="13"/>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2">
                                            <p:txEl>
                                              <p:pRg st="14" end="14"/>
                                            </p:txEl>
                                          </p:spTgt>
                                        </p:tgtEl>
                                        <p:attrNameLst>
                                          <p:attrName>style.visibility</p:attrName>
                                        </p:attrNameLst>
                                      </p:cBhvr>
                                      <p:to>
                                        <p:strVal val="visible"/>
                                      </p:to>
                                    </p:set>
                                    <p:anim calcmode="lin" valueType="num">
                                      <p:cBhvr additive="base">
                                        <p:cTn id="47"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
                                        </p:tgtEl>
                                        <p:attrNameLst>
                                          <p:attrName>style.visibility</p:attrName>
                                        </p:attrNameLst>
                                      </p:cBhvr>
                                      <p:to>
                                        <p:strVal val="visible"/>
                                      </p:to>
                                    </p:set>
                                    <p:anim calcmode="lin" valueType="num">
                                      <p:cBhvr additive="base">
                                        <p:cTn id="53" dur="500" fill="hold"/>
                                        <p:tgtEl>
                                          <p:spTgt spid="3"/>
                                        </p:tgtEl>
                                        <p:attrNameLst>
                                          <p:attrName>ppt_x</p:attrName>
                                        </p:attrNameLst>
                                      </p:cBhvr>
                                      <p:tavLst>
                                        <p:tav tm="0">
                                          <p:val>
                                            <p:strVal val="#ppt_x"/>
                                          </p:val>
                                        </p:tav>
                                        <p:tav tm="100000">
                                          <p:val>
                                            <p:strVal val="#ppt_x"/>
                                          </p:val>
                                        </p:tav>
                                      </p:tavLst>
                                    </p:anim>
                                    <p:anim calcmode="lin" valueType="num">
                                      <p:cBhvr additive="base">
                                        <p:cTn id="5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839200" cy="5632311"/>
          </a:xfrm>
          <a:prstGeom prst="rect">
            <a:avLst/>
          </a:prstGeom>
          <a:noFill/>
        </p:spPr>
        <p:txBody>
          <a:bodyPr wrap="square" rtlCol="0">
            <a:spAutoFit/>
          </a:bodyPr>
          <a:lstStyle/>
          <a:p>
            <a:r>
              <a:rPr lang="en-US" sz="2000" b="1" dirty="0"/>
              <a:t>Question 25</a:t>
            </a:r>
            <a:r>
              <a:rPr lang="vi-VN" sz="2000" dirty="0"/>
              <a:t>. </a:t>
            </a:r>
            <a:r>
              <a:rPr lang="en-US" sz="2000" dirty="0"/>
              <a:t>2008 is a memorable year for people around the world because of the global financial </a:t>
            </a:r>
            <a:r>
              <a:rPr lang="en-US" sz="2000" b="1" u="sng" dirty="0"/>
              <a:t>recession</a:t>
            </a:r>
            <a:r>
              <a:rPr lang="en-US" sz="2000" dirty="0"/>
              <a:t> that hit practically every sector of world economy.</a:t>
            </a:r>
          </a:p>
          <a:p>
            <a:r>
              <a:rPr lang="en-US" sz="2000" dirty="0"/>
              <a:t>	</a:t>
            </a:r>
            <a:r>
              <a:rPr lang="en-US" sz="2000" b="1" dirty="0"/>
              <a:t>A</a:t>
            </a:r>
            <a:r>
              <a:rPr lang="en-US" sz="2000" dirty="0"/>
              <a:t>. prosperity	</a:t>
            </a:r>
            <a:r>
              <a:rPr lang="en-US" sz="2000" b="1" dirty="0"/>
              <a:t>B</a:t>
            </a:r>
            <a:r>
              <a:rPr lang="en-US" sz="2000" dirty="0"/>
              <a:t>. downturn	</a:t>
            </a:r>
            <a:r>
              <a:rPr lang="en-US" sz="2000" b="1" dirty="0"/>
              <a:t>C</a:t>
            </a:r>
            <a:r>
              <a:rPr lang="en-US" sz="2000" dirty="0"/>
              <a:t>. crisis	</a:t>
            </a:r>
            <a:r>
              <a:rPr lang="en-US" sz="2000" b="1" dirty="0"/>
              <a:t>D</a:t>
            </a:r>
            <a:r>
              <a:rPr lang="en-US" sz="2000" dirty="0"/>
              <a:t>. depression</a:t>
            </a:r>
          </a:p>
          <a:p>
            <a:endParaRPr lang="en-US" sz="2000" b="1" dirty="0" smtClean="0"/>
          </a:p>
          <a:p>
            <a:r>
              <a:rPr lang="en-US" sz="2000" dirty="0" err="1" smtClean="0"/>
              <a:t>Kiến</a:t>
            </a:r>
            <a:r>
              <a:rPr lang="en-US" sz="2000" dirty="0" smtClean="0"/>
              <a:t> </a:t>
            </a:r>
            <a:r>
              <a:rPr lang="en-US" sz="2000" dirty="0" err="1"/>
              <a:t>thức</a:t>
            </a:r>
            <a:r>
              <a:rPr lang="en-US" sz="2000" dirty="0"/>
              <a:t>: </a:t>
            </a:r>
            <a:r>
              <a:rPr lang="en-US" sz="2000" dirty="0" err="1"/>
              <a:t>Trái</a:t>
            </a:r>
            <a:r>
              <a:rPr lang="en-US" sz="2000" dirty="0"/>
              <a:t> </a:t>
            </a:r>
            <a:r>
              <a:rPr lang="en-US" sz="2000" dirty="0" err="1"/>
              <a:t>nghĩa</a:t>
            </a:r>
            <a:r>
              <a:rPr lang="en-US" sz="2000" dirty="0"/>
              <a:t> (</a:t>
            </a:r>
            <a:r>
              <a:rPr lang="en-US" sz="2000" dirty="0" err="1"/>
              <a:t>từ</a:t>
            </a:r>
            <a:r>
              <a:rPr lang="en-US" sz="2000" dirty="0"/>
              <a:t> </a:t>
            </a:r>
            <a:r>
              <a:rPr lang="en-US" sz="2000" dirty="0" err="1"/>
              <a:t>đơn</a:t>
            </a:r>
            <a:r>
              <a:rPr lang="en-US" sz="2000" dirty="0"/>
              <a:t>)</a:t>
            </a:r>
          </a:p>
          <a:p>
            <a:r>
              <a:rPr lang="en-US" sz="2000" dirty="0" err="1"/>
              <a:t>Giải</a:t>
            </a:r>
            <a:r>
              <a:rPr lang="en-US" sz="2000" dirty="0"/>
              <a:t> </a:t>
            </a:r>
            <a:r>
              <a:rPr lang="en-US" sz="2000" dirty="0" err="1"/>
              <a:t>thích</a:t>
            </a:r>
            <a:r>
              <a:rPr lang="en-US" sz="2000" dirty="0"/>
              <a:t>: </a:t>
            </a:r>
          </a:p>
          <a:p>
            <a:r>
              <a:rPr lang="en-US" sz="2000" dirty="0"/>
              <a:t>Ta </a:t>
            </a:r>
            <a:r>
              <a:rPr lang="en-US" sz="2000" dirty="0" err="1"/>
              <a:t>có</a:t>
            </a:r>
            <a:r>
              <a:rPr lang="en-US" sz="2000" dirty="0"/>
              <a:t>: </a:t>
            </a:r>
            <a:r>
              <a:rPr lang="vi-VN" sz="2000" dirty="0"/>
              <a:t>Recession (n) sự khủng hoảng</a:t>
            </a:r>
            <a:endParaRPr lang="en-US" sz="2000" dirty="0"/>
          </a:p>
          <a:p>
            <a:r>
              <a:rPr lang="en-US" sz="2000" dirty="0" err="1"/>
              <a:t>Xét</a:t>
            </a:r>
            <a:r>
              <a:rPr lang="en-US" sz="2000" dirty="0"/>
              <a:t> </a:t>
            </a:r>
            <a:r>
              <a:rPr lang="en-US" sz="2000" dirty="0" err="1"/>
              <a:t>các</a:t>
            </a:r>
            <a:r>
              <a:rPr lang="en-US" sz="2000" dirty="0"/>
              <a:t> </a:t>
            </a:r>
            <a:r>
              <a:rPr lang="en-US" sz="2000" dirty="0" err="1"/>
              <a:t>đáp</a:t>
            </a:r>
            <a:r>
              <a:rPr lang="en-US" sz="2000" dirty="0"/>
              <a:t> </a:t>
            </a:r>
            <a:r>
              <a:rPr lang="en-US" sz="2000" dirty="0" err="1"/>
              <a:t>án</a:t>
            </a:r>
            <a:r>
              <a:rPr lang="en-US" sz="2000" dirty="0"/>
              <a:t>:</a:t>
            </a:r>
          </a:p>
          <a:p>
            <a:r>
              <a:rPr lang="en-US" sz="2000" dirty="0"/>
              <a:t>	A. </a:t>
            </a:r>
            <a:r>
              <a:rPr lang="vi-VN" sz="2000" dirty="0"/>
              <a:t>Prosperity (n): sự thịnh vượng (về kinh tế)       </a:t>
            </a:r>
            <a:endParaRPr lang="en-US" sz="2000" dirty="0"/>
          </a:p>
          <a:p>
            <a:r>
              <a:rPr lang="vi-VN" sz="2000" dirty="0"/>
              <a:t>	</a:t>
            </a:r>
            <a:r>
              <a:rPr lang="en-US" sz="2000" dirty="0"/>
              <a:t>B. </a:t>
            </a:r>
            <a:r>
              <a:rPr lang="vi-VN" sz="2000" dirty="0"/>
              <a:t>crisis (n) cơn khủng hoảng</a:t>
            </a:r>
            <a:endParaRPr lang="en-US" sz="2000" dirty="0"/>
          </a:p>
          <a:p>
            <a:r>
              <a:rPr lang="en-US" sz="2000" dirty="0"/>
              <a:t>	C. </a:t>
            </a:r>
            <a:r>
              <a:rPr lang="vi-VN" sz="2000" dirty="0"/>
              <a:t>Downturn (n): sự suy sụp (trog hoạt động kinh tế)        </a:t>
            </a:r>
            <a:endParaRPr lang="en-US" sz="2000" dirty="0"/>
          </a:p>
          <a:p>
            <a:r>
              <a:rPr lang="vi-VN" sz="2000" dirty="0"/>
              <a:t>	</a:t>
            </a:r>
            <a:r>
              <a:rPr lang="en-US" sz="2000" dirty="0"/>
              <a:t>D.</a:t>
            </a:r>
            <a:r>
              <a:rPr lang="vi-VN" sz="2000" dirty="0"/>
              <a:t> depression (n) sự trì trệ</a:t>
            </a:r>
            <a:endParaRPr lang="en-US" sz="2000" dirty="0"/>
          </a:p>
          <a:p>
            <a:r>
              <a:rPr lang="en-US" sz="2000" dirty="0" err="1"/>
              <a:t>Vậy</a:t>
            </a:r>
            <a:r>
              <a:rPr lang="en-US" sz="2000" dirty="0"/>
              <a:t> </a:t>
            </a:r>
            <a:r>
              <a:rPr lang="en-US" sz="2000" dirty="0" err="1"/>
              <a:t>đáp</a:t>
            </a:r>
            <a:r>
              <a:rPr lang="en-US" sz="2000" dirty="0"/>
              <a:t> </a:t>
            </a:r>
            <a:r>
              <a:rPr lang="en-US" sz="2000" dirty="0" err="1"/>
              <a:t>án</a:t>
            </a:r>
            <a:r>
              <a:rPr lang="en-US" sz="2000" dirty="0"/>
              <a:t> </a:t>
            </a:r>
            <a:r>
              <a:rPr lang="en-US" sz="2000" dirty="0" err="1"/>
              <a:t>đúng</a:t>
            </a:r>
            <a:r>
              <a:rPr lang="en-US" sz="2000" dirty="0"/>
              <a:t> </a:t>
            </a:r>
            <a:r>
              <a:rPr lang="en-US" sz="2000" dirty="0" err="1"/>
              <a:t>là</a:t>
            </a:r>
            <a:r>
              <a:rPr lang="en-US" sz="2000" dirty="0"/>
              <a:t> A</a:t>
            </a:r>
          </a:p>
          <a:p>
            <a:r>
              <a:rPr lang="vi-VN" sz="2000" dirty="0"/>
              <a:t>	 recession = crisis &gt;&lt; prosperity</a:t>
            </a:r>
            <a:endParaRPr lang="en-US" sz="2000" dirty="0"/>
          </a:p>
          <a:p>
            <a:r>
              <a:rPr lang="vi-VN" sz="2000" dirty="0"/>
              <a:t>Tạm dịch: 2008 là năm đáng nhớ với mọi người trê toàn thế giới vì sự khủng hoảng kinh tế toàn cầu, cái mà đã đánh thẳng vào các ngành kinh tế thế giới.</a:t>
            </a:r>
            <a:endParaRPr lang="en-US" sz="2000" dirty="0"/>
          </a:p>
          <a:p>
            <a:endParaRPr lang="en-US" sz="2000" dirty="0"/>
          </a:p>
        </p:txBody>
      </p:sp>
      <p:sp>
        <p:nvSpPr>
          <p:cNvPr id="3" name="Oval 2"/>
          <p:cNvSpPr/>
          <p:nvPr/>
        </p:nvSpPr>
        <p:spPr>
          <a:xfrm>
            <a:off x="990600" y="990600"/>
            <a:ext cx="4572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86405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0" end="10"/>
                                            </p:txEl>
                                          </p:spTgt>
                                        </p:tgtEl>
                                        <p:attrNameLst>
                                          <p:attrName>style.visibility</p:attrName>
                                        </p:attrNameLst>
                                      </p:cBhvr>
                                      <p:to>
                                        <p:strVal val="visible"/>
                                      </p:to>
                                    </p:set>
                                    <p:anim calcmode="lin" valueType="num">
                                      <p:cBhvr additive="base">
                                        <p:cTn id="35"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11" end="11"/>
                                            </p:txEl>
                                          </p:spTgt>
                                        </p:tgtEl>
                                        <p:attrNameLst>
                                          <p:attrName>style.visibility</p:attrName>
                                        </p:attrNameLst>
                                      </p:cBhvr>
                                      <p:to>
                                        <p:strVal val="visible"/>
                                      </p:to>
                                    </p:set>
                                    <p:anim calcmode="lin" valueType="num">
                                      <p:cBhvr additive="base">
                                        <p:cTn id="39"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2">
                                            <p:txEl>
                                              <p:pRg st="12" end="12"/>
                                            </p:txEl>
                                          </p:spTgt>
                                        </p:tgtEl>
                                        <p:attrNameLst>
                                          <p:attrName>style.visibility</p:attrName>
                                        </p:attrNameLst>
                                      </p:cBhvr>
                                      <p:to>
                                        <p:strVal val="visible"/>
                                      </p:to>
                                    </p:set>
                                    <p:anim calcmode="lin" valueType="num">
                                      <p:cBhvr additive="base">
                                        <p:cTn id="43"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12" end="12"/>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2">
                                            <p:txEl>
                                              <p:pRg st="13" end="13"/>
                                            </p:txEl>
                                          </p:spTgt>
                                        </p:tgtEl>
                                        <p:attrNameLst>
                                          <p:attrName>style.visibility</p:attrName>
                                        </p:attrNameLst>
                                      </p:cBhvr>
                                      <p:to>
                                        <p:strVal val="visible"/>
                                      </p:to>
                                    </p:set>
                                    <p:anim calcmode="lin" valueType="num">
                                      <p:cBhvr additive="base">
                                        <p:cTn id="47"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16" presetClass="entr" presetSubtype="21" fill="hold" grpId="0" nodeType="clickEffect">
                                  <p:stCondLst>
                                    <p:cond delay="0"/>
                                  </p:stCondLst>
                                  <p:childTnLst>
                                    <p:set>
                                      <p:cBhvr>
                                        <p:cTn id="52" dur="1" fill="hold">
                                          <p:stCondLst>
                                            <p:cond delay="0"/>
                                          </p:stCondLst>
                                        </p:cTn>
                                        <p:tgtEl>
                                          <p:spTgt spid="3"/>
                                        </p:tgtEl>
                                        <p:attrNameLst>
                                          <p:attrName>style.visibility</p:attrName>
                                        </p:attrNameLst>
                                      </p:cBhvr>
                                      <p:to>
                                        <p:strVal val="visible"/>
                                      </p:to>
                                    </p:set>
                                    <p:animEffect transition="in" filter="barn(inVertical)">
                                      <p:cBhvr>
                                        <p:cTn id="5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04800"/>
            <a:ext cx="8763000" cy="6247864"/>
          </a:xfrm>
          <a:prstGeom prst="rect">
            <a:avLst/>
          </a:prstGeom>
          <a:noFill/>
        </p:spPr>
        <p:txBody>
          <a:bodyPr wrap="square" rtlCol="0">
            <a:spAutoFit/>
          </a:bodyPr>
          <a:lstStyle/>
          <a:p>
            <a:r>
              <a:rPr lang="vi-VN" sz="2000" b="1" dirty="0"/>
              <a:t>Question </a:t>
            </a:r>
            <a:r>
              <a:rPr lang="en-US" sz="2000" b="1" dirty="0"/>
              <a:t>26</a:t>
            </a:r>
            <a:r>
              <a:rPr lang="vi-VN" sz="2000" dirty="0"/>
              <a:t>. Linda's final exam is important. She realizes little of it</a:t>
            </a:r>
            <a:endParaRPr lang="en-US" sz="2000" dirty="0"/>
          </a:p>
          <a:p>
            <a:r>
              <a:rPr lang="vi-VN" sz="2000" dirty="0"/>
              <a:t>	</a:t>
            </a:r>
            <a:r>
              <a:rPr lang="vi-VN" sz="2000" b="1" dirty="0"/>
              <a:t>A</a:t>
            </a:r>
            <a:r>
              <a:rPr lang="vi-VN" sz="2000" dirty="0"/>
              <a:t>. Under no circumstances does Linda realize how important her final exam is.</a:t>
            </a:r>
            <a:endParaRPr lang="en-US" sz="2000" dirty="0"/>
          </a:p>
          <a:p>
            <a:r>
              <a:rPr lang="vi-VN" sz="2000" dirty="0"/>
              <a:t>	</a:t>
            </a:r>
            <a:r>
              <a:rPr lang="vi-VN" sz="2000" b="1" dirty="0"/>
              <a:t>B</a:t>
            </a:r>
            <a:r>
              <a:rPr lang="vi-VN" sz="2000" dirty="0"/>
              <a:t>. Rarely does Linda realize how important her final exam is.</a:t>
            </a:r>
            <a:endParaRPr lang="en-US" sz="2000" dirty="0"/>
          </a:p>
          <a:p>
            <a:r>
              <a:rPr lang="vi-VN" sz="2000" dirty="0"/>
              <a:t>	</a:t>
            </a:r>
            <a:r>
              <a:rPr lang="vi-VN" sz="2000" b="1" dirty="0"/>
              <a:t>C</a:t>
            </a:r>
            <a:r>
              <a:rPr lang="vi-VN" sz="2000" dirty="0"/>
              <a:t>. Little does Linda realize how important her final exam is.</a:t>
            </a:r>
            <a:endParaRPr lang="en-US" sz="2000" dirty="0"/>
          </a:p>
          <a:p>
            <a:r>
              <a:rPr lang="vi-VN" sz="2000" dirty="0"/>
              <a:t>	</a:t>
            </a:r>
            <a:r>
              <a:rPr lang="vi-VN" sz="2000" b="1" dirty="0"/>
              <a:t>D</a:t>
            </a:r>
            <a:r>
              <a:rPr lang="vi-VN" sz="2000" dirty="0"/>
              <a:t>. Never does Linda realize how important her final exam is.</a:t>
            </a:r>
            <a:endParaRPr lang="en-US" sz="2000" dirty="0"/>
          </a:p>
          <a:p>
            <a:endParaRPr lang="en-US" sz="2000" b="1" dirty="0" smtClean="0"/>
          </a:p>
          <a:p>
            <a:r>
              <a:rPr lang="vi-VN" sz="2000" dirty="0" smtClean="0"/>
              <a:t>Kiến </a:t>
            </a:r>
            <a:r>
              <a:rPr lang="vi-VN" sz="2000" dirty="0"/>
              <a:t>thức: </a:t>
            </a:r>
            <a:r>
              <a:rPr lang="en-US" sz="2000" dirty="0" err="1"/>
              <a:t>Kết</a:t>
            </a:r>
            <a:r>
              <a:rPr lang="en-US" sz="2000" dirty="0"/>
              <a:t> </a:t>
            </a:r>
            <a:r>
              <a:rPr lang="en-US" sz="2000" dirty="0" err="1"/>
              <a:t>hợp</a:t>
            </a:r>
            <a:r>
              <a:rPr lang="en-US" sz="2000" dirty="0"/>
              <a:t> </a:t>
            </a:r>
            <a:r>
              <a:rPr lang="en-US" sz="2000" dirty="0" err="1"/>
              <a:t>câu</a:t>
            </a:r>
            <a:r>
              <a:rPr lang="en-US" sz="2000" dirty="0"/>
              <a:t> – </a:t>
            </a:r>
            <a:r>
              <a:rPr lang="en-US" sz="2000" dirty="0" err="1"/>
              <a:t>đảo</a:t>
            </a:r>
            <a:r>
              <a:rPr lang="en-US" sz="2000" dirty="0"/>
              <a:t> </a:t>
            </a:r>
            <a:r>
              <a:rPr lang="en-US" sz="2000" dirty="0" err="1"/>
              <a:t>ngữ</a:t>
            </a:r>
            <a:endParaRPr lang="en-US" sz="2000" dirty="0"/>
          </a:p>
          <a:p>
            <a:r>
              <a:rPr lang="vi-VN" sz="2000" dirty="0"/>
              <a:t>Giải thích: </a:t>
            </a:r>
            <a:endParaRPr lang="en-US" sz="2000" dirty="0"/>
          </a:p>
          <a:p>
            <a:r>
              <a:rPr lang="vi-VN" sz="2000" dirty="0"/>
              <a:t>Cấu trúc:</a:t>
            </a:r>
            <a:endParaRPr lang="en-US" sz="2000" dirty="0"/>
          </a:p>
          <a:p>
            <a:r>
              <a:rPr lang="vi-VN" sz="2000" dirty="0"/>
              <a:t>Under no circumstances/rarely/little/never + mệnh đề đảo ngữ</a:t>
            </a:r>
            <a:endParaRPr lang="en-US" sz="2000" dirty="0"/>
          </a:p>
          <a:p>
            <a:r>
              <a:rPr lang="vi-VN" sz="2000" dirty="0"/>
              <a:t>Mệnh đề đảo ngữ</a:t>
            </a:r>
            <a:r>
              <a:rPr lang="en-US" sz="2000" dirty="0"/>
              <a:t>:</a:t>
            </a:r>
            <a:r>
              <a:rPr lang="vi-VN" sz="2000" dirty="0"/>
              <a:t> trợ động từ/tobe/ động từ khuyết thiếu/ have/has + S + V</a:t>
            </a:r>
            <a:endParaRPr lang="en-US" sz="2000" dirty="0"/>
          </a:p>
          <a:p>
            <a:r>
              <a:rPr lang="vi-VN" sz="2000" dirty="0"/>
              <a:t>Đề bài: Linda's final exam is important. She realizes little of it</a:t>
            </a:r>
            <a:r>
              <a:rPr lang="en-US" sz="2000" dirty="0"/>
              <a:t>.</a:t>
            </a:r>
          </a:p>
          <a:p>
            <a:r>
              <a:rPr lang="vi-VN" sz="2000" dirty="0"/>
              <a:t>Bài kiểm tra cuối khóa của Linda rất quan trọng. Cô ấy gần như không hiểu được điều đó.</a:t>
            </a:r>
            <a:endParaRPr lang="en-US" sz="2000" dirty="0"/>
          </a:p>
          <a:p>
            <a:r>
              <a:rPr lang="vi-VN" sz="2000" dirty="0"/>
              <a:t>= </a:t>
            </a:r>
            <a:r>
              <a:rPr lang="vi-VN" sz="2000" b="1" dirty="0"/>
              <a:t>C</a:t>
            </a:r>
            <a:r>
              <a:rPr lang="vi-VN" sz="2000" dirty="0"/>
              <a:t>. Little does Linda realize how important her final exam is. </a:t>
            </a:r>
            <a:endParaRPr lang="en-US" sz="2000" dirty="0"/>
          </a:p>
          <a:p>
            <a:r>
              <a:rPr lang="vi-VN" sz="2000" dirty="0"/>
              <a:t>Hầu như Linda không nhận ra được kỳ thi cuối cùng của cô quan trọng như thế nào.</a:t>
            </a:r>
            <a:endParaRPr lang="en-US" sz="2000" dirty="0"/>
          </a:p>
          <a:p>
            <a:r>
              <a:rPr lang="en-US" sz="2000" dirty="0"/>
              <a:t> </a:t>
            </a:r>
          </a:p>
          <a:p>
            <a:endParaRPr lang="en-US" sz="2000" dirty="0"/>
          </a:p>
        </p:txBody>
      </p:sp>
      <p:sp>
        <p:nvSpPr>
          <p:cNvPr id="3" name="Oval 2"/>
          <p:cNvSpPr/>
          <p:nvPr/>
        </p:nvSpPr>
        <p:spPr>
          <a:xfrm>
            <a:off x="914400" y="1524000"/>
            <a:ext cx="5334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39066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anim calcmode="lin" valueType="num">
                                      <p:cBhvr additive="base">
                                        <p:cTn id="1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anim calcmode="lin" valueType="num">
                                      <p:cBhvr additive="base">
                                        <p:cTn id="1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 calcmode="lin" valueType="num">
                                      <p:cBhvr additive="base">
                                        <p:cTn id="1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anim calcmode="lin" valueType="num">
                                      <p:cBhvr additive="base">
                                        <p:cTn id="2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anim calcmode="lin" valueType="num">
                                      <p:cBhvr additive="base">
                                        <p:cTn id="27"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anim calcmode="lin" valueType="num">
                                      <p:cBhvr additive="base">
                                        <p:cTn id="31"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3" end="13"/>
                                            </p:txEl>
                                          </p:spTgt>
                                        </p:tgtEl>
                                        <p:attrNameLst>
                                          <p:attrName>style.visibility</p:attrName>
                                        </p:attrNameLst>
                                      </p:cBhvr>
                                      <p:to>
                                        <p:strVal val="visible"/>
                                      </p:to>
                                    </p:set>
                                    <p:anim calcmode="lin" valueType="num">
                                      <p:cBhvr additive="base">
                                        <p:cTn id="35"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14" end="14"/>
                                            </p:txEl>
                                          </p:spTgt>
                                        </p:tgtEl>
                                        <p:attrNameLst>
                                          <p:attrName>style.visibility</p:attrName>
                                        </p:attrNameLst>
                                      </p:cBhvr>
                                      <p:to>
                                        <p:strVal val="visible"/>
                                      </p:to>
                                    </p:set>
                                    <p:anim calcmode="lin" valueType="num">
                                      <p:cBhvr additive="base">
                                        <p:cTn id="39"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4" end="14"/>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2">
                                            <p:txEl>
                                              <p:pRg st="15" end="15"/>
                                            </p:txEl>
                                          </p:spTgt>
                                        </p:tgtEl>
                                        <p:attrNameLst>
                                          <p:attrName>style.visibility</p:attrName>
                                        </p:attrNameLst>
                                      </p:cBhvr>
                                      <p:to>
                                        <p:strVal val="visible"/>
                                      </p:to>
                                    </p:set>
                                    <p:anim calcmode="lin" valueType="num">
                                      <p:cBhvr additive="base">
                                        <p:cTn id="43" dur="500" fill="hold"/>
                                        <p:tgtEl>
                                          <p:spTgt spid="2">
                                            <p:txEl>
                                              <p:pRg st="15" end="1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gtEl>
                                        <p:attrNameLst>
                                          <p:attrName>style.visibility</p:attrName>
                                        </p:attrNameLst>
                                      </p:cBhvr>
                                      <p:to>
                                        <p:strVal val="visible"/>
                                      </p:to>
                                    </p:set>
                                    <p:animEffect transition="in" filter="fade">
                                      <p:cBhvr>
                                        <p:cTn id="49" dur="1000"/>
                                        <p:tgtEl>
                                          <p:spTgt spid="3"/>
                                        </p:tgtEl>
                                      </p:cBhvr>
                                    </p:animEffect>
                                    <p:anim calcmode="lin" valueType="num">
                                      <p:cBhvr>
                                        <p:cTn id="50" dur="1000" fill="hold"/>
                                        <p:tgtEl>
                                          <p:spTgt spid="3"/>
                                        </p:tgtEl>
                                        <p:attrNameLst>
                                          <p:attrName>ppt_x</p:attrName>
                                        </p:attrNameLst>
                                      </p:cBhvr>
                                      <p:tavLst>
                                        <p:tav tm="0">
                                          <p:val>
                                            <p:strVal val="#ppt_x"/>
                                          </p:val>
                                        </p:tav>
                                        <p:tav tm="100000">
                                          <p:val>
                                            <p:strVal val="#ppt_x"/>
                                          </p:val>
                                        </p:tav>
                                      </p:tavLst>
                                    </p:anim>
                                    <p:anim calcmode="lin" valueType="num">
                                      <p:cBhvr>
                                        <p:cTn id="5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86800" cy="7294305"/>
          </a:xfrm>
          <a:prstGeom prst="rect">
            <a:avLst/>
          </a:prstGeom>
          <a:noFill/>
        </p:spPr>
        <p:txBody>
          <a:bodyPr wrap="square" rtlCol="0">
            <a:spAutoFit/>
          </a:bodyPr>
          <a:lstStyle/>
          <a:p>
            <a:r>
              <a:rPr lang="vi-VN" b="1" dirty="0"/>
              <a:t>Question </a:t>
            </a:r>
            <a:r>
              <a:rPr lang="en-US" b="1" dirty="0"/>
              <a:t>27</a:t>
            </a:r>
            <a:r>
              <a:rPr lang="vi-VN" dirty="0"/>
              <a:t>. </a:t>
            </a:r>
            <a:r>
              <a:rPr lang="en-US" dirty="0"/>
              <a:t>I deeply regret having spoken to her so severely yesterday. She was badly hurt. </a:t>
            </a:r>
          </a:p>
          <a:p>
            <a:r>
              <a:rPr lang="en-US" b="1" dirty="0" smtClean="0"/>
              <a:t>A</a:t>
            </a:r>
            <a:r>
              <a:rPr lang="en-US" dirty="0"/>
              <a:t>. If only I could apologize to her for having spoken to her so severely yesterday. </a:t>
            </a:r>
          </a:p>
          <a:p>
            <a:r>
              <a:rPr lang="en-US" b="1" dirty="0" smtClean="0"/>
              <a:t>B</a:t>
            </a:r>
            <a:r>
              <a:rPr lang="en-US" dirty="0"/>
              <a:t>. I wish I hadn’t spoken to her so severely yesterday. </a:t>
            </a:r>
          </a:p>
          <a:p>
            <a:r>
              <a:rPr lang="en-US" b="1" dirty="0" smtClean="0"/>
              <a:t>C</a:t>
            </a:r>
            <a:r>
              <a:rPr lang="en-US" dirty="0"/>
              <a:t>. She must have been badly hurt because I had spoken to her so severely yesterday. </a:t>
            </a:r>
          </a:p>
          <a:p>
            <a:r>
              <a:rPr lang="en-US" b="1" dirty="0" smtClean="0"/>
              <a:t>D</a:t>
            </a:r>
            <a:r>
              <a:rPr lang="en-US" dirty="0"/>
              <a:t>. If I hadn’t spoken to her so severely yesterday, she wouldn’t be badly hurt. </a:t>
            </a:r>
          </a:p>
          <a:p>
            <a:endParaRPr lang="en-US" b="1" dirty="0" smtClean="0"/>
          </a:p>
          <a:p>
            <a:r>
              <a:rPr lang="vi-VN" dirty="0" smtClean="0"/>
              <a:t>Kiến </a:t>
            </a:r>
            <a:r>
              <a:rPr lang="vi-VN" dirty="0"/>
              <a:t>thức: </a:t>
            </a:r>
            <a:r>
              <a:rPr lang="en-US" dirty="0" err="1"/>
              <a:t>Kết</a:t>
            </a:r>
            <a:r>
              <a:rPr lang="en-US" dirty="0"/>
              <a:t> </a:t>
            </a:r>
            <a:r>
              <a:rPr lang="en-US" dirty="0" err="1"/>
              <a:t>hợp</a:t>
            </a:r>
            <a:r>
              <a:rPr lang="en-US" dirty="0"/>
              <a:t> </a:t>
            </a:r>
            <a:r>
              <a:rPr lang="en-US" dirty="0" err="1"/>
              <a:t>câu</a:t>
            </a:r>
            <a:r>
              <a:rPr lang="en-US" dirty="0"/>
              <a:t> – </a:t>
            </a:r>
            <a:r>
              <a:rPr lang="en-US" dirty="0" err="1"/>
              <a:t>câu</a:t>
            </a:r>
            <a:r>
              <a:rPr lang="en-US" dirty="0"/>
              <a:t> </a:t>
            </a:r>
            <a:r>
              <a:rPr lang="en-US" dirty="0" err="1"/>
              <a:t>ước</a:t>
            </a:r>
            <a:endParaRPr lang="en-US" dirty="0"/>
          </a:p>
          <a:p>
            <a:r>
              <a:rPr lang="vi-VN" dirty="0"/>
              <a:t>Giải thích: </a:t>
            </a:r>
            <a:endParaRPr lang="en-US" dirty="0"/>
          </a:p>
          <a:p>
            <a:r>
              <a:rPr lang="vi-VN" dirty="0"/>
              <a:t>Câu đề bài: Tôi vô cùng hối hận vì đã nói rất nặng lời với cô ấy đêm qua. Cô ấy bị tổn thương nặng nề.</a:t>
            </a:r>
            <a:endParaRPr lang="en-US" dirty="0"/>
          </a:p>
          <a:p>
            <a:r>
              <a:rPr lang="vi-VN" dirty="0"/>
              <a:t>Các phương án: </a:t>
            </a:r>
            <a:endParaRPr lang="en-US" dirty="0"/>
          </a:p>
          <a:p>
            <a:r>
              <a:rPr lang="vi-VN" dirty="0"/>
              <a:t>	</a:t>
            </a:r>
            <a:r>
              <a:rPr lang="vi-VN" b="1" dirty="0"/>
              <a:t>A</a:t>
            </a:r>
            <a:r>
              <a:rPr lang="vi-VN" dirty="0"/>
              <a:t>. Giá mà tôi có thể xin lỗi cô ấy về việc đã nói rất nặng lời với cô ấy đêm qua. (sai về cấu trúc - ở đây cần cấu trúc lời ước cho quá khứ nhưng đây lại là lời ước ở hiện tại.)</a:t>
            </a:r>
            <a:endParaRPr lang="en-US" dirty="0"/>
          </a:p>
          <a:p>
            <a:r>
              <a:rPr lang="vi-VN" dirty="0"/>
              <a:t>	</a:t>
            </a:r>
            <a:r>
              <a:rPr lang="vi-VN" b="1" dirty="0"/>
              <a:t>B</a:t>
            </a:r>
            <a:r>
              <a:rPr lang="vi-VN" dirty="0"/>
              <a:t>. Tôi ước tôi đã không nói rất nặng lời với cô ấy đêm qua. (đáp án này đúng - cấu trúc lời ước cho quá khứ)</a:t>
            </a:r>
            <a:endParaRPr lang="en-US" dirty="0"/>
          </a:p>
          <a:p>
            <a:r>
              <a:rPr lang="vi-VN" dirty="0"/>
              <a:t>	</a:t>
            </a:r>
            <a:r>
              <a:rPr lang="vi-VN" b="1" dirty="0"/>
              <a:t>C</a:t>
            </a:r>
            <a:r>
              <a:rPr lang="vi-VN" dirty="0"/>
              <a:t>. Cô ấy chắc chắn bị tổn thương nặng nề bởi vì tôi đã nói rất nặng lời với cô ấy đêm qua. (sai về thì của động từ ở mệnh đề trạng ngữ chỉ lý do – YESTERDAY – thì động từ chia ở quá khứ đơn)</a:t>
            </a:r>
            <a:endParaRPr lang="en-US" dirty="0"/>
          </a:p>
          <a:p>
            <a:r>
              <a:rPr lang="vi-VN" dirty="0"/>
              <a:t>	</a:t>
            </a:r>
            <a:r>
              <a:rPr lang="vi-VN" b="1" dirty="0"/>
              <a:t>D</a:t>
            </a:r>
            <a:r>
              <a:rPr lang="vi-VN" dirty="0"/>
              <a:t>. Nếu tôi đã không nói rất nặng lời với cô ấy đêm qua, cô ấy không bị tổn thương nặng nề. (Sai về cấu trúc – việc tổn thương này đã xảy ra nên ko thể là câu điều kiện hỗn hợp)</a:t>
            </a:r>
            <a:endParaRPr lang="en-US" dirty="0"/>
          </a:p>
          <a:p>
            <a:r>
              <a:rPr lang="vi-VN" dirty="0"/>
              <a:t>Vậy đáp án đúng là B</a:t>
            </a:r>
            <a:endParaRPr lang="en-US" dirty="0"/>
          </a:p>
          <a:p>
            <a:endParaRPr lang="en-US" dirty="0"/>
          </a:p>
        </p:txBody>
      </p:sp>
      <p:sp>
        <p:nvSpPr>
          <p:cNvPr id="3" name="Oval 2"/>
          <p:cNvSpPr/>
          <p:nvPr/>
        </p:nvSpPr>
        <p:spPr>
          <a:xfrm>
            <a:off x="228600" y="10668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50906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Effect transition="in" filter="fade">
                                      <p:cBhvr>
                                        <p:cTn id="7" dur="1000"/>
                                        <p:tgtEl>
                                          <p:spTgt spid="2">
                                            <p:txEl>
                                              <p:pRg st="6" end="6"/>
                                            </p:txEl>
                                          </p:spTgt>
                                        </p:tgtEl>
                                      </p:cBhvr>
                                    </p:animEffect>
                                    <p:anim calcmode="lin" valueType="num">
                                      <p:cBhvr>
                                        <p:cTn id="8"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6" end="6"/>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7" end="7"/>
                                            </p:txEl>
                                          </p:spTgt>
                                        </p:tgtEl>
                                        <p:attrNameLst>
                                          <p:attrName>style.visibility</p:attrName>
                                        </p:attrNameLst>
                                      </p:cBhvr>
                                      <p:to>
                                        <p:strVal val="visible"/>
                                      </p:to>
                                    </p:set>
                                    <p:animEffect transition="in" filter="fade">
                                      <p:cBhvr>
                                        <p:cTn id="12" dur="1000"/>
                                        <p:tgtEl>
                                          <p:spTgt spid="2">
                                            <p:txEl>
                                              <p:pRg st="7" end="7"/>
                                            </p:txEl>
                                          </p:spTgt>
                                        </p:tgtEl>
                                      </p:cBhvr>
                                    </p:animEffect>
                                    <p:anim calcmode="lin" valueType="num">
                                      <p:cBhvr>
                                        <p:cTn id="13"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7" end="7"/>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8" end="8"/>
                                            </p:txEl>
                                          </p:spTgt>
                                        </p:tgtEl>
                                        <p:attrNameLst>
                                          <p:attrName>style.visibility</p:attrName>
                                        </p:attrNameLst>
                                      </p:cBhvr>
                                      <p:to>
                                        <p:strVal val="visible"/>
                                      </p:to>
                                    </p:set>
                                    <p:animEffect transition="in" filter="fade">
                                      <p:cBhvr>
                                        <p:cTn id="17" dur="1000"/>
                                        <p:tgtEl>
                                          <p:spTgt spid="2">
                                            <p:txEl>
                                              <p:pRg st="8" end="8"/>
                                            </p:txEl>
                                          </p:spTgt>
                                        </p:tgtEl>
                                      </p:cBhvr>
                                    </p:animEffect>
                                    <p:anim calcmode="lin" valueType="num">
                                      <p:cBhvr>
                                        <p:cTn id="18"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8" end="8"/>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9" end="9"/>
                                            </p:txEl>
                                          </p:spTgt>
                                        </p:tgtEl>
                                        <p:attrNameLst>
                                          <p:attrName>style.visibility</p:attrName>
                                        </p:attrNameLst>
                                      </p:cBhvr>
                                      <p:to>
                                        <p:strVal val="visible"/>
                                      </p:to>
                                    </p:set>
                                    <p:animEffect transition="in" filter="fade">
                                      <p:cBhvr>
                                        <p:cTn id="22" dur="1000"/>
                                        <p:tgtEl>
                                          <p:spTgt spid="2">
                                            <p:txEl>
                                              <p:pRg st="9" end="9"/>
                                            </p:txEl>
                                          </p:spTgt>
                                        </p:tgtEl>
                                      </p:cBhvr>
                                    </p:animEffect>
                                    <p:anim calcmode="lin" valueType="num">
                                      <p:cBhvr>
                                        <p:cTn id="23"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9" end="9"/>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animEffect transition="in" filter="fade">
                                      <p:cBhvr>
                                        <p:cTn id="27" dur="1000"/>
                                        <p:tgtEl>
                                          <p:spTgt spid="2">
                                            <p:txEl>
                                              <p:pRg st="10" end="10"/>
                                            </p:txEl>
                                          </p:spTgt>
                                        </p:tgtEl>
                                      </p:cBhvr>
                                    </p:animEffect>
                                    <p:anim calcmode="lin" valueType="num">
                                      <p:cBhvr>
                                        <p:cTn id="28"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10" end="10"/>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11" end="11"/>
                                            </p:txEl>
                                          </p:spTgt>
                                        </p:tgtEl>
                                        <p:attrNameLst>
                                          <p:attrName>style.visibility</p:attrName>
                                        </p:attrNameLst>
                                      </p:cBhvr>
                                      <p:to>
                                        <p:strVal val="visible"/>
                                      </p:to>
                                    </p:set>
                                    <p:animEffect transition="in" filter="fade">
                                      <p:cBhvr>
                                        <p:cTn id="32" dur="1000"/>
                                        <p:tgtEl>
                                          <p:spTgt spid="2">
                                            <p:txEl>
                                              <p:pRg st="11" end="11"/>
                                            </p:txEl>
                                          </p:spTgt>
                                        </p:tgtEl>
                                      </p:cBhvr>
                                    </p:animEffect>
                                    <p:anim calcmode="lin" valueType="num">
                                      <p:cBhvr>
                                        <p:cTn id="33" dur="10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11" end="11"/>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2">
                                            <p:txEl>
                                              <p:pRg st="12" end="12"/>
                                            </p:txEl>
                                          </p:spTgt>
                                        </p:tgtEl>
                                        <p:attrNameLst>
                                          <p:attrName>style.visibility</p:attrName>
                                        </p:attrNameLst>
                                      </p:cBhvr>
                                      <p:to>
                                        <p:strVal val="visible"/>
                                      </p:to>
                                    </p:set>
                                    <p:animEffect transition="in" filter="fade">
                                      <p:cBhvr>
                                        <p:cTn id="37" dur="1000"/>
                                        <p:tgtEl>
                                          <p:spTgt spid="2">
                                            <p:txEl>
                                              <p:pRg st="12" end="12"/>
                                            </p:txEl>
                                          </p:spTgt>
                                        </p:tgtEl>
                                      </p:cBhvr>
                                    </p:animEffect>
                                    <p:anim calcmode="lin" valueType="num">
                                      <p:cBhvr>
                                        <p:cTn id="38" dur="10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12" end="12"/>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2">
                                            <p:txEl>
                                              <p:pRg st="13" end="13"/>
                                            </p:txEl>
                                          </p:spTgt>
                                        </p:tgtEl>
                                        <p:attrNameLst>
                                          <p:attrName>style.visibility</p:attrName>
                                        </p:attrNameLst>
                                      </p:cBhvr>
                                      <p:to>
                                        <p:strVal val="visible"/>
                                      </p:to>
                                    </p:set>
                                    <p:animEffect transition="in" filter="fade">
                                      <p:cBhvr>
                                        <p:cTn id="42" dur="1000"/>
                                        <p:tgtEl>
                                          <p:spTgt spid="2">
                                            <p:txEl>
                                              <p:pRg st="13" end="13"/>
                                            </p:txEl>
                                          </p:spTgt>
                                        </p:tgtEl>
                                      </p:cBhvr>
                                    </p:animEffect>
                                    <p:anim calcmode="lin" valueType="num">
                                      <p:cBhvr>
                                        <p:cTn id="43" dur="1000" fill="hold"/>
                                        <p:tgtEl>
                                          <p:spTgt spid="2">
                                            <p:txEl>
                                              <p:pRg st="13" end="13"/>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13" end="13"/>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2">
                                            <p:txEl>
                                              <p:pRg st="14" end="14"/>
                                            </p:txEl>
                                          </p:spTgt>
                                        </p:tgtEl>
                                        <p:attrNameLst>
                                          <p:attrName>style.visibility</p:attrName>
                                        </p:attrNameLst>
                                      </p:cBhvr>
                                      <p:to>
                                        <p:strVal val="visible"/>
                                      </p:to>
                                    </p:set>
                                    <p:animEffect transition="in" filter="fade">
                                      <p:cBhvr>
                                        <p:cTn id="47" dur="1000"/>
                                        <p:tgtEl>
                                          <p:spTgt spid="2">
                                            <p:txEl>
                                              <p:pRg st="14" end="14"/>
                                            </p:txEl>
                                          </p:spTgt>
                                        </p:tgtEl>
                                      </p:cBhvr>
                                    </p:animEffect>
                                    <p:anim calcmode="lin" valueType="num">
                                      <p:cBhvr>
                                        <p:cTn id="48" dur="1000" fill="hold"/>
                                        <p:tgtEl>
                                          <p:spTgt spid="2">
                                            <p:txEl>
                                              <p:pRg st="14" end="14"/>
                                            </p:txEl>
                                          </p:spTgt>
                                        </p:tgtEl>
                                        <p:attrNameLst>
                                          <p:attrName>ppt_x</p:attrName>
                                        </p:attrNameLst>
                                      </p:cBhvr>
                                      <p:tavLst>
                                        <p:tav tm="0">
                                          <p:val>
                                            <p:strVal val="#ppt_x"/>
                                          </p:val>
                                        </p:tav>
                                        <p:tav tm="100000">
                                          <p:val>
                                            <p:strVal val="#ppt_x"/>
                                          </p:val>
                                        </p:tav>
                                      </p:tavLst>
                                    </p:anim>
                                    <p:anim calcmode="lin" valueType="num">
                                      <p:cBhvr>
                                        <p:cTn id="49" dur="1000" fill="hold"/>
                                        <p:tgtEl>
                                          <p:spTgt spid="2">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grpId="0" nodeType="clickEffect">
                                  <p:stCondLst>
                                    <p:cond delay="0"/>
                                  </p:stCondLst>
                                  <p:childTnLst>
                                    <p:set>
                                      <p:cBhvr>
                                        <p:cTn id="53" dur="1" fill="hold">
                                          <p:stCondLst>
                                            <p:cond delay="0"/>
                                          </p:stCondLst>
                                        </p:cTn>
                                        <p:tgtEl>
                                          <p:spTgt spid="3"/>
                                        </p:tgtEl>
                                        <p:attrNameLst>
                                          <p:attrName>style.visibility</p:attrName>
                                        </p:attrNameLst>
                                      </p:cBhvr>
                                      <p:to>
                                        <p:strVal val="visible"/>
                                      </p:to>
                                    </p:set>
                                    <p:animEffect transition="in" filter="barn(inVertical)">
                                      <p:cBhvr>
                                        <p:cTn id="5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28600"/>
            <a:ext cx="8763000" cy="4893647"/>
          </a:xfrm>
          <a:prstGeom prst="rect">
            <a:avLst/>
          </a:prstGeom>
          <a:noFill/>
        </p:spPr>
        <p:txBody>
          <a:bodyPr wrap="square" rtlCol="0">
            <a:spAutoFit/>
          </a:bodyPr>
          <a:lstStyle/>
          <a:p>
            <a:r>
              <a:rPr lang="en-US" sz="2400" b="1" dirty="0"/>
              <a:t>Question 28</a:t>
            </a:r>
            <a:r>
              <a:rPr lang="en-US" sz="2400" dirty="0"/>
              <a:t>. We </a:t>
            </a:r>
            <a:r>
              <a:rPr lang="en-US" sz="2400" u="sng" dirty="0"/>
              <a:t>are going to</a:t>
            </a:r>
            <a:r>
              <a:rPr lang="en-US" sz="2400" dirty="0"/>
              <a:t> visit </a:t>
            </a:r>
            <a:r>
              <a:rPr lang="en-US" sz="2400" u="sng" dirty="0"/>
              <a:t>our</a:t>
            </a:r>
            <a:r>
              <a:rPr lang="en-US" sz="2400" dirty="0"/>
              <a:t> grandparents </a:t>
            </a:r>
            <a:r>
              <a:rPr lang="en-US" sz="2400" u="sng" dirty="0"/>
              <a:t>when</a:t>
            </a:r>
            <a:r>
              <a:rPr lang="en-US" sz="2400" dirty="0"/>
              <a:t> we </a:t>
            </a:r>
            <a:r>
              <a:rPr lang="en-US" sz="2400" u="sng" dirty="0"/>
              <a:t>will finish</a:t>
            </a:r>
            <a:r>
              <a:rPr lang="en-US" sz="2400" dirty="0"/>
              <a:t> our final exams.</a:t>
            </a:r>
            <a:r>
              <a:rPr lang="en-US" sz="2400" u="sng" dirty="0"/>
              <a:t> </a:t>
            </a:r>
            <a:endParaRPr lang="en-US" sz="2400" dirty="0"/>
          </a:p>
          <a:p>
            <a:r>
              <a:rPr lang="en-US" sz="2400" dirty="0"/>
              <a:t>	</a:t>
            </a:r>
            <a:r>
              <a:rPr lang="en-US" sz="2400" b="1" dirty="0"/>
              <a:t>A</a:t>
            </a:r>
            <a:r>
              <a:rPr lang="en-US" sz="2400" dirty="0"/>
              <a:t>. </a:t>
            </a:r>
            <a:r>
              <a:rPr lang="vi-VN" sz="2400" dirty="0"/>
              <a:t>are going to </a:t>
            </a:r>
            <a:r>
              <a:rPr lang="en-US" sz="2400" dirty="0"/>
              <a:t>	</a:t>
            </a:r>
            <a:r>
              <a:rPr lang="en-US" sz="2400" b="1" dirty="0"/>
              <a:t>B</a:t>
            </a:r>
            <a:r>
              <a:rPr lang="en-US" sz="2400" dirty="0"/>
              <a:t>. </a:t>
            </a:r>
            <a:r>
              <a:rPr lang="vi-VN" sz="2400" dirty="0"/>
              <a:t>our </a:t>
            </a:r>
            <a:r>
              <a:rPr lang="en-US" sz="2400" dirty="0"/>
              <a:t>	</a:t>
            </a:r>
            <a:r>
              <a:rPr lang="en-US" sz="2400" b="1" dirty="0"/>
              <a:t>C</a:t>
            </a:r>
            <a:r>
              <a:rPr lang="en-US" sz="2400" dirty="0"/>
              <a:t>. </a:t>
            </a:r>
            <a:r>
              <a:rPr lang="vi-VN" sz="2400" dirty="0"/>
              <a:t>when </a:t>
            </a:r>
            <a:r>
              <a:rPr lang="en-US" sz="2400" dirty="0"/>
              <a:t>	</a:t>
            </a:r>
            <a:r>
              <a:rPr lang="en-US" sz="2400" b="1" dirty="0"/>
              <a:t>D</a:t>
            </a:r>
            <a:r>
              <a:rPr lang="en-US" sz="2400" dirty="0"/>
              <a:t>. </a:t>
            </a:r>
            <a:r>
              <a:rPr lang="vi-VN" sz="2400" dirty="0"/>
              <a:t>will finish</a:t>
            </a:r>
            <a:endParaRPr lang="en-US" sz="2400" dirty="0"/>
          </a:p>
          <a:p>
            <a:endParaRPr lang="en-US" sz="2400" b="1" dirty="0" smtClean="0"/>
          </a:p>
          <a:p>
            <a:r>
              <a:rPr lang="vi-VN" sz="2400" dirty="0" smtClean="0"/>
              <a:t>Kiến </a:t>
            </a:r>
            <a:r>
              <a:rPr lang="vi-VN" sz="2400" dirty="0"/>
              <a:t>thức: </a:t>
            </a:r>
            <a:r>
              <a:rPr lang="en-US" sz="2400" dirty="0" err="1"/>
              <a:t>Lỗi</a:t>
            </a:r>
            <a:r>
              <a:rPr lang="en-US" sz="2400" dirty="0"/>
              <a:t> </a:t>
            </a:r>
            <a:r>
              <a:rPr lang="en-US" sz="2400" dirty="0" err="1"/>
              <a:t>sai</a:t>
            </a:r>
            <a:r>
              <a:rPr lang="en-US" sz="2400" dirty="0"/>
              <a:t> – </a:t>
            </a:r>
            <a:r>
              <a:rPr lang="en-US" sz="2400" dirty="0" err="1"/>
              <a:t>Thì</a:t>
            </a:r>
            <a:r>
              <a:rPr lang="en-US" sz="2400" dirty="0"/>
              <a:t> </a:t>
            </a:r>
            <a:r>
              <a:rPr lang="en-US" sz="2400" dirty="0" err="1"/>
              <a:t>của</a:t>
            </a:r>
            <a:r>
              <a:rPr lang="en-US" sz="2400" dirty="0"/>
              <a:t> </a:t>
            </a:r>
            <a:r>
              <a:rPr lang="en-US" sz="2400" dirty="0" err="1"/>
              <a:t>động</a:t>
            </a:r>
            <a:r>
              <a:rPr lang="en-US" sz="2400" dirty="0"/>
              <a:t> </a:t>
            </a:r>
            <a:r>
              <a:rPr lang="en-US" sz="2400" dirty="0" err="1"/>
              <a:t>từ</a:t>
            </a:r>
            <a:r>
              <a:rPr lang="en-US" sz="2400" dirty="0"/>
              <a:t> </a:t>
            </a:r>
          </a:p>
          <a:p>
            <a:r>
              <a:rPr lang="vi-VN" sz="2400" dirty="0"/>
              <a:t>Giải thích: </a:t>
            </a:r>
            <a:endParaRPr lang="en-US" sz="2400" dirty="0"/>
          </a:p>
          <a:p>
            <a:r>
              <a:rPr lang="vi-VN" sz="2400" dirty="0"/>
              <a:t>Động từ của mệnh đề chính chia ở thì tương lai gần, thì động từ của mệnh đề trạng ngữ chỉ thời gian chia ở thì hiện tại nên sai ở đáp án D.</a:t>
            </a:r>
            <a:endParaRPr lang="en-US" sz="2400" dirty="0"/>
          </a:p>
          <a:p>
            <a:r>
              <a:rPr lang="vi-VN" sz="2400" dirty="0"/>
              <a:t>Sửa: will finish → finish</a:t>
            </a:r>
            <a:endParaRPr lang="en-US" sz="2400" dirty="0"/>
          </a:p>
          <a:p>
            <a:r>
              <a:rPr lang="vi-VN" sz="2400" dirty="0"/>
              <a:t>Tạm dịch: Chúng tôi sẽ đi thăm ông bà khi chúng tôi hoàn thành kì thi cuối cùng.</a:t>
            </a:r>
            <a:endParaRPr lang="en-US" sz="2400" dirty="0"/>
          </a:p>
          <a:p>
            <a:endParaRPr lang="en-US" sz="2400" dirty="0"/>
          </a:p>
        </p:txBody>
      </p:sp>
      <p:sp>
        <p:nvSpPr>
          <p:cNvPr id="3" name="Oval 2"/>
          <p:cNvSpPr/>
          <p:nvPr/>
        </p:nvSpPr>
        <p:spPr>
          <a:xfrm>
            <a:off x="6629400" y="990600"/>
            <a:ext cx="2286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3648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Effect transition="in" filter="fade">
                                      <p:cBhvr>
                                        <p:cTn id="29" dur="1000"/>
                                        <p:tgtEl>
                                          <p:spTgt spid="3"/>
                                        </p:tgtEl>
                                      </p:cBhvr>
                                    </p:animEffect>
                                    <p:anim calcmode="lin" valueType="num">
                                      <p:cBhvr>
                                        <p:cTn id="30" dur="1000" fill="hold"/>
                                        <p:tgtEl>
                                          <p:spTgt spid="3"/>
                                        </p:tgtEl>
                                        <p:attrNameLst>
                                          <p:attrName>ppt_x</p:attrName>
                                        </p:attrNameLst>
                                      </p:cBhvr>
                                      <p:tavLst>
                                        <p:tav tm="0">
                                          <p:val>
                                            <p:strVal val="#ppt_x"/>
                                          </p:val>
                                        </p:tav>
                                        <p:tav tm="100000">
                                          <p:val>
                                            <p:strVal val="#ppt_x"/>
                                          </p:val>
                                        </p:tav>
                                      </p:tavLst>
                                    </p:anim>
                                    <p:anim calcmode="lin" valueType="num">
                                      <p:cBhvr>
                                        <p:cTn id="3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52400"/>
            <a:ext cx="8763000" cy="4893647"/>
          </a:xfrm>
          <a:prstGeom prst="rect">
            <a:avLst/>
          </a:prstGeom>
          <a:noFill/>
        </p:spPr>
        <p:txBody>
          <a:bodyPr wrap="square" rtlCol="0">
            <a:spAutoFit/>
          </a:bodyPr>
          <a:lstStyle/>
          <a:p>
            <a:r>
              <a:rPr lang="vi-VN" sz="2400" b="1" dirty="0"/>
              <a:t>Question </a:t>
            </a:r>
            <a:r>
              <a:rPr lang="en-US" sz="2400" b="1" dirty="0"/>
              <a:t>29</a:t>
            </a:r>
            <a:r>
              <a:rPr lang="vi-VN" sz="2400" dirty="0"/>
              <a:t>. Ozone has </a:t>
            </a:r>
            <a:r>
              <a:rPr lang="vi-VN" sz="2400" u="sng" dirty="0"/>
              <a:t>his</a:t>
            </a:r>
            <a:r>
              <a:rPr lang="vi-VN" sz="2400" dirty="0"/>
              <a:t> origin in a number of sources, a </a:t>
            </a:r>
            <a:r>
              <a:rPr lang="vi-VN" sz="2400" u="sng" dirty="0"/>
              <a:t>prime</a:t>
            </a:r>
            <a:r>
              <a:rPr lang="vi-VN" sz="2400" dirty="0"/>
              <a:t> one </a:t>
            </a:r>
            <a:r>
              <a:rPr lang="vi-VN" sz="2400" u="sng" dirty="0"/>
              <a:t>being</a:t>
            </a:r>
            <a:r>
              <a:rPr lang="vi-VN" sz="2400" dirty="0"/>
              <a:t> </a:t>
            </a:r>
            <a:r>
              <a:rPr lang="vi-VN" sz="2400" u="sng" dirty="0"/>
              <a:t>the</a:t>
            </a:r>
            <a:r>
              <a:rPr lang="vi-VN" sz="2400" dirty="0"/>
              <a:t> automobile engine.</a:t>
            </a:r>
            <a:endParaRPr lang="en-US" sz="2400" dirty="0"/>
          </a:p>
          <a:p>
            <a:r>
              <a:rPr lang="vi-VN" sz="2400" dirty="0"/>
              <a:t> 	</a:t>
            </a:r>
            <a:r>
              <a:rPr lang="vi-VN" sz="2400" b="1" dirty="0"/>
              <a:t>A</a:t>
            </a:r>
            <a:r>
              <a:rPr lang="vi-VN" sz="2400" dirty="0"/>
              <a:t>. his 	</a:t>
            </a:r>
            <a:r>
              <a:rPr lang="vi-VN" sz="2400" b="1" dirty="0"/>
              <a:t>B</a:t>
            </a:r>
            <a:r>
              <a:rPr lang="vi-VN" sz="2400" dirty="0"/>
              <a:t>. prime 	</a:t>
            </a:r>
            <a:r>
              <a:rPr lang="vi-VN" sz="2400" b="1" dirty="0"/>
              <a:t>C</a:t>
            </a:r>
            <a:r>
              <a:rPr lang="vi-VN" sz="2400" dirty="0"/>
              <a:t>. being 	</a:t>
            </a:r>
            <a:r>
              <a:rPr lang="vi-VN" sz="2400" b="1" dirty="0"/>
              <a:t>D</a:t>
            </a:r>
            <a:r>
              <a:rPr lang="vi-VN" sz="2400" dirty="0"/>
              <a:t>. the</a:t>
            </a:r>
            <a:endParaRPr lang="en-US" sz="2400" dirty="0"/>
          </a:p>
          <a:p>
            <a:endParaRPr lang="en-US" sz="2400" b="1" dirty="0" smtClean="0"/>
          </a:p>
          <a:p>
            <a:r>
              <a:rPr lang="vi-VN" sz="2400" dirty="0" smtClean="0"/>
              <a:t>Kiến </a:t>
            </a:r>
            <a:r>
              <a:rPr lang="vi-VN" sz="2400" dirty="0"/>
              <a:t>thức: </a:t>
            </a:r>
            <a:r>
              <a:rPr lang="en-US" sz="2400" dirty="0" err="1"/>
              <a:t>Lỗi</a:t>
            </a:r>
            <a:r>
              <a:rPr lang="en-US" sz="2400" dirty="0"/>
              <a:t> </a:t>
            </a:r>
            <a:r>
              <a:rPr lang="en-US" sz="2400" dirty="0" err="1"/>
              <a:t>sai</a:t>
            </a:r>
            <a:r>
              <a:rPr lang="en-US" sz="2400" dirty="0"/>
              <a:t> – </a:t>
            </a:r>
            <a:r>
              <a:rPr lang="en-US" sz="2400" dirty="0" err="1"/>
              <a:t>Đại</a:t>
            </a:r>
            <a:r>
              <a:rPr lang="en-US" sz="2400" dirty="0"/>
              <a:t> </a:t>
            </a:r>
            <a:r>
              <a:rPr lang="en-US" sz="2400" dirty="0" err="1"/>
              <a:t>từ</a:t>
            </a:r>
            <a:r>
              <a:rPr lang="en-US" sz="2400" dirty="0"/>
              <a:t> </a:t>
            </a:r>
            <a:r>
              <a:rPr lang="en-US" sz="2400" dirty="0" err="1"/>
              <a:t>nhân</a:t>
            </a:r>
            <a:r>
              <a:rPr lang="en-US" sz="2400" dirty="0"/>
              <a:t> </a:t>
            </a:r>
            <a:r>
              <a:rPr lang="en-US" sz="2400" dirty="0" err="1"/>
              <a:t>xưng</a:t>
            </a:r>
            <a:r>
              <a:rPr lang="en-US" sz="2400" dirty="0"/>
              <a:t>/ </a:t>
            </a:r>
            <a:r>
              <a:rPr lang="en-US" sz="2400" dirty="0" err="1"/>
              <a:t>tính</a:t>
            </a:r>
            <a:r>
              <a:rPr lang="en-US" sz="2400" dirty="0"/>
              <a:t> </a:t>
            </a:r>
            <a:r>
              <a:rPr lang="en-US" sz="2400" dirty="0" err="1"/>
              <a:t>từ</a:t>
            </a:r>
            <a:r>
              <a:rPr lang="en-US" sz="2400" dirty="0"/>
              <a:t> </a:t>
            </a:r>
            <a:r>
              <a:rPr lang="en-US" sz="2400" dirty="0" err="1"/>
              <a:t>sở</a:t>
            </a:r>
            <a:r>
              <a:rPr lang="en-US" sz="2400" dirty="0"/>
              <a:t> </a:t>
            </a:r>
            <a:r>
              <a:rPr lang="en-US" sz="2400" dirty="0" err="1"/>
              <a:t>hữu</a:t>
            </a:r>
            <a:endParaRPr lang="en-US" sz="2400" dirty="0"/>
          </a:p>
          <a:p>
            <a:r>
              <a:rPr lang="vi-VN" sz="2400" dirty="0"/>
              <a:t>Giải thích: </a:t>
            </a:r>
            <a:endParaRPr lang="en-US" sz="2400" dirty="0"/>
          </a:p>
          <a:p>
            <a:r>
              <a:rPr lang="vi-VN" sz="2400" dirty="0"/>
              <a:t>- Tính từ sở hữu thay thế cho danh từ “Ozone” (không phải danh từ chỉ người) là “ITS” nên sai ở đáp án A.</a:t>
            </a:r>
            <a:endParaRPr lang="en-US" sz="2400" dirty="0"/>
          </a:p>
          <a:p>
            <a:r>
              <a:rPr lang="vi-VN" sz="2400" dirty="0"/>
              <a:t>Sửa lỗi: his → its</a:t>
            </a:r>
            <a:endParaRPr lang="en-US" sz="2400" dirty="0"/>
          </a:p>
          <a:p>
            <a:r>
              <a:rPr lang="vi-VN" sz="2400" dirty="0"/>
              <a:t>Tạm dịch: Ozone có nguồn gốc từ một số nguồn, nguồn chính là động cơ ô tô.</a:t>
            </a:r>
            <a:endParaRPr lang="en-US" sz="2400" dirty="0"/>
          </a:p>
          <a:p>
            <a:r>
              <a:rPr lang="en-US" sz="2400" dirty="0"/>
              <a:t> </a:t>
            </a:r>
          </a:p>
          <a:p>
            <a:endParaRPr lang="en-US" sz="2400" dirty="0"/>
          </a:p>
        </p:txBody>
      </p:sp>
      <p:sp>
        <p:nvSpPr>
          <p:cNvPr id="3" name="Oval 2"/>
          <p:cNvSpPr/>
          <p:nvPr/>
        </p:nvSpPr>
        <p:spPr>
          <a:xfrm>
            <a:off x="990600" y="9144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88099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457200" y="15240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a:p>
        </p:txBody>
      </p:sp>
      <p:sp>
        <p:nvSpPr>
          <p:cNvPr id="2" name="TextBox 1"/>
          <p:cNvSpPr txBox="1"/>
          <p:nvPr/>
        </p:nvSpPr>
        <p:spPr>
          <a:xfrm>
            <a:off x="152400" y="304800"/>
            <a:ext cx="8839200" cy="5632311"/>
          </a:xfrm>
          <a:prstGeom prst="rect">
            <a:avLst/>
          </a:prstGeom>
          <a:noFill/>
        </p:spPr>
        <p:txBody>
          <a:bodyPr wrap="square" rtlCol="0">
            <a:spAutoFit/>
          </a:bodyPr>
          <a:lstStyle/>
          <a:p>
            <a:r>
              <a:rPr lang="en-US" sz="2400" b="1" dirty="0"/>
              <a:t>Question 3</a:t>
            </a:r>
            <a:r>
              <a:rPr lang="en-US" sz="2400" dirty="0"/>
              <a:t>. Pesticide residues in fruit and vegetable can be _______ to health. </a:t>
            </a:r>
          </a:p>
          <a:p>
            <a:r>
              <a:rPr lang="en-US" sz="2400" b="1" dirty="0" smtClean="0"/>
              <a:t>A</a:t>
            </a:r>
            <a:r>
              <a:rPr lang="en-US" sz="2400" dirty="0"/>
              <a:t>. crucial          	</a:t>
            </a:r>
            <a:r>
              <a:rPr lang="en-US" sz="2400" b="1" dirty="0"/>
              <a:t>B</a:t>
            </a:r>
            <a:r>
              <a:rPr lang="en-US" sz="2400" dirty="0"/>
              <a:t>. supportive          	</a:t>
            </a:r>
            <a:r>
              <a:rPr lang="en-US" sz="2400" b="1" dirty="0"/>
              <a:t>C</a:t>
            </a:r>
            <a:r>
              <a:rPr lang="en-US" sz="2400" dirty="0"/>
              <a:t>. receptive         </a:t>
            </a:r>
            <a:r>
              <a:rPr lang="en-US" sz="2400" b="1" dirty="0" smtClean="0"/>
              <a:t>D</a:t>
            </a:r>
            <a:r>
              <a:rPr lang="en-US" sz="2400" dirty="0"/>
              <a:t>. destructive</a:t>
            </a:r>
          </a:p>
          <a:p>
            <a:endParaRPr lang="en-US" sz="2400" b="1" dirty="0" smtClean="0"/>
          </a:p>
          <a:p>
            <a:r>
              <a:rPr lang="vi-VN" sz="2400" dirty="0" smtClean="0"/>
              <a:t>Kiến </a:t>
            </a:r>
            <a:r>
              <a:rPr lang="vi-VN" sz="2400" dirty="0"/>
              <a:t>thức</a:t>
            </a:r>
            <a:r>
              <a:rPr lang="en-US" sz="2400" dirty="0"/>
              <a:t>: </a:t>
            </a:r>
            <a:r>
              <a:rPr lang="en-US" sz="2400" dirty="0" err="1"/>
              <a:t>Từ</a:t>
            </a:r>
            <a:r>
              <a:rPr lang="en-US" sz="2400" dirty="0"/>
              <a:t> </a:t>
            </a:r>
            <a:r>
              <a:rPr lang="en-US" sz="2400" dirty="0" err="1"/>
              <a:t>vựng</a:t>
            </a:r>
            <a:endParaRPr lang="en-US" sz="2400" dirty="0"/>
          </a:p>
          <a:p>
            <a:r>
              <a:rPr lang="en-US" sz="2400" dirty="0" err="1"/>
              <a:t>Giải</a:t>
            </a:r>
            <a:r>
              <a:rPr lang="en-US" sz="2400" dirty="0"/>
              <a:t> </a:t>
            </a:r>
            <a:r>
              <a:rPr lang="en-US" sz="2400" dirty="0" err="1"/>
              <a:t>thích</a:t>
            </a:r>
            <a:r>
              <a:rPr lang="en-US" sz="2400" dirty="0"/>
              <a:t>:</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	</a:t>
            </a:r>
            <a:r>
              <a:rPr lang="vi-VN" sz="2400" dirty="0"/>
              <a:t>A. crucial (adj): cực kỳ quan trọng </a:t>
            </a:r>
            <a:r>
              <a:rPr lang="en-US" sz="2400" dirty="0"/>
              <a:t>	</a:t>
            </a:r>
            <a:r>
              <a:rPr lang="vi-VN" sz="2400" dirty="0"/>
              <a:t>B. supportive (adj): khuyến khích, cổ vũ </a:t>
            </a:r>
            <a:endParaRPr lang="en-US" sz="2400" dirty="0"/>
          </a:p>
          <a:p>
            <a:r>
              <a:rPr lang="en-US" sz="2400" dirty="0"/>
              <a:t>	</a:t>
            </a:r>
            <a:r>
              <a:rPr lang="vi-VN" sz="2400" dirty="0"/>
              <a:t>C. receptive (adj): dễ tiếp thu </a:t>
            </a:r>
            <a:r>
              <a:rPr lang="en-US" sz="2400" dirty="0"/>
              <a:t>	</a:t>
            </a:r>
            <a:r>
              <a:rPr lang="vi-VN" sz="2400" dirty="0"/>
              <a:t>D. destructive (adj): phá hoại, gây hại </a:t>
            </a:r>
            <a:endParaRPr lang="en-US" sz="2400" dirty="0"/>
          </a:p>
          <a:p>
            <a:r>
              <a:rPr lang="vi-VN" sz="2400" dirty="0"/>
              <a:t>Phù hợp ngữ nghĩa nhất của câu là D. </a:t>
            </a:r>
            <a:endParaRPr lang="en-US" sz="2400" dirty="0"/>
          </a:p>
          <a:p>
            <a:r>
              <a:rPr lang="vi-VN" sz="2400" dirty="0"/>
              <a:t>Tạm dịch: Dư lượng thuốc trừ sâu trong trái cây và rau quả có thể gây hại sức khoẻ. </a:t>
            </a:r>
            <a:endParaRPr lang="en-US" sz="2400" dirty="0"/>
          </a:p>
          <a:p>
            <a:endParaRPr lang="en-US" sz="2400" dirty="0"/>
          </a:p>
        </p:txBody>
      </p:sp>
      <p:sp>
        <p:nvSpPr>
          <p:cNvPr id="3" name="Oval 2"/>
          <p:cNvSpPr/>
          <p:nvPr/>
        </p:nvSpPr>
        <p:spPr>
          <a:xfrm>
            <a:off x="6705600" y="1066800"/>
            <a:ext cx="4572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63105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fill="hold"/>
                                        <p:tgtEl>
                                          <p:spTgt spid="3"/>
                                        </p:tgtEl>
                                        <p:attrNameLst>
                                          <p:attrName>ppt_x</p:attrName>
                                        </p:attrNameLst>
                                      </p:cBhvr>
                                      <p:tavLst>
                                        <p:tav tm="0">
                                          <p:val>
                                            <p:strVal val="#ppt_x"/>
                                          </p:val>
                                        </p:tav>
                                        <p:tav tm="100000">
                                          <p:val>
                                            <p:strVal val="#ppt_x"/>
                                          </p:val>
                                        </p:tav>
                                      </p:tavLst>
                                    </p:anim>
                                    <p:anim calcmode="lin" valueType="num">
                                      <p:cBhvr additive="base">
                                        <p:cTn id="3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763000" cy="5632311"/>
          </a:xfrm>
          <a:prstGeom prst="rect">
            <a:avLst/>
          </a:prstGeom>
          <a:noFill/>
        </p:spPr>
        <p:txBody>
          <a:bodyPr wrap="square" rtlCol="0">
            <a:spAutoFit/>
          </a:bodyPr>
          <a:lstStyle/>
          <a:p>
            <a:r>
              <a:rPr lang="vi-VN" sz="2400" b="1" dirty="0"/>
              <a:t>Question </a:t>
            </a:r>
            <a:r>
              <a:rPr lang="en-US" sz="2400" b="1" dirty="0"/>
              <a:t>30</a:t>
            </a:r>
            <a:r>
              <a:rPr lang="vi-VN" sz="2400" dirty="0"/>
              <a:t>. It took the </a:t>
            </a:r>
            <a:r>
              <a:rPr lang="vi-VN" sz="2400" u="sng" dirty="0"/>
              <a:t>spouses</a:t>
            </a:r>
            <a:r>
              <a:rPr lang="vi-VN" sz="2400" dirty="0"/>
              <a:t> five years to discover that their </a:t>
            </a:r>
            <a:r>
              <a:rPr lang="vi-VN" sz="2400" u="sng" dirty="0"/>
              <a:t>tastes</a:t>
            </a:r>
            <a:r>
              <a:rPr lang="vi-VN" sz="2400" dirty="0"/>
              <a:t> were </a:t>
            </a:r>
            <a:r>
              <a:rPr lang="vi-VN" sz="2400" u="sng" dirty="0"/>
              <a:t>diverging</a:t>
            </a:r>
            <a:r>
              <a:rPr lang="vi-VN" sz="2400" dirty="0"/>
              <a:t> and their tempers were </a:t>
            </a:r>
            <a:r>
              <a:rPr lang="vi-VN" sz="2400" u="sng" dirty="0"/>
              <a:t>incompatible</a:t>
            </a:r>
            <a:r>
              <a:rPr lang="vi-VN" sz="2400" dirty="0"/>
              <a:t>.</a:t>
            </a:r>
            <a:endParaRPr lang="en-US" sz="2400" dirty="0"/>
          </a:p>
          <a:p>
            <a:r>
              <a:rPr lang="en-US" sz="2400" dirty="0"/>
              <a:t>	</a:t>
            </a:r>
            <a:r>
              <a:rPr lang="en-US" sz="2400" b="1" dirty="0"/>
              <a:t>A</a:t>
            </a:r>
            <a:r>
              <a:rPr lang="en-US" sz="2400" dirty="0"/>
              <a:t>. spouses 	</a:t>
            </a:r>
            <a:r>
              <a:rPr lang="en-US" sz="2400" b="1" dirty="0"/>
              <a:t>B</a:t>
            </a:r>
            <a:r>
              <a:rPr lang="en-US" sz="2400" dirty="0"/>
              <a:t>. tastes 	</a:t>
            </a:r>
            <a:r>
              <a:rPr lang="en-US" sz="2400" b="1" dirty="0"/>
              <a:t>C</a:t>
            </a:r>
            <a:r>
              <a:rPr lang="en-US" sz="2400" dirty="0"/>
              <a:t>. diverging 	</a:t>
            </a:r>
            <a:r>
              <a:rPr lang="en-US" sz="2400" b="1" dirty="0"/>
              <a:t>D</a:t>
            </a:r>
            <a:r>
              <a:rPr lang="en-US" sz="2400" dirty="0"/>
              <a:t>. incompatible</a:t>
            </a:r>
          </a:p>
          <a:p>
            <a:r>
              <a:rPr lang="vi-VN" sz="2400" dirty="0"/>
              <a:t>Kiến thức: </a:t>
            </a:r>
            <a:r>
              <a:rPr lang="en-US" sz="2400" dirty="0" err="1"/>
              <a:t>Lỗi</a:t>
            </a:r>
            <a:r>
              <a:rPr lang="en-US" sz="2400" dirty="0"/>
              <a:t> </a:t>
            </a:r>
            <a:r>
              <a:rPr lang="en-US" sz="2400" dirty="0" err="1"/>
              <a:t>sai</a:t>
            </a:r>
            <a:r>
              <a:rPr lang="en-US" sz="2400" dirty="0"/>
              <a:t> – </a:t>
            </a:r>
            <a:r>
              <a:rPr lang="en-US" sz="2400" dirty="0" err="1"/>
              <a:t>Từ</a:t>
            </a:r>
            <a:r>
              <a:rPr lang="en-US" sz="2400" dirty="0"/>
              <a:t> </a:t>
            </a:r>
            <a:r>
              <a:rPr lang="en-US" sz="2400" dirty="0" err="1"/>
              <a:t>vựng</a:t>
            </a:r>
            <a:endParaRPr lang="en-US" sz="2400" dirty="0"/>
          </a:p>
          <a:p>
            <a:r>
              <a:rPr lang="vi-VN" sz="2400" dirty="0"/>
              <a:t>Giải thích: </a:t>
            </a:r>
            <a:endParaRPr lang="en-US" sz="2400" dirty="0"/>
          </a:p>
          <a:p>
            <a:r>
              <a:rPr lang="en-US" sz="2400" dirty="0"/>
              <a:t>Ta </a:t>
            </a:r>
            <a:r>
              <a:rPr lang="en-US" sz="2400" dirty="0" err="1"/>
              <a:t>có</a:t>
            </a:r>
            <a:r>
              <a:rPr lang="en-US" sz="2400" dirty="0"/>
              <a:t>: diverging (V-</a:t>
            </a:r>
            <a:r>
              <a:rPr lang="en-US" sz="2400" dirty="0" err="1"/>
              <a:t>ing</a:t>
            </a:r>
            <a:r>
              <a:rPr lang="en-US" sz="2400" dirty="0"/>
              <a:t>): </a:t>
            </a:r>
            <a:r>
              <a:rPr lang="en-US" sz="2400" dirty="0" err="1"/>
              <a:t>khác</a:t>
            </a:r>
            <a:r>
              <a:rPr lang="en-US" sz="2400" dirty="0"/>
              <a:t> </a:t>
            </a:r>
            <a:r>
              <a:rPr lang="en-US" sz="2400" dirty="0" err="1"/>
              <a:t>nhau</a:t>
            </a:r>
            <a:r>
              <a:rPr lang="en-US" sz="2400" dirty="0"/>
              <a:t>/ </a:t>
            </a:r>
            <a:r>
              <a:rPr lang="en-US" sz="2400" dirty="0" err="1"/>
              <a:t>bất</a:t>
            </a:r>
            <a:r>
              <a:rPr lang="en-US" sz="2400" dirty="0"/>
              <a:t> </a:t>
            </a:r>
            <a:r>
              <a:rPr lang="en-US" sz="2400" dirty="0" err="1"/>
              <a:t>đồng</a:t>
            </a:r>
            <a:r>
              <a:rPr lang="en-US" sz="2400" dirty="0"/>
              <a:t> ý </a:t>
            </a:r>
            <a:r>
              <a:rPr lang="en-US" sz="2400" dirty="0" err="1"/>
              <a:t>kiến</a:t>
            </a:r>
            <a:endParaRPr lang="en-US" sz="2400" dirty="0"/>
          </a:p>
          <a:p>
            <a:r>
              <a:rPr lang="en-US" sz="2400" dirty="0"/>
              <a:t>           divergent (a): </a:t>
            </a:r>
            <a:r>
              <a:rPr lang="en-US" sz="2400" dirty="0" err="1"/>
              <a:t>khác</a:t>
            </a:r>
            <a:r>
              <a:rPr lang="en-US" sz="2400" dirty="0"/>
              <a:t> </a:t>
            </a:r>
            <a:r>
              <a:rPr lang="en-US" sz="2400" dirty="0" err="1"/>
              <a:t>nhau</a:t>
            </a:r>
            <a:r>
              <a:rPr lang="en-US" sz="2400" dirty="0"/>
              <a:t>/ </a:t>
            </a:r>
            <a:r>
              <a:rPr lang="en-US" sz="2400" dirty="0" err="1"/>
              <a:t>bất</a:t>
            </a:r>
            <a:r>
              <a:rPr lang="en-US" sz="2400" dirty="0"/>
              <a:t> </a:t>
            </a:r>
            <a:r>
              <a:rPr lang="en-US" sz="2400" dirty="0" err="1"/>
              <a:t>đồng</a:t>
            </a:r>
            <a:r>
              <a:rPr lang="en-US" sz="2400" dirty="0"/>
              <a:t> ý </a:t>
            </a:r>
            <a:r>
              <a:rPr lang="en-US" sz="2400" dirty="0" err="1"/>
              <a:t>kiến</a:t>
            </a:r>
            <a:endParaRPr lang="en-US" sz="2400" dirty="0"/>
          </a:p>
          <a:p>
            <a:r>
              <a:rPr lang="en-US" sz="2400" dirty="0" err="1"/>
              <a:t>Dùng</a:t>
            </a:r>
            <a:r>
              <a:rPr lang="en-US" sz="2400" dirty="0"/>
              <a:t> </a:t>
            </a:r>
            <a:r>
              <a:rPr lang="en-US" sz="2400" dirty="0" err="1"/>
              <a:t>sau</a:t>
            </a:r>
            <a:r>
              <a:rPr lang="en-US" sz="2400" dirty="0"/>
              <a:t> </a:t>
            </a:r>
            <a:r>
              <a:rPr lang="en-US" sz="2400" dirty="0" err="1"/>
              <a:t>động</a:t>
            </a:r>
            <a:r>
              <a:rPr lang="en-US" sz="2400" dirty="0"/>
              <a:t> </a:t>
            </a:r>
            <a:r>
              <a:rPr lang="en-US" sz="2400" dirty="0" err="1"/>
              <a:t>từ</a:t>
            </a:r>
            <a:r>
              <a:rPr lang="en-US" sz="2400" dirty="0"/>
              <a:t> TASTE + </a:t>
            </a:r>
            <a:r>
              <a:rPr lang="en-US" sz="2400" dirty="0" err="1"/>
              <a:t>adj</a:t>
            </a:r>
            <a:r>
              <a:rPr lang="en-US" sz="2400" dirty="0"/>
              <a:t> (linking verb + </a:t>
            </a:r>
            <a:r>
              <a:rPr lang="en-US" sz="2400" dirty="0" err="1"/>
              <a:t>adj</a:t>
            </a:r>
            <a:r>
              <a:rPr lang="en-US" sz="2400" dirty="0"/>
              <a:t>/n)</a:t>
            </a:r>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C</a:t>
            </a:r>
          </a:p>
          <a:p>
            <a:r>
              <a:rPr lang="en-US" sz="2400" dirty="0" err="1"/>
              <a:t>Sửa</a:t>
            </a:r>
            <a:r>
              <a:rPr lang="en-US" sz="2400" dirty="0"/>
              <a:t> </a:t>
            </a:r>
            <a:r>
              <a:rPr lang="en-US" sz="2400" dirty="0" err="1"/>
              <a:t>lỗi</a:t>
            </a:r>
            <a:r>
              <a:rPr lang="en-US" sz="2400" dirty="0"/>
              <a:t>: diverging </a:t>
            </a:r>
            <a:r>
              <a:rPr lang="vi-VN" sz="2400" dirty="0"/>
              <a:t>→ </a:t>
            </a:r>
            <a:r>
              <a:rPr lang="en-US" sz="2400" dirty="0"/>
              <a:t>divergent</a:t>
            </a:r>
          </a:p>
          <a:p>
            <a:r>
              <a:rPr lang="en-US" sz="2400" dirty="0" err="1"/>
              <a:t>Tạm</a:t>
            </a:r>
            <a:r>
              <a:rPr lang="en-US" sz="2400" dirty="0"/>
              <a:t> </a:t>
            </a:r>
            <a:r>
              <a:rPr lang="en-US" sz="2400" dirty="0" err="1"/>
              <a:t>dịch</a:t>
            </a:r>
            <a:r>
              <a:rPr lang="en-US" sz="2400" dirty="0"/>
              <a:t>: </a:t>
            </a:r>
            <a:r>
              <a:rPr lang="en-US" sz="2400" dirty="0" err="1"/>
              <a:t>Hai</a:t>
            </a:r>
            <a:r>
              <a:rPr lang="en-US" sz="2400" dirty="0"/>
              <a:t> </a:t>
            </a:r>
            <a:r>
              <a:rPr lang="en-US" sz="2400" dirty="0" err="1"/>
              <a:t>vợ</a:t>
            </a:r>
            <a:r>
              <a:rPr lang="en-US" sz="2400" dirty="0"/>
              <a:t> </a:t>
            </a:r>
            <a:r>
              <a:rPr lang="en-US" sz="2400" dirty="0" err="1"/>
              <a:t>chồng</a:t>
            </a:r>
            <a:r>
              <a:rPr lang="en-US" sz="2400" dirty="0"/>
              <a:t> </a:t>
            </a:r>
            <a:r>
              <a:rPr lang="en-US" sz="2400" dirty="0" err="1"/>
              <a:t>đã</a:t>
            </a:r>
            <a:r>
              <a:rPr lang="en-US" sz="2400" dirty="0"/>
              <a:t> </a:t>
            </a:r>
            <a:r>
              <a:rPr lang="en-US" sz="2400" dirty="0" err="1"/>
              <a:t>mất</a:t>
            </a:r>
            <a:r>
              <a:rPr lang="en-US" sz="2400" dirty="0"/>
              <a:t> 5 </a:t>
            </a:r>
            <a:r>
              <a:rPr lang="en-US" sz="2400" dirty="0" err="1"/>
              <a:t>năm</a:t>
            </a:r>
            <a:r>
              <a:rPr lang="en-US" sz="2400" dirty="0"/>
              <a:t> </a:t>
            </a:r>
            <a:r>
              <a:rPr lang="en-US" sz="2400" dirty="0" err="1"/>
              <a:t>để</a:t>
            </a:r>
            <a:r>
              <a:rPr lang="en-US" sz="2400" dirty="0"/>
              <a:t> </a:t>
            </a:r>
            <a:r>
              <a:rPr lang="en-US" sz="2400" dirty="0" err="1"/>
              <a:t>phát</a:t>
            </a:r>
            <a:r>
              <a:rPr lang="en-US" sz="2400" dirty="0"/>
              <a:t> </a:t>
            </a:r>
            <a:r>
              <a:rPr lang="en-US" sz="2400" dirty="0" err="1"/>
              <a:t>hiện</a:t>
            </a:r>
            <a:r>
              <a:rPr lang="en-US" sz="2400" dirty="0"/>
              <a:t> </a:t>
            </a:r>
            <a:r>
              <a:rPr lang="en-US" sz="2400" dirty="0" err="1"/>
              <a:t>ra</a:t>
            </a:r>
            <a:r>
              <a:rPr lang="en-US" sz="2400" dirty="0"/>
              <a:t> </a:t>
            </a:r>
            <a:r>
              <a:rPr lang="en-US" sz="2400" dirty="0" err="1"/>
              <a:t>rằng</a:t>
            </a:r>
            <a:r>
              <a:rPr lang="en-US" sz="2400" dirty="0"/>
              <a:t> </a:t>
            </a:r>
            <a:r>
              <a:rPr lang="en-US" sz="2400" dirty="0" err="1"/>
              <a:t>sở</a:t>
            </a:r>
            <a:r>
              <a:rPr lang="en-US" sz="2400" dirty="0"/>
              <a:t> </a:t>
            </a:r>
            <a:r>
              <a:rPr lang="en-US" sz="2400" dirty="0" err="1"/>
              <a:t>thích</a:t>
            </a:r>
            <a:r>
              <a:rPr lang="en-US" sz="2400" dirty="0"/>
              <a:t> </a:t>
            </a:r>
            <a:r>
              <a:rPr lang="en-US" sz="2400" dirty="0" err="1"/>
              <a:t>của</a:t>
            </a:r>
            <a:r>
              <a:rPr lang="en-US" sz="2400" dirty="0"/>
              <a:t> </a:t>
            </a:r>
            <a:r>
              <a:rPr lang="en-US" sz="2400" dirty="0" err="1"/>
              <a:t>họ</a:t>
            </a:r>
            <a:r>
              <a:rPr lang="en-US" sz="2400" dirty="0"/>
              <a:t> </a:t>
            </a:r>
            <a:r>
              <a:rPr lang="en-US" sz="2400" dirty="0" err="1"/>
              <a:t>khác</a:t>
            </a:r>
            <a:r>
              <a:rPr lang="en-US" sz="2400" dirty="0"/>
              <a:t> </a:t>
            </a:r>
            <a:r>
              <a:rPr lang="en-US" sz="2400" dirty="0" err="1"/>
              <a:t>nhau</a:t>
            </a:r>
            <a:r>
              <a:rPr lang="en-US" sz="2400" dirty="0"/>
              <a:t> </a:t>
            </a:r>
            <a:r>
              <a:rPr lang="en-US" sz="2400" dirty="0" err="1"/>
              <a:t>và</a:t>
            </a:r>
            <a:r>
              <a:rPr lang="en-US" sz="2400" dirty="0"/>
              <a:t> </a:t>
            </a:r>
            <a:r>
              <a:rPr lang="en-US" sz="2400" dirty="0" err="1"/>
              <a:t>tính</a:t>
            </a:r>
            <a:r>
              <a:rPr lang="en-US" sz="2400" dirty="0"/>
              <a:t> </a:t>
            </a:r>
            <a:r>
              <a:rPr lang="en-US" sz="2400" dirty="0" err="1"/>
              <a:t>khí</a:t>
            </a:r>
            <a:r>
              <a:rPr lang="en-US" sz="2400" dirty="0"/>
              <a:t> </a:t>
            </a:r>
            <a:r>
              <a:rPr lang="en-US" sz="2400" dirty="0" err="1"/>
              <a:t>của</a:t>
            </a:r>
            <a:r>
              <a:rPr lang="en-US" sz="2400" dirty="0"/>
              <a:t> </a:t>
            </a:r>
            <a:r>
              <a:rPr lang="en-US" sz="2400" dirty="0" err="1"/>
              <a:t>họ</a:t>
            </a:r>
            <a:endParaRPr lang="en-US" sz="2400" dirty="0"/>
          </a:p>
          <a:p>
            <a:r>
              <a:rPr lang="en-US" sz="2400" dirty="0" err="1"/>
              <a:t>không</a:t>
            </a:r>
            <a:r>
              <a:rPr lang="en-US" sz="2400" dirty="0"/>
              <a:t> </a:t>
            </a:r>
            <a:r>
              <a:rPr lang="en-US" sz="2400" dirty="0" err="1"/>
              <a:t>tương</a:t>
            </a:r>
            <a:r>
              <a:rPr lang="en-US" sz="2400" dirty="0"/>
              <a:t> </a:t>
            </a:r>
            <a:r>
              <a:rPr lang="en-US" sz="2400" dirty="0" err="1"/>
              <a:t>thích</a:t>
            </a:r>
            <a:r>
              <a:rPr lang="en-US" sz="2400" dirty="0"/>
              <a:t>.</a:t>
            </a:r>
          </a:p>
          <a:p>
            <a:endParaRPr lang="en-US" sz="2400" dirty="0"/>
          </a:p>
        </p:txBody>
      </p:sp>
      <p:sp>
        <p:nvSpPr>
          <p:cNvPr id="3" name="Oval 2"/>
          <p:cNvSpPr/>
          <p:nvPr/>
        </p:nvSpPr>
        <p:spPr>
          <a:xfrm>
            <a:off x="4800600" y="13716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12345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 calcmode="lin" valueType="num">
                                      <p:cBhvr additive="base">
                                        <p:cTn id="1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 calcmode="lin" valueType="num">
                                      <p:cBhvr additive="base">
                                        <p:cTn id="2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 calcmode="lin" valueType="num">
                                      <p:cBhvr additive="base">
                                        <p:cTn id="2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 calcmode="lin" valueType="num">
                                      <p:cBhvr additive="base">
                                        <p:cTn id="31"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8" end="8"/>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9" end="9"/>
                                            </p:txEl>
                                          </p:spTgt>
                                        </p:tgtEl>
                                        <p:attrNameLst>
                                          <p:attrName>style.visibility</p:attrName>
                                        </p:attrNameLst>
                                      </p:cBhvr>
                                      <p:to>
                                        <p:strVal val="visible"/>
                                      </p:to>
                                    </p:set>
                                    <p:anim calcmode="lin" valueType="num">
                                      <p:cBhvr additive="base">
                                        <p:cTn id="35"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9" end="9"/>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10" end="10"/>
                                            </p:txEl>
                                          </p:spTgt>
                                        </p:tgtEl>
                                        <p:attrNameLst>
                                          <p:attrName>style.visibility</p:attrName>
                                        </p:attrNameLst>
                                      </p:cBhvr>
                                      <p:to>
                                        <p:strVal val="visible"/>
                                      </p:to>
                                    </p:set>
                                    <p:anim calcmode="lin" valueType="num">
                                      <p:cBhvr additive="base">
                                        <p:cTn id="39"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
                                        </p:tgtEl>
                                        <p:attrNameLst>
                                          <p:attrName>style.visibility</p:attrName>
                                        </p:attrNameLst>
                                      </p:cBhvr>
                                      <p:to>
                                        <p:strVal val="visible"/>
                                      </p:to>
                                    </p:set>
                                    <p:anim calcmode="lin" valueType="num">
                                      <p:cBhvr additive="base">
                                        <p:cTn id="45" dur="500" fill="hold"/>
                                        <p:tgtEl>
                                          <p:spTgt spid="3"/>
                                        </p:tgtEl>
                                        <p:attrNameLst>
                                          <p:attrName>ppt_x</p:attrName>
                                        </p:attrNameLst>
                                      </p:cBhvr>
                                      <p:tavLst>
                                        <p:tav tm="0">
                                          <p:val>
                                            <p:strVal val="#ppt_x"/>
                                          </p:val>
                                        </p:tav>
                                        <p:tav tm="100000">
                                          <p:val>
                                            <p:strVal val="#ppt_x"/>
                                          </p:val>
                                        </p:tav>
                                      </p:tavLst>
                                    </p:anim>
                                    <p:anim calcmode="lin" valueType="num">
                                      <p:cBhvr additive="base">
                                        <p:cTn id="4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52400"/>
            <a:ext cx="8839200" cy="5847755"/>
          </a:xfrm>
          <a:prstGeom prst="rect">
            <a:avLst/>
          </a:prstGeom>
          <a:noFill/>
        </p:spPr>
        <p:txBody>
          <a:bodyPr wrap="square" rtlCol="0">
            <a:spAutoFit/>
          </a:bodyPr>
          <a:lstStyle/>
          <a:p>
            <a:r>
              <a:rPr lang="vi-VN" sz="2200" b="1" dirty="0"/>
              <a:t>Question </a:t>
            </a:r>
            <a:r>
              <a:rPr lang="en-US" sz="2200" b="1" dirty="0"/>
              <a:t>31</a:t>
            </a:r>
            <a:r>
              <a:rPr lang="en-US" sz="2200" dirty="0"/>
              <a:t>. </a:t>
            </a:r>
            <a:r>
              <a:rPr lang="vi-VN" sz="2200" dirty="0"/>
              <a:t>I'm sure Luisa was very disappointed when she failed the exam.</a:t>
            </a:r>
            <a:endParaRPr lang="en-US" sz="2200" dirty="0"/>
          </a:p>
          <a:p>
            <a:r>
              <a:rPr lang="vi-VN" sz="2200" dirty="0"/>
              <a:t>	</a:t>
            </a:r>
            <a:r>
              <a:rPr lang="vi-VN" sz="2200" b="1" dirty="0"/>
              <a:t>A</a:t>
            </a:r>
            <a:r>
              <a:rPr lang="vi-VN" sz="2200" dirty="0"/>
              <a:t>. Luisa must be very disappointed when she failed the exam.</a:t>
            </a:r>
            <a:endParaRPr lang="en-US" sz="2200" dirty="0"/>
          </a:p>
          <a:p>
            <a:r>
              <a:rPr lang="vi-VN" sz="2200" dirty="0"/>
              <a:t>	</a:t>
            </a:r>
            <a:r>
              <a:rPr lang="vi-VN" sz="2200" b="1" dirty="0"/>
              <a:t>B</a:t>
            </a:r>
            <a:r>
              <a:rPr lang="vi-VN" sz="2200" dirty="0"/>
              <a:t>. Luisa must have been very disappointed when she failed the exam.</a:t>
            </a:r>
            <a:endParaRPr lang="en-US" sz="2200" dirty="0"/>
          </a:p>
          <a:p>
            <a:r>
              <a:rPr lang="vi-VN" sz="2200" dirty="0"/>
              <a:t>	</a:t>
            </a:r>
            <a:r>
              <a:rPr lang="vi-VN" sz="2200" b="1" dirty="0"/>
              <a:t>C</a:t>
            </a:r>
            <a:r>
              <a:rPr lang="vi-VN" sz="2200" dirty="0"/>
              <a:t>. Luisa may be very disappointed when she failed the exam.</a:t>
            </a:r>
            <a:endParaRPr lang="en-US" sz="2200" dirty="0"/>
          </a:p>
          <a:p>
            <a:r>
              <a:rPr lang="vi-VN" sz="2200" dirty="0"/>
              <a:t>	</a:t>
            </a:r>
            <a:r>
              <a:rPr lang="vi-VN" sz="2200" b="1" dirty="0"/>
              <a:t>D</a:t>
            </a:r>
            <a:r>
              <a:rPr lang="vi-VN" sz="2200" dirty="0"/>
              <a:t>. Luisa could have been very disappointed when she failed the exam.</a:t>
            </a:r>
            <a:endParaRPr lang="en-US" sz="2200" dirty="0"/>
          </a:p>
          <a:p>
            <a:endParaRPr lang="en-US" sz="2200" b="1" dirty="0" smtClean="0"/>
          </a:p>
          <a:p>
            <a:r>
              <a:rPr lang="en-US" sz="2200" dirty="0" err="1" smtClean="0"/>
              <a:t>Kiến</a:t>
            </a:r>
            <a:r>
              <a:rPr lang="en-US" sz="2200" dirty="0" smtClean="0"/>
              <a:t> </a:t>
            </a:r>
            <a:r>
              <a:rPr lang="en-US" sz="2200" dirty="0" err="1"/>
              <a:t>thức</a:t>
            </a:r>
            <a:r>
              <a:rPr lang="en-US" sz="2200" dirty="0"/>
              <a:t>: </a:t>
            </a:r>
            <a:r>
              <a:rPr lang="en-US" sz="2200" dirty="0" err="1"/>
              <a:t>Câu</a:t>
            </a:r>
            <a:r>
              <a:rPr lang="en-US" sz="2200" dirty="0"/>
              <a:t> </a:t>
            </a:r>
            <a:r>
              <a:rPr lang="en-US" sz="2200" dirty="0" err="1"/>
              <a:t>đồng</a:t>
            </a:r>
            <a:r>
              <a:rPr lang="en-US" sz="2200" dirty="0"/>
              <a:t> </a:t>
            </a:r>
            <a:r>
              <a:rPr lang="en-US" sz="2200" dirty="0" err="1"/>
              <a:t>nghĩa</a:t>
            </a:r>
            <a:r>
              <a:rPr lang="en-US" sz="2200" dirty="0"/>
              <a:t> – </a:t>
            </a:r>
            <a:r>
              <a:rPr lang="en-US" sz="2200" dirty="0" err="1"/>
              <a:t>Động</a:t>
            </a:r>
            <a:r>
              <a:rPr lang="en-US" sz="2200" dirty="0"/>
              <a:t> </a:t>
            </a:r>
            <a:r>
              <a:rPr lang="en-US" sz="2200" dirty="0" err="1"/>
              <a:t>từ</a:t>
            </a:r>
            <a:r>
              <a:rPr lang="en-US" sz="2200" dirty="0"/>
              <a:t> </a:t>
            </a:r>
            <a:r>
              <a:rPr lang="en-US" sz="2200" dirty="0" err="1"/>
              <a:t>khuyết</a:t>
            </a:r>
            <a:r>
              <a:rPr lang="en-US" sz="2200" dirty="0"/>
              <a:t> </a:t>
            </a:r>
            <a:r>
              <a:rPr lang="en-US" sz="2200" dirty="0" err="1"/>
              <a:t>thiếu</a:t>
            </a:r>
            <a:endParaRPr lang="en-US" sz="2200" dirty="0"/>
          </a:p>
          <a:p>
            <a:r>
              <a:rPr lang="vi-VN" sz="2200" dirty="0"/>
              <a:t>Giải thích: Must be... : dùng để diễn tả những suy luận ở hiện tại</a:t>
            </a:r>
            <a:endParaRPr lang="en-US" sz="2200" dirty="0"/>
          </a:p>
          <a:p>
            <a:r>
              <a:rPr lang="vi-VN" sz="2200" dirty="0"/>
              <a:t>Must + have + Vp2: dùng để diễn tả những suy luận ở trong quá khứ</a:t>
            </a:r>
            <a:endParaRPr lang="en-US" sz="2200" dirty="0"/>
          </a:p>
          <a:p>
            <a:r>
              <a:rPr lang="vi-VN" sz="2200" dirty="0"/>
              <a:t>Could + have + Vp2: dùng để diễn tả những điều có thể đã xảy ra nhưng trên thực tế là không</a:t>
            </a:r>
            <a:endParaRPr lang="en-US" sz="2200" dirty="0"/>
          </a:p>
          <a:p>
            <a:r>
              <a:rPr lang="vi-VN" sz="2200" dirty="0"/>
              <a:t>Đề bài: Tôi chắc chắn Luisa đã rất thất vọng khi cô ấy trượt kỳ thi.</a:t>
            </a:r>
            <a:endParaRPr lang="en-US" sz="2200" dirty="0"/>
          </a:p>
          <a:p>
            <a:r>
              <a:rPr lang="vi-VN" sz="2200" dirty="0"/>
              <a:t>= B. Luisa hẳn đã rất thất vọng khi cô thi trượt.</a:t>
            </a:r>
            <a:endParaRPr lang="en-US" sz="2200" dirty="0"/>
          </a:p>
          <a:p>
            <a:endParaRPr lang="en-US" sz="2200" dirty="0"/>
          </a:p>
        </p:txBody>
      </p:sp>
      <p:sp>
        <p:nvSpPr>
          <p:cNvPr id="3" name="Oval 2"/>
          <p:cNvSpPr/>
          <p:nvPr/>
        </p:nvSpPr>
        <p:spPr>
          <a:xfrm>
            <a:off x="1066800" y="12192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03448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anim calcmode="lin" valueType="num">
                                      <p:cBhvr additive="base">
                                        <p:cTn id="1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anim calcmode="lin" valueType="num">
                                      <p:cBhvr additive="base">
                                        <p:cTn id="1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 calcmode="lin" valueType="num">
                                      <p:cBhvr additive="base">
                                        <p:cTn id="1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anim calcmode="lin" valueType="num">
                                      <p:cBhvr additive="base">
                                        <p:cTn id="2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anim calcmode="lin" valueType="num">
                                      <p:cBhvr additive="base">
                                        <p:cTn id="27"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 calcmode="lin" valueType="num">
                                      <p:cBhvr additive="base">
                                        <p:cTn id="33" dur="500" fill="hold"/>
                                        <p:tgtEl>
                                          <p:spTgt spid="3"/>
                                        </p:tgtEl>
                                        <p:attrNameLst>
                                          <p:attrName>ppt_x</p:attrName>
                                        </p:attrNameLst>
                                      </p:cBhvr>
                                      <p:tavLst>
                                        <p:tav tm="0">
                                          <p:val>
                                            <p:strVal val="#ppt_x"/>
                                          </p:val>
                                        </p:tav>
                                        <p:tav tm="100000">
                                          <p:val>
                                            <p:strVal val="#ppt_x"/>
                                          </p:val>
                                        </p:tav>
                                      </p:tavLst>
                                    </p:anim>
                                    <p:anim calcmode="lin" valueType="num">
                                      <p:cBhvr additive="base">
                                        <p:cTn id="3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991600" cy="5940088"/>
          </a:xfrm>
          <a:prstGeom prst="rect">
            <a:avLst/>
          </a:prstGeom>
          <a:noFill/>
        </p:spPr>
        <p:txBody>
          <a:bodyPr wrap="square" rtlCol="0">
            <a:spAutoFit/>
          </a:bodyPr>
          <a:lstStyle/>
          <a:p>
            <a:r>
              <a:rPr lang="en-US" sz="2000" b="1" dirty="0"/>
              <a:t>Question 32</a:t>
            </a:r>
            <a:r>
              <a:rPr lang="en-US" sz="2000" dirty="0"/>
              <a:t>. “Would you like to come out to dinner with me tonight, Jenny?” Paul said. </a:t>
            </a:r>
          </a:p>
          <a:p>
            <a:r>
              <a:rPr lang="en-US" sz="2000" dirty="0"/>
              <a:t>	</a:t>
            </a:r>
            <a:r>
              <a:rPr lang="vi-VN" sz="2000" b="1" dirty="0"/>
              <a:t>A</a:t>
            </a:r>
            <a:r>
              <a:rPr lang="vi-VN" sz="2000" dirty="0"/>
              <a:t>. Paul suggested that Jenny go out to dinner with him that night. </a:t>
            </a:r>
            <a:endParaRPr lang="en-US" sz="2000" dirty="0"/>
          </a:p>
          <a:p>
            <a:r>
              <a:rPr lang="en-US" sz="2000" dirty="0"/>
              <a:t>	</a:t>
            </a:r>
            <a:r>
              <a:rPr lang="vi-VN" sz="2000" b="1" dirty="0"/>
              <a:t>B</a:t>
            </a:r>
            <a:r>
              <a:rPr lang="vi-VN" sz="2000" dirty="0"/>
              <a:t>. Paul insisted on Jenny going out to dinner with him that night. </a:t>
            </a:r>
            <a:endParaRPr lang="en-US" sz="2000" dirty="0"/>
          </a:p>
          <a:p>
            <a:r>
              <a:rPr lang="en-US" sz="2000" dirty="0"/>
              <a:t>	</a:t>
            </a:r>
            <a:r>
              <a:rPr lang="vi-VN" sz="2000" b="1" dirty="0"/>
              <a:t>C</a:t>
            </a:r>
            <a:r>
              <a:rPr lang="vi-VN" sz="2000" dirty="0"/>
              <a:t>. Paul invited Jenny to go out to dinner with him that night. </a:t>
            </a:r>
            <a:endParaRPr lang="en-US" sz="2000" dirty="0"/>
          </a:p>
          <a:p>
            <a:r>
              <a:rPr lang="en-US" sz="2000" dirty="0"/>
              <a:t>	</a:t>
            </a:r>
            <a:r>
              <a:rPr lang="vi-VN" sz="2000" b="1" dirty="0"/>
              <a:t>D</a:t>
            </a:r>
            <a:r>
              <a:rPr lang="vi-VN" sz="2000" dirty="0"/>
              <a:t>. Pau offered Jenny to go out to dinner with him that night</a:t>
            </a:r>
            <a:endParaRPr lang="en-US" sz="2000" dirty="0"/>
          </a:p>
          <a:p>
            <a:r>
              <a:rPr lang="vi-VN" sz="2000" b="1" dirty="0"/>
              <a:t>Question 32</a:t>
            </a:r>
            <a:r>
              <a:rPr lang="vi-VN" sz="2000" dirty="0"/>
              <a:t>. </a:t>
            </a:r>
            <a:r>
              <a:rPr lang="en-US" sz="2000" b="1" dirty="0" err="1"/>
              <a:t>Đáp</a:t>
            </a:r>
            <a:r>
              <a:rPr lang="en-US" sz="2000" b="1" dirty="0"/>
              <a:t> </a:t>
            </a:r>
            <a:r>
              <a:rPr lang="en-US" sz="2000" b="1" dirty="0" err="1"/>
              <a:t>án</a:t>
            </a:r>
            <a:r>
              <a:rPr lang="en-US" sz="2000" b="1" dirty="0"/>
              <a:t>: C</a:t>
            </a:r>
            <a:endParaRPr lang="en-US" sz="2000" dirty="0"/>
          </a:p>
          <a:p>
            <a:r>
              <a:rPr lang="vi-VN" sz="2000" dirty="0"/>
              <a:t>Kiến thức: </a:t>
            </a:r>
            <a:r>
              <a:rPr lang="en-US" sz="2000" dirty="0" err="1"/>
              <a:t>Câu</a:t>
            </a:r>
            <a:r>
              <a:rPr lang="en-US" sz="2000" dirty="0"/>
              <a:t> </a:t>
            </a:r>
            <a:r>
              <a:rPr lang="en-US" sz="2000" dirty="0" err="1"/>
              <a:t>đồng</a:t>
            </a:r>
            <a:r>
              <a:rPr lang="en-US" sz="2000" dirty="0"/>
              <a:t> </a:t>
            </a:r>
            <a:r>
              <a:rPr lang="en-US" sz="2000" dirty="0" err="1"/>
              <a:t>nghĩa</a:t>
            </a:r>
            <a:r>
              <a:rPr lang="en-US" sz="2000" dirty="0"/>
              <a:t> – </a:t>
            </a:r>
            <a:r>
              <a:rPr lang="en-US" sz="2000" dirty="0" err="1"/>
              <a:t>Câu</a:t>
            </a:r>
            <a:r>
              <a:rPr lang="en-US" sz="2000" dirty="0"/>
              <a:t> </a:t>
            </a:r>
            <a:r>
              <a:rPr lang="en-US" sz="2000" dirty="0" err="1"/>
              <a:t>tường</a:t>
            </a:r>
            <a:r>
              <a:rPr lang="en-US" sz="2000" dirty="0"/>
              <a:t> </a:t>
            </a:r>
            <a:r>
              <a:rPr lang="en-US" sz="2000" dirty="0" err="1"/>
              <a:t>thuật</a:t>
            </a:r>
            <a:endParaRPr lang="en-US" sz="2000" dirty="0"/>
          </a:p>
          <a:p>
            <a:r>
              <a:rPr lang="vi-VN" sz="2000" dirty="0"/>
              <a:t>Giải thích:  </a:t>
            </a:r>
            <a:endParaRPr lang="en-US" sz="2000" dirty="0"/>
          </a:p>
          <a:p>
            <a:r>
              <a:rPr lang="en-US" sz="2000" dirty="0" err="1"/>
              <a:t>Câu</a:t>
            </a:r>
            <a:r>
              <a:rPr lang="en-US" sz="2000" dirty="0"/>
              <a:t> </a:t>
            </a:r>
            <a:r>
              <a:rPr lang="en-US" sz="2000" dirty="0" err="1"/>
              <a:t>đề</a:t>
            </a:r>
            <a:r>
              <a:rPr lang="en-US" sz="2000" dirty="0"/>
              <a:t> </a:t>
            </a:r>
            <a:r>
              <a:rPr lang="en-US" sz="2000" dirty="0" err="1"/>
              <a:t>bài</a:t>
            </a:r>
            <a:r>
              <a:rPr lang="en-US" sz="2000" dirty="0"/>
              <a:t>: </a:t>
            </a:r>
            <a:r>
              <a:rPr lang="vi-VN" sz="2000" dirty="0"/>
              <a:t>“Em có muốn ra ngoài ăn tối với anh hôm nay không Jenny?” Paul hỏi. (Đây là cấu trúc dùng để mời). </a:t>
            </a:r>
            <a:endParaRPr lang="en-US" sz="2000" dirty="0"/>
          </a:p>
          <a:p>
            <a:r>
              <a:rPr lang="en-US" sz="2000" dirty="0" err="1"/>
              <a:t>Xét</a:t>
            </a:r>
            <a:r>
              <a:rPr lang="en-US" sz="2000" dirty="0"/>
              <a:t> </a:t>
            </a:r>
            <a:r>
              <a:rPr lang="en-US" sz="2000" dirty="0" err="1"/>
              <a:t>các</a:t>
            </a:r>
            <a:r>
              <a:rPr lang="en-US" sz="2000" dirty="0"/>
              <a:t> </a:t>
            </a:r>
            <a:r>
              <a:rPr lang="en-US" sz="2000" dirty="0" err="1"/>
              <a:t>đáp</a:t>
            </a:r>
            <a:r>
              <a:rPr lang="en-US" sz="2000" dirty="0"/>
              <a:t> </a:t>
            </a:r>
            <a:r>
              <a:rPr lang="en-US" sz="2000" dirty="0" err="1"/>
              <a:t>án</a:t>
            </a:r>
            <a:r>
              <a:rPr lang="en-US" sz="2000" dirty="0"/>
              <a:t>:</a:t>
            </a:r>
          </a:p>
          <a:p>
            <a:r>
              <a:rPr lang="vi-VN" sz="2000" dirty="0"/>
              <a:t>A. Paul gợi ý rằng Jenny nên ra ngoài ăn tối với anh ấy hôm đó. → sai ý </a:t>
            </a:r>
            <a:endParaRPr lang="en-US" sz="2000" dirty="0"/>
          </a:p>
          <a:p>
            <a:r>
              <a:rPr lang="vi-VN" sz="2000" dirty="0"/>
              <a:t>B. Paul nằng nặc muốn Jenny ra ngoài ăn tối với anh ấy hôm đó. → sai ý </a:t>
            </a:r>
            <a:endParaRPr lang="en-US" sz="2000" dirty="0"/>
          </a:p>
          <a:p>
            <a:r>
              <a:rPr lang="vi-VN" sz="2000" dirty="0"/>
              <a:t>C. Paul mời Jenny ra ngoài ăn tối với anh ấy hôm đó. → đúng </a:t>
            </a:r>
            <a:endParaRPr lang="en-US" sz="2000" dirty="0"/>
          </a:p>
          <a:p>
            <a:r>
              <a:rPr lang="vi-VN" sz="2000" dirty="0"/>
              <a:t>D. Không dịch vì sai cấu trúc: Động từ “offer” không có cấu trúc “offer sb to do sth”. </a:t>
            </a:r>
            <a:endParaRPr lang="en-US" sz="2000" dirty="0"/>
          </a:p>
          <a:p>
            <a:r>
              <a:rPr lang="vi-VN" sz="2000" dirty="0"/>
              <a:t>Đáp án C đúng ý đề bài cho. Các đáp án còn lại sai ý hoặc sai cấu trúc. </a:t>
            </a:r>
            <a:endParaRPr lang="en-US" sz="2000" dirty="0"/>
          </a:p>
          <a:p>
            <a:endParaRPr lang="en-US" sz="2000" dirty="0"/>
          </a:p>
        </p:txBody>
      </p:sp>
      <p:sp>
        <p:nvSpPr>
          <p:cNvPr id="3" name="Oval 2"/>
          <p:cNvSpPr/>
          <p:nvPr/>
        </p:nvSpPr>
        <p:spPr>
          <a:xfrm>
            <a:off x="990600" y="16002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73834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anim calcmode="lin" valueType="num">
                                      <p:cBhvr additive="base">
                                        <p:cTn id="1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anim calcmode="lin" valueType="num">
                                      <p:cBhvr additive="base">
                                        <p:cTn id="1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 calcmode="lin" valueType="num">
                                      <p:cBhvr additive="base">
                                        <p:cTn id="1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anim calcmode="lin" valueType="num">
                                      <p:cBhvr additive="base">
                                        <p:cTn id="2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anim calcmode="lin" valueType="num">
                                      <p:cBhvr additive="base">
                                        <p:cTn id="27"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anim calcmode="lin" valueType="num">
                                      <p:cBhvr additive="base">
                                        <p:cTn id="31"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3" end="13"/>
                                            </p:txEl>
                                          </p:spTgt>
                                        </p:tgtEl>
                                        <p:attrNameLst>
                                          <p:attrName>style.visibility</p:attrName>
                                        </p:attrNameLst>
                                      </p:cBhvr>
                                      <p:to>
                                        <p:strVal val="visible"/>
                                      </p:to>
                                    </p:set>
                                    <p:anim calcmode="lin" valueType="num">
                                      <p:cBhvr additive="base">
                                        <p:cTn id="35"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14" end="14"/>
                                            </p:txEl>
                                          </p:spTgt>
                                        </p:tgtEl>
                                        <p:attrNameLst>
                                          <p:attrName>style.visibility</p:attrName>
                                        </p:attrNameLst>
                                      </p:cBhvr>
                                      <p:to>
                                        <p:strVal val="visible"/>
                                      </p:to>
                                    </p:set>
                                    <p:anim calcmode="lin" valueType="num">
                                      <p:cBhvr additive="base">
                                        <p:cTn id="39"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3"/>
                                        </p:tgtEl>
                                        <p:attrNameLst>
                                          <p:attrName>style.visibility</p:attrName>
                                        </p:attrNameLst>
                                      </p:cBhvr>
                                      <p:to>
                                        <p:strVal val="visible"/>
                                      </p:to>
                                    </p:set>
                                    <p:animEffect transition="in" filter="fade">
                                      <p:cBhvr>
                                        <p:cTn id="45" dur="1000"/>
                                        <p:tgtEl>
                                          <p:spTgt spid="3"/>
                                        </p:tgtEl>
                                      </p:cBhvr>
                                    </p:animEffect>
                                    <p:anim calcmode="lin" valueType="num">
                                      <p:cBhvr>
                                        <p:cTn id="46" dur="1000" fill="hold"/>
                                        <p:tgtEl>
                                          <p:spTgt spid="3"/>
                                        </p:tgtEl>
                                        <p:attrNameLst>
                                          <p:attrName>ppt_x</p:attrName>
                                        </p:attrNameLst>
                                      </p:cBhvr>
                                      <p:tavLst>
                                        <p:tav tm="0">
                                          <p:val>
                                            <p:strVal val="#ppt_x"/>
                                          </p:val>
                                        </p:tav>
                                        <p:tav tm="100000">
                                          <p:val>
                                            <p:strVal val="#ppt_x"/>
                                          </p:val>
                                        </p:tav>
                                      </p:tavLst>
                                    </p:anim>
                                    <p:anim calcmode="lin" valueType="num">
                                      <p:cBhvr>
                                        <p:cTn id="4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381000"/>
            <a:ext cx="8991600" cy="6524863"/>
          </a:xfrm>
          <a:prstGeom prst="rect">
            <a:avLst/>
          </a:prstGeom>
          <a:noFill/>
        </p:spPr>
        <p:txBody>
          <a:bodyPr wrap="square" rtlCol="0">
            <a:spAutoFit/>
          </a:bodyPr>
          <a:lstStyle/>
          <a:p>
            <a:r>
              <a:rPr lang="vi-VN" sz="2200" b="1" dirty="0"/>
              <a:t>Question </a:t>
            </a:r>
            <a:r>
              <a:rPr lang="en-US" sz="2200" b="1" dirty="0"/>
              <a:t>33</a:t>
            </a:r>
            <a:r>
              <a:rPr lang="en-US" sz="2200" dirty="0"/>
              <a:t>. </a:t>
            </a:r>
            <a:r>
              <a:rPr lang="vi-VN" sz="2200" dirty="0"/>
              <a:t>he last time I ate spaghetti was five months ago.</a:t>
            </a:r>
            <a:endParaRPr lang="en-US" sz="2200" dirty="0"/>
          </a:p>
          <a:p>
            <a:r>
              <a:rPr lang="vi-VN" sz="2200" dirty="0"/>
              <a:t>	A. I didn’t eat spaghetti five months ago. 	B. I would eat spaghetti in five months.</a:t>
            </a:r>
            <a:endParaRPr lang="en-US" sz="2200" dirty="0"/>
          </a:p>
          <a:p>
            <a:r>
              <a:rPr lang="vi-VN" sz="2200" dirty="0"/>
              <a:t>	C. I have eaten spaghetti for five months. 	D. I haven’t eaten spaghetti for five months.</a:t>
            </a:r>
            <a:endParaRPr lang="en-US" sz="2200" dirty="0"/>
          </a:p>
          <a:p>
            <a:endParaRPr lang="en-US" sz="2200" b="1" dirty="0" smtClean="0"/>
          </a:p>
          <a:p>
            <a:r>
              <a:rPr lang="vi-VN" sz="2200" dirty="0" smtClean="0"/>
              <a:t>Kiến </a:t>
            </a:r>
            <a:r>
              <a:rPr lang="vi-VN" sz="2200" dirty="0"/>
              <a:t>thức: </a:t>
            </a:r>
            <a:r>
              <a:rPr lang="en-US" sz="2200" dirty="0" err="1"/>
              <a:t>Câu</a:t>
            </a:r>
            <a:r>
              <a:rPr lang="en-US" sz="2200" dirty="0"/>
              <a:t> </a:t>
            </a:r>
            <a:r>
              <a:rPr lang="en-US" sz="2200" dirty="0" err="1"/>
              <a:t>đồng</a:t>
            </a:r>
            <a:r>
              <a:rPr lang="en-US" sz="2200" dirty="0"/>
              <a:t> </a:t>
            </a:r>
            <a:r>
              <a:rPr lang="en-US" sz="2200" dirty="0" err="1"/>
              <a:t>nghĩa</a:t>
            </a:r>
            <a:r>
              <a:rPr lang="en-US" sz="2200" dirty="0"/>
              <a:t> – </a:t>
            </a:r>
            <a:r>
              <a:rPr lang="en-US" sz="2200" dirty="0" err="1"/>
              <a:t>Thì</a:t>
            </a:r>
            <a:r>
              <a:rPr lang="en-US" sz="2200" dirty="0"/>
              <a:t> </a:t>
            </a:r>
            <a:r>
              <a:rPr lang="en-US" sz="2200" dirty="0" err="1"/>
              <a:t>của</a:t>
            </a:r>
            <a:r>
              <a:rPr lang="en-US" sz="2200" dirty="0"/>
              <a:t> </a:t>
            </a:r>
            <a:r>
              <a:rPr lang="en-US" sz="2200" dirty="0" err="1"/>
              <a:t>động</a:t>
            </a:r>
            <a:r>
              <a:rPr lang="en-US" sz="2200" dirty="0"/>
              <a:t> </a:t>
            </a:r>
            <a:r>
              <a:rPr lang="en-US" sz="2200" dirty="0" err="1"/>
              <a:t>từ</a:t>
            </a:r>
            <a:endParaRPr lang="en-US" sz="2200" dirty="0"/>
          </a:p>
          <a:p>
            <a:r>
              <a:rPr lang="vi-VN" sz="2200" dirty="0"/>
              <a:t>Giải thích: </a:t>
            </a:r>
            <a:endParaRPr lang="en-US" sz="2200" dirty="0"/>
          </a:p>
          <a:p>
            <a:r>
              <a:rPr lang="en-US" sz="2200" dirty="0"/>
              <a:t>Ta </a:t>
            </a:r>
            <a:r>
              <a:rPr lang="en-US" sz="2200" dirty="0" err="1"/>
              <a:t>có</a:t>
            </a:r>
            <a:r>
              <a:rPr lang="en-US" sz="2200" dirty="0"/>
              <a:t> </a:t>
            </a:r>
            <a:r>
              <a:rPr lang="en-US" sz="2200" dirty="0" err="1"/>
              <a:t>công</a:t>
            </a:r>
            <a:r>
              <a:rPr lang="en-US" sz="2200" dirty="0"/>
              <a:t> </a:t>
            </a:r>
            <a:r>
              <a:rPr lang="en-US" sz="2200" dirty="0" err="1"/>
              <a:t>thức</a:t>
            </a:r>
            <a:r>
              <a:rPr lang="en-US" sz="2200" dirty="0"/>
              <a:t>:</a:t>
            </a:r>
          </a:p>
          <a:p>
            <a:r>
              <a:rPr lang="en-US" sz="2200" dirty="0"/>
              <a:t>	S + haven’t/ hasn’t + V- </a:t>
            </a:r>
            <a:r>
              <a:rPr lang="en-US" sz="2200" dirty="0" err="1"/>
              <a:t>pp</a:t>
            </a:r>
            <a:r>
              <a:rPr lang="en-US" sz="2200" dirty="0"/>
              <a:t> + O + for + time</a:t>
            </a:r>
          </a:p>
          <a:p>
            <a:r>
              <a:rPr lang="en-US" sz="2200" dirty="0"/>
              <a:t>	= S + (last) + V-simple past + O + time + ago</a:t>
            </a:r>
          </a:p>
          <a:p>
            <a:r>
              <a:rPr lang="en-US" sz="2200" dirty="0"/>
              <a:t>	= It’s + time + since + S + (last) + V-simple past + O</a:t>
            </a:r>
          </a:p>
          <a:p>
            <a:r>
              <a:rPr lang="en-US" sz="2200" dirty="0"/>
              <a:t>	= The last time + S + V-simple past + O + was + time + ago</a:t>
            </a:r>
          </a:p>
          <a:p>
            <a:r>
              <a:rPr lang="en-US" sz="2200" dirty="0" err="1"/>
              <a:t>Vậy</a:t>
            </a:r>
            <a:r>
              <a:rPr lang="en-US" sz="2200" dirty="0"/>
              <a:t> </a:t>
            </a:r>
            <a:r>
              <a:rPr lang="en-US" sz="2200" dirty="0" err="1"/>
              <a:t>đáp</a:t>
            </a:r>
            <a:r>
              <a:rPr lang="en-US" sz="2200" dirty="0"/>
              <a:t> </a:t>
            </a:r>
            <a:r>
              <a:rPr lang="en-US" sz="2200" dirty="0" err="1"/>
              <a:t>án</a:t>
            </a:r>
            <a:r>
              <a:rPr lang="en-US" sz="2200" dirty="0"/>
              <a:t> </a:t>
            </a:r>
            <a:r>
              <a:rPr lang="en-US" sz="2200" dirty="0" err="1"/>
              <a:t>đúng</a:t>
            </a:r>
            <a:r>
              <a:rPr lang="en-US" sz="2200" dirty="0"/>
              <a:t> </a:t>
            </a:r>
            <a:r>
              <a:rPr lang="en-US" sz="2200" dirty="0" err="1"/>
              <a:t>là</a:t>
            </a:r>
            <a:r>
              <a:rPr lang="en-US" sz="2200" dirty="0"/>
              <a:t> D</a:t>
            </a:r>
          </a:p>
          <a:p>
            <a:r>
              <a:rPr lang="en-US" sz="2200" dirty="0"/>
              <a:t>	The last time I ate spaghetti was five months ago.</a:t>
            </a:r>
          </a:p>
          <a:p>
            <a:r>
              <a:rPr lang="en-US" sz="2200" dirty="0"/>
              <a:t>	= D. I haven’t eaten spaghetti for five months.</a:t>
            </a:r>
          </a:p>
          <a:p>
            <a:r>
              <a:rPr lang="en-US" sz="2200" dirty="0" err="1"/>
              <a:t>Tạm</a:t>
            </a:r>
            <a:r>
              <a:rPr lang="en-US" sz="2200" dirty="0"/>
              <a:t> </a:t>
            </a:r>
            <a:r>
              <a:rPr lang="en-US" sz="2200" dirty="0" err="1"/>
              <a:t>dịch</a:t>
            </a:r>
            <a:r>
              <a:rPr lang="en-US" sz="2200" dirty="0"/>
              <a:t>: </a:t>
            </a:r>
            <a:r>
              <a:rPr lang="en-US" sz="2200" dirty="0" err="1"/>
              <a:t>Lần</a:t>
            </a:r>
            <a:r>
              <a:rPr lang="en-US" sz="2200" dirty="0"/>
              <a:t> </a:t>
            </a:r>
            <a:r>
              <a:rPr lang="en-US" sz="2200" dirty="0" err="1"/>
              <a:t>cuối</a:t>
            </a:r>
            <a:r>
              <a:rPr lang="en-US" sz="2200" dirty="0"/>
              <a:t> </a:t>
            </a:r>
            <a:r>
              <a:rPr lang="en-US" sz="2200" dirty="0" err="1"/>
              <a:t>cùng</a:t>
            </a:r>
            <a:r>
              <a:rPr lang="en-US" sz="2200" dirty="0"/>
              <a:t> </a:t>
            </a:r>
            <a:r>
              <a:rPr lang="en-US" sz="2200" dirty="0" err="1"/>
              <a:t>tôi</a:t>
            </a:r>
            <a:r>
              <a:rPr lang="en-US" sz="2200" dirty="0"/>
              <a:t> </a:t>
            </a:r>
            <a:r>
              <a:rPr lang="en-US" sz="2200" dirty="0" err="1"/>
              <a:t>ăn</a:t>
            </a:r>
            <a:r>
              <a:rPr lang="en-US" sz="2200" dirty="0"/>
              <a:t> </a:t>
            </a:r>
            <a:r>
              <a:rPr lang="en-US" sz="2200" dirty="0" err="1"/>
              <a:t>mì</a:t>
            </a:r>
            <a:r>
              <a:rPr lang="en-US" sz="2200" dirty="0"/>
              <a:t> Ý </a:t>
            </a:r>
            <a:r>
              <a:rPr lang="en-US" sz="2200" dirty="0" err="1"/>
              <a:t>là</a:t>
            </a:r>
            <a:r>
              <a:rPr lang="en-US" sz="2200" dirty="0"/>
              <a:t> </a:t>
            </a:r>
            <a:r>
              <a:rPr lang="en-US" sz="2200" dirty="0" err="1"/>
              <a:t>năm</a:t>
            </a:r>
            <a:r>
              <a:rPr lang="en-US" sz="2200" dirty="0"/>
              <a:t> </a:t>
            </a:r>
            <a:r>
              <a:rPr lang="en-US" sz="2200" dirty="0" err="1"/>
              <a:t>tháng</a:t>
            </a:r>
            <a:r>
              <a:rPr lang="en-US" sz="2200" dirty="0"/>
              <a:t> </a:t>
            </a:r>
            <a:r>
              <a:rPr lang="en-US" sz="2200" dirty="0" err="1"/>
              <a:t>trước</a:t>
            </a:r>
            <a:r>
              <a:rPr lang="en-US" sz="2200" dirty="0"/>
              <a:t>.</a:t>
            </a:r>
          </a:p>
          <a:p>
            <a:r>
              <a:rPr lang="en-US" sz="2200" dirty="0"/>
              <a:t>                 = D. </a:t>
            </a:r>
            <a:r>
              <a:rPr lang="en-US" sz="2200" dirty="0" err="1"/>
              <a:t>Tôi</a:t>
            </a:r>
            <a:r>
              <a:rPr lang="en-US" sz="2200" dirty="0"/>
              <a:t> </a:t>
            </a:r>
            <a:r>
              <a:rPr lang="en-US" sz="2200" dirty="0" err="1"/>
              <a:t>đã</a:t>
            </a:r>
            <a:r>
              <a:rPr lang="en-US" sz="2200" dirty="0"/>
              <a:t> </a:t>
            </a:r>
            <a:r>
              <a:rPr lang="en-US" sz="2200" dirty="0" err="1"/>
              <a:t>không</a:t>
            </a:r>
            <a:r>
              <a:rPr lang="en-US" sz="2200" dirty="0"/>
              <a:t> </a:t>
            </a:r>
            <a:r>
              <a:rPr lang="en-US" sz="2200" dirty="0" err="1"/>
              <a:t>ăn</a:t>
            </a:r>
            <a:r>
              <a:rPr lang="en-US" sz="2200" dirty="0"/>
              <a:t> </a:t>
            </a:r>
            <a:r>
              <a:rPr lang="en-US" sz="2200" dirty="0" err="1"/>
              <a:t>mì</a:t>
            </a:r>
            <a:r>
              <a:rPr lang="en-US" sz="2200" dirty="0"/>
              <a:t> Ý </a:t>
            </a:r>
            <a:r>
              <a:rPr lang="en-US" sz="2200" dirty="0" err="1"/>
              <a:t>được</a:t>
            </a:r>
            <a:r>
              <a:rPr lang="en-US" sz="2200" dirty="0"/>
              <a:t> </a:t>
            </a:r>
            <a:r>
              <a:rPr lang="en-US" sz="2200" dirty="0" err="1"/>
              <a:t>năm</a:t>
            </a:r>
            <a:r>
              <a:rPr lang="en-US" sz="2200" dirty="0"/>
              <a:t> </a:t>
            </a:r>
            <a:r>
              <a:rPr lang="en-US" sz="2200" dirty="0" err="1"/>
              <a:t>tháng</a:t>
            </a:r>
            <a:r>
              <a:rPr lang="en-US" sz="2200" dirty="0"/>
              <a:t>.</a:t>
            </a:r>
          </a:p>
          <a:p>
            <a:endParaRPr lang="en-US" sz="2200" dirty="0"/>
          </a:p>
        </p:txBody>
      </p:sp>
      <p:sp>
        <p:nvSpPr>
          <p:cNvPr id="3" name="Oval 2"/>
          <p:cNvSpPr/>
          <p:nvPr/>
        </p:nvSpPr>
        <p:spPr>
          <a:xfrm>
            <a:off x="6248400" y="1371600"/>
            <a:ext cx="6096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85720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additive="base">
                                        <p:cTn id="1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anim calcmode="lin" valueType="num">
                                      <p:cBhvr additive="base">
                                        <p:cTn id="1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 calcmode="lin" valueType="num">
                                      <p:cBhvr additive="base">
                                        <p:cTn id="1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anim calcmode="lin" valueType="num">
                                      <p:cBhvr additive="base">
                                        <p:cTn id="2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anim calcmode="lin" valueType="num">
                                      <p:cBhvr additive="base">
                                        <p:cTn id="27"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0" end="10"/>
                                            </p:txEl>
                                          </p:spTgt>
                                        </p:tgtEl>
                                        <p:attrNameLst>
                                          <p:attrName>style.visibility</p:attrName>
                                        </p:attrNameLst>
                                      </p:cBhvr>
                                      <p:to>
                                        <p:strVal val="visible"/>
                                      </p:to>
                                    </p:set>
                                    <p:anim calcmode="lin" valueType="num">
                                      <p:cBhvr additive="base">
                                        <p:cTn id="31"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1" end="11"/>
                                            </p:txEl>
                                          </p:spTgt>
                                        </p:tgtEl>
                                        <p:attrNameLst>
                                          <p:attrName>style.visibility</p:attrName>
                                        </p:attrNameLst>
                                      </p:cBhvr>
                                      <p:to>
                                        <p:strVal val="visible"/>
                                      </p:to>
                                    </p:set>
                                    <p:anim calcmode="lin" valueType="num">
                                      <p:cBhvr additive="base">
                                        <p:cTn id="35"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12" end="12"/>
                                            </p:txEl>
                                          </p:spTgt>
                                        </p:tgtEl>
                                        <p:attrNameLst>
                                          <p:attrName>style.visibility</p:attrName>
                                        </p:attrNameLst>
                                      </p:cBhvr>
                                      <p:to>
                                        <p:strVal val="visible"/>
                                      </p:to>
                                    </p:set>
                                    <p:anim calcmode="lin" valueType="num">
                                      <p:cBhvr additive="base">
                                        <p:cTn id="39"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2" end="12"/>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2">
                                            <p:txEl>
                                              <p:pRg st="13" end="13"/>
                                            </p:txEl>
                                          </p:spTgt>
                                        </p:tgtEl>
                                        <p:attrNameLst>
                                          <p:attrName>style.visibility</p:attrName>
                                        </p:attrNameLst>
                                      </p:cBhvr>
                                      <p:to>
                                        <p:strVal val="visible"/>
                                      </p:to>
                                    </p:set>
                                    <p:anim calcmode="lin" valueType="num">
                                      <p:cBhvr additive="base">
                                        <p:cTn id="43"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13" end="13"/>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2">
                                            <p:txEl>
                                              <p:pRg st="14" end="14"/>
                                            </p:txEl>
                                          </p:spTgt>
                                        </p:tgtEl>
                                        <p:attrNameLst>
                                          <p:attrName>style.visibility</p:attrName>
                                        </p:attrNameLst>
                                      </p:cBhvr>
                                      <p:to>
                                        <p:strVal val="visible"/>
                                      </p:to>
                                    </p:set>
                                    <p:anim calcmode="lin" valueType="num">
                                      <p:cBhvr additive="base">
                                        <p:cTn id="47"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
                                            <p:txEl>
                                              <p:pRg st="14" end="14"/>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2">
                                            <p:txEl>
                                              <p:pRg st="15" end="15"/>
                                            </p:txEl>
                                          </p:spTgt>
                                        </p:tgtEl>
                                        <p:attrNameLst>
                                          <p:attrName>style.visibility</p:attrName>
                                        </p:attrNameLst>
                                      </p:cBhvr>
                                      <p:to>
                                        <p:strVal val="visible"/>
                                      </p:to>
                                    </p:set>
                                    <p:anim calcmode="lin" valueType="num">
                                      <p:cBhvr additive="base">
                                        <p:cTn id="51" dur="500" fill="hold"/>
                                        <p:tgtEl>
                                          <p:spTgt spid="2">
                                            <p:txEl>
                                              <p:pRg st="15" end="15"/>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2">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3"/>
                                        </p:tgtEl>
                                        <p:attrNameLst>
                                          <p:attrName>style.visibility</p:attrName>
                                        </p:attrNameLst>
                                      </p:cBhvr>
                                      <p:to>
                                        <p:strVal val="visible"/>
                                      </p:to>
                                    </p:set>
                                    <p:animEffect transition="in" filter="fade">
                                      <p:cBhvr>
                                        <p:cTn id="57" dur="1000"/>
                                        <p:tgtEl>
                                          <p:spTgt spid="3"/>
                                        </p:tgtEl>
                                      </p:cBhvr>
                                    </p:animEffect>
                                    <p:anim calcmode="lin" valueType="num">
                                      <p:cBhvr>
                                        <p:cTn id="58" dur="1000" fill="hold"/>
                                        <p:tgtEl>
                                          <p:spTgt spid="3"/>
                                        </p:tgtEl>
                                        <p:attrNameLst>
                                          <p:attrName>ppt_x</p:attrName>
                                        </p:attrNameLst>
                                      </p:cBhvr>
                                      <p:tavLst>
                                        <p:tav tm="0">
                                          <p:val>
                                            <p:strVal val="#ppt_x"/>
                                          </p:val>
                                        </p:tav>
                                        <p:tav tm="100000">
                                          <p:val>
                                            <p:strVal val="#ppt_x"/>
                                          </p:val>
                                        </p:tav>
                                      </p:tavLst>
                                    </p:anim>
                                    <p:anim calcmode="lin" valueType="num">
                                      <p:cBhvr>
                                        <p:cTn id="5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763000" cy="6863417"/>
          </a:xfrm>
          <a:prstGeom prst="rect">
            <a:avLst/>
          </a:prstGeom>
          <a:noFill/>
        </p:spPr>
        <p:txBody>
          <a:bodyPr wrap="square" rtlCol="0">
            <a:spAutoFit/>
          </a:bodyPr>
          <a:lstStyle/>
          <a:p>
            <a:r>
              <a:rPr lang="vi-VN" sz="2200" b="1" dirty="0"/>
              <a:t>Question 3</a:t>
            </a:r>
            <a:r>
              <a:rPr lang="en-US" sz="2200" b="1" dirty="0"/>
              <a:t>4</a:t>
            </a:r>
            <a:r>
              <a:rPr lang="vi-VN" sz="2200" dirty="0"/>
              <a:t>. </a:t>
            </a:r>
            <a:endParaRPr lang="en-US" sz="2200" dirty="0"/>
          </a:p>
          <a:p>
            <a:r>
              <a:rPr lang="vi-VN" sz="2200" dirty="0"/>
              <a:t>The 2020 Summer Games were postponed due to the coronavirus pandemic but organizers have been determined to (3</a:t>
            </a:r>
            <a:r>
              <a:rPr lang="en-US" sz="2200" dirty="0"/>
              <a:t>4</a:t>
            </a:r>
            <a:r>
              <a:rPr lang="vi-VN" sz="2200" dirty="0"/>
              <a:t>) </a:t>
            </a:r>
            <a:r>
              <a:rPr lang="en-US" sz="2200" dirty="0"/>
              <a:t>_______ </a:t>
            </a:r>
            <a:r>
              <a:rPr lang="vi-VN" sz="2200" dirty="0"/>
              <a:t>they go ahead in July.</a:t>
            </a:r>
            <a:endParaRPr lang="en-US" sz="2200" dirty="0"/>
          </a:p>
          <a:p>
            <a:r>
              <a:rPr lang="vi-VN" sz="2200" b="1" dirty="0"/>
              <a:t>A</a:t>
            </a:r>
            <a:r>
              <a:rPr lang="vi-VN" sz="2200" dirty="0"/>
              <a:t>. acclaim	</a:t>
            </a:r>
            <a:r>
              <a:rPr lang="vi-VN" sz="2200" b="1" dirty="0"/>
              <a:t>B</a:t>
            </a:r>
            <a:r>
              <a:rPr lang="vi-VN" sz="2200" dirty="0"/>
              <a:t>. ensure	</a:t>
            </a:r>
            <a:r>
              <a:rPr lang="vi-VN" sz="2200" b="1" dirty="0"/>
              <a:t>C</a:t>
            </a:r>
            <a:r>
              <a:rPr lang="vi-VN" sz="2200" dirty="0"/>
              <a:t>. remain	</a:t>
            </a:r>
            <a:r>
              <a:rPr lang="vi-VN" sz="2200" b="1" dirty="0"/>
              <a:t>D</a:t>
            </a:r>
            <a:r>
              <a:rPr lang="vi-VN" sz="2200" dirty="0"/>
              <a:t>. assure</a:t>
            </a:r>
            <a:endParaRPr lang="en-US" sz="2200" dirty="0"/>
          </a:p>
          <a:p>
            <a:endParaRPr lang="en-US" sz="2200" b="1" dirty="0" smtClean="0"/>
          </a:p>
          <a:p>
            <a:r>
              <a:rPr lang="vi-VN" sz="2200" dirty="0" smtClean="0"/>
              <a:t>Kiến </a:t>
            </a:r>
            <a:r>
              <a:rPr lang="vi-VN" sz="2200" dirty="0"/>
              <a:t>thức: Đọc </a:t>
            </a:r>
            <a:r>
              <a:rPr lang="en-US" sz="2200" dirty="0" err="1"/>
              <a:t>điền</a:t>
            </a:r>
            <a:r>
              <a:rPr lang="en-US" sz="2200" dirty="0"/>
              <a:t> </a:t>
            </a:r>
            <a:r>
              <a:rPr lang="en-US" sz="2200" dirty="0" err="1"/>
              <a:t>từ</a:t>
            </a:r>
            <a:endParaRPr lang="en-US" sz="2200" dirty="0"/>
          </a:p>
          <a:p>
            <a:r>
              <a:rPr lang="vi-VN" sz="2200" dirty="0"/>
              <a:t>Giải thích: </a:t>
            </a:r>
            <a:endParaRPr lang="en-US" sz="2200" dirty="0"/>
          </a:p>
          <a:p>
            <a:r>
              <a:rPr lang="en-US" sz="2200" dirty="0" err="1"/>
              <a:t>Xét</a:t>
            </a:r>
            <a:r>
              <a:rPr lang="en-US" sz="2200" dirty="0"/>
              <a:t> </a:t>
            </a:r>
            <a:r>
              <a:rPr lang="en-US" sz="2200" dirty="0" err="1"/>
              <a:t>các</a:t>
            </a:r>
            <a:r>
              <a:rPr lang="en-US" sz="2200" dirty="0"/>
              <a:t> </a:t>
            </a:r>
            <a:r>
              <a:rPr lang="en-US" sz="2200" dirty="0" err="1"/>
              <a:t>đáp</a:t>
            </a:r>
            <a:r>
              <a:rPr lang="en-US" sz="2200" dirty="0"/>
              <a:t> </a:t>
            </a:r>
            <a:r>
              <a:rPr lang="en-US" sz="2200" dirty="0" err="1"/>
              <a:t>án</a:t>
            </a:r>
            <a:r>
              <a:rPr lang="en-US" sz="2200" dirty="0"/>
              <a:t>:</a:t>
            </a:r>
          </a:p>
          <a:p>
            <a:r>
              <a:rPr lang="vi-VN" sz="2200" dirty="0"/>
              <a:t>	A. acclaim</a:t>
            </a:r>
            <a:r>
              <a:rPr lang="en-US" sz="2200" dirty="0"/>
              <a:t> (v): </a:t>
            </a:r>
            <a:r>
              <a:rPr lang="vi-VN" sz="2200" dirty="0"/>
              <a:t>hoan nghênh	B. </a:t>
            </a:r>
            <a:r>
              <a:rPr lang="en-US" sz="2200" dirty="0"/>
              <a:t>e</a:t>
            </a:r>
            <a:r>
              <a:rPr lang="vi-VN" sz="2200" dirty="0"/>
              <a:t>nsure</a:t>
            </a:r>
            <a:r>
              <a:rPr lang="en-US" sz="2200" dirty="0"/>
              <a:t> (v): </a:t>
            </a:r>
            <a:r>
              <a:rPr lang="vi-VN" sz="2200" dirty="0"/>
              <a:t>đảm bảo</a:t>
            </a:r>
            <a:r>
              <a:rPr lang="en-US" sz="2200" dirty="0"/>
              <a:t> (+ </a:t>
            </a:r>
            <a:r>
              <a:rPr lang="en-US" sz="2200" dirty="0" err="1"/>
              <a:t>st</a:t>
            </a:r>
            <a:r>
              <a:rPr lang="en-US" sz="2200" dirty="0"/>
              <a:t>/ that + clause) </a:t>
            </a:r>
            <a:r>
              <a:rPr lang="vi-VN" sz="2200" dirty="0"/>
              <a:t>	</a:t>
            </a:r>
            <a:endParaRPr lang="en-US" sz="2200" dirty="0"/>
          </a:p>
          <a:p>
            <a:r>
              <a:rPr lang="vi-VN" sz="2200" dirty="0"/>
              <a:t>	C. remain</a:t>
            </a:r>
            <a:r>
              <a:rPr lang="en-US" sz="2200" dirty="0"/>
              <a:t> (v): </a:t>
            </a:r>
            <a:r>
              <a:rPr lang="vi-VN" sz="2200" dirty="0"/>
              <a:t>còn lại		D. </a:t>
            </a:r>
            <a:r>
              <a:rPr lang="en-US" sz="2200" dirty="0"/>
              <a:t>a</a:t>
            </a:r>
            <a:r>
              <a:rPr lang="vi-VN" sz="2200" dirty="0"/>
              <a:t>ssure</a:t>
            </a:r>
            <a:r>
              <a:rPr lang="en-US" sz="2200" dirty="0"/>
              <a:t> (v): </a:t>
            </a:r>
            <a:r>
              <a:rPr lang="vi-VN" sz="2200" dirty="0"/>
              <a:t>đảm bảo</a:t>
            </a:r>
            <a:r>
              <a:rPr lang="en-US" sz="2200" dirty="0"/>
              <a:t> (+ </a:t>
            </a:r>
            <a:r>
              <a:rPr lang="en-US" sz="2200" dirty="0" err="1"/>
              <a:t>st</a:t>
            </a:r>
            <a:r>
              <a:rPr lang="en-US" sz="2200" dirty="0"/>
              <a:t>)</a:t>
            </a:r>
          </a:p>
          <a:p>
            <a:r>
              <a:rPr lang="en-US" sz="2200" dirty="0" err="1"/>
              <a:t>Dựa</a:t>
            </a:r>
            <a:r>
              <a:rPr lang="en-US" sz="2200" dirty="0"/>
              <a:t> </a:t>
            </a:r>
            <a:r>
              <a:rPr lang="en-US" sz="2200" dirty="0" err="1"/>
              <a:t>vào</a:t>
            </a:r>
            <a:r>
              <a:rPr lang="en-US" sz="2200" dirty="0"/>
              <a:t> </a:t>
            </a:r>
            <a:r>
              <a:rPr lang="en-US" sz="2200" dirty="0" err="1"/>
              <a:t>nghĩa</a:t>
            </a:r>
            <a:r>
              <a:rPr lang="en-US" sz="2200" dirty="0"/>
              <a:t> </a:t>
            </a:r>
            <a:r>
              <a:rPr lang="en-US" sz="2200" dirty="0" err="1"/>
              <a:t>và</a:t>
            </a:r>
            <a:r>
              <a:rPr lang="en-US" sz="2200" dirty="0"/>
              <a:t> </a:t>
            </a:r>
            <a:r>
              <a:rPr lang="en-US" sz="2200" dirty="0" err="1"/>
              <a:t>ngữ</a:t>
            </a:r>
            <a:r>
              <a:rPr lang="en-US" sz="2200" dirty="0"/>
              <a:t> </a:t>
            </a:r>
            <a:r>
              <a:rPr lang="en-US" sz="2200" dirty="0" err="1"/>
              <a:t>cảnh</a:t>
            </a:r>
            <a:r>
              <a:rPr lang="en-US" sz="2200" dirty="0"/>
              <a:t> </a:t>
            </a:r>
            <a:r>
              <a:rPr lang="en-US" sz="2200" dirty="0" err="1"/>
              <a:t>đáp</a:t>
            </a:r>
            <a:r>
              <a:rPr lang="en-US" sz="2200" dirty="0"/>
              <a:t> </a:t>
            </a:r>
            <a:r>
              <a:rPr lang="en-US" sz="2200" dirty="0" err="1"/>
              <a:t>án</a:t>
            </a:r>
            <a:r>
              <a:rPr lang="en-US" sz="2200" dirty="0"/>
              <a:t> B </a:t>
            </a:r>
            <a:r>
              <a:rPr lang="en-US" sz="2200" dirty="0" err="1"/>
              <a:t>là</a:t>
            </a:r>
            <a:r>
              <a:rPr lang="en-US" sz="2200" dirty="0"/>
              <a:t> </a:t>
            </a:r>
            <a:r>
              <a:rPr lang="en-US" sz="2200" dirty="0" err="1"/>
              <a:t>đúng</a:t>
            </a:r>
            <a:endParaRPr lang="en-US" sz="2200" dirty="0"/>
          </a:p>
          <a:p>
            <a:r>
              <a:rPr lang="en-US" sz="2200" dirty="0" err="1"/>
              <a:t>Thông</a:t>
            </a:r>
            <a:r>
              <a:rPr lang="en-US" sz="2200" dirty="0"/>
              <a:t> tin: </a:t>
            </a:r>
            <a:r>
              <a:rPr lang="vi-VN" sz="2200" dirty="0"/>
              <a:t>The 2020 Summer Games were postponed due to the coronavirus pandemic but organizers have been determined to (3</a:t>
            </a:r>
            <a:r>
              <a:rPr lang="en-US" sz="2200" dirty="0"/>
              <a:t>4</a:t>
            </a:r>
            <a:r>
              <a:rPr lang="vi-VN" sz="2200" dirty="0"/>
              <a:t>) ___ </a:t>
            </a:r>
            <a:r>
              <a:rPr lang="en-US" sz="2200" b="1" dirty="0"/>
              <a:t>e</a:t>
            </a:r>
            <a:r>
              <a:rPr lang="vi-VN" sz="2200" b="1" dirty="0"/>
              <a:t>nsure</a:t>
            </a:r>
            <a:r>
              <a:rPr lang="vi-VN" sz="2200" dirty="0"/>
              <a:t> ___ they go ahead in July.</a:t>
            </a:r>
            <a:endParaRPr lang="en-US" sz="2200" dirty="0"/>
          </a:p>
          <a:p>
            <a:r>
              <a:rPr lang="en-US" sz="2200" dirty="0" err="1"/>
              <a:t>Tạm</a:t>
            </a:r>
            <a:r>
              <a:rPr lang="en-US" sz="2200" dirty="0"/>
              <a:t> </a:t>
            </a:r>
            <a:r>
              <a:rPr lang="en-US" sz="2200" dirty="0" err="1"/>
              <a:t>dịch</a:t>
            </a:r>
            <a:r>
              <a:rPr lang="en-US" sz="2200" dirty="0"/>
              <a:t>: </a:t>
            </a:r>
            <a:r>
              <a:rPr lang="en-US" sz="2200" dirty="0" err="1"/>
              <a:t>Thế</a:t>
            </a:r>
            <a:r>
              <a:rPr lang="en-US" sz="2200" dirty="0"/>
              <a:t> </a:t>
            </a:r>
            <a:r>
              <a:rPr lang="en-US" sz="2200" dirty="0" err="1"/>
              <a:t>vận</a:t>
            </a:r>
            <a:r>
              <a:rPr lang="en-US" sz="2200" dirty="0"/>
              <a:t> </a:t>
            </a:r>
            <a:r>
              <a:rPr lang="en-US" sz="2200" dirty="0" err="1"/>
              <a:t>hội</a:t>
            </a:r>
            <a:r>
              <a:rPr lang="en-US" sz="2200" dirty="0"/>
              <a:t> </a:t>
            </a:r>
            <a:r>
              <a:rPr lang="en-US" sz="2200" dirty="0" err="1"/>
              <a:t>mùa</a:t>
            </a:r>
            <a:r>
              <a:rPr lang="en-US" sz="2200" dirty="0"/>
              <a:t> </a:t>
            </a:r>
            <a:r>
              <a:rPr lang="en-US" sz="2200" dirty="0" err="1"/>
              <a:t>hè</a:t>
            </a:r>
            <a:r>
              <a:rPr lang="en-US" sz="2200" dirty="0"/>
              <a:t> 2020 </a:t>
            </a:r>
            <a:r>
              <a:rPr lang="en-US" sz="2200" dirty="0" err="1"/>
              <a:t>đã</a:t>
            </a:r>
            <a:r>
              <a:rPr lang="en-US" sz="2200" dirty="0"/>
              <a:t> </a:t>
            </a:r>
            <a:r>
              <a:rPr lang="en-US" sz="2200" dirty="0" err="1"/>
              <a:t>bị</a:t>
            </a:r>
            <a:r>
              <a:rPr lang="en-US" sz="2200" dirty="0"/>
              <a:t> </a:t>
            </a:r>
            <a:r>
              <a:rPr lang="en-US" sz="2200" dirty="0" err="1"/>
              <a:t>hoãn</a:t>
            </a:r>
            <a:r>
              <a:rPr lang="en-US" sz="2200" dirty="0"/>
              <a:t> do </a:t>
            </a:r>
            <a:r>
              <a:rPr lang="en-US" sz="2200" dirty="0" err="1"/>
              <a:t>đại</a:t>
            </a:r>
            <a:r>
              <a:rPr lang="en-US" sz="2200" dirty="0"/>
              <a:t> </a:t>
            </a:r>
            <a:r>
              <a:rPr lang="en-US" sz="2200" dirty="0" err="1"/>
              <a:t>dịch</a:t>
            </a:r>
            <a:r>
              <a:rPr lang="en-US" sz="2200" dirty="0"/>
              <a:t> coronavirus </a:t>
            </a:r>
            <a:r>
              <a:rPr lang="en-US" sz="2200" dirty="0" err="1"/>
              <a:t>nhưng</a:t>
            </a:r>
            <a:r>
              <a:rPr lang="en-US" sz="2200" dirty="0"/>
              <a:t> </a:t>
            </a:r>
            <a:r>
              <a:rPr lang="en-US" sz="2200" dirty="0" err="1"/>
              <a:t>các</a:t>
            </a:r>
            <a:r>
              <a:rPr lang="en-US" sz="2200" dirty="0"/>
              <a:t> </a:t>
            </a:r>
            <a:r>
              <a:rPr lang="en-US" sz="2200" dirty="0" err="1"/>
              <a:t>nhà</a:t>
            </a:r>
            <a:r>
              <a:rPr lang="en-US" sz="2200" dirty="0"/>
              <a:t> </a:t>
            </a:r>
            <a:r>
              <a:rPr lang="en-US" sz="2200" dirty="0" err="1"/>
              <a:t>tổ</a:t>
            </a:r>
            <a:r>
              <a:rPr lang="en-US" sz="2200" dirty="0"/>
              <a:t> </a:t>
            </a:r>
            <a:r>
              <a:rPr lang="en-US" sz="2200" dirty="0" err="1"/>
              <a:t>chức</a:t>
            </a:r>
            <a:r>
              <a:rPr lang="en-US" sz="2200" dirty="0"/>
              <a:t> </a:t>
            </a:r>
            <a:r>
              <a:rPr lang="en-US" sz="2200" dirty="0" err="1"/>
              <a:t>vẫn</a:t>
            </a:r>
            <a:r>
              <a:rPr lang="en-US" sz="2200" dirty="0"/>
              <a:t> </a:t>
            </a:r>
            <a:r>
              <a:rPr lang="en-US" sz="2200" dirty="0" err="1"/>
              <a:t>quyết</a:t>
            </a:r>
            <a:r>
              <a:rPr lang="en-US" sz="2200" dirty="0"/>
              <a:t> </a:t>
            </a:r>
            <a:r>
              <a:rPr lang="en-US" sz="2200" dirty="0" err="1"/>
              <a:t>tâm</a:t>
            </a:r>
            <a:r>
              <a:rPr lang="en-US" sz="2200" dirty="0"/>
              <a:t> </a:t>
            </a:r>
            <a:r>
              <a:rPr lang="en-US" sz="2200" dirty="0" err="1"/>
              <a:t>đảm</a:t>
            </a:r>
            <a:r>
              <a:rPr lang="en-US" sz="2200" dirty="0"/>
              <a:t> </a:t>
            </a:r>
            <a:r>
              <a:rPr lang="en-US" sz="2200" dirty="0" err="1"/>
              <a:t>bảo</a:t>
            </a:r>
            <a:r>
              <a:rPr lang="en-US" sz="2200" dirty="0"/>
              <a:t> </a:t>
            </a:r>
            <a:r>
              <a:rPr lang="en-US" sz="2200" dirty="0" err="1"/>
              <a:t>rằng</a:t>
            </a:r>
            <a:r>
              <a:rPr lang="en-US" sz="2200" dirty="0"/>
              <a:t> </a:t>
            </a:r>
            <a:r>
              <a:rPr lang="en-US" sz="2200" dirty="0" err="1"/>
              <a:t>họ</a:t>
            </a:r>
            <a:r>
              <a:rPr lang="en-US" sz="2200" dirty="0"/>
              <a:t> </a:t>
            </a:r>
            <a:r>
              <a:rPr lang="en-US" sz="2200" dirty="0" err="1"/>
              <a:t>sẽ</a:t>
            </a:r>
            <a:r>
              <a:rPr lang="en-US" sz="2200" dirty="0"/>
              <a:t> </a:t>
            </a:r>
            <a:r>
              <a:rPr lang="en-US" sz="2200" dirty="0" err="1"/>
              <a:t>diễn</a:t>
            </a:r>
            <a:r>
              <a:rPr lang="en-US" sz="2200" dirty="0"/>
              <a:t> </a:t>
            </a:r>
            <a:r>
              <a:rPr lang="en-US" sz="2200" dirty="0" err="1"/>
              <a:t>ra</a:t>
            </a:r>
            <a:r>
              <a:rPr lang="en-US" sz="2200" dirty="0"/>
              <a:t> </a:t>
            </a:r>
            <a:r>
              <a:rPr lang="en-US" sz="2200" dirty="0" err="1"/>
              <a:t>vào</a:t>
            </a:r>
            <a:r>
              <a:rPr lang="en-US" sz="2200" dirty="0"/>
              <a:t> </a:t>
            </a:r>
            <a:r>
              <a:rPr lang="en-US" sz="2200" dirty="0" err="1"/>
              <a:t>tháng</a:t>
            </a:r>
            <a:r>
              <a:rPr lang="en-US" sz="2200" dirty="0"/>
              <a:t> 7.</a:t>
            </a:r>
          </a:p>
          <a:p>
            <a:endParaRPr lang="en-US" sz="2200" dirty="0"/>
          </a:p>
        </p:txBody>
      </p:sp>
      <p:sp>
        <p:nvSpPr>
          <p:cNvPr id="3" name="Oval 2"/>
          <p:cNvSpPr/>
          <p:nvPr/>
        </p:nvSpPr>
        <p:spPr>
          <a:xfrm>
            <a:off x="1828800" y="1676400"/>
            <a:ext cx="6096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82281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additive="base">
                                        <p:cTn id="1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anim calcmode="lin" valueType="num">
                                      <p:cBhvr additive="base">
                                        <p:cTn id="1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 calcmode="lin" valueType="num">
                                      <p:cBhvr additive="base">
                                        <p:cTn id="1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anim calcmode="lin" valueType="num">
                                      <p:cBhvr additive="base">
                                        <p:cTn id="2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anim calcmode="lin" valueType="num">
                                      <p:cBhvr additive="base">
                                        <p:cTn id="27"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0" end="10"/>
                                            </p:txEl>
                                          </p:spTgt>
                                        </p:tgtEl>
                                        <p:attrNameLst>
                                          <p:attrName>style.visibility</p:attrName>
                                        </p:attrNameLst>
                                      </p:cBhvr>
                                      <p:to>
                                        <p:strVal val="visible"/>
                                      </p:to>
                                    </p:set>
                                    <p:anim calcmode="lin" valueType="num">
                                      <p:cBhvr additive="base">
                                        <p:cTn id="31"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1" end="11"/>
                                            </p:txEl>
                                          </p:spTgt>
                                        </p:tgtEl>
                                        <p:attrNameLst>
                                          <p:attrName>style.visibility</p:attrName>
                                        </p:attrNameLst>
                                      </p:cBhvr>
                                      <p:to>
                                        <p:strVal val="visible"/>
                                      </p:to>
                                    </p:set>
                                    <p:anim calcmode="lin" valueType="num">
                                      <p:cBhvr additive="base">
                                        <p:cTn id="35"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 calcmode="lin" valueType="num">
                                      <p:cBhvr additive="base">
                                        <p:cTn id="41" dur="500" fill="hold"/>
                                        <p:tgtEl>
                                          <p:spTgt spid="3"/>
                                        </p:tgtEl>
                                        <p:attrNameLst>
                                          <p:attrName>ppt_x</p:attrName>
                                        </p:attrNameLst>
                                      </p:cBhvr>
                                      <p:tavLst>
                                        <p:tav tm="0">
                                          <p:val>
                                            <p:strVal val="#ppt_x"/>
                                          </p:val>
                                        </p:tav>
                                        <p:tav tm="100000">
                                          <p:val>
                                            <p:strVal val="#ppt_x"/>
                                          </p:val>
                                        </p:tav>
                                      </p:tavLst>
                                    </p:anim>
                                    <p:anim calcmode="lin" valueType="num">
                                      <p:cBhvr additive="base">
                                        <p:cTn id="4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04800"/>
            <a:ext cx="8915400" cy="6186309"/>
          </a:xfrm>
          <a:prstGeom prst="rect">
            <a:avLst/>
          </a:prstGeom>
          <a:noFill/>
        </p:spPr>
        <p:txBody>
          <a:bodyPr wrap="square" rtlCol="0">
            <a:spAutoFit/>
          </a:bodyPr>
          <a:lstStyle/>
          <a:p>
            <a:r>
              <a:rPr lang="vi-VN" b="1" dirty="0"/>
              <a:t>Question </a:t>
            </a:r>
            <a:r>
              <a:rPr lang="en-US" b="1" dirty="0"/>
              <a:t>35</a:t>
            </a:r>
            <a:endParaRPr lang="en-US" dirty="0"/>
          </a:p>
          <a:p>
            <a:r>
              <a:rPr lang="vi-VN" dirty="0"/>
              <a:t>It began in Fukushima Prefecture, (35) </a:t>
            </a:r>
            <a:r>
              <a:rPr lang="en-US" dirty="0"/>
              <a:t>_______ </a:t>
            </a:r>
            <a:r>
              <a:rPr lang="vi-VN" dirty="0"/>
              <a:t>was devastated by the triple disasters of the 2011 earthquake, tsunami and nuclear meltdown. </a:t>
            </a:r>
            <a:endParaRPr lang="en-US" dirty="0"/>
          </a:p>
          <a:p>
            <a:r>
              <a:rPr lang="vi-VN" b="1" dirty="0"/>
              <a:t>A</a:t>
            </a:r>
            <a:r>
              <a:rPr lang="vi-VN" dirty="0"/>
              <a:t>. who	</a:t>
            </a:r>
            <a:r>
              <a:rPr lang="vi-VN" b="1" dirty="0"/>
              <a:t>B</a:t>
            </a:r>
            <a:r>
              <a:rPr lang="vi-VN" dirty="0"/>
              <a:t>. where	</a:t>
            </a:r>
            <a:r>
              <a:rPr lang="vi-VN" b="1" dirty="0"/>
              <a:t>C</a:t>
            </a:r>
            <a:r>
              <a:rPr lang="vi-VN" dirty="0"/>
              <a:t>. which	</a:t>
            </a:r>
            <a:r>
              <a:rPr lang="vi-VN" b="1" dirty="0"/>
              <a:t>D</a:t>
            </a:r>
            <a:r>
              <a:rPr lang="vi-VN" dirty="0"/>
              <a:t>. whom</a:t>
            </a:r>
            <a:endParaRPr lang="en-US" dirty="0"/>
          </a:p>
          <a:p>
            <a:r>
              <a:rPr lang="vi-VN" dirty="0"/>
              <a:t>Kiến thức: Đọc </a:t>
            </a:r>
            <a:r>
              <a:rPr lang="en-US" dirty="0" err="1"/>
              <a:t>điền</a:t>
            </a:r>
            <a:r>
              <a:rPr lang="en-US" dirty="0"/>
              <a:t> </a:t>
            </a:r>
            <a:r>
              <a:rPr lang="en-US" dirty="0" err="1"/>
              <a:t>từ</a:t>
            </a:r>
            <a:endParaRPr lang="en-US" dirty="0"/>
          </a:p>
          <a:p>
            <a:r>
              <a:rPr lang="vi-VN" dirty="0"/>
              <a:t>Giải thích: </a:t>
            </a:r>
            <a:endParaRPr lang="en-US" dirty="0" smtClean="0"/>
          </a:p>
          <a:p>
            <a:r>
              <a:rPr lang="vi-VN" dirty="0"/>
              <a:t>	A. who</a:t>
            </a:r>
            <a:r>
              <a:rPr lang="en-US" dirty="0"/>
              <a:t>: </a:t>
            </a:r>
            <a:r>
              <a:rPr lang="en-US" dirty="0" err="1"/>
              <a:t>thay</a:t>
            </a:r>
            <a:r>
              <a:rPr lang="en-US" dirty="0"/>
              <a:t> </a:t>
            </a:r>
            <a:r>
              <a:rPr lang="en-US" dirty="0" err="1"/>
              <a:t>thế</a:t>
            </a:r>
            <a:r>
              <a:rPr lang="en-US" dirty="0"/>
              <a:t> </a:t>
            </a:r>
            <a:r>
              <a:rPr lang="en-US" dirty="0" err="1"/>
              <a:t>cho</a:t>
            </a:r>
            <a:r>
              <a:rPr lang="en-US" dirty="0"/>
              <a:t> </a:t>
            </a:r>
            <a:r>
              <a:rPr lang="en-US" dirty="0" err="1"/>
              <a:t>danh</a:t>
            </a:r>
            <a:r>
              <a:rPr lang="en-US" dirty="0"/>
              <a:t> </a:t>
            </a:r>
            <a:r>
              <a:rPr lang="en-US" dirty="0" err="1"/>
              <a:t>từ</a:t>
            </a:r>
            <a:r>
              <a:rPr lang="en-US" dirty="0"/>
              <a:t> </a:t>
            </a:r>
            <a:r>
              <a:rPr lang="en-US" dirty="0" err="1"/>
              <a:t>chỉ</a:t>
            </a:r>
            <a:r>
              <a:rPr lang="en-US" dirty="0"/>
              <a:t> </a:t>
            </a:r>
            <a:r>
              <a:rPr lang="en-US" dirty="0" err="1"/>
              <a:t>người</a:t>
            </a:r>
            <a:r>
              <a:rPr lang="en-US" dirty="0"/>
              <a:t> </a:t>
            </a:r>
            <a:r>
              <a:rPr lang="en-US" dirty="0" err="1"/>
              <a:t>có</a:t>
            </a:r>
            <a:r>
              <a:rPr lang="en-US" dirty="0"/>
              <a:t> </a:t>
            </a:r>
            <a:r>
              <a:rPr lang="en-US" dirty="0" err="1"/>
              <a:t>chức</a:t>
            </a:r>
            <a:r>
              <a:rPr lang="en-US" dirty="0"/>
              <a:t> </a:t>
            </a:r>
            <a:r>
              <a:rPr lang="en-US" dirty="0" err="1"/>
              <a:t>năng</a:t>
            </a:r>
            <a:r>
              <a:rPr lang="en-US" dirty="0"/>
              <a:t> </a:t>
            </a:r>
            <a:r>
              <a:rPr lang="en-US" dirty="0" err="1"/>
              <a:t>làm</a:t>
            </a:r>
            <a:r>
              <a:rPr lang="en-US" dirty="0"/>
              <a:t> </a:t>
            </a:r>
            <a:r>
              <a:rPr lang="en-US" dirty="0" err="1"/>
              <a:t>chủ</a:t>
            </a:r>
            <a:r>
              <a:rPr lang="en-US" dirty="0"/>
              <a:t> </a:t>
            </a:r>
            <a:r>
              <a:rPr lang="en-US" dirty="0" err="1"/>
              <a:t>ngữ</a:t>
            </a:r>
            <a:r>
              <a:rPr lang="en-US" dirty="0"/>
              <a:t> </a:t>
            </a:r>
            <a:r>
              <a:rPr lang="en-US" dirty="0" err="1"/>
              <a:t>hoặc</a:t>
            </a:r>
            <a:r>
              <a:rPr lang="en-US" dirty="0"/>
              <a:t> </a:t>
            </a:r>
            <a:r>
              <a:rPr lang="en-US" dirty="0" err="1"/>
              <a:t>tân</a:t>
            </a:r>
            <a:r>
              <a:rPr lang="en-US" dirty="0"/>
              <a:t> </a:t>
            </a:r>
            <a:r>
              <a:rPr lang="en-US" dirty="0" err="1"/>
              <a:t>ngữ</a:t>
            </a:r>
            <a:r>
              <a:rPr lang="en-US" dirty="0"/>
              <a:t> </a:t>
            </a:r>
            <a:r>
              <a:rPr lang="en-US" b="1" dirty="0" err="1"/>
              <a:t>trong</a:t>
            </a:r>
            <a:r>
              <a:rPr lang="en-US" b="1" dirty="0"/>
              <a:t> </a:t>
            </a:r>
            <a:r>
              <a:rPr lang="en-US" b="1" dirty="0" err="1"/>
              <a:t>mệnh</a:t>
            </a:r>
            <a:r>
              <a:rPr lang="en-US" b="1" dirty="0"/>
              <a:t> </a:t>
            </a:r>
            <a:r>
              <a:rPr lang="en-US" b="1" dirty="0" err="1"/>
              <a:t>đề</a:t>
            </a:r>
            <a:r>
              <a:rPr lang="en-US" b="1" dirty="0"/>
              <a:t> </a:t>
            </a:r>
            <a:r>
              <a:rPr lang="en-US" b="1" dirty="0" err="1"/>
              <a:t>quan</a:t>
            </a:r>
            <a:r>
              <a:rPr lang="en-US" b="1" dirty="0"/>
              <a:t> </a:t>
            </a:r>
            <a:r>
              <a:rPr lang="en-US" b="1" dirty="0" err="1"/>
              <a:t>hệ</a:t>
            </a:r>
            <a:r>
              <a:rPr lang="en-US" b="1" dirty="0"/>
              <a:t>.</a:t>
            </a:r>
            <a:r>
              <a:rPr lang="vi-VN" b="1" dirty="0"/>
              <a:t>	</a:t>
            </a:r>
            <a:endParaRPr lang="en-US" b="1" dirty="0"/>
          </a:p>
          <a:p>
            <a:r>
              <a:rPr lang="vi-VN" b="1" dirty="0"/>
              <a:t>	B. where</a:t>
            </a:r>
            <a:r>
              <a:rPr lang="en-US" b="1" dirty="0"/>
              <a:t>: </a:t>
            </a:r>
            <a:r>
              <a:rPr lang="en-US" b="1" dirty="0" err="1"/>
              <a:t>thay</a:t>
            </a:r>
            <a:r>
              <a:rPr lang="en-US" b="1" dirty="0"/>
              <a:t> </a:t>
            </a:r>
            <a:r>
              <a:rPr lang="en-US" b="1" dirty="0" err="1"/>
              <a:t>thế</a:t>
            </a:r>
            <a:r>
              <a:rPr lang="en-US" b="1" dirty="0"/>
              <a:t> </a:t>
            </a:r>
            <a:r>
              <a:rPr lang="en-US" b="1" dirty="0" err="1"/>
              <a:t>cho</a:t>
            </a:r>
            <a:r>
              <a:rPr lang="en-US" b="1" dirty="0"/>
              <a:t> </a:t>
            </a:r>
            <a:r>
              <a:rPr lang="en-US" b="1" dirty="0" err="1"/>
              <a:t>danh</a:t>
            </a:r>
            <a:r>
              <a:rPr lang="en-US" b="1" dirty="0"/>
              <a:t> </a:t>
            </a:r>
            <a:r>
              <a:rPr lang="en-US" b="1" dirty="0" err="1"/>
              <a:t>từ</a:t>
            </a:r>
            <a:r>
              <a:rPr lang="en-US" b="1" dirty="0"/>
              <a:t> </a:t>
            </a:r>
            <a:r>
              <a:rPr lang="en-US" b="1" dirty="0" err="1"/>
              <a:t>chỉ</a:t>
            </a:r>
            <a:r>
              <a:rPr lang="en-US" b="1" dirty="0"/>
              <a:t> </a:t>
            </a:r>
            <a:r>
              <a:rPr lang="en-US" b="1" dirty="0" err="1"/>
              <a:t>nơi</a:t>
            </a:r>
            <a:r>
              <a:rPr lang="en-US" b="1" dirty="0"/>
              <a:t> </a:t>
            </a:r>
            <a:r>
              <a:rPr lang="en-US" b="1" dirty="0" err="1"/>
              <a:t>chốn</a:t>
            </a:r>
            <a:r>
              <a:rPr lang="en-US" b="1" dirty="0"/>
              <a:t> </a:t>
            </a:r>
            <a:r>
              <a:rPr lang="en-US" b="1" dirty="0" err="1"/>
              <a:t>và</a:t>
            </a:r>
            <a:r>
              <a:rPr lang="en-US" b="1" dirty="0"/>
              <a:t> </a:t>
            </a:r>
            <a:r>
              <a:rPr lang="en-US" b="1" dirty="0" err="1"/>
              <a:t>có</a:t>
            </a:r>
            <a:r>
              <a:rPr lang="en-US" b="1" dirty="0"/>
              <a:t> </a:t>
            </a:r>
            <a:r>
              <a:rPr lang="en-US" b="1" dirty="0" err="1"/>
              <a:t>chức</a:t>
            </a:r>
            <a:r>
              <a:rPr lang="en-US" b="1" dirty="0"/>
              <a:t> </a:t>
            </a:r>
            <a:r>
              <a:rPr lang="en-US" b="1" dirty="0" err="1"/>
              <a:t>năng</a:t>
            </a:r>
            <a:r>
              <a:rPr lang="en-US" b="1" dirty="0"/>
              <a:t> </a:t>
            </a:r>
            <a:r>
              <a:rPr lang="en-US" b="1" dirty="0" err="1"/>
              <a:t>làm</a:t>
            </a:r>
            <a:r>
              <a:rPr lang="en-US" b="1" dirty="0"/>
              <a:t> </a:t>
            </a:r>
            <a:r>
              <a:rPr lang="en-US" b="1" dirty="0" err="1"/>
              <a:t>trạng</a:t>
            </a:r>
            <a:r>
              <a:rPr lang="en-US" b="1" dirty="0"/>
              <a:t> </a:t>
            </a:r>
            <a:r>
              <a:rPr lang="en-US" b="1" dirty="0" err="1"/>
              <a:t>từ</a:t>
            </a:r>
            <a:r>
              <a:rPr lang="en-US" b="1" dirty="0"/>
              <a:t> </a:t>
            </a:r>
            <a:r>
              <a:rPr lang="en-US" b="1" dirty="0" err="1"/>
              <a:t>chỉ</a:t>
            </a:r>
            <a:r>
              <a:rPr lang="en-US" b="1" dirty="0"/>
              <a:t> </a:t>
            </a:r>
            <a:r>
              <a:rPr lang="en-US" b="1" dirty="0" err="1"/>
              <a:t>nơi</a:t>
            </a:r>
            <a:r>
              <a:rPr lang="en-US" b="1" dirty="0"/>
              <a:t> </a:t>
            </a:r>
            <a:r>
              <a:rPr lang="en-US" b="1" dirty="0" err="1"/>
              <a:t>chốn</a:t>
            </a:r>
            <a:r>
              <a:rPr lang="en-US" b="1" dirty="0"/>
              <a:t> </a:t>
            </a:r>
            <a:r>
              <a:rPr lang="en-US" b="1" dirty="0" err="1"/>
              <a:t>trong</a:t>
            </a:r>
            <a:r>
              <a:rPr lang="en-US" b="1" dirty="0"/>
              <a:t> </a:t>
            </a:r>
            <a:r>
              <a:rPr lang="en-US" b="1" dirty="0" err="1"/>
              <a:t>mệnh</a:t>
            </a:r>
            <a:r>
              <a:rPr lang="en-US" b="1" dirty="0"/>
              <a:t> </a:t>
            </a:r>
            <a:r>
              <a:rPr lang="en-US" b="1" dirty="0" err="1"/>
              <a:t>đề</a:t>
            </a:r>
            <a:r>
              <a:rPr lang="en-US" b="1" dirty="0"/>
              <a:t> </a:t>
            </a:r>
            <a:r>
              <a:rPr lang="en-US" b="1" dirty="0" err="1"/>
              <a:t>quan</a:t>
            </a:r>
            <a:r>
              <a:rPr lang="en-US" b="1" dirty="0"/>
              <a:t> </a:t>
            </a:r>
            <a:r>
              <a:rPr lang="en-US" b="1" dirty="0" err="1"/>
              <a:t>hệ</a:t>
            </a:r>
            <a:r>
              <a:rPr lang="en-US" b="1" dirty="0"/>
              <a:t>.</a:t>
            </a:r>
            <a:r>
              <a:rPr lang="vi-VN" b="1" dirty="0"/>
              <a:t>	</a:t>
            </a:r>
            <a:endParaRPr lang="en-US" b="1" dirty="0"/>
          </a:p>
          <a:p>
            <a:r>
              <a:rPr lang="vi-VN" b="1" dirty="0"/>
              <a:t>	C. which</a:t>
            </a:r>
            <a:r>
              <a:rPr lang="en-US" b="1" dirty="0"/>
              <a:t>: </a:t>
            </a:r>
            <a:r>
              <a:rPr lang="en-US" b="1" dirty="0" err="1"/>
              <a:t>thay</a:t>
            </a:r>
            <a:r>
              <a:rPr lang="en-US" b="1" dirty="0"/>
              <a:t> </a:t>
            </a:r>
            <a:r>
              <a:rPr lang="en-US" b="1" dirty="0" err="1"/>
              <a:t>thế</a:t>
            </a:r>
            <a:r>
              <a:rPr lang="en-US" b="1" dirty="0"/>
              <a:t> </a:t>
            </a:r>
            <a:r>
              <a:rPr lang="en-US" b="1" dirty="0" err="1"/>
              <a:t>cho</a:t>
            </a:r>
            <a:r>
              <a:rPr lang="en-US" b="1" dirty="0"/>
              <a:t> </a:t>
            </a:r>
            <a:r>
              <a:rPr lang="en-US" b="1" dirty="0" err="1"/>
              <a:t>danh</a:t>
            </a:r>
            <a:r>
              <a:rPr lang="en-US" b="1" dirty="0"/>
              <a:t> </a:t>
            </a:r>
            <a:r>
              <a:rPr lang="en-US" b="1" dirty="0" err="1"/>
              <a:t>từ</a:t>
            </a:r>
            <a:r>
              <a:rPr lang="en-US" b="1" dirty="0"/>
              <a:t> </a:t>
            </a:r>
            <a:r>
              <a:rPr lang="en-US" b="1" dirty="0" err="1"/>
              <a:t>chỉ</a:t>
            </a:r>
            <a:r>
              <a:rPr lang="en-US" b="1" dirty="0"/>
              <a:t> </a:t>
            </a:r>
            <a:r>
              <a:rPr lang="en-US" b="1" dirty="0" err="1"/>
              <a:t>vật</a:t>
            </a:r>
            <a:r>
              <a:rPr lang="en-US" b="1" dirty="0"/>
              <a:t> </a:t>
            </a:r>
            <a:r>
              <a:rPr lang="en-US" b="1" dirty="0" err="1"/>
              <a:t>có</a:t>
            </a:r>
            <a:r>
              <a:rPr lang="en-US" b="1" dirty="0"/>
              <a:t> </a:t>
            </a:r>
            <a:r>
              <a:rPr lang="en-US" b="1" dirty="0" err="1"/>
              <a:t>chức</a:t>
            </a:r>
            <a:r>
              <a:rPr lang="en-US" b="1" dirty="0"/>
              <a:t> </a:t>
            </a:r>
            <a:r>
              <a:rPr lang="en-US" b="1" dirty="0" err="1"/>
              <a:t>năng</a:t>
            </a:r>
            <a:r>
              <a:rPr lang="en-US" b="1" dirty="0"/>
              <a:t> </a:t>
            </a:r>
            <a:r>
              <a:rPr lang="en-US" b="1" dirty="0" err="1"/>
              <a:t>làm</a:t>
            </a:r>
            <a:r>
              <a:rPr lang="en-US" b="1" dirty="0"/>
              <a:t> </a:t>
            </a:r>
            <a:r>
              <a:rPr lang="en-US" b="1" dirty="0" err="1"/>
              <a:t>chủ</a:t>
            </a:r>
            <a:r>
              <a:rPr lang="en-US" b="1" dirty="0"/>
              <a:t> </a:t>
            </a:r>
            <a:r>
              <a:rPr lang="en-US" b="1" dirty="0" err="1"/>
              <a:t>ngữ</a:t>
            </a:r>
            <a:r>
              <a:rPr lang="en-US" b="1" dirty="0"/>
              <a:t> </a:t>
            </a:r>
            <a:r>
              <a:rPr lang="en-US" b="1" dirty="0" err="1"/>
              <a:t>hoặc</a:t>
            </a:r>
            <a:r>
              <a:rPr lang="en-US" b="1" dirty="0"/>
              <a:t> </a:t>
            </a:r>
            <a:r>
              <a:rPr lang="en-US" b="1" dirty="0" err="1"/>
              <a:t>tân</a:t>
            </a:r>
            <a:r>
              <a:rPr lang="en-US" b="1" dirty="0"/>
              <a:t> </a:t>
            </a:r>
            <a:r>
              <a:rPr lang="en-US" b="1" dirty="0" err="1"/>
              <a:t>ngữ</a:t>
            </a:r>
            <a:r>
              <a:rPr lang="en-US" b="1" dirty="0"/>
              <a:t> </a:t>
            </a:r>
            <a:r>
              <a:rPr lang="en-US" b="1" dirty="0" err="1"/>
              <a:t>trong</a:t>
            </a:r>
            <a:r>
              <a:rPr lang="en-US" b="1" dirty="0"/>
              <a:t> </a:t>
            </a:r>
            <a:r>
              <a:rPr lang="en-US" b="1" dirty="0" err="1"/>
              <a:t>mệnh</a:t>
            </a:r>
            <a:r>
              <a:rPr lang="en-US" b="1" dirty="0"/>
              <a:t> </a:t>
            </a:r>
            <a:r>
              <a:rPr lang="en-US" b="1" dirty="0" err="1"/>
              <a:t>đề</a:t>
            </a:r>
            <a:r>
              <a:rPr lang="en-US" b="1" dirty="0"/>
              <a:t> </a:t>
            </a:r>
            <a:r>
              <a:rPr lang="en-US" b="1" dirty="0" err="1"/>
              <a:t>quan</a:t>
            </a:r>
            <a:r>
              <a:rPr lang="en-US" b="1" dirty="0"/>
              <a:t> </a:t>
            </a:r>
            <a:r>
              <a:rPr lang="en-US" b="1" dirty="0" err="1"/>
              <a:t>hệ</a:t>
            </a:r>
            <a:r>
              <a:rPr lang="en-US" b="1" dirty="0"/>
              <a:t>.</a:t>
            </a:r>
          </a:p>
          <a:p>
            <a:r>
              <a:rPr lang="vi-VN" b="1" dirty="0"/>
              <a:t>	D. whom</a:t>
            </a:r>
            <a:r>
              <a:rPr lang="en-US" b="1" dirty="0"/>
              <a:t>: </a:t>
            </a:r>
            <a:r>
              <a:rPr lang="en-US" b="1" dirty="0" err="1"/>
              <a:t>thay</a:t>
            </a:r>
            <a:r>
              <a:rPr lang="en-US" b="1" dirty="0"/>
              <a:t> </a:t>
            </a:r>
            <a:r>
              <a:rPr lang="en-US" b="1" dirty="0" err="1"/>
              <a:t>thế</a:t>
            </a:r>
            <a:r>
              <a:rPr lang="en-US" b="1" dirty="0"/>
              <a:t> </a:t>
            </a:r>
            <a:r>
              <a:rPr lang="en-US" b="1" dirty="0" err="1"/>
              <a:t>cho</a:t>
            </a:r>
            <a:r>
              <a:rPr lang="en-US" b="1" dirty="0"/>
              <a:t> </a:t>
            </a:r>
            <a:r>
              <a:rPr lang="en-US" b="1" dirty="0" err="1"/>
              <a:t>danh</a:t>
            </a:r>
            <a:r>
              <a:rPr lang="en-US" b="1" dirty="0"/>
              <a:t> </a:t>
            </a:r>
            <a:r>
              <a:rPr lang="en-US" b="1" dirty="0" err="1"/>
              <a:t>từ</a:t>
            </a:r>
            <a:r>
              <a:rPr lang="en-US" b="1" dirty="0"/>
              <a:t> </a:t>
            </a:r>
            <a:r>
              <a:rPr lang="en-US" b="1" dirty="0" err="1"/>
              <a:t>chỉ</a:t>
            </a:r>
            <a:r>
              <a:rPr lang="en-US" b="1" dirty="0"/>
              <a:t> </a:t>
            </a:r>
            <a:r>
              <a:rPr lang="en-US" b="1" dirty="0" err="1"/>
              <a:t>người</a:t>
            </a:r>
            <a:r>
              <a:rPr lang="en-US" b="1" dirty="0"/>
              <a:t> </a:t>
            </a:r>
            <a:r>
              <a:rPr lang="en-US" b="1" dirty="0" err="1"/>
              <a:t>có</a:t>
            </a:r>
            <a:r>
              <a:rPr lang="en-US" b="1" dirty="0"/>
              <a:t> </a:t>
            </a:r>
            <a:r>
              <a:rPr lang="en-US" b="1" dirty="0" err="1"/>
              <a:t>chức</a:t>
            </a:r>
            <a:r>
              <a:rPr lang="en-US" b="1" dirty="0"/>
              <a:t> </a:t>
            </a:r>
            <a:r>
              <a:rPr lang="en-US" b="1" dirty="0" err="1"/>
              <a:t>năng</a:t>
            </a:r>
            <a:r>
              <a:rPr lang="en-US" b="1" dirty="0"/>
              <a:t> </a:t>
            </a:r>
            <a:r>
              <a:rPr lang="en-US" b="1" dirty="0" err="1"/>
              <a:t>làm</a:t>
            </a:r>
            <a:r>
              <a:rPr lang="en-US" b="1" dirty="0"/>
              <a:t> </a:t>
            </a:r>
            <a:r>
              <a:rPr lang="en-US" b="1" dirty="0" err="1"/>
              <a:t>tân</a:t>
            </a:r>
            <a:r>
              <a:rPr lang="en-US" b="1" dirty="0"/>
              <a:t> </a:t>
            </a:r>
            <a:r>
              <a:rPr lang="en-US" b="1" dirty="0" err="1"/>
              <a:t>ngữ</a:t>
            </a:r>
            <a:r>
              <a:rPr lang="en-US" b="1" dirty="0"/>
              <a:t> </a:t>
            </a:r>
            <a:r>
              <a:rPr lang="en-US" b="1" dirty="0" err="1"/>
              <a:t>trong</a:t>
            </a:r>
            <a:r>
              <a:rPr lang="en-US" b="1" dirty="0"/>
              <a:t> </a:t>
            </a:r>
            <a:r>
              <a:rPr lang="en-US" b="1" dirty="0" err="1"/>
              <a:t>mệnh</a:t>
            </a:r>
            <a:r>
              <a:rPr lang="en-US" b="1" dirty="0"/>
              <a:t> </a:t>
            </a:r>
            <a:r>
              <a:rPr lang="en-US" b="1" dirty="0" err="1"/>
              <a:t>đề</a:t>
            </a:r>
            <a:r>
              <a:rPr lang="en-US" b="1" dirty="0"/>
              <a:t> </a:t>
            </a:r>
            <a:r>
              <a:rPr lang="en-US" b="1" dirty="0" err="1"/>
              <a:t>quan</a:t>
            </a:r>
            <a:r>
              <a:rPr lang="en-US" b="1" dirty="0"/>
              <a:t> </a:t>
            </a:r>
            <a:r>
              <a:rPr lang="en-US" b="1" dirty="0" err="1"/>
              <a:t>hệ</a:t>
            </a:r>
            <a:r>
              <a:rPr lang="en-US" b="1" dirty="0"/>
              <a:t>.</a:t>
            </a:r>
          </a:p>
          <a:p>
            <a:r>
              <a:rPr lang="en-US" b="1" dirty="0"/>
              <a:t>Ta </a:t>
            </a:r>
            <a:r>
              <a:rPr lang="en-US" b="1" dirty="0" err="1"/>
              <a:t>cần</a:t>
            </a:r>
            <a:r>
              <a:rPr lang="en-US" b="1" dirty="0"/>
              <a:t> </a:t>
            </a:r>
            <a:r>
              <a:rPr lang="en-US" b="1" dirty="0" err="1"/>
              <a:t>đại</a:t>
            </a:r>
            <a:r>
              <a:rPr lang="en-US" b="1" dirty="0"/>
              <a:t> </a:t>
            </a:r>
            <a:r>
              <a:rPr lang="en-US" b="1" dirty="0" err="1"/>
              <a:t>từ</a:t>
            </a:r>
            <a:r>
              <a:rPr lang="en-US" b="1" dirty="0"/>
              <a:t> </a:t>
            </a:r>
            <a:r>
              <a:rPr lang="en-US" b="1" dirty="0" err="1"/>
              <a:t>quan</a:t>
            </a:r>
            <a:r>
              <a:rPr lang="en-US" b="1" dirty="0"/>
              <a:t> </a:t>
            </a:r>
            <a:r>
              <a:rPr lang="en-US" b="1" dirty="0" err="1"/>
              <a:t>hệ</a:t>
            </a:r>
            <a:r>
              <a:rPr lang="en-US" b="1" dirty="0"/>
              <a:t> </a:t>
            </a:r>
            <a:r>
              <a:rPr lang="en-US" b="1" dirty="0" err="1"/>
              <a:t>thay</a:t>
            </a:r>
            <a:r>
              <a:rPr lang="en-US" b="1" dirty="0"/>
              <a:t> </a:t>
            </a:r>
            <a:r>
              <a:rPr lang="en-US" b="1" dirty="0" err="1"/>
              <a:t>thế</a:t>
            </a:r>
            <a:r>
              <a:rPr lang="en-US" b="1" dirty="0"/>
              <a:t> </a:t>
            </a:r>
            <a:r>
              <a:rPr lang="en-US" b="1" dirty="0" err="1"/>
              <a:t>cho</a:t>
            </a:r>
            <a:r>
              <a:rPr lang="en-US" b="1" dirty="0"/>
              <a:t> </a:t>
            </a:r>
            <a:r>
              <a:rPr lang="en-US" b="1" dirty="0" err="1"/>
              <a:t>danh</a:t>
            </a:r>
            <a:r>
              <a:rPr lang="en-US" b="1" dirty="0"/>
              <a:t> </a:t>
            </a:r>
            <a:r>
              <a:rPr lang="en-US" b="1" dirty="0" err="1"/>
              <a:t>từ</a:t>
            </a:r>
            <a:r>
              <a:rPr lang="en-US" b="1" dirty="0"/>
              <a:t> “</a:t>
            </a:r>
            <a:r>
              <a:rPr lang="vi-VN" b="1" dirty="0"/>
              <a:t>Fukushima Prefecture</a:t>
            </a:r>
            <a:r>
              <a:rPr lang="en-US" b="1" dirty="0"/>
              <a:t>” – </a:t>
            </a:r>
            <a:r>
              <a:rPr lang="en-US" b="1" dirty="0" err="1"/>
              <a:t>danh</a:t>
            </a:r>
            <a:r>
              <a:rPr lang="en-US" b="1" dirty="0"/>
              <a:t> </a:t>
            </a:r>
            <a:r>
              <a:rPr lang="en-US" b="1" dirty="0" err="1"/>
              <a:t>từ</a:t>
            </a:r>
            <a:r>
              <a:rPr lang="en-US" b="1" dirty="0"/>
              <a:t> </a:t>
            </a:r>
            <a:r>
              <a:rPr lang="en-US" b="1" dirty="0" err="1"/>
              <a:t>chỉ</a:t>
            </a:r>
            <a:r>
              <a:rPr lang="en-US" b="1" dirty="0"/>
              <a:t> </a:t>
            </a:r>
            <a:r>
              <a:rPr lang="en-US" b="1" dirty="0" err="1"/>
              <a:t>nơi</a:t>
            </a:r>
            <a:r>
              <a:rPr lang="en-US" b="1" dirty="0"/>
              <a:t> </a:t>
            </a:r>
            <a:r>
              <a:rPr lang="en-US" b="1" dirty="0" err="1"/>
              <a:t>chốn</a:t>
            </a:r>
            <a:r>
              <a:rPr lang="en-US" b="1" dirty="0"/>
              <a:t> </a:t>
            </a:r>
            <a:r>
              <a:rPr lang="en-US" b="1" dirty="0" err="1"/>
              <a:t>và</a:t>
            </a:r>
            <a:r>
              <a:rPr lang="en-US" b="1" dirty="0"/>
              <a:t> </a:t>
            </a:r>
            <a:r>
              <a:rPr lang="en-US" b="1" dirty="0" err="1"/>
              <a:t>làm</a:t>
            </a:r>
            <a:r>
              <a:rPr lang="en-US" b="1" dirty="0"/>
              <a:t> </a:t>
            </a:r>
            <a:r>
              <a:rPr lang="en-US" b="1" dirty="0" err="1"/>
              <a:t>chủ</a:t>
            </a:r>
            <a:r>
              <a:rPr lang="en-US" b="1" dirty="0"/>
              <a:t> </a:t>
            </a:r>
            <a:r>
              <a:rPr lang="en-US" b="1" dirty="0" err="1"/>
              <a:t>ngữ</a:t>
            </a:r>
            <a:r>
              <a:rPr lang="en-US" b="1" dirty="0"/>
              <a:t> </a:t>
            </a:r>
            <a:r>
              <a:rPr lang="en-US" b="1" dirty="0" err="1"/>
              <a:t>trong</a:t>
            </a:r>
            <a:r>
              <a:rPr lang="en-US" b="1" dirty="0"/>
              <a:t> </a:t>
            </a:r>
            <a:r>
              <a:rPr lang="en-US" b="1" dirty="0" err="1"/>
              <a:t>mệnh</a:t>
            </a:r>
            <a:r>
              <a:rPr lang="en-US" b="1" dirty="0"/>
              <a:t> </a:t>
            </a:r>
            <a:r>
              <a:rPr lang="en-US" b="1" dirty="0" err="1"/>
              <a:t>đề</a:t>
            </a:r>
            <a:r>
              <a:rPr lang="en-US" b="1" dirty="0"/>
              <a:t> </a:t>
            </a:r>
            <a:r>
              <a:rPr lang="en-US" b="1" dirty="0" err="1"/>
              <a:t>quan</a:t>
            </a:r>
            <a:r>
              <a:rPr lang="en-US" b="1" dirty="0"/>
              <a:t> </a:t>
            </a:r>
            <a:r>
              <a:rPr lang="en-US" b="1" dirty="0" err="1"/>
              <a:t>hệ</a:t>
            </a:r>
            <a:r>
              <a:rPr lang="en-US" b="1" dirty="0"/>
              <a:t> </a:t>
            </a:r>
            <a:r>
              <a:rPr lang="en-US" b="1" dirty="0" err="1"/>
              <a:t>không</a:t>
            </a:r>
            <a:r>
              <a:rPr lang="en-US" b="1" dirty="0"/>
              <a:t> </a:t>
            </a:r>
            <a:r>
              <a:rPr lang="en-US" b="1" dirty="0" err="1"/>
              <a:t>xác</a:t>
            </a:r>
            <a:r>
              <a:rPr lang="en-US" b="1" dirty="0"/>
              <a:t> </a:t>
            </a:r>
            <a:r>
              <a:rPr lang="en-US" b="1" dirty="0" err="1"/>
              <a:t>định</a:t>
            </a:r>
            <a:r>
              <a:rPr lang="en-US" b="1" dirty="0"/>
              <a:t>.</a:t>
            </a:r>
          </a:p>
          <a:p>
            <a:r>
              <a:rPr lang="en-US" b="1" dirty="0" err="1"/>
              <a:t>Thông</a:t>
            </a:r>
            <a:r>
              <a:rPr lang="en-US" b="1" dirty="0"/>
              <a:t> tin: </a:t>
            </a:r>
            <a:r>
              <a:rPr lang="vi-VN" b="1" dirty="0"/>
              <a:t>It began in Fukushima Prefecture, (32) ___ which ___ was devastated by the triple disasters of the 2011 earthquake, tsunami and nuclear meltdown.</a:t>
            </a:r>
            <a:endParaRPr lang="en-US" b="1" dirty="0"/>
          </a:p>
          <a:p>
            <a:r>
              <a:rPr lang="en-US" b="1" dirty="0" err="1"/>
              <a:t>Tạm</a:t>
            </a:r>
            <a:r>
              <a:rPr lang="en-US" b="1" dirty="0"/>
              <a:t> </a:t>
            </a:r>
            <a:r>
              <a:rPr lang="en-US" b="1" dirty="0" err="1"/>
              <a:t>dịch</a:t>
            </a:r>
            <a:r>
              <a:rPr lang="en-US" b="1" dirty="0"/>
              <a:t>: </a:t>
            </a:r>
            <a:r>
              <a:rPr lang="en-US" b="1" dirty="0" err="1"/>
              <a:t>Nó</a:t>
            </a:r>
            <a:r>
              <a:rPr lang="en-US" b="1" dirty="0"/>
              <a:t> </a:t>
            </a:r>
            <a:r>
              <a:rPr lang="en-US" b="1" dirty="0" err="1"/>
              <a:t>bắt</a:t>
            </a:r>
            <a:r>
              <a:rPr lang="en-US" b="1" dirty="0"/>
              <a:t> </a:t>
            </a:r>
            <a:r>
              <a:rPr lang="en-US" b="1" dirty="0" err="1"/>
              <a:t>đầu</a:t>
            </a:r>
            <a:r>
              <a:rPr lang="en-US" b="1" dirty="0"/>
              <a:t> ở </a:t>
            </a:r>
            <a:r>
              <a:rPr lang="en-US" b="1" dirty="0" err="1"/>
              <a:t>tỉnh</a:t>
            </a:r>
            <a:r>
              <a:rPr lang="en-US" b="1" dirty="0"/>
              <a:t> Fukushima, </a:t>
            </a:r>
            <a:r>
              <a:rPr lang="en-US" b="1" dirty="0" err="1"/>
              <a:t>nơi</a:t>
            </a:r>
            <a:r>
              <a:rPr lang="en-US" b="1" dirty="0"/>
              <a:t> </a:t>
            </a:r>
            <a:r>
              <a:rPr lang="en-US" b="1" dirty="0" err="1"/>
              <a:t>bị</a:t>
            </a:r>
            <a:r>
              <a:rPr lang="en-US" b="1" dirty="0"/>
              <a:t> </a:t>
            </a:r>
            <a:r>
              <a:rPr lang="en-US" b="1" dirty="0" err="1"/>
              <a:t>tàn</a:t>
            </a:r>
            <a:r>
              <a:rPr lang="en-US" b="1" dirty="0"/>
              <a:t> </a:t>
            </a:r>
            <a:r>
              <a:rPr lang="en-US" b="1" dirty="0" err="1"/>
              <a:t>phá</a:t>
            </a:r>
            <a:r>
              <a:rPr lang="en-US" b="1" dirty="0"/>
              <a:t> </a:t>
            </a:r>
            <a:r>
              <a:rPr lang="en-US" b="1" dirty="0" err="1"/>
              <a:t>bởi</a:t>
            </a:r>
            <a:r>
              <a:rPr lang="en-US" b="1" dirty="0"/>
              <a:t> </a:t>
            </a:r>
            <a:r>
              <a:rPr lang="en-US" b="1" dirty="0" err="1"/>
              <a:t>ba</a:t>
            </a:r>
            <a:r>
              <a:rPr lang="en-US" b="1" dirty="0"/>
              <a:t> </a:t>
            </a:r>
            <a:r>
              <a:rPr lang="en-US" b="1" dirty="0" err="1"/>
              <a:t>thảm</a:t>
            </a:r>
            <a:r>
              <a:rPr lang="en-US" b="1" dirty="0"/>
              <a:t> </a:t>
            </a:r>
            <a:r>
              <a:rPr lang="en-US" b="1" dirty="0" err="1"/>
              <a:t>họa</a:t>
            </a:r>
            <a:r>
              <a:rPr lang="en-US" b="1" dirty="0"/>
              <a:t> </a:t>
            </a:r>
            <a:r>
              <a:rPr lang="en-US" b="1" dirty="0" err="1"/>
              <a:t>động</a:t>
            </a:r>
            <a:r>
              <a:rPr lang="en-US" b="1" dirty="0"/>
              <a:t> </a:t>
            </a:r>
            <a:r>
              <a:rPr lang="en-US" b="1" dirty="0" err="1"/>
              <a:t>đất</a:t>
            </a:r>
            <a:r>
              <a:rPr lang="en-US" b="1" dirty="0"/>
              <a:t>, </a:t>
            </a:r>
            <a:r>
              <a:rPr lang="en-US" b="1" dirty="0" err="1"/>
              <a:t>sóng</a:t>
            </a:r>
            <a:r>
              <a:rPr lang="en-US" b="1" dirty="0"/>
              <a:t> </a:t>
            </a:r>
            <a:r>
              <a:rPr lang="en-US" b="1" dirty="0" err="1"/>
              <a:t>thần</a:t>
            </a:r>
            <a:r>
              <a:rPr lang="en-US" b="1" dirty="0"/>
              <a:t> </a:t>
            </a:r>
            <a:r>
              <a:rPr lang="en-US" b="1" dirty="0" err="1"/>
              <a:t>và</a:t>
            </a:r>
            <a:r>
              <a:rPr lang="en-US" b="1" dirty="0"/>
              <a:t> </a:t>
            </a:r>
            <a:r>
              <a:rPr lang="en-US" b="1" dirty="0" err="1"/>
              <a:t>thảm</a:t>
            </a:r>
            <a:r>
              <a:rPr lang="en-US" b="1" dirty="0"/>
              <a:t> </a:t>
            </a:r>
            <a:r>
              <a:rPr lang="en-US" b="1" dirty="0" err="1"/>
              <a:t>họa</a:t>
            </a:r>
            <a:r>
              <a:rPr lang="en-US" b="1" dirty="0"/>
              <a:t> </a:t>
            </a:r>
            <a:r>
              <a:rPr lang="en-US" b="1" dirty="0" err="1"/>
              <a:t>hạt</a:t>
            </a:r>
            <a:r>
              <a:rPr lang="en-US" b="1" dirty="0"/>
              <a:t> </a:t>
            </a:r>
            <a:r>
              <a:rPr lang="en-US" b="1" dirty="0" err="1"/>
              <a:t>nhân</a:t>
            </a:r>
            <a:r>
              <a:rPr lang="en-US" b="1" dirty="0"/>
              <a:t> </a:t>
            </a:r>
            <a:r>
              <a:rPr lang="en-US" b="1" dirty="0" err="1"/>
              <a:t>năm</a:t>
            </a:r>
            <a:r>
              <a:rPr lang="en-US" b="1" dirty="0"/>
              <a:t> 2011.</a:t>
            </a:r>
          </a:p>
          <a:p>
            <a:endParaRPr lang="en-US" dirty="0"/>
          </a:p>
          <a:p>
            <a:endParaRPr lang="en-US" dirty="0"/>
          </a:p>
        </p:txBody>
      </p:sp>
      <p:sp>
        <p:nvSpPr>
          <p:cNvPr id="3" name="Oval 2"/>
          <p:cNvSpPr/>
          <p:nvPr/>
        </p:nvSpPr>
        <p:spPr>
          <a:xfrm>
            <a:off x="1143000" y="1143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7062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fade">
                                      <p:cBhvr>
                                        <p:cTn id="7" dur="1000"/>
                                        <p:tgtEl>
                                          <p:spTgt spid="2">
                                            <p:txEl>
                                              <p:pRg st="3" end="3"/>
                                            </p:txEl>
                                          </p:spTgt>
                                        </p:tgtEl>
                                      </p:cBhvr>
                                    </p:animEffect>
                                    <p:anim calcmode="lin" valueType="num">
                                      <p:cBhvr>
                                        <p:cTn id="8"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fade">
                                      <p:cBhvr>
                                        <p:cTn id="12" dur="1000"/>
                                        <p:tgtEl>
                                          <p:spTgt spid="2">
                                            <p:txEl>
                                              <p:pRg st="4" end="4"/>
                                            </p:txEl>
                                          </p:spTgt>
                                        </p:tgtEl>
                                      </p:cBhvr>
                                    </p:animEffect>
                                    <p:anim calcmode="lin" valueType="num">
                                      <p:cBhvr>
                                        <p:cTn id="13"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fade">
                                      <p:cBhvr>
                                        <p:cTn id="17" dur="1000"/>
                                        <p:tgtEl>
                                          <p:spTgt spid="2">
                                            <p:txEl>
                                              <p:pRg st="5" end="5"/>
                                            </p:txEl>
                                          </p:spTgt>
                                        </p:tgtEl>
                                      </p:cBhvr>
                                    </p:animEffect>
                                    <p:anim calcmode="lin" valueType="num">
                                      <p:cBhvr>
                                        <p:cTn id="18"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5" end="5"/>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fade">
                                      <p:cBhvr>
                                        <p:cTn id="22" dur="1000"/>
                                        <p:tgtEl>
                                          <p:spTgt spid="2">
                                            <p:txEl>
                                              <p:pRg st="6" end="6"/>
                                            </p:txEl>
                                          </p:spTgt>
                                        </p:tgtEl>
                                      </p:cBhvr>
                                    </p:animEffect>
                                    <p:anim calcmode="lin" valueType="num">
                                      <p:cBhvr>
                                        <p:cTn id="2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6" end="6"/>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Effect transition="in" filter="fade">
                                      <p:cBhvr>
                                        <p:cTn id="27" dur="1000"/>
                                        <p:tgtEl>
                                          <p:spTgt spid="2">
                                            <p:txEl>
                                              <p:pRg st="7" end="7"/>
                                            </p:txEl>
                                          </p:spTgt>
                                        </p:tgtEl>
                                      </p:cBhvr>
                                    </p:animEffect>
                                    <p:anim calcmode="lin" valueType="num">
                                      <p:cBhvr>
                                        <p:cTn id="28"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7" end="7"/>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8" end="8"/>
                                            </p:txEl>
                                          </p:spTgt>
                                        </p:tgtEl>
                                        <p:attrNameLst>
                                          <p:attrName>style.visibility</p:attrName>
                                        </p:attrNameLst>
                                      </p:cBhvr>
                                      <p:to>
                                        <p:strVal val="visible"/>
                                      </p:to>
                                    </p:set>
                                    <p:animEffect transition="in" filter="fade">
                                      <p:cBhvr>
                                        <p:cTn id="32" dur="1000"/>
                                        <p:tgtEl>
                                          <p:spTgt spid="2">
                                            <p:txEl>
                                              <p:pRg st="8" end="8"/>
                                            </p:txEl>
                                          </p:spTgt>
                                        </p:tgtEl>
                                      </p:cBhvr>
                                    </p:animEffect>
                                    <p:anim calcmode="lin" valueType="num">
                                      <p:cBhvr>
                                        <p:cTn id="33"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8" end="8"/>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2">
                                            <p:txEl>
                                              <p:pRg st="9" end="9"/>
                                            </p:txEl>
                                          </p:spTgt>
                                        </p:tgtEl>
                                        <p:attrNameLst>
                                          <p:attrName>style.visibility</p:attrName>
                                        </p:attrNameLst>
                                      </p:cBhvr>
                                      <p:to>
                                        <p:strVal val="visible"/>
                                      </p:to>
                                    </p:set>
                                    <p:animEffect transition="in" filter="fade">
                                      <p:cBhvr>
                                        <p:cTn id="37" dur="1000"/>
                                        <p:tgtEl>
                                          <p:spTgt spid="2">
                                            <p:txEl>
                                              <p:pRg st="9" end="9"/>
                                            </p:txEl>
                                          </p:spTgt>
                                        </p:tgtEl>
                                      </p:cBhvr>
                                    </p:animEffect>
                                    <p:anim calcmode="lin" valueType="num">
                                      <p:cBhvr>
                                        <p:cTn id="38"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9" end="9"/>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2">
                                            <p:txEl>
                                              <p:pRg st="10" end="10"/>
                                            </p:txEl>
                                          </p:spTgt>
                                        </p:tgtEl>
                                        <p:attrNameLst>
                                          <p:attrName>style.visibility</p:attrName>
                                        </p:attrNameLst>
                                      </p:cBhvr>
                                      <p:to>
                                        <p:strVal val="visible"/>
                                      </p:to>
                                    </p:set>
                                    <p:animEffect transition="in" filter="fade">
                                      <p:cBhvr>
                                        <p:cTn id="42" dur="1000"/>
                                        <p:tgtEl>
                                          <p:spTgt spid="2">
                                            <p:txEl>
                                              <p:pRg st="10" end="10"/>
                                            </p:txEl>
                                          </p:spTgt>
                                        </p:tgtEl>
                                      </p:cBhvr>
                                    </p:animEffect>
                                    <p:anim calcmode="lin" valueType="num">
                                      <p:cBhvr>
                                        <p:cTn id="43"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10" end="10"/>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2">
                                            <p:txEl>
                                              <p:pRg st="11" end="11"/>
                                            </p:txEl>
                                          </p:spTgt>
                                        </p:tgtEl>
                                        <p:attrNameLst>
                                          <p:attrName>style.visibility</p:attrName>
                                        </p:attrNameLst>
                                      </p:cBhvr>
                                      <p:to>
                                        <p:strVal val="visible"/>
                                      </p:to>
                                    </p:set>
                                    <p:animEffect transition="in" filter="fade">
                                      <p:cBhvr>
                                        <p:cTn id="47" dur="1000"/>
                                        <p:tgtEl>
                                          <p:spTgt spid="2">
                                            <p:txEl>
                                              <p:pRg st="11" end="11"/>
                                            </p:txEl>
                                          </p:spTgt>
                                        </p:tgtEl>
                                      </p:cBhvr>
                                    </p:animEffect>
                                    <p:anim calcmode="lin" valueType="num">
                                      <p:cBhvr>
                                        <p:cTn id="48" dur="10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49" dur="1000" fill="hold"/>
                                        <p:tgtEl>
                                          <p:spTgt spid="2">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3"/>
                                        </p:tgtEl>
                                        <p:attrNameLst>
                                          <p:attrName>style.visibility</p:attrName>
                                        </p:attrNameLst>
                                      </p:cBhvr>
                                      <p:to>
                                        <p:strVal val="visible"/>
                                      </p:to>
                                    </p:set>
                                    <p:anim calcmode="lin" valueType="num">
                                      <p:cBhvr additive="base">
                                        <p:cTn id="54" dur="500" fill="hold"/>
                                        <p:tgtEl>
                                          <p:spTgt spid="3"/>
                                        </p:tgtEl>
                                        <p:attrNameLst>
                                          <p:attrName>ppt_x</p:attrName>
                                        </p:attrNameLst>
                                      </p:cBhvr>
                                      <p:tavLst>
                                        <p:tav tm="0">
                                          <p:val>
                                            <p:strVal val="#ppt_x"/>
                                          </p:val>
                                        </p:tav>
                                        <p:tav tm="100000">
                                          <p:val>
                                            <p:strVal val="#ppt_x"/>
                                          </p:val>
                                        </p:tav>
                                      </p:tavLst>
                                    </p:anim>
                                    <p:anim calcmode="lin" valueType="num">
                                      <p:cBhvr additive="base">
                                        <p:cTn id="55"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763000" cy="6001643"/>
          </a:xfrm>
          <a:prstGeom prst="rect">
            <a:avLst/>
          </a:prstGeom>
          <a:noFill/>
        </p:spPr>
        <p:txBody>
          <a:bodyPr wrap="square" rtlCol="0">
            <a:spAutoFit/>
          </a:bodyPr>
          <a:lstStyle/>
          <a:p>
            <a:r>
              <a:rPr lang="vi-VN" sz="2400" b="1" dirty="0"/>
              <a:t>Question </a:t>
            </a:r>
            <a:r>
              <a:rPr lang="en-US" sz="2400" b="1" dirty="0"/>
              <a:t>36</a:t>
            </a:r>
            <a:r>
              <a:rPr lang="vi-VN" sz="2400" dirty="0"/>
              <a:t>. </a:t>
            </a:r>
            <a:endParaRPr lang="en-US" sz="2400" dirty="0"/>
          </a:p>
          <a:p>
            <a:r>
              <a:rPr lang="vi-VN" sz="2400" dirty="0"/>
              <a:t>although (36) </a:t>
            </a:r>
            <a:r>
              <a:rPr lang="en-US" sz="2400" dirty="0"/>
              <a:t>_______ </a:t>
            </a:r>
            <a:r>
              <a:rPr lang="vi-VN" sz="2400" dirty="0"/>
              <a:t>people say claims of recovery are a little premature.</a:t>
            </a:r>
            <a:endParaRPr lang="en-US" sz="2400" dirty="0"/>
          </a:p>
          <a:p>
            <a:r>
              <a:rPr lang="vi-VN" sz="2400" b="1" dirty="0"/>
              <a:t>A</a:t>
            </a:r>
            <a:r>
              <a:rPr lang="vi-VN" sz="2400" dirty="0"/>
              <a:t>. much	</a:t>
            </a:r>
            <a:r>
              <a:rPr lang="vi-VN" sz="2400" b="1" dirty="0"/>
              <a:t>B</a:t>
            </a:r>
            <a:r>
              <a:rPr lang="vi-VN" sz="2400" dirty="0"/>
              <a:t>. every	</a:t>
            </a:r>
            <a:r>
              <a:rPr lang="vi-VN" sz="2400" b="1" dirty="0"/>
              <a:t>C</a:t>
            </a:r>
            <a:r>
              <a:rPr lang="vi-VN" sz="2400" dirty="0"/>
              <a:t>. a lot	</a:t>
            </a:r>
            <a:r>
              <a:rPr lang="vi-VN" sz="2400" b="1" dirty="0"/>
              <a:t>D</a:t>
            </a:r>
            <a:r>
              <a:rPr lang="vi-VN" sz="2400" dirty="0"/>
              <a:t>. many</a:t>
            </a:r>
            <a:endParaRPr lang="en-US" sz="2400" dirty="0"/>
          </a:p>
          <a:p>
            <a:r>
              <a:rPr lang="en-US" sz="2400" b="1" dirty="0"/>
              <a:t>Question 36. </a:t>
            </a:r>
            <a:r>
              <a:rPr lang="en-US" sz="2400" b="1" dirty="0" err="1"/>
              <a:t>Đáp</a:t>
            </a:r>
            <a:r>
              <a:rPr lang="en-US" sz="2400" b="1" dirty="0"/>
              <a:t> </a:t>
            </a:r>
            <a:r>
              <a:rPr lang="en-US" sz="2400" b="1" dirty="0" err="1"/>
              <a:t>án</a:t>
            </a:r>
            <a:r>
              <a:rPr lang="en-US" sz="2400" b="1" dirty="0"/>
              <a:t>: D </a:t>
            </a:r>
            <a:endParaRPr lang="en-US" sz="2400" dirty="0"/>
          </a:p>
          <a:p>
            <a:r>
              <a:rPr lang="en-US" sz="2400" dirty="0" err="1"/>
              <a:t>Kiến</a:t>
            </a:r>
            <a:r>
              <a:rPr lang="en-US" sz="2400" dirty="0"/>
              <a:t> </a:t>
            </a:r>
            <a:r>
              <a:rPr lang="en-US" sz="2400" dirty="0" err="1"/>
              <a:t>thức</a:t>
            </a:r>
            <a:r>
              <a:rPr lang="en-US" sz="2400" dirty="0"/>
              <a:t>: </a:t>
            </a:r>
            <a:r>
              <a:rPr lang="vi-VN" sz="2400" dirty="0"/>
              <a:t>Đọc </a:t>
            </a:r>
            <a:r>
              <a:rPr lang="en-US" sz="2400" dirty="0" err="1"/>
              <a:t>điền</a:t>
            </a:r>
            <a:r>
              <a:rPr lang="en-US" sz="2400" dirty="0"/>
              <a:t> </a:t>
            </a:r>
            <a:r>
              <a:rPr lang="en-US" sz="2400" dirty="0" err="1"/>
              <a:t>từ</a:t>
            </a:r>
            <a:endParaRPr lang="en-US" sz="2400" dirty="0"/>
          </a:p>
          <a:p>
            <a:r>
              <a:rPr lang="en-US" sz="2400" dirty="0" err="1"/>
              <a:t>Giải</a:t>
            </a:r>
            <a:r>
              <a:rPr lang="en-US" sz="2400" dirty="0"/>
              <a:t> </a:t>
            </a:r>
            <a:r>
              <a:rPr lang="en-US" sz="2400" dirty="0" err="1"/>
              <a:t>thích</a:t>
            </a:r>
            <a:r>
              <a:rPr lang="en-US" sz="2400" dirty="0"/>
              <a:t>: </a:t>
            </a:r>
          </a:p>
          <a:p>
            <a:r>
              <a:rPr lang="vi-VN" sz="2400" dirty="0"/>
              <a:t>	A. much</a:t>
            </a:r>
            <a:r>
              <a:rPr lang="en-US" sz="2400" dirty="0"/>
              <a:t>: </a:t>
            </a:r>
            <a:r>
              <a:rPr lang="en-US" sz="2400" dirty="0" err="1"/>
              <a:t>nhiều</a:t>
            </a:r>
            <a:r>
              <a:rPr lang="en-US" sz="2400" dirty="0"/>
              <a:t> (</a:t>
            </a:r>
            <a:r>
              <a:rPr lang="en-US" sz="2400" dirty="0" err="1"/>
              <a:t>dùng</a:t>
            </a:r>
            <a:r>
              <a:rPr lang="en-US" sz="2400" dirty="0"/>
              <a:t> </a:t>
            </a:r>
            <a:r>
              <a:rPr lang="en-US" sz="2400" dirty="0" err="1"/>
              <a:t>với</a:t>
            </a:r>
            <a:r>
              <a:rPr lang="en-US" sz="2400" dirty="0"/>
              <a:t> </a:t>
            </a:r>
            <a:r>
              <a:rPr lang="en-US" sz="2400" dirty="0" err="1"/>
              <a:t>danh</a:t>
            </a:r>
            <a:r>
              <a:rPr lang="en-US" sz="2400" dirty="0"/>
              <a:t> </a:t>
            </a:r>
            <a:r>
              <a:rPr lang="en-US" sz="2400" dirty="0" err="1"/>
              <a:t>từ</a:t>
            </a:r>
            <a:r>
              <a:rPr lang="en-US" sz="2400" dirty="0"/>
              <a:t> </a:t>
            </a:r>
            <a:r>
              <a:rPr lang="en-US" sz="2400" dirty="0" err="1"/>
              <a:t>không</a:t>
            </a:r>
            <a:r>
              <a:rPr lang="en-US" sz="2400" dirty="0"/>
              <a:t> </a:t>
            </a:r>
            <a:r>
              <a:rPr lang="en-US" sz="2400" dirty="0" err="1"/>
              <a:t>đếm</a:t>
            </a:r>
            <a:r>
              <a:rPr lang="en-US" sz="2400" dirty="0"/>
              <a:t> </a:t>
            </a:r>
            <a:r>
              <a:rPr lang="en-US" sz="2400" dirty="0" err="1"/>
              <a:t>được</a:t>
            </a:r>
            <a:r>
              <a:rPr lang="en-US" sz="2400" dirty="0"/>
              <a:t>)</a:t>
            </a:r>
            <a:r>
              <a:rPr lang="vi-VN" sz="2400" dirty="0"/>
              <a:t>		</a:t>
            </a:r>
            <a:endParaRPr lang="en-US" sz="2400" dirty="0"/>
          </a:p>
          <a:p>
            <a:r>
              <a:rPr lang="vi-VN" sz="2400" dirty="0"/>
              <a:t>	B. every</a:t>
            </a:r>
            <a:r>
              <a:rPr lang="en-US" sz="2400" dirty="0"/>
              <a:t>: </a:t>
            </a:r>
            <a:r>
              <a:rPr lang="en-US" sz="2400" dirty="0" err="1"/>
              <a:t>mọi</a:t>
            </a:r>
            <a:r>
              <a:rPr lang="en-US" sz="2400" dirty="0"/>
              <a:t> (</a:t>
            </a:r>
            <a:r>
              <a:rPr lang="en-US" sz="2400" dirty="0" err="1"/>
              <a:t>dùng</a:t>
            </a:r>
            <a:r>
              <a:rPr lang="en-US" sz="2400" dirty="0"/>
              <a:t> </a:t>
            </a:r>
            <a:r>
              <a:rPr lang="en-US" sz="2400" dirty="0" err="1"/>
              <a:t>với</a:t>
            </a:r>
            <a:r>
              <a:rPr lang="en-US" sz="2400" dirty="0"/>
              <a:t> </a:t>
            </a:r>
            <a:r>
              <a:rPr lang="en-US" sz="2400" dirty="0" err="1"/>
              <a:t>danh</a:t>
            </a:r>
            <a:r>
              <a:rPr lang="en-US" sz="2400" dirty="0"/>
              <a:t> </a:t>
            </a:r>
            <a:r>
              <a:rPr lang="en-US" sz="2400" dirty="0" err="1"/>
              <a:t>từ</a:t>
            </a:r>
            <a:r>
              <a:rPr lang="en-US" sz="2400" dirty="0"/>
              <a:t> </a:t>
            </a:r>
            <a:r>
              <a:rPr lang="en-US" sz="2400" dirty="0" err="1"/>
              <a:t>không</a:t>
            </a:r>
            <a:r>
              <a:rPr lang="en-US" sz="2400" dirty="0"/>
              <a:t> </a:t>
            </a:r>
            <a:r>
              <a:rPr lang="en-US" sz="2400" dirty="0" err="1"/>
              <a:t>đếm</a:t>
            </a:r>
            <a:r>
              <a:rPr lang="en-US" sz="2400" dirty="0"/>
              <a:t> </a:t>
            </a:r>
            <a:r>
              <a:rPr lang="en-US" sz="2400" dirty="0" err="1"/>
              <a:t>được</a:t>
            </a:r>
            <a:r>
              <a:rPr lang="en-US" sz="2400" dirty="0"/>
              <a:t>)</a:t>
            </a:r>
            <a:r>
              <a:rPr lang="vi-VN" sz="2400" dirty="0"/>
              <a:t>	</a:t>
            </a:r>
            <a:endParaRPr lang="en-US" sz="2400" dirty="0"/>
          </a:p>
          <a:p>
            <a:r>
              <a:rPr lang="vi-VN" sz="2400" dirty="0"/>
              <a:t>	C. a lot</a:t>
            </a:r>
            <a:r>
              <a:rPr lang="en-US" sz="2400" dirty="0"/>
              <a:t> (+ of : </a:t>
            </a:r>
            <a:r>
              <a:rPr lang="en-US" sz="2400" dirty="0" err="1"/>
              <a:t>dùng</a:t>
            </a:r>
            <a:r>
              <a:rPr lang="en-US" sz="2400" dirty="0"/>
              <a:t> </a:t>
            </a:r>
            <a:r>
              <a:rPr lang="en-US" sz="2400" dirty="0" err="1"/>
              <a:t>với</a:t>
            </a:r>
            <a:r>
              <a:rPr lang="en-US" sz="2400" dirty="0"/>
              <a:t> </a:t>
            </a:r>
            <a:r>
              <a:rPr lang="en-US" sz="2400" dirty="0" err="1"/>
              <a:t>cả</a:t>
            </a:r>
            <a:r>
              <a:rPr lang="en-US" sz="2400" dirty="0"/>
              <a:t> </a:t>
            </a:r>
            <a:r>
              <a:rPr lang="en-US" sz="2400" dirty="0" err="1"/>
              <a:t>danh</a:t>
            </a:r>
            <a:r>
              <a:rPr lang="en-US" sz="2400" dirty="0"/>
              <a:t> </a:t>
            </a:r>
            <a:r>
              <a:rPr lang="en-US" sz="2400" dirty="0" err="1"/>
              <a:t>từ</a:t>
            </a:r>
            <a:r>
              <a:rPr lang="en-US" sz="2400" dirty="0"/>
              <a:t> </a:t>
            </a:r>
            <a:r>
              <a:rPr lang="en-US" sz="2400" dirty="0" err="1"/>
              <a:t>số</a:t>
            </a:r>
            <a:r>
              <a:rPr lang="en-US" sz="2400" dirty="0"/>
              <a:t> </a:t>
            </a:r>
            <a:r>
              <a:rPr lang="en-US" sz="2400" dirty="0" err="1"/>
              <a:t>nhiều</a:t>
            </a:r>
            <a:r>
              <a:rPr lang="en-US" sz="2400" dirty="0"/>
              <a:t> </a:t>
            </a:r>
            <a:r>
              <a:rPr lang="en-US" sz="2400" dirty="0" err="1"/>
              <a:t>và</a:t>
            </a:r>
            <a:r>
              <a:rPr lang="en-US" sz="2400" dirty="0"/>
              <a:t> </a:t>
            </a:r>
            <a:r>
              <a:rPr lang="en-US" sz="2400" dirty="0" err="1"/>
              <a:t>danh</a:t>
            </a:r>
            <a:r>
              <a:rPr lang="en-US" sz="2400" dirty="0"/>
              <a:t> </a:t>
            </a:r>
            <a:r>
              <a:rPr lang="en-US" sz="2400" dirty="0" err="1"/>
              <a:t>từ</a:t>
            </a:r>
            <a:r>
              <a:rPr lang="en-US" sz="2400" dirty="0"/>
              <a:t> </a:t>
            </a:r>
            <a:r>
              <a:rPr lang="en-US" sz="2400" dirty="0" err="1"/>
              <a:t>không</a:t>
            </a:r>
            <a:r>
              <a:rPr lang="en-US" sz="2400" dirty="0"/>
              <a:t> </a:t>
            </a:r>
            <a:r>
              <a:rPr lang="en-US" sz="2400" dirty="0" err="1"/>
              <a:t>đếm</a:t>
            </a:r>
            <a:r>
              <a:rPr lang="en-US" sz="2400" dirty="0"/>
              <a:t> </a:t>
            </a:r>
            <a:r>
              <a:rPr lang="en-US" sz="2400" dirty="0" err="1"/>
              <a:t>được</a:t>
            </a:r>
            <a:r>
              <a:rPr lang="en-US" sz="2400" dirty="0"/>
              <a:t>)</a:t>
            </a:r>
            <a:r>
              <a:rPr lang="vi-VN" sz="2400" dirty="0"/>
              <a:t>		</a:t>
            </a:r>
            <a:endParaRPr lang="en-US" sz="2400" dirty="0"/>
          </a:p>
          <a:p>
            <a:r>
              <a:rPr lang="vi-VN" sz="2400" dirty="0"/>
              <a:t>	D. many</a:t>
            </a:r>
            <a:r>
              <a:rPr lang="en-US" sz="2400" dirty="0"/>
              <a:t>: </a:t>
            </a:r>
            <a:r>
              <a:rPr lang="en-US" sz="2400" dirty="0" err="1"/>
              <a:t>nhiều</a:t>
            </a:r>
            <a:r>
              <a:rPr lang="en-US" sz="2400" dirty="0"/>
              <a:t>  (</a:t>
            </a:r>
            <a:r>
              <a:rPr lang="en-US" sz="2400" dirty="0" err="1"/>
              <a:t>dùng</a:t>
            </a:r>
            <a:r>
              <a:rPr lang="en-US" sz="2400" dirty="0"/>
              <a:t> </a:t>
            </a:r>
            <a:r>
              <a:rPr lang="en-US" sz="2400" dirty="0" err="1"/>
              <a:t>với</a:t>
            </a:r>
            <a:r>
              <a:rPr lang="en-US" sz="2400" dirty="0"/>
              <a:t> </a:t>
            </a:r>
            <a:r>
              <a:rPr lang="en-US" sz="2400" dirty="0" err="1"/>
              <a:t>danh</a:t>
            </a:r>
            <a:r>
              <a:rPr lang="en-US" sz="2400" dirty="0"/>
              <a:t> </a:t>
            </a:r>
            <a:r>
              <a:rPr lang="en-US" sz="2400" dirty="0" err="1"/>
              <a:t>từ</a:t>
            </a:r>
            <a:r>
              <a:rPr lang="en-US" sz="2400" dirty="0"/>
              <a:t> </a:t>
            </a:r>
            <a:r>
              <a:rPr lang="en-US" sz="2400" dirty="0" err="1"/>
              <a:t>số</a:t>
            </a:r>
            <a:r>
              <a:rPr lang="en-US" sz="2400" dirty="0"/>
              <a:t> </a:t>
            </a:r>
            <a:r>
              <a:rPr lang="en-US" sz="2400" dirty="0" err="1"/>
              <a:t>nhiều</a:t>
            </a:r>
            <a:r>
              <a:rPr lang="en-US" sz="2400" dirty="0"/>
              <a:t>)</a:t>
            </a:r>
          </a:p>
          <a:p>
            <a:r>
              <a:rPr lang="en-US" sz="2400" dirty="0"/>
              <a:t>Ta </a:t>
            </a:r>
            <a:r>
              <a:rPr lang="en-US" sz="2400" dirty="0" err="1"/>
              <a:t>thấy</a:t>
            </a:r>
            <a:r>
              <a:rPr lang="en-US" sz="2400" dirty="0"/>
              <a:t>, </a:t>
            </a:r>
            <a:r>
              <a:rPr lang="en-US" sz="2400" dirty="0" err="1"/>
              <a:t>sau</a:t>
            </a:r>
            <a:r>
              <a:rPr lang="en-US" sz="2400" dirty="0"/>
              <a:t> </a:t>
            </a:r>
            <a:r>
              <a:rPr lang="en-US" sz="2400" dirty="0" err="1"/>
              <a:t>chỗ</a:t>
            </a:r>
            <a:r>
              <a:rPr lang="en-US" sz="2400" dirty="0"/>
              <a:t> </a:t>
            </a:r>
            <a:r>
              <a:rPr lang="en-US" sz="2400" dirty="0" err="1"/>
              <a:t>trống</a:t>
            </a:r>
            <a:r>
              <a:rPr lang="en-US" sz="2400" dirty="0"/>
              <a:t> </a:t>
            </a:r>
            <a:r>
              <a:rPr lang="en-US" sz="2400" dirty="0" err="1"/>
              <a:t>là</a:t>
            </a:r>
            <a:r>
              <a:rPr lang="en-US" sz="2400" dirty="0"/>
              <a:t> </a:t>
            </a:r>
            <a:r>
              <a:rPr lang="en-US" sz="2400" dirty="0" err="1"/>
              <a:t>danh</a:t>
            </a:r>
            <a:r>
              <a:rPr lang="en-US" sz="2400" dirty="0"/>
              <a:t> </a:t>
            </a:r>
            <a:r>
              <a:rPr lang="en-US" sz="2400" dirty="0" err="1"/>
              <a:t>từ</a:t>
            </a:r>
            <a:r>
              <a:rPr lang="en-US" sz="2400" dirty="0"/>
              <a:t> </a:t>
            </a:r>
            <a:r>
              <a:rPr lang="en-US" sz="2400" dirty="0" err="1"/>
              <a:t>số</a:t>
            </a:r>
            <a:r>
              <a:rPr lang="en-US" sz="2400" dirty="0"/>
              <a:t> </a:t>
            </a:r>
            <a:r>
              <a:rPr lang="en-US" sz="2400" dirty="0" err="1"/>
              <a:t>nhiều</a:t>
            </a:r>
            <a:r>
              <a:rPr lang="en-US" sz="2400" dirty="0"/>
              <a:t> (people) </a:t>
            </a:r>
            <a:r>
              <a:rPr lang="en-US" sz="2400" dirty="0" err="1"/>
              <a:t>nên</a:t>
            </a:r>
            <a:r>
              <a:rPr lang="en-US" sz="2400" dirty="0"/>
              <a:t> </a:t>
            </a:r>
            <a:r>
              <a:rPr lang="en-US" sz="2400" dirty="0" err="1"/>
              <a:t>đáp</a:t>
            </a:r>
            <a:r>
              <a:rPr lang="en-US" sz="2400" dirty="0"/>
              <a:t> </a:t>
            </a:r>
            <a:r>
              <a:rPr lang="en-US" sz="2400" dirty="0" err="1"/>
              <a:t>án</a:t>
            </a:r>
            <a:r>
              <a:rPr lang="en-US" sz="2400" dirty="0"/>
              <a:t> D </a:t>
            </a:r>
            <a:r>
              <a:rPr lang="en-US" sz="2400" dirty="0" err="1"/>
              <a:t>là</a:t>
            </a:r>
            <a:r>
              <a:rPr lang="en-US" sz="2400" dirty="0"/>
              <a:t> </a:t>
            </a:r>
            <a:r>
              <a:rPr lang="en-US" sz="2400" dirty="0" err="1"/>
              <a:t>đúng</a:t>
            </a:r>
            <a:endParaRPr lang="en-US" sz="2400" dirty="0"/>
          </a:p>
          <a:p>
            <a:endParaRPr lang="en-US" sz="2400" dirty="0"/>
          </a:p>
        </p:txBody>
      </p:sp>
      <p:sp>
        <p:nvSpPr>
          <p:cNvPr id="3" name="Oval 2"/>
          <p:cNvSpPr/>
          <p:nvPr/>
        </p:nvSpPr>
        <p:spPr>
          <a:xfrm>
            <a:off x="5562600" y="14478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06216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additive="base">
                                        <p:cTn id="1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anim calcmode="lin" valueType="num">
                                      <p:cBhvr additive="base">
                                        <p:cTn id="1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 calcmode="lin" valueType="num">
                                      <p:cBhvr additive="base">
                                        <p:cTn id="1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anim calcmode="lin" valueType="num">
                                      <p:cBhvr additive="base">
                                        <p:cTn id="2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anim calcmode="lin" valueType="num">
                                      <p:cBhvr additive="base">
                                        <p:cTn id="27"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0" end="10"/>
                                            </p:txEl>
                                          </p:spTgt>
                                        </p:tgtEl>
                                        <p:attrNameLst>
                                          <p:attrName>style.visibility</p:attrName>
                                        </p:attrNameLst>
                                      </p:cBhvr>
                                      <p:to>
                                        <p:strVal val="visible"/>
                                      </p:to>
                                    </p:set>
                                    <p:anim calcmode="lin" valueType="num">
                                      <p:cBhvr additive="base">
                                        <p:cTn id="31"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fill="hold"/>
                                        <p:tgtEl>
                                          <p:spTgt spid="3"/>
                                        </p:tgtEl>
                                        <p:attrNameLst>
                                          <p:attrName>ppt_x</p:attrName>
                                        </p:attrNameLst>
                                      </p:cBhvr>
                                      <p:tavLst>
                                        <p:tav tm="0">
                                          <p:val>
                                            <p:strVal val="#ppt_x"/>
                                          </p:val>
                                        </p:tav>
                                        <p:tav tm="100000">
                                          <p:val>
                                            <p:strVal val="#ppt_x"/>
                                          </p:val>
                                        </p:tav>
                                      </p:tavLst>
                                    </p:anim>
                                    <p:anim calcmode="lin" valueType="num">
                                      <p:cBhvr additive="base">
                                        <p:cTn id="3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763000" cy="6555641"/>
          </a:xfrm>
          <a:prstGeom prst="rect">
            <a:avLst/>
          </a:prstGeom>
          <a:noFill/>
        </p:spPr>
        <p:txBody>
          <a:bodyPr wrap="square" rtlCol="0">
            <a:spAutoFit/>
          </a:bodyPr>
          <a:lstStyle/>
          <a:p>
            <a:r>
              <a:rPr lang="vi-VN" sz="2000" b="1" dirty="0"/>
              <a:t>Question </a:t>
            </a:r>
            <a:r>
              <a:rPr lang="en-US" sz="2000" b="1" dirty="0"/>
              <a:t>37</a:t>
            </a:r>
            <a:endParaRPr lang="en-US" sz="2000" dirty="0"/>
          </a:p>
          <a:p>
            <a:r>
              <a:rPr lang="vi-VN" sz="2000" dirty="0"/>
              <a:t>. (37) </a:t>
            </a:r>
            <a:r>
              <a:rPr lang="en-US" sz="2000" dirty="0"/>
              <a:t>_______ </a:t>
            </a:r>
            <a:r>
              <a:rPr lang="vi-VN" sz="2000" dirty="0"/>
              <a:t>must wear face masks, and are being urged to clap rather than cheer.</a:t>
            </a:r>
            <a:endParaRPr lang="en-US" sz="2000" dirty="0"/>
          </a:p>
          <a:p>
            <a:r>
              <a:rPr lang="vi-VN" sz="2000" dirty="0"/>
              <a:t>. </a:t>
            </a:r>
            <a:r>
              <a:rPr lang="vi-VN" sz="2000" b="1" dirty="0"/>
              <a:t>A</a:t>
            </a:r>
            <a:r>
              <a:rPr lang="vi-VN" sz="2000" dirty="0"/>
              <a:t>. Audiences	</a:t>
            </a:r>
            <a:r>
              <a:rPr lang="vi-VN" sz="2000" b="1" dirty="0"/>
              <a:t>B</a:t>
            </a:r>
            <a:r>
              <a:rPr lang="vi-VN" sz="2000" dirty="0"/>
              <a:t>. Viewers	</a:t>
            </a:r>
            <a:r>
              <a:rPr lang="vi-VN" sz="2000" b="1" dirty="0"/>
              <a:t>C</a:t>
            </a:r>
            <a:r>
              <a:rPr lang="vi-VN" sz="2000" dirty="0"/>
              <a:t>. Spectators	</a:t>
            </a:r>
            <a:r>
              <a:rPr lang="vi-VN" sz="2000" b="1" dirty="0"/>
              <a:t>D</a:t>
            </a:r>
            <a:r>
              <a:rPr lang="vi-VN" sz="2000" dirty="0"/>
              <a:t>. Watchers</a:t>
            </a:r>
            <a:endParaRPr lang="en-US" sz="2000" dirty="0"/>
          </a:p>
          <a:p>
            <a:r>
              <a:rPr lang="en-US" sz="2000" b="1" dirty="0"/>
              <a:t>Question 37. </a:t>
            </a:r>
            <a:r>
              <a:rPr lang="en-US" sz="2000" b="1" dirty="0" err="1"/>
              <a:t>Đáp</a:t>
            </a:r>
            <a:r>
              <a:rPr lang="en-US" sz="2000" b="1" dirty="0"/>
              <a:t> </a:t>
            </a:r>
            <a:r>
              <a:rPr lang="en-US" sz="2000" b="1" dirty="0" err="1"/>
              <a:t>án</a:t>
            </a:r>
            <a:r>
              <a:rPr lang="en-US" sz="2000" b="1" dirty="0"/>
              <a:t>: C</a:t>
            </a:r>
            <a:endParaRPr lang="en-US" sz="2000" dirty="0"/>
          </a:p>
          <a:p>
            <a:r>
              <a:rPr lang="en-US" sz="2000" dirty="0" err="1"/>
              <a:t>Kiến</a:t>
            </a:r>
            <a:r>
              <a:rPr lang="en-US" sz="2000" dirty="0"/>
              <a:t> </a:t>
            </a:r>
            <a:r>
              <a:rPr lang="en-US" sz="2000" dirty="0" err="1"/>
              <a:t>thức</a:t>
            </a:r>
            <a:r>
              <a:rPr lang="en-US" sz="2000" dirty="0"/>
              <a:t>: </a:t>
            </a:r>
            <a:r>
              <a:rPr lang="vi-VN" sz="2000" dirty="0"/>
              <a:t>Đọc </a:t>
            </a:r>
            <a:r>
              <a:rPr lang="en-US" sz="2000" dirty="0" err="1"/>
              <a:t>điền</a:t>
            </a:r>
            <a:r>
              <a:rPr lang="en-US" sz="2000" dirty="0"/>
              <a:t> </a:t>
            </a:r>
            <a:r>
              <a:rPr lang="en-US" sz="2000" dirty="0" err="1"/>
              <a:t>từ</a:t>
            </a:r>
            <a:r>
              <a:rPr lang="en-US" sz="2000" dirty="0"/>
              <a:t> </a:t>
            </a:r>
            <a:r>
              <a:rPr lang="en-US" sz="2000" dirty="0" smtClean="0"/>
              <a:t> </a:t>
            </a:r>
            <a:r>
              <a:rPr lang="en-US" sz="2000" dirty="0" err="1" smtClean="0"/>
              <a:t>Giải</a:t>
            </a:r>
            <a:r>
              <a:rPr lang="en-US" sz="2000" dirty="0" smtClean="0"/>
              <a:t> </a:t>
            </a:r>
            <a:r>
              <a:rPr lang="en-US" sz="2000" dirty="0" err="1"/>
              <a:t>thích</a:t>
            </a:r>
            <a:r>
              <a:rPr lang="en-US" sz="2000" dirty="0"/>
              <a:t>: </a:t>
            </a:r>
          </a:p>
          <a:p>
            <a:r>
              <a:rPr lang="en-US" sz="2000" dirty="0" err="1"/>
              <a:t>Xét</a:t>
            </a:r>
            <a:r>
              <a:rPr lang="en-US" sz="2000" dirty="0"/>
              <a:t> </a:t>
            </a:r>
            <a:r>
              <a:rPr lang="en-US" sz="2000" dirty="0" err="1"/>
              <a:t>các</a:t>
            </a:r>
            <a:r>
              <a:rPr lang="en-US" sz="2000" dirty="0"/>
              <a:t> </a:t>
            </a:r>
            <a:r>
              <a:rPr lang="en-US" sz="2000" dirty="0" err="1"/>
              <a:t>đáp</a:t>
            </a:r>
            <a:r>
              <a:rPr lang="en-US" sz="2000" dirty="0"/>
              <a:t> </a:t>
            </a:r>
            <a:r>
              <a:rPr lang="en-US" sz="2000" dirty="0" err="1"/>
              <a:t>án</a:t>
            </a:r>
            <a:r>
              <a:rPr lang="en-US" sz="2000" dirty="0"/>
              <a:t>:</a:t>
            </a:r>
          </a:p>
          <a:p>
            <a:r>
              <a:rPr lang="vi-VN" sz="2000" dirty="0" smtClean="0"/>
              <a:t>A</a:t>
            </a:r>
            <a:r>
              <a:rPr lang="vi-VN" sz="2000" dirty="0"/>
              <a:t>. Audiences</a:t>
            </a:r>
            <a:r>
              <a:rPr lang="en-US" sz="2000" dirty="0"/>
              <a:t>: </a:t>
            </a:r>
            <a:r>
              <a:rPr lang="en-US" sz="2000" dirty="0" err="1"/>
              <a:t>khán</a:t>
            </a:r>
            <a:r>
              <a:rPr lang="en-US" sz="2000" dirty="0"/>
              <a:t> </a:t>
            </a:r>
            <a:r>
              <a:rPr lang="en-US" sz="2000" dirty="0" err="1"/>
              <a:t>giả</a:t>
            </a:r>
            <a:r>
              <a:rPr lang="en-US" sz="2000" dirty="0"/>
              <a:t> (</a:t>
            </a:r>
            <a:r>
              <a:rPr lang="en-US" sz="2000" dirty="0" err="1"/>
              <a:t>xem</a:t>
            </a:r>
            <a:r>
              <a:rPr lang="en-US" sz="2000" dirty="0"/>
              <a:t> ở </a:t>
            </a:r>
            <a:r>
              <a:rPr lang="en-US" sz="2000" dirty="0" err="1"/>
              <a:t>rạp</a:t>
            </a:r>
            <a:r>
              <a:rPr lang="en-US" sz="2000" dirty="0"/>
              <a:t>) </a:t>
            </a:r>
            <a:r>
              <a:rPr lang="vi-VN" sz="2000" dirty="0"/>
              <a:t>	B. Viewers</a:t>
            </a:r>
            <a:r>
              <a:rPr lang="en-US" sz="2000" dirty="0"/>
              <a:t>: </a:t>
            </a:r>
            <a:r>
              <a:rPr lang="en-US" sz="2000" dirty="0" err="1"/>
              <a:t>người</a:t>
            </a:r>
            <a:r>
              <a:rPr lang="en-US" sz="2000" dirty="0"/>
              <a:t> </a:t>
            </a:r>
            <a:r>
              <a:rPr lang="en-US" sz="2000" dirty="0" err="1"/>
              <a:t>xem</a:t>
            </a:r>
            <a:r>
              <a:rPr lang="en-US" sz="2000" dirty="0"/>
              <a:t>/ </a:t>
            </a:r>
            <a:r>
              <a:rPr lang="en-US" sz="2000" dirty="0" err="1"/>
              <a:t>khán</a:t>
            </a:r>
            <a:r>
              <a:rPr lang="en-US" sz="2000" dirty="0"/>
              <a:t> </a:t>
            </a:r>
            <a:r>
              <a:rPr lang="en-US" sz="2000" dirty="0" err="1"/>
              <a:t>giả</a:t>
            </a:r>
            <a:r>
              <a:rPr lang="en-US" sz="2000" dirty="0"/>
              <a:t> (</a:t>
            </a:r>
            <a:r>
              <a:rPr lang="en-US" sz="2000" dirty="0" err="1"/>
              <a:t>xem</a:t>
            </a:r>
            <a:r>
              <a:rPr lang="en-US" sz="2000" dirty="0"/>
              <a:t> TV)</a:t>
            </a:r>
            <a:r>
              <a:rPr lang="vi-VN" sz="2000" dirty="0"/>
              <a:t>	</a:t>
            </a:r>
            <a:endParaRPr lang="en-US" sz="2000" dirty="0" smtClean="0"/>
          </a:p>
          <a:p>
            <a:r>
              <a:rPr lang="vi-VN" sz="2000" dirty="0" smtClean="0"/>
              <a:t>C</a:t>
            </a:r>
            <a:r>
              <a:rPr lang="vi-VN" sz="2000" dirty="0"/>
              <a:t>. Spectators</a:t>
            </a:r>
            <a:r>
              <a:rPr lang="en-US" sz="2000" dirty="0"/>
              <a:t>: </a:t>
            </a:r>
            <a:r>
              <a:rPr lang="en-US" sz="2000" dirty="0" err="1"/>
              <a:t>khán</a:t>
            </a:r>
            <a:r>
              <a:rPr lang="en-US" sz="2000" dirty="0"/>
              <a:t> </a:t>
            </a:r>
            <a:r>
              <a:rPr lang="en-US" sz="2000" dirty="0" err="1"/>
              <a:t>giả</a:t>
            </a:r>
            <a:r>
              <a:rPr lang="en-US" sz="2000" dirty="0"/>
              <a:t> (</a:t>
            </a:r>
            <a:r>
              <a:rPr lang="en-US" sz="2000" dirty="0" err="1"/>
              <a:t>xem</a:t>
            </a:r>
            <a:r>
              <a:rPr lang="en-US" sz="2000" dirty="0"/>
              <a:t> ở </a:t>
            </a:r>
            <a:r>
              <a:rPr lang="en-US" sz="2000" dirty="0" err="1"/>
              <a:t>sân</a:t>
            </a:r>
            <a:r>
              <a:rPr lang="en-US" sz="2000" dirty="0"/>
              <a:t> </a:t>
            </a:r>
            <a:r>
              <a:rPr lang="en-US" sz="2000" dirty="0" err="1"/>
              <a:t>vận</a:t>
            </a:r>
            <a:r>
              <a:rPr lang="en-US" sz="2000" dirty="0"/>
              <a:t> </a:t>
            </a:r>
            <a:r>
              <a:rPr lang="en-US" sz="2000" dirty="0" err="1"/>
              <a:t>động</a:t>
            </a:r>
            <a:r>
              <a:rPr lang="en-US" sz="2000" dirty="0"/>
              <a:t>)</a:t>
            </a:r>
            <a:r>
              <a:rPr lang="vi-VN" sz="2000" dirty="0"/>
              <a:t>	D. Watchers</a:t>
            </a:r>
            <a:r>
              <a:rPr lang="en-US" sz="2000" dirty="0"/>
              <a:t>: </a:t>
            </a:r>
            <a:r>
              <a:rPr lang="en-US" sz="2000" dirty="0" err="1"/>
              <a:t>người</a:t>
            </a:r>
            <a:r>
              <a:rPr lang="en-US" sz="2000" dirty="0"/>
              <a:t> </a:t>
            </a:r>
            <a:r>
              <a:rPr lang="en-US" sz="2000" dirty="0" err="1"/>
              <a:t>xem</a:t>
            </a:r>
            <a:endParaRPr lang="en-US" sz="2000" dirty="0"/>
          </a:p>
          <a:p>
            <a:r>
              <a:rPr lang="en-US" sz="2000" dirty="0"/>
              <a:t>Ta </a:t>
            </a:r>
            <a:r>
              <a:rPr lang="en-US" sz="2000" dirty="0" err="1"/>
              <a:t>thấy</a:t>
            </a:r>
            <a:r>
              <a:rPr lang="en-US" sz="2000" dirty="0"/>
              <a:t>, </a:t>
            </a:r>
            <a:r>
              <a:rPr lang="en-US" sz="2000" dirty="0" err="1"/>
              <a:t>đoạn</a:t>
            </a:r>
            <a:r>
              <a:rPr lang="en-US" sz="2000" dirty="0"/>
              <a:t> </a:t>
            </a:r>
            <a:r>
              <a:rPr lang="en-US" sz="2000" dirty="0" err="1"/>
              <a:t>văn</a:t>
            </a:r>
            <a:r>
              <a:rPr lang="en-US" sz="2000" dirty="0"/>
              <a:t> </a:t>
            </a:r>
            <a:r>
              <a:rPr lang="en-US" sz="2000" dirty="0" err="1"/>
              <a:t>nói</a:t>
            </a:r>
            <a:r>
              <a:rPr lang="en-US" sz="2000" dirty="0"/>
              <a:t> </a:t>
            </a:r>
            <a:r>
              <a:rPr lang="en-US" sz="2000" dirty="0" err="1"/>
              <a:t>về</a:t>
            </a:r>
            <a:r>
              <a:rPr lang="en-US" sz="2000" dirty="0"/>
              <a:t> </a:t>
            </a:r>
            <a:r>
              <a:rPr lang="en-US" sz="2000" dirty="0" err="1"/>
              <a:t>thế</a:t>
            </a:r>
            <a:r>
              <a:rPr lang="en-US" sz="2000" dirty="0"/>
              <a:t> </a:t>
            </a:r>
            <a:r>
              <a:rPr lang="en-US" sz="2000" dirty="0" err="1"/>
              <a:t>vận</a:t>
            </a:r>
            <a:r>
              <a:rPr lang="en-US" sz="2000" dirty="0"/>
              <a:t> </a:t>
            </a:r>
            <a:r>
              <a:rPr lang="en-US" sz="2000" dirty="0" err="1"/>
              <a:t>hội</a:t>
            </a:r>
            <a:r>
              <a:rPr lang="en-US" sz="2000" dirty="0"/>
              <a:t> </a:t>
            </a:r>
            <a:r>
              <a:rPr lang="en-US" sz="2000" dirty="0" err="1"/>
              <a:t>mùa</a:t>
            </a:r>
            <a:r>
              <a:rPr lang="en-US" sz="2000" dirty="0"/>
              <a:t> </a:t>
            </a:r>
            <a:r>
              <a:rPr lang="en-US" sz="2000" dirty="0" err="1"/>
              <a:t>hè</a:t>
            </a:r>
            <a:r>
              <a:rPr lang="en-US" sz="2000" dirty="0"/>
              <a:t> </a:t>
            </a:r>
            <a:r>
              <a:rPr lang="en-US" sz="2000" dirty="0" err="1"/>
              <a:t>được</a:t>
            </a:r>
            <a:r>
              <a:rPr lang="en-US" sz="2000" dirty="0"/>
              <a:t> </a:t>
            </a:r>
            <a:r>
              <a:rPr lang="en-US" sz="2000" dirty="0" err="1"/>
              <a:t>tổ</a:t>
            </a:r>
            <a:r>
              <a:rPr lang="en-US" sz="2000" dirty="0"/>
              <a:t> </a:t>
            </a:r>
            <a:r>
              <a:rPr lang="en-US" sz="2000" dirty="0" err="1"/>
              <a:t>chức</a:t>
            </a:r>
            <a:r>
              <a:rPr lang="en-US" sz="2000" dirty="0"/>
              <a:t> ở </a:t>
            </a:r>
            <a:r>
              <a:rPr lang="en-US" sz="2000" dirty="0" err="1"/>
              <a:t>Nhật</a:t>
            </a:r>
            <a:r>
              <a:rPr lang="en-US" sz="2000" dirty="0"/>
              <a:t>, </a:t>
            </a:r>
            <a:r>
              <a:rPr lang="en-US" sz="2000" dirty="0" err="1"/>
              <a:t>nên</a:t>
            </a:r>
            <a:r>
              <a:rPr lang="en-US" sz="2000" dirty="0"/>
              <a:t> </a:t>
            </a:r>
            <a:r>
              <a:rPr lang="en-US" sz="2000" dirty="0" err="1"/>
              <a:t>đáp</a:t>
            </a:r>
            <a:r>
              <a:rPr lang="en-US" sz="2000" dirty="0"/>
              <a:t> </a:t>
            </a:r>
            <a:r>
              <a:rPr lang="en-US" sz="2000" dirty="0" err="1"/>
              <a:t>án</a:t>
            </a:r>
            <a:r>
              <a:rPr lang="en-US" sz="2000" dirty="0"/>
              <a:t> C </a:t>
            </a:r>
            <a:r>
              <a:rPr lang="en-US" sz="2000" dirty="0" err="1"/>
              <a:t>là</a:t>
            </a:r>
            <a:r>
              <a:rPr lang="en-US" sz="2000" dirty="0"/>
              <a:t> </a:t>
            </a:r>
            <a:r>
              <a:rPr lang="en-US" sz="2000" dirty="0" err="1"/>
              <a:t>đúng</a:t>
            </a:r>
            <a:r>
              <a:rPr lang="en-US" sz="2000" dirty="0"/>
              <a:t> (spectators: khan </a:t>
            </a:r>
            <a:r>
              <a:rPr lang="en-US" sz="2000" dirty="0" err="1"/>
              <a:t>giả</a:t>
            </a:r>
            <a:r>
              <a:rPr lang="en-US" sz="2000" dirty="0"/>
              <a:t> </a:t>
            </a:r>
            <a:r>
              <a:rPr lang="en-US" sz="2000" dirty="0" err="1"/>
              <a:t>xem</a:t>
            </a:r>
            <a:r>
              <a:rPr lang="en-US" sz="2000" dirty="0"/>
              <a:t> ở </a:t>
            </a:r>
            <a:r>
              <a:rPr lang="en-US" sz="2000" dirty="0" err="1"/>
              <a:t>sân</a:t>
            </a:r>
            <a:r>
              <a:rPr lang="en-US" sz="2000" dirty="0"/>
              <a:t> </a:t>
            </a:r>
            <a:r>
              <a:rPr lang="en-US" sz="2000" dirty="0" err="1"/>
              <a:t>vận</a:t>
            </a:r>
            <a:r>
              <a:rPr lang="en-US" sz="2000" dirty="0"/>
              <a:t> </a:t>
            </a:r>
            <a:r>
              <a:rPr lang="en-US" sz="2000" dirty="0" err="1"/>
              <a:t>động</a:t>
            </a:r>
            <a:r>
              <a:rPr lang="en-US" sz="2000" dirty="0"/>
              <a:t>)</a:t>
            </a:r>
          </a:p>
          <a:p>
            <a:r>
              <a:rPr lang="en-US" sz="2000" dirty="0" err="1"/>
              <a:t>Thông</a:t>
            </a:r>
            <a:r>
              <a:rPr lang="en-US" sz="2000" dirty="0"/>
              <a:t> tin: </a:t>
            </a:r>
            <a:r>
              <a:rPr lang="vi-VN" sz="2000" dirty="0"/>
              <a:t>Japanese people are being encouraged to look at live broadcasts of the relay and refrain from travelling to watch it amid fears of a spike in COVID 19 cases. (37) ___ </a:t>
            </a:r>
            <a:r>
              <a:rPr lang="vi-VN" sz="2000" b="1" dirty="0"/>
              <a:t>Spectators</a:t>
            </a:r>
            <a:r>
              <a:rPr lang="vi-VN" sz="2000" dirty="0"/>
              <a:t> ___ must wear face masks, and are being urged to clap rather than cheer.</a:t>
            </a:r>
            <a:endParaRPr lang="en-US" sz="2000" dirty="0"/>
          </a:p>
          <a:p>
            <a:r>
              <a:rPr lang="en-US" sz="2000" dirty="0" err="1"/>
              <a:t>Tạm</a:t>
            </a:r>
            <a:r>
              <a:rPr lang="en-US" sz="2000" dirty="0"/>
              <a:t> </a:t>
            </a:r>
            <a:r>
              <a:rPr lang="en-US" sz="2000" dirty="0" err="1"/>
              <a:t>dịch</a:t>
            </a:r>
            <a:r>
              <a:rPr lang="en-US" sz="2000" dirty="0"/>
              <a:t>: </a:t>
            </a:r>
            <a:r>
              <a:rPr lang="en-US" sz="2000" dirty="0" err="1"/>
              <a:t>Người</a:t>
            </a:r>
            <a:r>
              <a:rPr lang="en-US" sz="2000" dirty="0"/>
              <a:t> </a:t>
            </a:r>
            <a:r>
              <a:rPr lang="en-US" sz="2000" dirty="0" err="1"/>
              <a:t>dân</a:t>
            </a:r>
            <a:r>
              <a:rPr lang="en-US" sz="2000" dirty="0"/>
              <a:t> </a:t>
            </a:r>
            <a:r>
              <a:rPr lang="en-US" sz="2000" dirty="0" err="1"/>
              <a:t>Nhật</a:t>
            </a:r>
            <a:r>
              <a:rPr lang="en-US" sz="2000" dirty="0"/>
              <a:t> </a:t>
            </a:r>
            <a:r>
              <a:rPr lang="en-US" sz="2000" dirty="0" err="1"/>
              <a:t>Bản</a:t>
            </a:r>
            <a:r>
              <a:rPr lang="en-US" sz="2000" dirty="0"/>
              <a:t> </a:t>
            </a:r>
            <a:r>
              <a:rPr lang="en-US" sz="2000" dirty="0" err="1"/>
              <a:t>đang</a:t>
            </a:r>
            <a:r>
              <a:rPr lang="en-US" sz="2000" dirty="0"/>
              <a:t> </a:t>
            </a:r>
            <a:r>
              <a:rPr lang="en-US" sz="2000" dirty="0" err="1"/>
              <a:t>được</a:t>
            </a:r>
            <a:r>
              <a:rPr lang="en-US" sz="2000" dirty="0"/>
              <a:t> </a:t>
            </a:r>
            <a:r>
              <a:rPr lang="en-US" sz="2000" dirty="0" err="1"/>
              <a:t>khuyến</a:t>
            </a:r>
            <a:r>
              <a:rPr lang="en-US" sz="2000" dirty="0"/>
              <a:t> </a:t>
            </a:r>
            <a:r>
              <a:rPr lang="en-US" sz="2000" dirty="0" err="1"/>
              <a:t>khích</a:t>
            </a:r>
            <a:r>
              <a:rPr lang="en-US" sz="2000" dirty="0"/>
              <a:t> </a:t>
            </a:r>
            <a:r>
              <a:rPr lang="en-US" sz="2000" dirty="0" err="1"/>
              <a:t>xem</a:t>
            </a:r>
            <a:r>
              <a:rPr lang="en-US" sz="2000" dirty="0"/>
              <a:t> </a:t>
            </a:r>
            <a:r>
              <a:rPr lang="en-US" sz="2000" dirty="0" err="1"/>
              <a:t>các</a:t>
            </a:r>
            <a:r>
              <a:rPr lang="en-US" sz="2000" dirty="0"/>
              <a:t> </a:t>
            </a:r>
            <a:r>
              <a:rPr lang="en-US" sz="2000" dirty="0" err="1"/>
              <a:t>chương</a:t>
            </a:r>
            <a:r>
              <a:rPr lang="en-US" sz="2000" dirty="0"/>
              <a:t> </a:t>
            </a:r>
            <a:r>
              <a:rPr lang="en-US" sz="2000" dirty="0" err="1"/>
              <a:t>trình</a:t>
            </a:r>
            <a:r>
              <a:rPr lang="en-US" sz="2000" dirty="0"/>
              <a:t> </a:t>
            </a:r>
            <a:r>
              <a:rPr lang="en-US" sz="2000" dirty="0" err="1"/>
              <a:t>phát</a:t>
            </a:r>
            <a:r>
              <a:rPr lang="en-US" sz="2000" dirty="0"/>
              <a:t> </a:t>
            </a:r>
            <a:r>
              <a:rPr lang="en-US" sz="2000" dirty="0" err="1"/>
              <a:t>sóng</a:t>
            </a:r>
            <a:r>
              <a:rPr lang="en-US" sz="2000" dirty="0"/>
              <a:t> </a:t>
            </a:r>
            <a:r>
              <a:rPr lang="en-US" sz="2000" dirty="0" err="1"/>
              <a:t>trực</a:t>
            </a:r>
            <a:r>
              <a:rPr lang="en-US" sz="2000" dirty="0"/>
              <a:t> </a:t>
            </a:r>
            <a:r>
              <a:rPr lang="en-US" sz="2000" dirty="0" err="1"/>
              <a:t>tiếp</a:t>
            </a:r>
            <a:r>
              <a:rPr lang="en-US" sz="2000" dirty="0"/>
              <a:t> </a:t>
            </a:r>
            <a:r>
              <a:rPr lang="en-US" sz="2000" dirty="0" err="1"/>
              <a:t>của</a:t>
            </a:r>
            <a:r>
              <a:rPr lang="en-US" sz="2000" dirty="0"/>
              <a:t> </a:t>
            </a:r>
            <a:r>
              <a:rPr lang="en-US" sz="2000" dirty="0" err="1"/>
              <a:t>cuộc</a:t>
            </a:r>
            <a:r>
              <a:rPr lang="en-US" sz="2000" dirty="0"/>
              <a:t> </a:t>
            </a:r>
            <a:r>
              <a:rPr lang="en-US" sz="2000" dirty="0" err="1"/>
              <a:t>tiếp</a:t>
            </a:r>
            <a:r>
              <a:rPr lang="en-US" sz="2000" dirty="0"/>
              <a:t> </a:t>
            </a:r>
            <a:r>
              <a:rPr lang="en-US" sz="2000" dirty="0" err="1"/>
              <a:t>sóng</a:t>
            </a:r>
            <a:r>
              <a:rPr lang="en-US" sz="2000" dirty="0"/>
              <a:t> </a:t>
            </a:r>
            <a:r>
              <a:rPr lang="en-US" sz="2000" dirty="0" err="1"/>
              <a:t>và</a:t>
            </a:r>
            <a:r>
              <a:rPr lang="en-US" sz="2000" dirty="0"/>
              <a:t> </a:t>
            </a:r>
            <a:r>
              <a:rPr lang="en-US" sz="2000" dirty="0" err="1"/>
              <a:t>hạn</a:t>
            </a:r>
            <a:r>
              <a:rPr lang="en-US" sz="2000" dirty="0"/>
              <a:t> </a:t>
            </a:r>
            <a:r>
              <a:rPr lang="en-US" sz="2000" dirty="0" err="1"/>
              <a:t>chế</a:t>
            </a:r>
            <a:r>
              <a:rPr lang="en-US" sz="2000" dirty="0"/>
              <a:t> </a:t>
            </a:r>
            <a:r>
              <a:rPr lang="en-US" sz="2000" dirty="0" err="1"/>
              <a:t>đi</a:t>
            </a:r>
            <a:r>
              <a:rPr lang="en-US" sz="2000" dirty="0"/>
              <a:t> </a:t>
            </a:r>
            <a:r>
              <a:rPr lang="en-US" sz="2000" dirty="0" err="1"/>
              <a:t>lại</a:t>
            </a:r>
            <a:r>
              <a:rPr lang="en-US" sz="2000" dirty="0"/>
              <a:t> </a:t>
            </a:r>
            <a:r>
              <a:rPr lang="en-US" sz="2000" dirty="0" err="1"/>
              <a:t>để</a:t>
            </a:r>
            <a:r>
              <a:rPr lang="en-US" sz="2000" dirty="0"/>
              <a:t> </a:t>
            </a:r>
            <a:r>
              <a:rPr lang="en-US" sz="2000" dirty="0" err="1"/>
              <a:t>xem</a:t>
            </a:r>
            <a:r>
              <a:rPr lang="en-US" sz="2000" dirty="0"/>
              <a:t> </a:t>
            </a:r>
            <a:r>
              <a:rPr lang="en-US" sz="2000" dirty="0" err="1"/>
              <a:t>nó</a:t>
            </a:r>
            <a:r>
              <a:rPr lang="en-US" sz="2000" dirty="0"/>
              <a:t> </a:t>
            </a:r>
            <a:r>
              <a:rPr lang="en-US" sz="2000" dirty="0" err="1"/>
              <a:t>trong</a:t>
            </a:r>
            <a:r>
              <a:rPr lang="en-US" sz="2000" dirty="0"/>
              <a:t> </a:t>
            </a:r>
            <a:r>
              <a:rPr lang="en-US" sz="2000" dirty="0" err="1"/>
              <a:t>bối</a:t>
            </a:r>
            <a:r>
              <a:rPr lang="en-US" sz="2000" dirty="0"/>
              <a:t> </a:t>
            </a:r>
            <a:r>
              <a:rPr lang="en-US" sz="2000" dirty="0" err="1"/>
              <a:t>cảnh</a:t>
            </a:r>
            <a:r>
              <a:rPr lang="en-US" sz="2000" dirty="0"/>
              <a:t> lo </a:t>
            </a:r>
            <a:r>
              <a:rPr lang="en-US" sz="2000" dirty="0" err="1"/>
              <a:t>ngại</a:t>
            </a:r>
            <a:r>
              <a:rPr lang="en-US" sz="2000" dirty="0"/>
              <a:t> </a:t>
            </a:r>
            <a:r>
              <a:rPr lang="en-US" sz="2000" dirty="0" err="1"/>
              <a:t>về</a:t>
            </a:r>
            <a:r>
              <a:rPr lang="en-US" sz="2000" dirty="0"/>
              <a:t> </a:t>
            </a:r>
            <a:r>
              <a:rPr lang="en-US" sz="2000" dirty="0" err="1"/>
              <a:t>sự</a:t>
            </a:r>
            <a:r>
              <a:rPr lang="en-US" sz="2000" dirty="0"/>
              <a:t> </a:t>
            </a:r>
            <a:r>
              <a:rPr lang="en-US" sz="2000" dirty="0" err="1"/>
              <a:t>gia</a:t>
            </a:r>
            <a:r>
              <a:rPr lang="en-US" sz="2000" dirty="0"/>
              <a:t> </a:t>
            </a:r>
            <a:r>
              <a:rPr lang="en-US" sz="2000" dirty="0" err="1"/>
              <a:t>tăng</a:t>
            </a:r>
            <a:r>
              <a:rPr lang="en-US" sz="2000" dirty="0"/>
              <a:t> </a:t>
            </a:r>
            <a:r>
              <a:rPr lang="en-US" sz="2000" dirty="0" err="1"/>
              <a:t>đột</a:t>
            </a:r>
            <a:r>
              <a:rPr lang="en-US" sz="2000" dirty="0"/>
              <a:t> </a:t>
            </a:r>
            <a:r>
              <a:rPr lang="en-US" sz="2000" dirty="0" err="1"/>
              <a:t>biến</a:t>
            </a:r>
            <a:r>
              <a:rPr lang="en-US" sz="2000" dirty="0"/>
              <a:t> </a:t>
            </a:r>
            <a:r>
              <a:rPr lang="en-US" sz="2000" dirty="0" err="1"/>
              <a:t>các</a:t>
            </a:r>
            <a:r>
              <a:rPr lang="en-US" sz="2000" dirty="0"/>
              <a:t> </a:t>
            </a:r>
            <a:r>
              <a:rPr lang="en-US" sz="2000" dirty="0" err="1"/>
              <a:t>trường</a:t>
            </a:r>
            <a:r>
              <a:rPr lang="en-US" sz="2000" dirty="0"/>
              <a:t> </a:t>
            </a:r>
            <a:r>
              <a:rPr lang="en-US" sz="2000" dirty="0" err="1"/>
              <a:t>hợp</a:t>
            </a:r>
            <a:r>
              <a:rPr lang="en-US" sz="2000" dirty="0"/>
              <a:t> </a:t>
            </a:r>
            <a:r>
              <a:rPr lang="en-US" sz="2000" dirty="0" err="1"/>
              <a:t>mắc</a:t>
            </a:r>
            <a:r>
              <a:rPr lang="en-US" sz="2000" dirty="0"/>
              <a:t> COVID 19. </a:t>
            </a:r>
            <a:r>
              <a:rPr lang="en-US" sz="2000" dirty="0" err="1"/>
              <a:t>Khán</a:t>
            </a:r>
            <a:r>
              <a:rPr lang="en-US" sz="2000" dirty="0"/>
              <a:t> </a:t>
            </a:r>
            <a:r>
              <a:rPr lang="en-US" sz="2000" dirty="0" err="1"/>
              <a:t>giả</a:t>
            </a:r>
            <a:r>
              <a:rPr lang="en-US" sz="2000" dirty="0"/>
              <a:t> </a:t>
            </a:r>
            <a:r>
              <a:rPr lang="en-US" sz="2000" dirty="0" err="1"/>
              <a:t>phải</a:t>
            </a:r>
            <a:r>
              <a:rPr lang="en-US" sz="2000" dirty="0"/>
              <a:t> </a:t>
            </a:r>
            <a:r>
              <a:rPr lang="en-US" sz="2000" dirty="0" err="1"/>
              <a:t>đeo</a:t>
            </a:r>
            <a:r>
              <a:rPr lang="en-US" sz="2000" dirty="0"/>
              <a:t> </a:t>
            </a:r>
            <a:r>
              <a:rPr lang="en-US" sz="2000" dirty="0" err="1"/>
              <a:t>khẩu</a:t>
            </a:r>
            <a:r>
              <a:rPr lang="en-US" sz="2000" dirty="0"/>
              <a:t> </a:t>
            </a:r>
            <a:r>
              <a:rPr lang="en-US" sz="2000" dirty="0" err="1"/>
              <a:t>trang</a:t>
            </a:r>
            <a:r>
              <a:rPr lang="en-US" sz="2000" dirty="0"/>
              <a:t> </a:t>
            </a:r>
            <a:r>
              <a:rPr lang="en-US" sz="2000" dirty="0" err="1"/>
              <a:t>và</a:t>
            </a:r>
            <a:r>
              <a:rPr lang="en-US" sz="2000" dirty="0"/>
              <a:t> </a:t>
            </a:r>
            <a:r>
              <a:rPr lang="en-US" sz="2000" dirty="0" err="1"/>
              <a:t>được</a:t>
            </a:r>
            <a:r>
              <a:rPr lang="en-US" sz="2000" dirty="0"/>
              <a:t> </a:t>
            </a:r>
            <a:r>
              <a:rPr lang="en-US" sz="2000" dirty="0" err="1"/>
              <a:t>khuyến</a:t>
            </a:r>
            <a:r>
              <a:rPr lang="en-US" sz="2000" dirty="0"/>
              <a:t> </a:t>
            </a:r>
            <a:r>
              <a:rPr lang="en-US" sz="2000" dirty="0" err="1"/>
              <a:t>khích</a:t>
            </a:r>
            <a:r>
              <a:rPr lang="en-US" sz="2000" dirty="0"/>
              <a:t> </a:t>
            </a:r>
            <a:r>
              <a:rPr lang="en-US" sz="2000" dirty="0" err="1"/>
              <a:t>vỗ</a:t>
            </a:r>
            <a:r>
              <a:rPr lang="en-US" sz="2000" dirty="0"/>
              <a:t> </a:t>
            </a:r>
            <a:r>
              <a:rPr lang="en-US" sz="2000" dirty="0" err="1"/>
              <a:t>tay</a:t>
            </a:r>
            <a:r>
              <a:rPr lang="en-US" sz="2000" dirty="0"/>
              <a:t> </a:t>
            </a:r>
            <a:r>
              <a:rPr lang="en-US" sz="2000" dirty="0" err="1"/>
              <a:t>hơn</a:t>
            </a:r>
            <a:r>
              <a:rPr lang="en-US" sz="2000" dirty="0"/>
              <a:t> </a:t>
            </a:r>
            <a:r>
              <a:rPr lang="en-US" sz="2000" dirty="0" err="1"/>
              <a:t>là</a:t>
            </a:r>
            <a:r>
              <a:rPr lang="en-US" sz="2000" dirty="0"/>
              <a:t> </a:t>
            </a:r>
            <a:r>
              <a:rPr lang="en-US" sz="2000" dirty="0" err="1"/>
              <a:t>cổ</a:t>
            </a:r>
            <a:r>
              <a:rPr lang="en-US" sz="2000" dirty="0"/>
              <a:t> </a:t>
            </a:r>
            <a:r>
              <a:rPr lang="en-US" sz="2000" dirty="0" err="1"/>
              <a:t>vũ</a:t>
            </a:r>
            <a:r>
              <a:rPr lang="en-US" sz="2000" dirty="0"/>
              <a:t>.</a:t>
            </a:r>
          </a:p>
          <a:p>
            <a:endParaRPr lang="en-US" sz="2000" dirty="0"/>
          </a:p>
        </p:txBody>
      </p:sp>
      <p:sp>
        <p:nvSpPr>
          <p:cNvPr id="3" name="Oval 2"/>
          <p:cNvSpPr/>
          <p:nvPr/>
        </p:nvSpPr>
        <p:spPr>
          <a:xfrm>
            <a:off x="3878687" y="12192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9998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additive="base">
                                        <p:cTn id="1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anim calcmode="lin" valueType="num">
                                      <p:cBhvr additive="base">
                                        <p:cTn id="1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 calcmode="lin" valueType="num">
                                      <p:cBhvr additive="base">
                                        <p:cTn id="1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anim calcmode="lin" valueType="num">
                                      <p:cBhvr additive="base">
                                        <p:cTn id="2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anim calcmode="lin" valueType="num">
                                      <p:cBhvr additive="base">
                                        <p:cTn id="27"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0" end="10"/>
                                            </p:txEl>
                                          </p:spTgt>
                                        </p:tgtEl>
                                        <p:attrNameLst>
                                          <p:attrName>style.visibility</p:attrName>
                                        </p:attrNameLst>
                                      </p:cBhvr>
                                      <p:to>
                                        <p:strVal val="visible"/>
                                      </p:to>
                                    </p:set>
                                    <p:anim calcmode="lin" valueType="num">
                                      <p:cBhvr additive="base">
                                        <p:cTn id="31"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610600" cy="6370975"/>
          </a:xfrm>
          <a:prstGeom prst="rect">
            <a:avLst/>
          </a:prstGeom>
          <a:noFill/>
        </p:spPr>
        <p:txBody>
          <a:bodyPr wrap="square" rtlCol="0">
            <a:spAutoFit/>
          </a:bodyPr>
          <a:lstStyle/>
          <a:p>
            <a:r>
              <a:rPr lang="vi-VN" sz="2400" b="1" dirty="0"/>
              <a:t>Question </a:t>
            </a:r>
            <a:r>
              <a:rPr lang="en-US" sz="2400" b="1" dirty="0"/>
              <a:t>38</a:t>
            </a:r>
            <a:r>
              <a:rPr lang="vi-VN" sz="2400" dirty="0"/>
              <a:t>. </a:t>
            </a:r>
            <a:r>
              <a:rPr lang="vi-VN" sz="2400" b="1" dirty="0"/>
              <a:t>A</a:t>
            </a:r>
            <a:r>
              <a:rPr lang="vi-VN" sz="2400" dirty="0"/>
              <a:t>. in spite of	</a:t>
            </a:r>
            <a:r>
              <a:rPr lang="vi-VN" sz="2400" b="1" dirty="0"/>
              <a:t>B</a:t>
            </a:r>
            <a:r>
              <a:rPr lang="vi-VN" sz="2400" dirty="0"/>
              <a:t>. because of	</a:t>
            </a:r>
            <a:r>
              <a:rPr lang="vi-VN" sz="2400" b="1" dirty="0"/>
              <a:t>C</a:t>
            </a:r>
            <a:r>
              <a:rPr lang="vi-VN" sz="2400" dirty="0"/>
              <a:t>. due to	</a:t>
            </a:r>
            <a:r>
              <a:rPr lang="vi-VN" sz="2400" b="1" dirty="0"/>
              <a:t>D</a:t>
            </a:r>
            <a:r>
              <a:rPr lang="vi-VN" sz="2400" dirty="0"/>
              <a:t>. with a view to</a:t>
            </a:r>
            <a:endParaRPr lang="en-US" sz="2400" dirty="0"/>
          </a:p>
          <a:p>
            <a:r>
              <a:rPr lang="en-US" sz="2400" b="1" dirty="0"/>
              <a:t>Question 38. </a:t>
            </a:r>
            <a:r>
              <a:rPr lang="en-US" sz="2400" b="1" dirty="0" err="1"/>
              <a:t>Đáp</a:t>
            </a:r>
            <a:r>
              <a:rPr lang="en-US" sz="2400" b="1" dirty="0"/>
              <a:t> </a:t>
            </a:r>
            <a:r>
              <a:rPr lang="en-US" sz="2400" b="1" dirty="0" err="1"/>
              <a:t>án</a:t>
            </a:r>
            <a:r>
              <a:rPr lang="en-US" sz="2400" b="1" dirty="0"/>
              <a:t>: A</a:t>
            </a:r>
            <a:endParaRPr lang="en-US" sz="2400" dirty="0"/>
          </a:p>
          <a:p>
            <a:r>
              <a:rPr lang="en-US" sz="2400" dirty="0" err="1"/>
              <a:t>Kiến</a:t>
            </a:r>
            <a:r>
              <a:rPr lang="en-US" sz="2400" dirty="0"/>
              <a:t> </a:t>
            </a:r>
            <a:r>
              <a:rPr lang="en-US" sz="2400" dirty="0" err="1"/>
              <a:t>thức</a:t>
            </a:r>
            <a:r>
              <a:rPr lang="en-US" sz="2400" dirty="0"/>
              <a:t>: </a:t>
            </a:r>
            <a:r>
              <a:rPr lang="vi-VN" sz="2400" dirty="0"/>
              <a:t>Đọc </a:t>
            </a:r>
            <a:r>
              <a:rPr lang="en-US" sz="2400" dirty="0" err="1"/>
              <a:t>điền</a:t>
            </a:r>
            <a:r>
              <a:rPr lang="en-US" sz="2400" dirty="0"/>
              <a:t> </a:t>
            </a:r>
            <a:r>
              <a:rPr lang="en-US" sz="2400" dirty="0" err="1"/>
              <a:t>từ</a:t>
            </a:r>
            <a:endParaRPr lang="en-US" sz="2400" dirty="0"/>
          </a:p>
          <a:p>
            <a:r>
              <a:rPr lang="en-US" sz="2400" dirty="0" err="1"/>
              <a:t>Giải</a:t>
            </a:r>
            <a:r>
              <a:rPr lang="en-US" sz="2400" dirty="0"/>
              <a:t> </a:t>
            </a:r>
            <a:r>
              <a:rPr lang="en-US" sz="2400" dirty="0" err="1"/>
              <a:t>thích</a:t>
            </a:r>
            <a:r>
              <a:rPr lang="en-US" sz="2400" dirty="0"/>
              <a:t>: </a:t>
            </a:r>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vi-VN" sz="2400" dirty="0"/>
              <a:t>	A. in spite of</a:t>
            </a:r>
            <a:r>
              <a:rPr lang="en-US" sz="2400" dirty="0"/>
              <a:t> (+ V-</a:t>
            </a:r>
            <a:r>
              <a:rPr lang="en-US" sz="2400" dirty="0" err="1"/>
              <a:t>ing</a:t>
            </a:r>
            <a:r>
              <a:rPr lang="en-US" sz="2400" dirty="0"/>
              <a:t>/ N.P): </a:t>
            </a:r>
            <a:r>
              <a:rPr lang="en-US" sz="2400" dirty="0" err="1"/>
              <a:t>mặc</a:t>
            </a:r>
            <a:r>
              <a:rPr lang="en-US" sz="2400" dirty="0"/>
              <a:t> </a:t>
            </a:r>
            <a:r>
              <a:rPr lang="en-US" sz="2400" dirty="0" err="1"/>
              <a:t>dù</a:t>
            </a:r>
            <a:r>
              <a:rPr lang="vi-VN" sz="2400" dirty="0"/>
              <a:t>	B. because of</a:t>
            </a:r>
            <a:r>
              <a:rPr lang="en-US" sz="2400" dirty="0"/>
              <a:t> (+ V-</a:t>
            </a:r>
            <a:r>
              <a:rPr lang="en-US" sz="2400" dirty="0" err="1"/>
              <a:t>ing</a:t>
            </a:r>
            <a:r>
              <a:rPr lang="en-US" sz="2400" dirty="0"/>
              <a:t>/ N.P): </a:t>
            </a:r>
            <a:r>
              <a:rPr lang="en-US" sz="2400" dirty="0" err="1"/>
              <a:t>bởi</a:t>
            </a:r>
            <a:r>
              <a:rPr lang="en-US" sz="2400" dirty="0"/>
              <a:t> </a:t>
            </a:r>
            <a:r>
              <a:rPr lang="en-US" sz="2400" dirty="0" err="1"/>
              <a:t>vì</a:t>
            </a:r>
            <a:r>
              <a:rPr lang="vi-VN" sz="2400" dirty="0"/>
              <a:t>	</a:t>
            </a:r>
            <a:endParaRPr lang="en-US" sz="2400" dirty="0"/>
          </a:p>
          <a:p>
            <a:r>
              <a:rPr lang="vi-VN" sz="2400" dirty="0"/>
              <a:t>	C. due to</a:t>
            </a:r>
            <a:r>
              <a:rPr lang="en-US" sz="2400" dirty="0"/>
              <a:t> (+ V-</a:t>
            </a:r>
            <a:r>
              <a:rPr lang="en-US" sz="2400" dirty="0" err="1"/>
              <a:t>ing</a:t>
            </a:r>
            <a:r>
              <a:rPr lang="en-US" sz="2400" dirty="0"/>
              <a:t>/ N.P):</a:t>
            </a:r>
            <a:r>
              <a:rPr lang="vi-VN" sz="2400" dirty="0"/>
              <a:t>	</a:t>
            </a:r>
            <a:r>
              <a:rPr lang="en-US" sz="2400" dirty="0"/>
              <a:t> </a:t>
            </a:r>
            <a:r>
              <a:rPr lang="en-US" sz="2400" dirty="0" err="1"/>
              <a:t>bởi</a:t>
            </a:r>
            <a:r>
              <a:rPr lang="en-US" sz="2400" dirty="0"/>
              <a:t> </a:t>
            </a:r>
            <a:r>
              <a:rPr lang="en-US" sz="2400" dirty="0" err="1"/>
              <a:t>vì</a:t>
            </a:r>
            <a:r>
              <a:rPr lang="en-US" sz="2400" dirty="0"/>
              <a:t>	</a:t>
            </a:r>
            <a:r>
              <a:rPr lang="vi-VN" sz="2400" dirty="0"/>
              <a:t>D. with a view to</a:t>
            </a:r>
            <a:r>
              <a:rPr lang="en-US" sz="2400" dirty="0"/>
              <a:t> (+ V-</a:t>
            </a:r>
            <a:r>
              <a:rPr lang="en-US" sz="2400" dirty="0" err="1"/>
              <a:t>ing</a:t>
            </a:r>
            <a:r>
              <a:rPr lang="en-US" sz="2400" dirty="0"/>
              <a:t>/ N.P): </a:t>
            </a:r>
            <a:r>
              <a:rPr lang="en-US" sz="2400" dirty="0" err="1"/>
              <a:t>với</a:t>
            </a:r>
            <a:r>
              <a:rPr lang="en-US" sz="2400" dirty="0"/>
              <a:t> ý </a:t>
            </a:r>
            <a:r>
              <a:rPr lang="en-US" sz="2400" dirty="0" err="1"/>
              <a:t>định</a:t>
            </a:r>
            <a:endParaRPr lang="en-US" sz="2400" dirty="0"/>
          </a:p>
          <a:p>
            <a:r>
              <a:rPr lang="en-US" sz="2400" dirty="0" err="1"/>
              <a:t>Dựa</a:t>
            </a:r>
            <a:r>
              <a:rPr lang="en-US" sz="2400" dirty="0"/>
              <a:t> </a:t>
            </a:r>
            <a:r>
              <a:rPr lang="en-US" sz="2400" dirty="0" err="1"/>
              <a:t>vào</a:t>
            </a:r>
            <a:r>
              <a:rPr lang="en-US" sz="2400" dirty="0"/>
              <a:t> </a:t>
            </a:r>
            <a:r>
              <a:rPr lang="en-US" sz="2400" dirty="0" err="1"/>
              <a:t>nghĩa</a:t>
            </a:r>
            <a:r>
              <a:rPr lang="en-US" sz="2400" dirty="0"/>
              <a:t> </a:t>
            </a:r>
            <a:r>
              <a:rPr lang="en-US" sz="2400" dirty="0" err="1"/>
              <a:t>và</a:t>
            </a:r>
            <a:r>
              <a:rPr lang="en-US" sz="2400" dirty="0"/>
              <a:t> </a:t>
            </a:r>
            <a:r>
              <a:rPr lang="en-US" sz="2400" dirty="0" err="1"/>
              <a:t>ngữ</a:t>
            </a:r>
            <a:r>
              <a:rPr lang="en-US" sz="2400" dirty="0"/>
              <a:t> </a:t>
            </a:r>
            <a:r>
              <a:rPr lang="en-US" sz="2400" dirty="0" err="1"/>
              <a:t>cảnh</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A</a:t>
            </a:r>
          </a:p>
          <a:p>
            <a:r>
              <a:rPr lang="en-US" sz="2400" dirty="0" err="1"/>
              <a:t>Thông</a:t>
            </a:r>
            <a:r>
              <a:rPr lang="en-US" sz="2400" dirty="0"/>
              <a:t> tin: </a:t>
            </a:r>
            <a:r>
              <a:rPr lang="vi-VN" sz="2400" dirty="0"/>
              <a:t>Japan's Prime Minister Yoshihide Suga reiterated hi</a:t>
            </a:r>
            <a:r>
              <a:rPr lang="en-US" sz="2400" dirty="0"/>
              <a:t>s</a:t>
            </a:r>
            <a:r>
              <a:rPr lang="vi-VN" sz="2400" dirty="0"/>
              <a:t> commitment to stage a “safe and secure” Olympics (38) ___ </a:t>
            </a:r>
            <a:r>
              <a:rPr lang="vi-VN" sz="2400" b="1" dirty="0"/>
              <a:t>in spite of</a:t>
            </a:r>
            <a:r>
              <a:rPr lang="vi-VN" sz="2400" dirty="0"/>
              <a:t> ___ the pandemic.</a:t>
            </a:r>
            <a:endParaRPr lang="en-US" sz="2400" dirty="0"/>
          </a:p>
          <a:p>
            <a:r>
              <a:rPr lang="en-US" sz="2400" dirty="0" err="1"/>
              <a:t>Tạm</a:t>
            </a:r>
            <a:r>
              <a:rPr lang="en-US" sz="2400" dirty="0"/>
              <a:t> </a:t>
            </a:r>
            <a:r>
              <a:rPr lang="en-US" sz="2400" dirty="0" err="1"/>
              <a:t>dịch</a:t>
            </a:r>
            <a:r>
              <a:rPr lang="en-US" sz="2400" dirty="0"/>
              <a:t>: </a:t>
            </a:r>
            <a:r>
              <a:rPr lang="en-US" sz="2400" dirty="0" err="1"/>
              <a:t>Thủ</a:t>
            </a:r>
            <a:r>
              <a:rPr lang="en-US" sz="2400" dirty="0"/>
              <a:t> </a:t>
            </a:r>
            <a:r>
              <a:rPr lang="en-US" sz="2400" dirty="0" err="1"/>
              <a:t>tướng</a:t>
            </a:r>
            <a:r>
              <a:rPr lang="en-US" sz="2400" dirty="0"/>
              <a:t> </a:t>
            </a:r>
            <a:r>
              <a:rPr lang="en-US" sz="2400" dirty="0" err="1"/>
              <a:t>Nhật</a:t>
            </a:r>
            <a:r>
              <a:rPr lang="en-US" sz="2400" dirty="0"/>
              <a:t> </a:t>
            </a:r>
            <a:r>
              <a:rPr lang="en-US" sz="2400" dirty="0" err="1"/>
              <a:t>Bản</a:t>
            </a:r>
            <a:r>
              <a:rPr lang="en-US" sz="2400" dirty="0"/>
              <a:t> </a:t>
            </a:r>
            <a:r>
              <a:rPr lang="en-US" sz="2400" dirty="0" err="1"/>
              <a:t>Yoshihide</a:t>
            </a:r>
            <a:r>
              <a:rPr lang="en-US" sz="2400" dirty="0"/>
              <a:t> </a:t>
            </a:r>
            <a:r>
              <a:rPr lang="en-US" sz="2400" dirty="0" err="1"/>
              <a:t>Suga</a:t>
            </a:r>
            <a:r>
              <a:rPr lang="en-US" sz="2400" dirty="0"/>
              <a:t> </a:t>
            </a:r>
            <a:r>
              <a:rPr lang="en-US" sz="2400" dirty="0" err="1"/>
              <a:t>nhắc</a:t>
            </a:r>
            <a:r>
              <a:rPr lang="en-US" sz="2400" dirty="0"/>
              <a:t> </a:t>
            </a:r>
            <a:r>
              <a:rPr lang="en-US" sz="2400" dirty="0" err="1"/>
              <a:t>lại</a:t>
            </a:r>
            <a:r>
              <a:rPr lang="en-US" sz="2400" dirty="0"/>
              <a:t> cam </a:t>
            </a:r>
            <a:r>
              <a:rPr lang="en-US" sz="2400" dirty="0" err="1"/>
              <a:t>kết</a:t>
            </a:r>
            <a:r>
              <a:rPr lang="en-US" sz="2400" dirty="0"/>
              <a:t> </a:t>
            </a:r>
            <a:r>
              <a:rPr lang="en-US" sz="2400" dirty="0" err="1"/>
              <a:t>tổ</a:t>
            </a:r>
            <a:r>
              <a:rPr lang="en-US" sz="2400" dirty="0"/>
              <a:t> </a:t>
            </a:r>
            <a:r>
              <a:rPr lang="en-US" sz="2400" dirty="0" err="1"/>
              <a:t>chức</a:t>
            </a:r>
            <a:r>
              <a:rPr lang="en-US" sz="2400" dirty="0"/>
              <a:t> </a:t>
            </a:r>
            <a:r>
              <a:rPr lang="en-US" sz="2400" dirty="0" err="1"/>
              <a:t>một</a:t>
            </a:r>
            <a:r>
              <a:rPr lang="en-US" sz="2400" dirty="0"/>
              <a:t> </a:t>
            </a:r>
            <a:r>
              <a:rPr lang="en-US" sz="2400" dirty="0" err="1"/>
              <a:t>Thế</a:t>
            </a:r>
            <a:r>
              <a:rPr lang="en-US" sz="2400" dirty="0"/>
              <a:t> </a:t>
            </a:r>
            <a:r>
              <a:rPr lang="en-US" sz="2400" dirty="0" err="1"/>
              <a:t>vận</a:t>
            </a:r>
            <a:r>
              <a:rPr lang="en-US" sz="2400" dirty="0"/>
              <a:t> </a:t>
            </a:r>
            <a:r>
              <a:rPr lang="en-US" sz="2400" dirty="0" err="1"/>
              <a:t>hội</a:t>
            </a:r>
            <a:r>
              <a:rPr lang="en-US" sz="2400" dirty="0"/>
              <a:t> “an </a:t>
            </a:r>
            <a:r>
              <a:rPr lang="en-US" sz="2400" dirty="0" err="1"/>
              <a:t>toàn</a:t>
            </a:r>
            <a:r>
              <a:rPr lang="en-US" sz="2400" dirty="0"/>
              <a:t> </a:t>
            </a:r>
            <a:r>
              <a:rPr lang="en-US" sz="2400" dirty="0" err="1"/>
              <a:t>và</a:t>
            </a:r>
            <a:r>
              <a:rPr lang="en-US" sz="2400" dirty="0"/>
              <a:t> </a:t>
            </a:r>
            <a:r>
              <a:rPr lang="en-US" sz="2400" dirty="0" err="1"/>
              <a:t>bảo</a:t>
            </a:r>
            <a:r>
              <a:rPr lang="en-US" sz="2400" dirty="0"/>
              <a:t> </a:t>
            </a:r>
            <a:r>
              <a:rPr lang="en-US" sz="2400" dirty="0" err="1"/>
              <a:t>mật</a:t>
            </a:r>
            <a:r>
              <a:rPr lang="en-US" sz="2400" dirty="0"/>
              <a:t>” </a:t>
            </a:r>
            <a:r>
              <a:rPr lang="en-US" sz="2400" dirty="0" err="1"/>
              <a:t>bất</a:t>
            </a:r>
            <a:r>
              <a:rPr lang="en-US" sz="2400" dirty="0"/>
              <a:t> </a:t>
            </a:r>
            <a:r>
              <a:rPr lang="en-US" sz="2400" dirty="0" err="1"/>
              <a:t>chấp</a:t>
            </a:r>
            <a:r>
              <a:rPr lang="en-US" sz="2400" dirty="0"/>
              <a:t> </a:t>
            </a:r>
            <a:r>
              <a:rPr lang="en-US" sz="2400" dirty="0" err="1"/>
              <a:t>đại</a:t>
            </a:r>
            <a:r>
              <a:rPr lang="en-US" sz="2400" dirty="0"/>
              <a:t> </a:t>
            </a:r>
            <a:r>
              <a:rPr lang="en-US" sz="2400" dirty="0" err="1"/>
              <a:t>dịch</a:t>
            </a:r>
            <a:r>
              <a:rPr lang="en-US" sz="2400" dirty="0"/>
              <a:t>.</a:t>
            </a:r>
          </a:p>
          <a:p>
            <a:endParaRPr lang="en-US" sz="2400" dirty="0"/>
          </a:p>
        </p:txBody>
      </p:sp>
      <p:sp>
        <p:nvSpPr>
          <p:cNvPr id="3" name="Oval 2"/>
          <p:cNvSpPr/>
          <p:nvPr/>
        </p:nvSpPr>
        <p:spPr>
          <a:xfrm>
            <a:off x="2133600" y="381000"/>
            <a:ext cx="4572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4114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 calcmode="lin" valueType="num">
                                      <p:cBhvr additive="base">
                                        <p:cTn id="1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additive="base">
                                        <p:cTn id="1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 calcmode="lin" valueType="num">
                                      <p:cBhvr additive="base">
                                        <p:cTn id="2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 calcmode="lin" valueType="num">
                                      <p:cBhvr additive="base">
                                        <p:cTn id="2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 calcmode="lin" valueType="num">
                                      <p:cBhvr additive="base">
                                        <p:cTn id="31"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8" end="8"/>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9" end="9"/>
                                            </p:txEl>
                                          </p:spTgt>
                                        </p:tgtEl>
                                        <p:attrNameLst>
                                          <p:attrName>style.visibility</p:attrName>
                                        </p:attrNameLst>
                                      </p:cBhvr>
                                      <p:to>
                                        <p:strVal val="visible"/>
                                      </p:to>
                                    </p:set>
                                    <p:anim calcmode="lin" valueType="num">
                                      <p:cBhvr additive="base">
                                        <p:cTn id="35"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Effect transition="in" filter="fade">
                                      <p:cBhvr>
                                        <p:cTn id="41" dur="1000"/>
                                        <p:tgtEl>
                                          <p:spTgt spid="3"/>
                                        </p:tgtEl>
                                      </p:cBhvr>
                                    </p:animEffect>
                                    <p:anim calcmode="lin" valueType="num">
                                      <p:cBhvr>
                                        <p:cTn id="42" dur="1000" fill="hold"/>
                                        <p:tgtEl>
                                          <p:spTgt spid="3"/>
                                        </p:tgtEl>
                                        <p:attrNameLst>
                                          <p:attrName>ppt_x</p:attrName>
                                        </p:attrNameLst>
                                      </p:cBhvr>
                                      <p:tavLst>
                                        <p:tav tm="0">
                                          <p:val>
                                            <p:strVal val="#ppt_x"/>
                                          </p:val>
                                        </p:tav>
                                        <p:tav tm="100000">
                                          <p:val>
                                            <p:strVal val="#ppt_x"/>
                                          </p:val>
                                        </p:tav>
                                      </p:tavLst>
                                    </p:anim>
                                    <p:anim calcmode="lin" valueType="num">
                                      <p:cBhvr>
                                        <p:cTn id="4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10600" cy="6863417"/>
          </a:xfrm>
          <a:prstGeom prst="rect">
            <a:avLst/>
          </a:prstGeom>
          <a:noFill/>
        </p:spPr>
        <p:txBody>
          <a:bodyPr wrap="square" rtlCol="0">
            <a:spAutoFit/>
          </a:bodyPr>
          <a:lstStyle/>
          <a:p>
            <a:r>
              <a:rPr lang="en-US" sz="2000" b="1" dirty="0"/>
              <a:t>Question 39</a:t>
            </a:r>
            <a:r>
              <a:rPr lang="en-US" sz="2000" dirty="0"/>
              <a:t>. What is the passage mainly about?</a:t>
            </a:r>
          </a:p>
          <a:p>
            <a:r>
              <a:rPr lang="en-US" sz="2000" dirty="0"/>
              <a:t>	</a:t>
            </a:r>
            <a:r>
              <a:rPr lang="en-US" sz="2000" b="1" dirty="0"/>
              <a:t>A</a:t>
            </a:r>
            <a:r>
              <a:rPr lang="en-US" sz="2000" dirty="0"/>
              <a:t>. The natural homes for zoos’ animals. 	</a:t>
            </a:r>
            <a:r>
              <a:rPr lang="en-US" sz="2000" b="1" dirty="0"/>
              <a:t>B</a:t>
            </a:r>
            <a:r>
              <a:rPr lang="en-US" sz="2000" dirty="0"/>
              <a:t>. The suffering zoos bring captured animals.</a:t>
            </a:r>
          </a:p>
          <a:p>
            <a:r>
              <a:rPr lang="en-US" sz="2000" dirty="0"/>
              <a:t>	</a:t>
            </a:r>
            <a:r>
              <a:rPr lang="en-US" sz="2000" b="1" dirty="0"/>
              <a:t>C</a:t>
            </a:r>
            <a:r>
              <a:rPr lang="en-US" sz="2000" dirty="0"/>
              <a:t>. The things zoo officials concern. 	</a:t>
            </a:r>
            <a:r>
              <a:rPr lang="en-US" sz="2000" b="1" dirty="0"/>
              <a:t>D</a:t>
            </a:r>
            <a:r>
              <a:rPr lang="en-US" sz="2000" dirty="0"/>
              <a:t>. The comfort for zoo visitors.</a:t>
            </a:r>
          </a:p>
          <a:p>
            <a:r>
              <a:rPr lang="en-US" sz="2000" b="1" dirty="0"/>
              <a:t>Question 39: </a:t>
            </a:r>
            <a:r>
              <a:rPr lang="en-US" sz="2000" b="1" dirty="0" err="1"/>
              <a:t>Đáp</a:t>
            </a:r>
            <a:r>
              <a:rPr lang="en-US" sz="2000" b="1" dirty="0"/>
              <a:t> </a:t>
            </a:r>
            <a:r>
              <a:rPr lang="en-US" sz="2000" b="1" dirty="0" err="1"/>
              <a:t>án</a:t>
            </a:r>
            <a:r>
              <a:rPr lang="en-US" sz="2000" b="1" dirty="0"/>
              <a:t> B</a:t>
            </a:r>
            <a:endParaRPr lang="en-US" sz="2000" dirty="0"/>
          </a:p>
          <a:p>
            <a:r>
              <a:rPr lang="en-US" sz="2000" dirty="0" err="1"/>
              <a:t>Kiến</a:t>
            </a:r>
            <a:r>
              <a:rPr lang="en-US" sz="2000" dirty="0"/>
              <a:t> </a:t>
            </a:r>
            <a:r>
              <a:rPr lang="en-US" sz="2000" dirty="0" err="1"/>
              <a:t>thức</a:t>
            </a:r>
            <a:r>
              <a:rPr lang="en-US" sz="2000" dirty="0"/>
              <a:t>: </a:t>
            </a:r>
            <a:r>
              <a:rPr lang="en-US" sz="2000" dirty="0" err="1"/>
              <a:t>Đọc</a:t>
            </a:r>
            <a:r>
              <a:rPr lang="en-US" sz="2000" dirty="0"/>
              <a:t> </a:t>
            </a:r>
            <a:r>
              <a:rPr lang="en-US" sz="2000" dirty="0" err="1" smtClean="0"/>
              <a:t>hiểuGiải</a:t>
            </a:r>
            <a:r>
              <a:rPr lang="en-US" sz="2000" dirty="0" smtClean="0"/>
              <a:t> </a:t>
            </a:r>
            <a:r>
              <a:rPr lang="en-US" sz="2000" dirty="0" err="1"/>
              <a:t>thích</a:t>
            </a:r>
            <a:r>
              <a:rPr lang="en-US" sz="2000" dirty="0"/>
              <a:t>: Ý </a:t>
            </a:r>
            <a:r>
              <a:rPr lang="en-US" sz="2000" dirty="0" err="1"/>
              <a:t>chính</a:t>
            </a:r>
            <a:r>
              <a:rPr lang="en-US" sz="2000" dirty="0"/>
              <a:t> </a:t>
            </a:r>
            <a:r>
              <a:rPr lang="en-US" sz="2000" dirty="0" err="1"/>
              <a:t>của</a:t>
            </a:r>
            <a:r>
              <a:rPr lang="en-US" sz="2000" dirty="0"/>
              <a:t> </a:t>
            </a:r>
            <a:r>
              <a:rPr lang="en-US" sz="2000" dirty="0" err="1"/>
              <a:t>bài</a:t>
            </a:r>
            <a:r>
              <a:rPr lang="en-US" sz="2000" dirty="0"/>
              <a:t> </a:t>
            </a:r>
            <a:r>
              <a:rPr lang="en-US" sz="2000" dirty="0" err="1"/>
              <a:t>là</a:t>
            </a:r>
            <a:r>
              <a:rPr lang="en-US" sz="2000" dirty="0"/>
              <a:t> </a:t>
            </a:r>
            <a:r>
              <a:rPr lang="en-US" sz="2000" dirty="0" err="1"/>
              <a:t>gì</a:t>
            </a:r>
            <a:r>
              <a:rPr lang="en-US" sz="2000" dirty="0"/>
              <a:t>?</a:t>
            </a:r>
          </a:p>
          <a:p>
            <a:r>
              <a:rPr lang="en-US" sz="2000" dirty="0" err="1"/>
              <a:t>Xét</a:t>
            </a:r>
            <a:r>
              <a:rPr lang="en-US" sz="2000" dirty="0"/>
              <a:t> </a:t>
            </a:r>
            <a:r>
              <a:rPr lang="en-US" sz="2000" dirty="0" err="1"/>
              <a:t>các</a:t>
            </a:r>
            <a:r>
              <a:rPr lang="en-US" sz="2000" dirty="0"/>
              <a:t> </a:t>
            </a:r>
            <a:r>
              <a:rPr lang="en-US" sz="2000" dirty="0" err="1"/>
              <a:t>đáp</a:t>
            </a:r>
            <a:r>
              <a:rPr lang="en-US" sz="2000" dirty="0"/>
              <a:t> </a:t>
            </a:r>
            <a:r>
              <a:rPr lang="en-US" sz="2000" dirty="0" err="1"/>
              <a:t>án</a:t>
            </a:r>
            <a:r>
              <a:rPr lang="en-US" sz="2000" dirty="0"/>
              <a:t>:</a:t>
            </a:r>
          </a:p>
          <a:p>
            <a:r>
              <a:rPr lang="en-US" sz="2000" dirty="0"/>
              <a:t>	A. </a:t>
            </a:r>
            <a:r>
              <a:rPr lang="en-US" sz="2000" dirty="0" err="1"/>
              <a:t>Ngôi</a:t>
            </a:r>
            <a:r>
              <a:rPr lang="en-US" sz="2000" dirty="0"/>
              <a:t> </a:t>
            </a:r>
            <a:r>
              <a:rPr lang="en-US" sz="2000" dirty="0" err="1"/>
              <a:t>nhà</a:t>
            </a:r>
            <a:r>
              <a:rPr lang="en-US" sz="2000" dirty="0"/>
              <a:t> </a:t>
            </a:r>
            <a:r>
              <a:rPr lang="en-US" sz="2000" dirty="0" err="1"/>
              <a:t>tự</a:t>
            </a:r>
            <a:r>
              <a:rPr lang="en-US" sz="2000" dirty="0"/>
              <a:t> </a:t>
            </a:r>
            <a:r>
              <a:rPr lang="en-US" sz="2000" dirty="0" err="1"/>
              <a:t>nhiên</a:t>
            </a:r>
            <a:r>
              <a:rPr lang="en-US" sz="2000" dirty="0"/>
              <a:t> </a:t>
            </a:r>
            <a:r>
              <a:rPr lang="en-US" sz="2000" dirty="0" err="1"/>
              <a:t>của</a:t>
            </a:r>
            <a:r>
              <a:rPr lang="en-US" sz="2000" dirty="0"/>
              <a:t> </a:t>
            </a:r>
            <a:r>
              <a:rPr lang="en-US" sz="2000" dirty="0" err="1"/>
              <a:t>các</a:t>
            </a:r>
            <a:r>
              <a:rPr lang="en-US" sz="2000" dirty="0"/>
              <a:t> </a:t>
            </a:r>
            <a:r>
              <a:rPr lang="en-US" sz="2000" dirty="0" err="1"/>
              <a:t>loài</a:t>
            </a:r>
            <a:r>
              <a:rPr lang="en-US" sz="2000" dirty="0"/>
              <a:t> </a:t>
            </a:r>
            <a:r>
              <a:rPr lang="en-US" sz="2000" dirty="0" err="1"/>
              <a:t>động</a:t>
            </a:r>
            <a:r>
              <a:rPr lang="en-US" sz="2000" dirty="0"/>
              <a:t> </a:t>
            </a:r>
            <a:r>
              <a:rPr lang="en-US" sz="2000" dirty="0" err="1"/>
              <a:t>vật</a:t>
            </a:r>
            <a:r>
              <a:rPr lang="en-US" sz="2000" dirty="0"/>
              <a:t> </a:t>
            </a:r>
            <a:r>
              <a:rPr lang="en-US" sz="2000" dirty="0" err="1"/>
              <a:t>trong</a:t>
            </a:r>
            <a:r>
              <a:rPr lang="en-US" sz="2000" dirty="0"/>
              <a:t> </a:t>
            </a:r>
            <a:r>
              <a:rPr lang="en-US" sz="2000" dirty="0" err="1"/>
              <a:t>vườn</a:t>
            </a:r>
            <a:r>
              <a:rPr lang="en-US" sz="2000" dirty="0"/>
              <a:t> </a:t>
            </a:r>
            <a:r>
              <a:rPr lang="en-US" sz="2000" dirty="0" err="1"/>
              <a:t>thú</a:t>
            </a:r>
            <a:r>
              <a:rPr lang="en-US" sz="2000" dirty="0"/>
              <a:t>. </a:t>
            </a:r>
          </a:p>
          <a:p>
            <a:r>
              <a:rPr lang="en-US" sz="2000" dirty="0"/>
              <a:t>	B. </a:t>
            </a:r>
            <a:r>
              <a:rPr lang="en-US" sz="2000" dirty="0" err="1"/>
              <a:t>Các</a:t>
            </a:r>
            <a:r>
              <a:rPr lang="en-US" sz="2000" dirty="0"/>
              <a:t> </a:t>
            </a:r>
            <a:r>
              <a:rPr lang="en-US" sz="2000" dirty="0" err="1"/>
              <a:t>vườn</a:t>
            </a:r>
            <a:r>
              <a:rPr lang="en-US" sz="2000" dirty="0"/>
              <a:t> </a:t>
            </a:r>
            <a:r>
              <a:rPr lang="en-US" sz="2000" dirty="0" err="1"/>
              <a:t>thú</a:t>
            </a:r>
            <a:r>
              <a:rPr lang="en-US" sz="2000" dirty="0"/>
              <a:t> </a:t>
            </a:r>
            <a:r>
              <a:rPr lang="en-US" sz="2000" dirty="0" err="1"/>
              <a:t>đau</a:t>
            </a:r>
            <a:r>
              <a:rPr lang="en-US" sz="2000" dirty="0"/>
              <a:t> </a:t>
            </a:r>
            <a:r>
              <a:rPr lang="en-US" sz="2000" dirty="0" err="1"/>
              <a:t>khổ</a:t>
            </a:r>
            <a:r>
              <a:rPr lang="en-US" sz="2000" dirty="0"/>
              <a:t> </a:t>
            </a:r>
            <a:r>
              <a:rPr lang="en-US" sz="2000" dirty="0" err="1"/>
              <a:t>mang</a:t>
            </a:r>
            <a:r>
              <a:rPr lang="en-US" sz="2000" dirty="0"/>
              <a:t> </a:t>
            </a:r>
            <a:r>
              <a:rPr lang="en-US" sz="2000" dirty="0" err="1"/>
              <a:t>theo</a:t>
            </a:r>
            <a:r>
              <a:rPr lang="en-US" sz="2000" dirty="0"/>
              <a:t> </a:t>
            </a:r>
            <a:r>
              <a:rPr lang="en-US" sz="2000" dirty="0" err="1"/>
              <a:t>những</a:t>
            </a:r>
            <a:r>
              <a:rPr lang="en-US" sz="2000" dirty="0"/>
              <a:t> con </a:t>
            </a:r>
            <a:r>
              <a:rPr lang="en-US" sz="2000" dirty="0" err="1"/>
              <a:t>vật</a:t>
            </a:r>
            <a:r>
              <a:rPr lang="en-US" sz="2000" dirty="0"/>
              <a:t> </a:t>
            </a:r>
            <a:r>
              <a:rPr lang="en-US" sz="2000" dirty="0" err="1"/>
              <a:t>bị</a:t>
            </a:r>
            <a:r>
              <a:rPr lang="en-US" sz="2000" dirty="0"/>
              <a:t> </a:t>
            </a:r>
            <a:r>
              <a:rPr lang="en-US" sz="2000" dirty="0" err="1"/>
              <a:t>bắt</a:t>
            </a:r>
            <a:r>
              <a:rPr lang="en-US" sz="2000" dirty="0"/>
              <a:t>.</a:t>
            </a:r>
          </a:p>
          <a:p>
            <a:r>
              <a:rPr lang="en-US" sz="2000" dirty="0"/>
              <a:t>	C. </a:t>
            </a:r>
            <a:r>
              <a:rPr lang="en-US" sz="2000" dirty="0" err="1"/>
              <a:t>Những</a:t>
            </a:r>
            <a:r>
              <a:rPr lang="en-US" sz="2000" dirty="0"/>
              <a:t> </a:t>
            </a:r>
            <a:r>
              <a:rPr lang="en-US" sz="2000" dirty="0" err="1"/>
              <a:t>điều</a:t>
            </a:r>
            <a:r>
              <a:rPr lang="en-US" sz="2000" dirty="0"/>
              <a:t> </a:t>
            </a:r>
            <a:r>
              <a:rPr lang="en-US" sz="2000" dirty="0" err="1"/>
              <a:t>các</a:t>
            </a:r>
            <a:r>
              <a:rPr lang="en-US" sz="2000" dirty="0"/>
              <a:t> </a:t>
            </a:r>
            <a:r>
              <a:rPr lang="en-US" sz="2000" dirty="0" err="1"/>
              <a:t>quan</a:t>
            </a:r>
            <a:r>
              <a:rPr lang="en-US" sz="2000" dirty="0"/>
              <a:t> </a:t>
            </a:r>
            <a:r>
              <a:rPr lang="en-US" sz="2000" dirty="0" err="1"/>
              <a:t>chức</a:t>
            </a:r>
            <a:r>
              <a:rPr lang="en-US" sz="2000" dirty="0"/>
              <a:t> </a:t>
            </a:r>
            <a:r>
              <a:rPr lang="en-US" sz="2000" dirty="0" err="1"/>
              <a:t>sở</a:t>
            </a:r>
            <a:r>
              <a:rPr lang="en-US" sz="2000" dirty="0"/>
              <a:t> </a:t>
            </a:r>
            <a:r>
              <a:rPr lang="en-US" sz="2000" dirty="0" err="1"/>
              <a:t>thú</a:t>
            </a:r>
            <a:r>
              <a:rPr lang="en-US" sz="2000" dirty="0"/>
              <a:t> </a:t>
            </a:r>
            <a:r>
              <a:rPr lang="en-US" sz="2000" dirty="0" err="1"/>
              <a:t>quan</a:t>
            </a:r>
            <a:r>
              <a:rPr lang="en-US" sz="2000" dirty="0"/>
              <a:t> </a:t>
            </a:r>
            <a:r>
              <a:rPr lang="en-US" sz="2000" dirty="0" err="1"/>
              <a:t>tâm</a:t>
            </a:r>
            <a:r>
              <a:rPr lang="en-US" sz="2000" dirty="0"/>
              <a:t>. </a:t>
            </a:r>
          </a:p>
          <a:p>
            <a:r>
              <a:rPr lang="en-US" sz="2000" dirty="0"/>
              <a:t>	D. </a:t>
            </a:r>
            <a:r>
              <a:rPr lang="en-US" sz="2000" dirty="0" err="1"/>
              <a:t>Sự</a:t>
            </a:r>
            <a:r>
              <a:rPr lang="en-US" sz="2000" dirty="0"/>
              <a:t> </a:t>
            </a:r>
            <a:r>
              <a:rPr lang="en-US" sz="2000" dirty="0" err="1"/>
              <a:t>thoải</a:t>
            </a:r>
            <a:r>
              <a:rPr lang="en-US" sz="2000" dirty="0"/>
              <a:t> </a:t>
            </a:r>
            <a:r>
              <a:rPr lang="en-US" sz="2000" dirty="0" err="1"/>
              <a:t>mái</a:t>
            </a:r>
            <a:r>
              <a:rPr lang="en-US" sz="2000" dirty="0"/>
              <a:t> </a:t>
            </a:r>
            <a:r>
              <a:rPr lang="en-US" sz="2000" dirty="0" err="1"/>
              <a:t>cho</a:t>
            </a:r>
            <a:r>
              <a:rPr lang="en-US" sz="2000" dirty="0"/>
              <a:t> </a:t>
            </a:r>
            <a:r>
              <a:rPr lang="en-US" sz="2000" dirty="0" err="1"/>
              <a:t>khách</a:t>
            </a:r>
            <a:r>
              <a:rPr lang="en-US" sz="2000" dirty="0"/>
              <a:t> </a:t>
            </a:r>
            <a:r>
              <a:rPr lang="en-US" sz="2000" dirty="0" err="1"/>
              <a:t>tham</a:t>
            </a:r>
            <a:r>
              <a:rPr lang="en-US" sz="2000" dirty="0"/>
              <a:t> </a:t>
            </a:r>
            <a:r>
              <a:rPr lang="en-US" sz="2000" dirty="0" err="1"/>
              <a:t>quan</a:t>
            </a:r>
            <a:r>
              <a:rPr lang="en-US" sz="2000" dirty="0"/>
              <a:t> </a:t>
            </a:r>
            <a:r>
              <a:rPr lang="en-US" sz="2000" dirty="0" err="1"/>
              <a:t>vườn</a:t>
            </a:r>
            <a:r>
              <a:rPr lang="en-US" sz="2000" dirty="0"/>
              <a:t> </a:t>
            </a:r>
            <a:r>
              <a:rPr lang="en-US" sz="2000" dirty="0" err="1"/>
              <a:t>thú</a:t>
            </a:r>
            <a:r>
              <a:rPr lang="en-US" sz="2000" dirty="0"/>
              <a:t>.</a:t>
            </a:r>
          </a:p>
          <a:p>
            <a:r>
              <a:rPr lang="en-US" sz="2000" dirty="0" err="1"/>
              <a:t>Thông</a:t>
            </a:r>
            <a:r>
              <a:rPr lang="en-US" sz="2000" dirty="0"/>
              <a:t> tin: Zoo officials say that they are concerned about animals. However, most zoos remain "collections" of interesting "items" rather than protective habitats. Zoos teach people that it is acceptable to keep animals in captivity. However, animals in zoos are bored, limited, lonely, and far from their natural homes.</a:t>
            </a:r>
          </a:p>
          <a:p>
            <a:r>
              <a:rPr lang="en-US" sz="2000" dirty="0" err="1"/>
              <a:t>Tạm</a:t>
            </a:r>
            <a:r>
              <a:rPr lang="en-US" sz="2000" dirty="0"/>
              <a:t> </a:t>
            </a:r>
            <a:r>
              <a:rPr lang="en-US" sz="2000" dirty="0" err="1"/>
              <a:t>dịch</a:t>
            </a:r>
            <a:r>
              <a:rPr lang="en-US" sz="2000" dirty="0"/>
              <a:t>: </a:t>
            </a:r>
            <a:r>
              <a:rPr lang="en-US" sz="2000" dirty="0" err="1"/>
              <a:t>Các</a:t>
            </a:r>
            <a:r>
              <a:rPr lang="en-US" sz="2000" dirty="0"/>
              <a:t> </a:t>
            </a:r>
            <a:r>
              <a:rPr lang="en-US" sz="2000" dirty="0" err="1"/>
              <a:t>quan</a:t>
            </a:r>
            <a:r>
              <a:rPr lang="en-US" sz="2000" dirty="0"/>
              <a:t> </a:t>
            </a:r>
            <a:r>
              <a:rPr lang="en-US" sz="2000" dirty="0" err="1"/>
              <a:t>chức</a:t>
            </a:r>
            <a:r>
              <a:rPr lang="en-US" sz="2000" dirty="0"/>
              <a:t> </a:t>
            </a:r>
            <a:r>
              <a:rPr lang="en-US" sz="2000" dirty="0" err="1"/>
              <a:t>sở</a:t>
            </a:r>
            <a:r>
              <a:rPr lang="en-US" sz="2000" dirty="0"/>
              <a:t> </a:t>
            </a:r>
            <a:r>
              <a:rPr lang="en-US" sz="2000" dirty="0" err="1"/>
              <a:t>thú</a:t>
            </a:r>
            <a:r>
              <a:rPr lang="en-US" sz="2000" dirty="0"/>
              <a:t> </a:t>
            </a:r>
            <a:r>
              <a:rPr lang="en-US" sz="2000" dirty="0" err="1"/>
              <a:t>nói</a:t>
            </a:r>
            <a:r>
              <a:rPr lang="en-US" sz="2000" dirty="0"/>
              <a:t> </a:t>
            </a:r>
            <a:r>
              <a:rPr lang="en-US" sz="2000" dirty="0" err="1"/>
              <a:t>rằng</a:t>
            </a:r>
            <a:r>
              <a:rPr lang="en-US" sz="2000" dirty="0"/>
              <a:t> </a:t>
            </a:r>
            <a:r>
              <a:rPr lang="en-US" sz="2000" dirty="0" err="1"/>
              <a:t>họ</a:t>
            </a:r>
            <a:r>
              <a:rPr lang="en-US" sz="2000" dirty="0"/>
              <a:t> lo </a:t>
            </a:r>
            <a:r>
              <a:rPr lang="en-US" sz="2000" dirty="0" err="1"/>
              <a:t>ngại</a:t>
            </a:r>
            <a:r>
              <a:rPr lang="en-US" sz="2000" dirty="0"/>
              <a:t> </a:t>
            </a:r>
            <a:r>
              <a:rPr lang="en-US" sz="2000" dirty="0" err="1"/>
              <a:t>về</a:t>
            </a:r>
            <a:r>
              <a:rPr lang="en-US" sz="2000" dirty="0"/>
              <a:t> </a:t>
            </a:r>
            <a:r>
              <a:rPr lang="en-US" sz="2000" dirty="0" err="1"/>
              <a:t>động</a:t>
            </a:r>
            <a:r>
              <a:rPr lang="en-US" sz="2000" dirty="0"/>
              <a:t> </a:t>
            </a:r>
            <a:r>
              <a:rPr lang="en-US" sz="2000" dirty="0" err="1"/>
              <a:t>vật</a:t>
            </a:r>
            <a:r>
              <a:rPr lang="en-US" sz="2000" dirty="0"/>
              <a:t>. </a:t>
            </a:r>
            <a:r>
              <a:rPr lang="en-US" sz="2000" dirty="0" err="1"/>
              <a:t>Tuy</a:t>
            </a:r>
            <a:r>
              <a:rPr lang="en-US" sz="2000" dirty="0"/>
              <a:t> </a:t>
            </a:r>
            <a:r>
              <a:rPr lang="en-US" sz="2000" dirty="0" err="1"/>
              <a:t>nhiên</a:t>
            </a:r>
            <a:r>
              <a:rPr lang="en-US" sz="2000" dirty="0"/>
              <a:t>, </a:t>
            </a:r>
            <a:r>
              <a:rPr lang="en-US" sz="2000" dirty="0" err="1"/>
              <a:t>hầu</a:t>
            </a:r>
            <a:r>
              <a:rPr lang="en-US" sz="2000" dirty="0"/>
              <a:t> </a:t>
            </a:r>
            <a:r>
              <a:rPr lang="en-US" sz="2000" dirty="0" err="1"/>
              <a:t>hết</a:t>
            </a:r>
            <a:r>
              <a:rPr lang="en-US" sz="2000" dirty="0"/>
              <a:t> </a:t>
            </a:r>
            <a:r>
              <a:rPr lang="en-US" sz="2000" dirty="0" err="1"/>
              <a:t>các</a:t>
            </a:r>
            <a:r>
              <a:rPr lang="en-US" sz="2000" dirty="0"/>
              <a:t> </a:t>
            </a:r>
            <a:r>
              <a:rPr lang="en-US" sz="2000" dirty="0" err="1"/>
              <a:t>vườn</a:t>
            </a:r>
            <a:r>
              <a:rPr lang="en-US" sz="2000" dirty="0"/>
              <a:t> </a:t>
            </a:r>
            <a:r>
              <a:rPr lang="en-US" sz="2000" dirty="0" err="1"/>
              <a:t>thú</a:t>
            </a:r>
            <a:r>
              <a:rPr lang="en-US" sz="2000" dirty="0"/>
              <a:t> </a:t>
            </a:r>
            <a:r>
              <a:rPr lang="en-US" sz="2000" dirty="0" err="1"/>
              <a:t>vẫn</a:t>
            </a:r>
            <a:r>
              <a:rPr lang="en-US" sz="2000" dirty="0"/>
              <a:t> </a:t>
            </a:r>
            <a:r>
              <a:rPr lang="en-US" sz="2000" dirty="0" err="1"/>
              <a:t>là</a:t>
            </a:r>
            <a:r>
              <a:rPr lang="en-US" sz="2000" dirty="0"/>
              <a:t> "</a:t>
            </a:r>
            <a:r>
              <a:rPr lang="en-US" sz="2000" dirty="0" err="1"/>
              <a:t>bộ</a:t>
            </a:r>
            <a:r>
              <a:rPr lang="en-US" sz="2000" dirty="0"/>
              <a:t> </a:t>
            </a:r>
            <a:r>
              <a:rPr lang="en-US" sz="2000" dirty="0" err="1"/>
              <a:t>sưu</a:t>
            </a:r>
            <a:r>
              <a:rPr lang="en-US" sz="2000" dirty="0"/>
              <a:t> </a:t>
            </a:r>
            <a:r>
              <a:rPr lang="en-US" sz="2000" dirty="0" err="1"/>
              <a:t>tập</a:t>
            </a:r>
            <a:r>
              <a:rPr lang="en-US" sz="2000" dirty="0"/>
              <a:t>" </a:t>
            </a:r>
            <a:r>
              <a:rPr lang="en-US" sz="2000" dirty="0" err="1"/>
              <a:t>các</a:t>
            </a:r>
            <a:r>
              <a:rPr lang="en-US" sz="2000" dirty="0"/>
              <a:t> "</a:t>
            </a:r>
            <a:r>
              <a:rPr lang="en-US" sz="2000" dirty="0" err="1"/>
              <a:t>vật</a:t>
            </a:r>
            <a:r>
              <a:rPr lang="en-US" sz="2000" dirty="0"/>
              <a:t> </a:t>
            </a:r>
            <a:r>
              <a:rPr lang="en-US" sz="2000" dirty="0" err="1"/>
              <a:t>phẩm</a:t>
            </a:r>
            <a:r>
              <a:rPr lang="en-US" sz="2000" dirty="0"/>
              <a:t>" </a:t>
            </a:r>
            <a:r>
              <a:rPr lang="en-US" sz="2000" dirty="0" err="1"/>
              <a:t>thú</a:t>
            </a:r>
            <a:r>
              <a:rPr lang="en-US" sz="2000" dirty="0"/>
              <a:t> </a:t>
            </a:r>
            <a:r>
              <a:rPr lang="en-US" sz="2000" dirty="0" err="1"/>
              <a:t>vị</a:t>
            </a:r>
            <a:r>
              <a:rPr lang="en-US" sz="2000" dirty="0"/>
              <a:t> </a:t>
            </a:r>
            <a:r>
              <a:rPr lang="en-US" sz="2000" dirty="0" err="1"/>
              <a:t>hơn</a:t>
            </a:r>
            <a:r>
              <a:rPr lang="en-US" sz="2000" dirty="0"/>
              <a:t> </a:t>
            </a:r>
            <a:r>
              <a:rPr lang="en-US" sz="2000" dirty="0" err="1"/>
              <a:t>là</a:t>
            </a:r>
            <a:r>
              <a:rPr lang="en-US" sz="2000" dirty="0"/>
              <a:t> </a:t>
            </a:r>
            <a:r>
              <a:rPr lang="en-US" sz="2000" dirty="0" err="1"/>
              <a:t>môi</a:t>
            </a:r>
            <a:r>
              <a:rPr lang="en-US" sz="2000" dirty="0"/>
              <a:t> </a:t>
            </a:r>
            <a:r>
              <a:rPr lang="en-US" sz="2000" dirty="0" err="1"/>
              <a:t>trường</a:t>
            </a:r>
            <a:r>
              <a:rPr lang="en-US" sz="2000" dirty="0"/>
              <a:t> </a:t>
            </a:r>
            <a:r>
              <a:rPr lang="en-US" sz="2000" dirty="0" err="1"/>
              <a:t>sống</a:t>
            </a:r>
            <a:r>
              <a:rPr lang="en-US" sz="2000" dirty="0"/>
              <a:t> </a:t>
            </a:r>
            <a:r>
              <a:rPr lang="en-US" sz="2000" dirty="0" err="1"/>
              <a:t>bảo</a:t>
            </a:r>
            <a:r>
              <a:rPr lang="en-US" sz="2000" dirty="0"/>
              <a:t> </a:t>
            </a:r>
            <a:r>
              <a:rPr lang="en-US" sz="2000" dirty="0" err="1"/>
              <a:t>vệ</a:t>
            </a:r>
            <a:r>
              <a:rPr lang="en-US" sz="2000" dirty="0"/>
              <a:t>. </a:t>
            </a:r>
            <a:r>
              <a:rPr lang="en-US" sz="2000" dirty="0" err="1"/>
              <a:t>Các</a:t>
            </a:r>
            <a:r>
              <a:rPr lang="en-US" sz="2000" dirty="0"/>
              <a:t> </a:t>
            </a:r>
            <a:r>
              <a:rPr lang="en-US" sz="2000" dirty="0" err="1"/>
              <a:t>vườn</a:t>
            </a:r>
            <a:r>
              <a:rPr lang="en-US" sz="2000" dirty="0"/>
              <a:t> </a:t>
            </a:r>
            <a:r>
              <a:rPr lang="en-US" sz="2000" dirty="0" err="1"/>
              <a:t>thú</a:t>
            </a:r>
            <a:r>
              <a:rPr lang="en-US" sz="2000" dirty="0"/>
              <a:t> </a:t>
            </a:r>
            <a:r>
              <a:rPr lang="en-US" sz="2000" dirty="0" err="1"/>
              <a:t>dạy</a:t>
            </a:r>
            <a:r>
              <a:rPr lang="en-US" sz="2000" dirty="0"/>
              <a:t> </a:t>
            </a:r>
            <a:r>
              <a:rPr lang="en-US" sz="2000" dirty="0" err="1"/>
              <a:t>mọi</a:t>
            </a:r>
            <a:r>
              <a:rPr lang="en-US" sz="2000" dirty="0"/>
              <a:t> </a:t>
            </a:r>
            <a:r>
              <a:rPr lang="en-US" sz="2000" dirty="0" err="1"/>
              <a:t>người</a:t>
            </a:r>
            <a:r>
              <a:rPr lang="en-US" sz="2000" dirty="0"/>
              <a:t> </a:t>
            </a:r>
            <a:r>
              <a:rPr lang="en-US" sz="2000" dirty="0" err="1"/>
              <a:t>rằng</a:t>
            </a:r>
            <a:r>
              <a:rPr lang="en-US" sz="2000" dirty="0"/>
              <a:t> </a:t>
            </a:r>
            <a:r>
              <a:rPr lang="en-US" sz="2000" dirty="0" err="1"/>
              <a:t>việc</a:t>
            </a:r>
            <a:r>
              <a:rPr lang="en-US" sz="2000" dirty="0"/>
              <a:t> </a:t>
            </a:r>
            <a:r>
              <a:rPr lang="en-US" sz="2000" dirty="0" err="1"/>
              <a:t>nuôi</a:t>
            </a:r>
            <a:r>
              <a:rPr lang="en-US" sz="2000" dirty="0"/>
              <a:t> </a:t>
            </a:r>
            <a:r>
              <a:rPr lang="en-US" sz="2000" dirty="0" err="1"/>
              <a:t>nhốt</a:t>
            </a:r>
            <a:r>
              <a:rPr lang="en-US" sz="2000" dirty="0"/>
              <a:t> </a:t>
            </a:r>
            <a:r>
              <a:rPr lang="en-US" sz="2000" dirty="0" err="1"/>
              <a:t>động</a:t>
            </a:r>
            <a:r>
              <a:rPr lang="en-US" sz="2000" dirty="0"/>
              <a:t> </a:t>
            </a:r>
            <a:r>
              <a:rPr lang="en-US" sz="2000" dirty="0" err="1"/>
              <a:t>vật</a:t>
            </a:r>
            <a:r>
              <a:rPr lang="en-US" sz="2000" dirty="0"/>
              <a:t> </a:t>
            </a:r>
            <a:r>
              <a:rPr lang="en-US" sz="2000" dirty="0" err="1"/>
              <a:t>được</a:t>
            </a:r>
            <a:r>
              <a:rPr lang="en-US" sz="2000" dirty="0"/>
              <a:t> </a:t>
            </a:r>
            <a:r>
              <a:rPr lang="en-US" sz="2000" dirty="0" err="1"/>
              <a:t>chấp</a:t>
            </a:r>
            <a:r>
              <a:rPr lang="en-US" sz="2000" dirty="0"/>
              <a:t> </a:t>
            </a:r>
            <a:r>
              <a:rPr lang="en-US" sz="2000" dirty="0" err="1"/>
              <a:t>nhận</a:t>
            </a:r>
            <a:r>
              <a:rPr lang="en-US" sz="2000" dirty="0"/>
              <a:t>. </a:t>
            </a:r>
            <a:r>
              <a:rPr lang="en-US" sz="2000" dirty="0" err="1"/>
              <a:t>Tuy</a:t>
            </a:r>
            <a:r>
              <a:rPr lang="en-US" sz="2000" dirty="0"/>
              <a:t> </a:t>
            </a:r>
            <a:r>
              <a:rPr lang="en-US" sz="2000" dirty="0" err="1"/>
              <a:t>nhiên</a:t>
            </a:r>
            <a:r>
              <a:rPr lang="en-US" sz="2000" dirty="0"/>
              <a:t>, </a:t>
            </a:r>
            <a:r>
              <a:rPr lang="en-US" sz="2000" dirty="0" err="1"/>
              <a:t>các</a:t>
            </a:r>
            <a:r>
              <a:rPr lang="en-US" sz="2000" dirty="0"/>
              <a:t> </a:t>
            </a:r>
            <a:r>
              <a:rPr lang="en-US" sz="2000" dirty="0" err="1"/>
              <a:t>loài</a:t>
            </a:r>
            <a:r>
              <a:rPr lang="en-US" sz="2000" dirty="0"/>
              <a:t> </a:t>
            </a:r>
            <a:r>
              <a:rPr lang="en-US" sz="2000" dirty="0" err="1"/>
              <a:t>động</a:t>
            </a:r>
            <a:r>
              <a:rPr lang="en-US" sz="2000" dirty="0"/>
              <a:t> </a:t>
            </a:r>
            <a:r>
              <a:rPr lang="en-US" sz="2000" dirty="0" err="1"/>
              <a:t>vật</a:t>
            </a:r>
            <a:r>
              <a:rPr lang="en-US" sz="2000" dirty="0"/>
              <a:t> </a:t>
            </a:r>
            <a:r>
              <a:rPr lang="en-US" sz="2000" dirty="0" err="1"/>
              <a:t>trong</a:t>
            </a:r>
            <a:r>
              <a:rPr lang="en-US" sz="2000" dirty="0"/>
              <a:t> </a:t>
            </a:r>
            <a:r>
              <a:rPr lang="en-US" sz="2000" dirty="0" err="1"/>
              <a:t>vườn</a:t>
            </a:r>
            <a:r>
              <a:rPr lang="en-US" sz="2000" dirty="0"/>
              <a:t> </a:t>
            </a:r>
            <a:r>
              <a:rPr lang="en-US" sz="2000" dirty="0" err="1"/>
              <a:t>thú</a:t>
            </a:r>
            <a:r>
              <a:rPr lang="en-US" sz="2000" dirty="0"/>
              <a:t> </a:t>
            </a:r>
            <a:r>
              <a:rPr lang="en-US" sz="2000" dirty="0" err="1"/>
              <a:t>cảm</a:t>
            </a:r>
            <a:r>
              <a:rPr lang="en-US" sz="2000" dirty="0"/>
              <a:t> </a:t>
            </a:r>
            <a:r>
              <a:rPr lang="en-US" sz="2000" dirty="0" err="1"/>
              <a:t>thấy</a:t>
            </a:r>
            <a:r>
              <a:rPr lang="en-US" sz="2000" dirty="0"/>
              <a:t> </a:t>
            </a:r>
            <a:r>
              <a:rPr lang="en-US" sz="2000" dirty="0" err="1"/>
              <a:t>buồn</a:t>
            </a:r>
            <a:r>
              <a:rPr lang="en-US" sz="2000" dirty="0"/>
              <a:t> </a:t>
            </a:r>
            <a:r>
              <a:rPr lang="en-US" sz="2000" dirty="0" err="1"/>
              <a:t>chán</a:t>
            </a:r>
            <a:r>
              <a:rPr lang="en-US" sz="2000" dirty="0"/>
              <a:t>, </a:t>
            </a:r>
            <a:r>
              <a:rPr lang="en-US" sz="2000" dirty="0" err="1"/>
              <a:t>hạn</a:t>
            </a:r>
            <a:r>
              <a:rPr lang="en-US" sz="2000" dirty="0"/>
              <a:t> </a:t>
            </a:r>
            <a:r>
              <a:rPr lang="en-US" sz="2000" dirty="0" err="1"/>
              <a:t>chế</a:t>
            </a:r>
            <a:r>
              <a:rPr lang="en-US" sz="2000" dirty="0"/>
              <a:t>, </a:t>
            </a:r>
            <a:r>
              <a:rPr lang="en-US" sz="2000" dirty="0" err="1"/>
              <a:t>cô</a:t>
            </a:r>
            <a:r>
              <a:rPr lang="en-US" sz="2000" dirty="0"/>
              <a:t> </a:t>
            </a:r>
            <a:r>
              <a:rPr lang="en-US" sz="2000" dirty="0" err="1"/>
              <a:t>đơn</a:t>
            </a:r>
            <a:r>
              <a:rPr lang="en-US" sz="2000" dirty="0"/>
              <a:t> </a:t>
            </a:r>
            <a:r>
              <a:rPr lang="en-US" sz="2000" dirty="0" err="1"/>
              <a:t>và</a:t>
            </a:r>
            <a:r>
              <a:rPr lang="en-US" sz="2000" dirty="0"/>
              <a:t> </a:t>
            </a:r>
            <a:r>
              <a:rPr lang="en-US" sz="2000" dirty="0" err="1"/>
              <a:t>xa</a:t>
            </a:r>
            <a:r>
              <a:rPr lang="en-US" sz="2000" dirty="0"/>
              <a:t> </a:t>
            </a:r>
            <a:r>
              <a:rPr lang="en-US" sz="2000" dirty="0" err="1"/>
              <a:t>nhà</a:t>
            </a:r>
            <a:r>
              <a:rPr lang="en-US" sz="2000" dirty="0"/>
              <a:t> </a:t>
            </a:r>
            <a:r>
              <a:rPr lang="en-US" sz="2000" dirty="0" err="1"/>
              <a:t>tự</a:t>
            </a:r>
            <a:r>
              <a:rPr lang="en-US" sz="2000" dirty="0"/>
              <a:t> </a:t>
            </a:r>
            <a:r>
              <a:rPr lang="en-US" sz="2000" dirty="0" err="1"/>
              <a:t>nhiên</a:t>
            </a:r>
            <a:r>
              <a:rPr lang="en-US" sz="2000" dirty="0"/>
              <a:t> </a:t>
            </a:r>
            <a:r>
              <a:rPr lang="en-US" sz="2000" dirty="0" err="1"/>
              <a:t>của</a:t>
            </a:r>
            <a:r>
              <a:rPr lang="en-US" sz="2000" dirty="0"/>
              <a:t> </a:t>
            </a:r>
            <a:r>
              <a:rPr lang="en-US" sz="2000" dirty="0" err="1"/>
              <a:t>chúng</a:t>
            </a:r>
            <a:r>
              <a:rPr lang="en-US" sz="2000" dirty="0"/>
              <a:t>.</a:t>
            </a:r>
          </a:p>
          <a:p>
            <a:endParaRPr lang="en-US" sz="2000" dirty="0"/>
          </a:p>
        </p:txBody>
      </p:sp>
      <p:sp>
        <p:nvSpPr>
          <p:cNvPr id="3" name="Oval 2"/>
          <p:cNvSpPr/>
          <p:nvPr/>
        </p:nvSpPr>
        <p:spPr>
          <a:xfrm>
            <a:off x="5638800" y="6096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77246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additive="base">
                                        <p:cTn id="1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anim calcmode="lin" valueType="num">
                                      <p:cBhvr additive="base">
                                        <p:cTn id="1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 calcmode="lin" valueType="num">
                                      <p:cBhvr additive="base">
                                        <p:cTn id="1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anim calcmode="lin" valueType="num">
                                      <p:cBhvr additive="base">
                                        <p:cTn id="2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anim calcmode="lin" valueType="num">
                                      <p:cBhvr additive="base">
                                        <p:cTn id="27"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0" end="10"/>
                                            </p:txEl>
                                          </p:spTgt>
                                        </p:tgtEl>
                                        <p:attrNameLst>
                                          <p:attrName>style.visibility</p:attrName>
                                        </p:attrNameLst>
                                      </p:cBhvr>
                                      <p:to>
                                        <p:strVal val="visible"/>
                                      </p:to>
                                    </p:set>
                                    <p:anim calcmode="lin" valueType="num">
                                      <p:cBhvr additive="base">
                                        <p:cTn id="31"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1" end="11"/>
                                            </p:txEl>
                                          </p:spTgt>
                                        </p:tgtEl>
                                        <p:attrNameLst>
                                          <p:attrName>style.visibility</p:attrName>
                                        </p:attrNameLst>
                                      </p:cBhvr>
                                      <p:to>
                                        <p:strVal val="visible"/>
                                      </p:to>
                                    </p:set>
                                    <p:anim calcmode="lin" valueType="num">
                                      <p:cBhvr additive="base">
                                        <p:cTn id="35"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Effect transition="in" filter="fade">
                                      <p:cBhvr>
                                        <p:cTn id="41" dur="1000"/>
                                        <p:tgtEl>
                                          <p:spTgt spid="3"/>
                                        </p:tgtEl>
                                      </p:cBhvr>
                                    </p:animEffect>
                                    <p:anim calcmode="lin" valueType="num">
                                      <p:cBhvr>
                                        <p:cTn id="42" dur="1000" fill="hold"/>
                                        <p:tgtEl>
                                          <p:spTgt spid="3"/>
                                        </p:tgtEl>
                                        <p:attrNameLst>
                                          <p:attrName>ppt_x</p:attrName>
                                        </p:attrNameLst>
                                      </p:cBhvr>
                                      <p:tavLst>
                                        <p:tav tm="0">
                                          <p:val>
                                            <p:strVal val="#ppt_x"/>
                                          </p:val>
                                        </p:tav>
                                        <p:tav tm="100000">
                                          <p:val>
                                            <p:strVal val="#ppt_x"/>
                                          </p:val>
                                        </p:tav>
                                      </p:tavLst>
                                    </p:anim>
                                    <p:anim calcmode="lin" valueType="num">
                                      <p:cBhvr>
                                        <p:cTn id="4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28600"/>
            <a:ext cx="8839200" cy="4524315"/>
          </a:xfrm>
          <a:prstGeom prst="rect">
            <a:avLst/>
          </a:prstGeom>
          <a:noFill/>
        </p:spPr>
        <p:txBody>
          <a:bodyPr wrap="square" rtlCol="0">
            <a:spAutoFit/>
          </a:bodyPr>
          <a:lstStyle/>
          <a:p>
            <a:r>
              <a:rPr lang="en-US" sz="2400" b="1" dirty="0"/>
              <a:t>Question 4</a:t>
            </a:r>
            <a:r>
              <a:rPr lang="en-US" sz="2400" dirty="0"/>
              <a:t>. When you grow up, you must learn how to become independent _______ your parents.</a:t>
            </a:r>
          </a:p>
          <a:p>
            <a:r>
              <a:rPr lang="en-US" sz="2400" dirty="0"/>
              <a:t>	</a:t>
            </a:r>
            <a:r>
              <a:rPr lang="en-US" sz="2400" b="1" dirty="0"/>
              <a:t>A</a:t>
            </a:r>
            <a:r>
              <a:rPr lang="en-US" sz="2400" dirty="0"/>
              <a:t>. with	</a:t>
            </a:r>
            <a:r>
              <a:rPr lang="en-US" sz="2400" b="1" dirty="0"/>
              <a:t>B</a:t>
            </a:r>
            <a:r>
              <a:rPr lang="en-US" sz="2400" dirty="0"/>
              <a:t>. in	</a:t>
            </a:r>
            <a:r>
              <a:rPr lang="en-US" sz="2400" b="1" dirty="0"/>
              <a:t>C</a:t>
            </a:r>
            <a:r>
              <a:rPr lang="en-US" sz="2400" dirty="0"/>
              <a:t>. of	</a:t>
            </a:r>
            <a:r>
              <a:rPr lang="en-US" sz="2400" b="1" dirty="0"/>
              <a:t>D</a:t>
            </a:r>
            <a:r>
              <a:rPr lang="en-US" sz="2400" dirty="0"/>
              <a:t>. on</a:t>
            </a:r>
          </a:p>
          <a:p>
            <a:endParaRPr lang="en-US" sz="2400" b="1" dirty="0" smtClean="0"/>
          </a:p>
          <a:p>
            <a:r>
              <a:rPr lang="vi-VN" sz="2400" dirty="0" smtClean="0"/>
              <a:t>Kiến </a:t>
            </a:r>
            <a:r>
              <a:rPr lang="vi-VN" sz="2400" dirty="0"/>
              <a:t>thức: </a:t>
            </a:r>
            <a:r>
              <a:rPr lang="en-US" sz="2400" dirty="0" err="1"/>
              <a:t>Giới</a:t>
            </a:r>
            <a:r>
              <a:rPr lang="en-US" sz="2400" dirty="0"/>
              <a:t> </a:t>
            </a:r>
            <a:r>
              <a:rPr lang="en-US" sz="2400" dirty="0" err="1"/>
              <a:t>từ</a:t>
            </a:r>
            <a:endParaRPr lang="en-US" sz="2400" dirty="0"/>
          </a:p>
          <a:p>
            <a:r>
              <a:rPr lang="vi-VN" sz="2400" dirty="0"/>
              <a:t>Giải thích:</a:t>
            </a:r>
            <a:r>
              <a:rPr lang="en-US" sz="2400" dirty="0"/>
              <a:t> </a:t>
            </a:r>
          </a:p>
          <a:p>
            <a:r>
              <a:rPr lang="en-US" sz="2400" dirty="0"/>
              <a:t>Ta </a:t>
            </a:r>
            <a:r>
              <a:rPr lang="en-US" sz="2400" dirty="0" err="1"/>
              <a:t>có</a:t>
            </a:r>
            <a:r>
              <a:rPr lang="en-US" sz="2400" dirty="0"/>
              <a:t> </a:t>
            </a:r>
            <a:r>
              <a:rPr lang="en-US" sz="2400" dirty="0" err="1"/>
              <a:t>cấu</a:t>
            </a:r>
            <a:r>
              <a:rPr lang="en-US" sz="2400" dirty="0"/>
              <a:t> </a:t>
            </a:r>
            <a:r>
              <a:rPr lang="en-US" sz="2400" dirty="0" err="1"/>
              <a:t>trúc</a:t>
            </a:r>
            <a:r>
              <a:rPr lang="en-US" sz="2400" dirty="0"/>
              <a:t>: be/ get/ become independent of: </a:t>
            </a:r>
            <a:r>
              <a:rPr lang="en-US" sz="2400" dirty="0" err="1"/>
              <a:t>tự</a:t>
            </a:r>
            <a:r>
              <a:rPr lang="en-US" sz="2400" dirty="0"/>
              <a:t> </a:t>
            </a:r>
            <a:r>
              <a:rPr lang="en-US" sz="2400" dirty="0" err="1"/>
              <a:t>lập</a:t>
            </a:r>
            <a:r>
              <a:rPr lang="en-US" sz="2400" dirty="0"/>
              <a:t>/ </a:t>
            </a:r>
            <a:r>
              <a:rPr lang="en-US" sz="2400" dirty="0" err="1"/>
              <a:t>không</a:t>
            </a:r>
            <a:r>
              <a:rPr lang="en-US" sz="2400" dirty="0"/>
              <a:t> </a:t>
            </a:r>
            <a:r>
              <a:rPr lang="en-US" sz="2400" dirty="0" err="1"/>
              <a:t>phụ</a:t>
            </a:r>
            <a:r>
              <a:rPr lang="en-US" sz="2400" dirty="0"/>
              <a:t> </a:t>
            </a:r>
            <a:r>
              <a:rPr lang="en-US" sz="2400" dirty="0" err="1"/>
              <a:t>thuộc</a:t>
            </a:r>
            <a:r>
              <a:rPr lang="en-US" sz="2400" dirty="0"/>
              <a:t> </a:t>
            </a:r>
            <a:r>
              <a:rPr lang="en-US" sz="2400" dirty="0" err="1"/>
              <a:t>vào</a:t>
            </a:r>
            <a:r>
              <a:rPr lang="en-US" sz="2400" dirty="0"/>
              <a:t> </a:t>
            </a:r>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C</a:t>
            </a:r>
          </a:p>
          <a:p>
            <a:r>
              <a:rPr lang="en-US" sz="2400" dirty="0" err="1"/>
              <a:t>Tạm</a:t>
            </a:r>
            <a:r>
              <a:rPr lang="en-US" sz="2400" dirty="0"/>
              <a:t> </a:t>
            </a:r>
            <a:r>
              <a:rPr lang="en-US" sz="2400" dirty="0" err="1"/>
              <a:t>dịch</a:t>
            </a:r>
            <a:r>
              <a:rPr lang="en-US" sz="2400" dirty="0"/>
              <a:t>: </a:t>
            </a:r>
            <a:r>
              <a:rPr lang="en-US" sz="2400" dirty="0" err="1"/>
              <a:t>Khi</a:t>
            </a:r>
            <a:r>
              <a:rPr lang="en-US" sz="2400" dirty="0"/>
              <a:t> </a:t>
            </a:r>
            <a:r>
              <a:rPr lang="en-US" sz="2400" dirty="0" err="1"/>
              <a:t>lớn</a:t>
            </a:r>
            <a:r>
              <a:rPr lang="en-US" sz="2400" dirty="0"/>
              <a:t> </a:t>
            </a:r>
            <a:r>
              <a:rPr lang="en-US" sz="2400" dirty="0" err="1"/>
              <a:t>lên</a:t>
            </a:r>
            <a:r>
              <a:rPr lang="en-US" sz="2400" dirty="0"/>
              <a:t>, </a:t>
            </a:r>
            <a:r>
              <a:rPr lang="en-US" sz="2400" dirty="0" err="1"/>
              <a:t>bạn</a:t>
            </a:r>
            <a:r>
              <a:rPr lang="en-US" sz="2400" dirty="0"/>
              <a:t> </a:t>
            </a:r>
            <a:r>
              <a:rPr lang="en-US" sz="2400" dirty="0" err="1"/>
              <a:t>phải</a:t>
            </a:r>
            <a:r>
              <a:rPr lang="en-US" sz="2400" dirty="0"/>
              <a:t> </a:t>
            </a:r>
            <a:r>
              <a:rPr lang="en-US" sz="2400" dirty="0" err="1"/>
              <a:t>học</a:t>
            </a:r>
            <a:r>
              <a:rPr lang="en-US" sz="2400" dirty="0"/>
              <a:t> </a:t>
            </a:r>
            <a:r>
              <a:rPr lang="en-US" sz="2400" dirty="0" err="1"/>
              <a:t>cách</a:t>
            </a:r>
            <a:r>
              <a:rPr lang="en-US" sz="2400" dirty="0"/>
              <a:t> </a:t>
            </a:r>
            <a:r>
              <a:rPr lang="en-US" sz="2400" dirty="0" err="1"/>
              <a:t>tự</a:t>
            </a:r>
            <a:r>
              <a:rPr lang="en-US" sz="2400" dirty="0"/>
              <a:t> </a:t>
            </a:r>
            <a:r>
              <a:rPr lang="en-US" sz="2400" dirty="0" err="1"/>
              <a:t>lập</a:t>
            </a:r>
            <a:r>
              <a:rPr lang="en-US" sz="2400" dirty="0"/>
              <a:t> </a:t>
            </a:r>
            <a:r>
              <a:rPr lang="en-US" sz="2400" dirty="0" err="1"/>
              <a:t>không</a:t>
            </a:r>
            <a:r>
              <a:rPr lang="en-US" sz="2400" dirty="0"/>
              <a:t> </a:t>
            </a:r>
            <a:r>
              <a:rPr lang="en-US" sz="2400" dirty="0" err="1"/>
              <a:t>phụ</a:t>
            </a:r>
            <a:r>
              <a:rPr lang="en-US" sz="2400" dirty="0"/>
              <a:t> </a:t>
            </a:r>
            <a:r>
              <a:rPr lang="en-US" sz="2400" dirty="0" err="1"/>
              <a:t>thuộc</a:t>
            </a:r>
            <a:r>
              <a:rPr lang="en-US" sz="2400" dirty="0"/>
              <a:t> </a:t>
            </a:r>
            <a:r>
              <a:rPr lang="en-US" sz="2400" dirty="0" err="1"/>
              <a:t>vào</a:t>
            </a:r>
            <a:r>
              <a:rPr lang="en-US" sz="2400" dirty="0"/>
              <a:t> cha </a:t>
            </a:r>
            <a:r>
              <a:rPr lang="en-US" sz="2400" dirty="0" err="1"/>
              <a:t>mẹ</a:t>
            </a:r>
            <a:r>
              <a:rPr lang="en-US" sz="2400" dirty="0"/>
              <a:t>.</a:t>
            </a:r>
          </a:p>
          <a:p>
            <a:endParaRPr lang="en-US" sz="2400" dirty="0"/>
          </a:p>
        </p:txBody>
      </p:sp>
      <p:sp>
        <p:nvSpPr>
          <p:cNvPr id="3" name="Oval 2"/>
          <p:cNvSpPr/>
          <p:nvPr/>
        </p:nvSpPr>
        <p:spPr>
          <a:xfrm>
            <a:off x="2819400" y="9906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72021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Effect transition="in" filter="fade">
                                      <p:cBhvr>
                                        <p:cTn id="29" dur="1000"/>
                                        <p:tgtEl>
                                          <p:spTgt spid="3"/>
                                        </p:tgtEl>
                                      </p:cBhvr>
                                    </p:animEffect>
                                    <p:anim calcmode="lin" valueType="num">
                                      <p:cBhvr>
                                        <p:cTn id="30" dur="1000" fill="hold"/>
                                        <p:tgtEl>
                                          <p:spTgt spid="3"/>
                                        </p:tgtEl>
                                        <p:attrNameLst>
                                          <p:attrName>ppt_x</p:attrName>
                                        </p:attrNameLst>
                                      </p:cBhvr>
                                      <p:tavLst>
                                        <p:tav tm="0">
                                          <p:val>
                                            <p:strVal val="#ppt_x"/>
                                          </p:val>
                                        </p:tav>
                                        <p:tav tm="100000">
                                          <p:val>
                                            <p:strVal val="#ppt_x"/>
                                          </p:val>
                                        </p:tav>
                                      </p:tavLst>
                                    </p:anim>
                                    <p:anim calcmode="lin" valueType="num">
                                      <p:cBhvr>
                                        <p:cTn id="3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76200"/>
            <a:ext cx="7467600" cy="7478970"/>
          </a:xfrm>
          <a:prstGeom prst="rect">
            <a:avLst/>
          </a:prstGeom>
          <a:noFill/>
        </p:spPr>
        <p:txBody>
          <a:bodyPr wrap="square" rtlCol="0">
            <a:spAutoFit/>
          </a:bodyPr>
          <a:lstStyle/>
          <a:p>
            <a:r>
              <a:rPr lang="en-US" sz="2400" b="1" dirty="0"/>
              <a:t>Question 40</a:t>
            </a:r>
            <a:r>
              <a:rPr lang="en-US" sz="2400" dirty="0"/>
              <a:t>. The word “</a:t>
            </a:r>
            <a:r>
              <a:rPr lang="en-US" sz="2400" b="1" dirty="0"/>
              <a:t>observe</a:t>
            </a:r>
            <a:r>
              <a:rPr lang="en-US" sz="2400" dirty="0"/>
              <a:t>” in paragraph 2 is closest in meaning to ______.</a:t>
            </a:r>
          </a:p>
          <a:p>
            <a:r>
              <a:rPr lang="en-US" sz="2400" b="1" dirty="0" smtClean="0"/>
              <a:t>A</a:t>
            </a:r>
            <a:r>
              <a:rPr lang="en-US" sz="2400" dirty="0"/>
              <a:t>. watch 	</a:t>
            </a:r>
            <a:r>
              <a:rPr lang="en-US" sz="2400" b="1" dirty="0"/>
              <a:t>B</a:t>
            </a:r>
            <a:r>
              <a:rPr lang="en-US" sz="2400" dirty="0"/>
              <a:t>. feed 	</a:t>
            </a:r>
            <a:r>
              <a:rPr lang="en-US" sz="2400" b="1" dirty="0"/>
              <a:t>C</a:t>
            </a:r>
            <a:r>
              <a:rPr lang="en-US" sz="2400" dirty="0"/>
              <a:t>. raise 	</a:t>
            </a:r>
            <a:r>
              <a:rPr lang="en-US" sz="2400" b="1" dirty="0"/>
              <a:t>D</a:t>
            </a:r>
            <a:r>
              <a:rPr lang="en-US" sz="2400" dirty="0"/>
              <a:t>. touch</a:t>
            </a:r>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Đọc</a:t>
            </a:r>
            <a:r>
              <a:rPr lang="en-US" sz="2400" dirty="0"/>
              <a:t> </a:t>
            </a:r>
            <a:r>
              <a:rPr lang="en-US" sz="2400" dirty="0" err="1"/>
              <a:t>hiểu</a:t>
            </a:r>
            <a:endParaRPr lang="en-US" sz="2400" dirty="0"/>
          </a:p>
          <a:p>
            <a:r>
              <a:rPr lang="en-US" sz="2400" dirty="0" err="1"/>
              <a:t>Giải</a:t>
            </a:r>
            <a:r>
              <a:rPr lang="en-US" sz="2400" dirty="0"/>
              <a:t> </a:t>
            </a:r>
            <a:r>
              <a:rPr lang="en-US" sz="2400" dirty="0" err="1"/>
              <a:t>thích</a:t>
            </a:r>
            <a:r>
              <a:rPr lang="en-US" sz="2400" dirty="0"/>
              <a:t>: </a:t>
            </a:r>
            <a:r>
              <a:rPr lang="vi-VN" sz="2400" dirty="0"/>
              <a:t>Từ “</a:t>
            </a:r>
            <a:r>
              <a:rPr lang="en-US" sz="2400" dirty="0"/>
              <a:t>observe</a:t>
            </a:r>
            <a:r>
              <a:rPr lang="vi-VN" sz="2400" dirty="0"/>
              <a:t>” trong đoạn </a:t>
            </a:r>
            <a:r>
              <a:rPr lang="en-US" sz="2400" dirty="0"/>
              <a:t>2</a:t>
            </a:r>
            <a:r>
              <a:rPr lang="vi-VN" sz="2400" dirty="0"/>
              <a:t> gần nghĩa nhất với </a:t>
            </a:r>
            <a:r>
              <a:rPr lang="en-US" sz="2400" dirty="0"/>
              <a:t>______.</a:t>
            </a:r>
          </a:p>
          <a:p>
            <a:r>
              <a:rPr lang="en-US" sz="2400" dirty="0"/>
              <a:t>	Observe: </a:t>
            </a:r>
            <a:r>
              <a:rPr lang="en-US" sz="2400" dirty="0" err="1"/>
              <a:t>xem</a:t>
            </a:r>
            <a:r>
              <a:rPr lang="en-US" sz="2400" dirty="0"/>
              <a:t>/ </a:t>
            </a:r>
            <a:r>
              <a:rPr lang="en-US" sz="2400" dirty="0" err="1"/>
              <a:t>quan</a:t>
            </a:r>
            <a:r>
              <a:rPr lang="en-US" sz="2400" dirty="0"/>
              <a:t> </a:t>
            </a:r>
            <a:r>
              <a:rPr lang="en-US" sz="2400" dirty="0" err="1"/>
              <a:t>sát</a:t>
            </a:r>
            <a:endParaRPr lang="en-US" sz="2400" dirty="0"/>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 </a:t>
            </a:r>
          </a:p>
          <a:p>
            <a:r>
              <a:rPr lang="en-US" sz="2400" dirty="0"/>
              <a:t>	A. watch: </a:t>
            </a:r>
            <a:r>
              <a:rPr lang="en-US" sz="2400" dirty="0" err="1"/>
              <a:t>xem</a:t>
            </a:r>
            <a:r>
              <a:rPr lang="en-US" sz="2400" dirty="0"/>
              <a:t> 	B. feed: </a:t>
            </a:r>
            <a:r>
              <a:rPr lang="en-US" sz="2400" dirty="0" err="1"/>
              <a:t>nuôi</a:t>
            </a:r>
            <a:r>
              <a:rPr lang="en-US" sz="2400" dirty="0"/>
              <a:t> </a:t>
            </a:r>
          </a:p>
          <a:p>
            <a:r>
              <a:rPr lang="en-US" sz="2400" dirty="0"/>
              <a:t>	C. raise: </a:t>
            </a:r>
            <a:r>
              <a:rPr lang="en-US" sz="2400" dirty="0" err="1"/>
              <a:t>nuôi</a:t>
            </a:r>
            <a:r>
              <a:rPr lang="en-US" sz="2400" dirty="0"/>
              <a:t> 	D. touch: </a:t>
            </a:r>
            <a:r>
              <a:rPr lang="en-US" sz="2400" dirty="0" err="1"/>
              <a:t>chạm</a:t>
            </a:r>
            <a:r>
              <a:rPr lang="en-US" sz="2400" dirty="0"/>
              <a:t> </a:t>
            </a:r>
            <a:r>
              <a:rPr lang="en-US" sz="2400" dirty="0" err="1"/>
              <a:t>vào</a:t>
            </a:r>
            <a:endParaRPr lang="en-US" sz="2400" dirty="0"/>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A</a:t>
            </a:r>
          </a:p>
          <a:p>
            <a:r>
              <a:rPr lang="en-US" sz="2400" dirty="0" err="1"/>
              <a:t>Từ</a:t>
            </a:r>
            <a:r>
              <a:rPr lang="en-US" sz="2400" dirty="0"/>
              <a:t> </a:t>
            </a:r>
            <a:r>
              <a:rPr lang="en-US" sz="2400" dirty="0" err="1"/>
              <a:t>đồng</a:t>
            </a:r>
            <a:r>
              <a:rPr lang="en-US" sz="2400" dirty="0"/>
              <a:t> </a:t>
            </a:r>
            <a:r>
              <a:rPr lang="en-US" sz="2400" dirty="0" err="1"/>
              <a:t>nghĩa</a:t>
            </a:r>
            <a:r>
              <a:rPr lang="en-US" sz="2400" dirty="0"/>
              <a:t>: observe = watch </a:t>
            </a:r>
          </a:p>
          <a:p>
            <a:r>
              <a:rPr lang="en-US" sz="2400" dirty="0" err="1"/>
              <a:t>Thông</a:t>
            </a:r>
            <a:r>
              <a:rPr lang="en-US" sz="2400" dirty="0"/>
              <a:t> tin: Most zoo areas are quite small, and visitors can rarely </a:t>
            </a:r>
            <a:r>
              <a:rPr lang="en-US" sz="2400" b="1" dirty="0"/>
              <a:t>observe</a:t>
            </a:r>
            <a:r>
              <a:rPr lang="en-US" sz="2400" dirty="0"/>
              <a:t> animals’ normal behavior in these unnatural spaces.</a:t>
            </a:r>
          </a:p>
          <a:p>
            <a:r>
              <a:rPr lang="en-US" sz="2400" dirty="0" err="1"/>
              <a:t>Tạm</a:t>
            </a:r>
            <a:r>
              <a:rPr lang="en-US" sz="2400" dirty="0"/>
              <a:t> </a:t>
            </a:r>
            <a:r>
              <a:rPr lang="en-US" sz="2400" dirty="0" err="1"/>
              <a:t>dịch</a:t>
            </a:r>
            <a:r>
              <a:rPr lang="en-US" sz="2400" dirty="0"/>
              <a:t>: </a:t>
            </a:r>
            <a:r>
              <a:rPr lang="en-US" sz="2400" dirty="0" err="1"/>
              <a:t>Hầu</a:t>
            </a:r>
            <a:r>
              <a:rPr lang="en-US" sz="2400" dirty="0"/>
              <a:t> </a:t>
            </a:r>
            <a:r>
              <a:rPr lang="en-US" sz="2400" dirty="0" err="1"/>
              <a:t>hết</a:t>
            </a:r>
            <a:r>
              <a:rPr lang="en-US" sz="2400" dirty="0"/>
              <a:t> </a:t>
            </a:r>
            <a:r>
              <a:rPr lang="en-US" sz="2400" dirty="0" err="1"/>
              <a:t>các</a:t>
            </a:r>
            <a:r>
              <a:rPr lang="en-US" sz="2400" dirty="0"/>
              <a:t> </a:t>
            </a:r>
            <a:r>
              <a:rPr lang="en-US" sz="2400" dirty="0" err="1"/>
              <a:t>khu</a:t>
            </a:r>
            <a:r>
              <a:rPr lang="en-US" sz="2400" dirty="0"/>
              <a:t> </a:t>
            </a:r>
            <a:r>
              <a:rPr lang="en-US" sz="2400" dirty="0" err="1"/>
              <a:t>vực</a:t>
            </a:r>
            <a:r>
              <a:rPr lang="en-US" sz="2400" dirty="0"/>
              <a:t> </a:t>
            </a:r>
            <a:r>
              <a:rPr lang="en-US" sz="2400" dirty="0" err="1"/>
              <a:t>vườn</a:t>
            </a:r>
            <a:r>
              <a:rPr lang="en-US" sz="2400" dirty="0"/>
              <a:t> </a:t>
            </a:r>
            <a:r>
              <a:rPr lang="en-US" sz="2400" dirty="0" err="1"/>
              <a:t>thú</a:t>
            </a:r>
            <a:r>
              <a:rPr lang="en-US" sz="2400" dirty="0"/>
              <a:t> </a:t>
            </a:r>
            <a:r>
              <a:rPr lang="en-US" sz="2400" dirty="0" err="1"/>
              <a:t>đều</a:t>
            </a:r>
            <a:r>
              <a:rPr lang="en-US" sz="2400" dirty="0"/>
              <a:t> </a:t>
            </a:r>
            <a:r>
              <a:rPr lang="en-US" sz="2400" dirty="0" err="1"/>
              <a:t>khá</a:t>
            </a:r>
            <a:r>
              <a:rPr lang="en-US" sz="2400" dirty="0"/>
              <a:t> </a:t>
            </a:r>
            <a:r>
              <a:rPr lang="en-US" sz="2400" dirty="0" err="1"/>
              <a:t>nhỏ</a:t>
            </a:r>
            <a:r>
              <a:rPr lang="en-US" sz="2400" dirty="0"/>
              <a:t> </a:t>
            </a:r>
            <a:r>
              <a:rPr lang="en-US" sz="2400" dirty="0" err="1"/>
              <a:t>và</a:t>
            </a:r>
            <a:r>
              <a:rPr lang="en-US" sz="2400" dirty="0"/>
              <a:t> du </a:t>
            </a:r>
            <a:r>
              <a:rPr lang="en-US" sz="2400" dirty="0" err="1"/>
              <a:t>khách</a:t>
            </a:r>
            <a:r>
              <a:rPr lang="en-US" sz="2400" dirty="0"/>
              <a:t> </a:t>
            </a:r>
            <a:r>
              <a:rPr lang="en-US" sz="2400" dirty="0" err="1"/>
              <a:t>hiếm</a:t>
            </a:r>
            <a:r>
              <a:rPr lang="en-US" sz="2400" dirty="0"/>
              <a:t> </a:t>
            </a:r>
            <a:r>
              <a:rPr lang="en-US" sz="2400" dirty="0" err="1"/>
              <a:t>khi</a:t>
            </a:r>
            <a:r>
              <a:rPr lang="en-US" sz="2400" dirty="0"/>
              <a:t> </a:t>
            </a:r>
            <a:r>
              <a:rPr lang="en-US" sz="2400" dirty="0" err="1"/>
              <a:t>có</a:t>
            </a:r>
            <a:r>
              <a:rPr lang="en-US" sz="2400" dirty="0"/>
              <a:t> </a:t>
            </a:r>
            <a:r>
              <a:rPr lang="en-US" sz="2400" dirty="0" err="1"/>
              <a:t>thể</a:t>
            </a:r>
            <a:r>
              <a:rPr lang="en-US" sz="2400" dirty="0"/>
              <a:t> </a:t>
            </a:r>
            <a:r>
              <a:rPr lang="en-US" sz="2400" dirty="0" err="1"/>
              <a:t>quan</a:t>
            </a:r>
            <a:r>
              <a:rPr lang="en-US" sz="2400" dirty="0"/>
              <a:t> </a:t>
            </a:r>
            <a:r>
              <a:rPr lang="en-US" sz="2400" dirty="0" err="1"/>
              <a:t>sát</a:t>
            </a:r>
            <a:r>
              <a:rPr lang="en-US" sz="2400" dirty="0"/>
              <a:t> </a:t>
            </a:r>
            <a:r>
              <a:rPr lang="en-US" sz="2400" dirty="0" err="1"/>
              <a:t>hành</a:t>
            </a:r>
            <a:r>
              <a:rPr lang="en-US" sz="2400" dirty="0"/>
              <a:t> vi </a:t>
            </a:r>
            <a:r>
              <a:rPr lang="en-US" sz="2400" dirty="0" err="1"/>
              <a:t>bình</a:t>
            </a:r>
            <a:r>
              <a:rPr lang="en-US" sz="2400" dirty="0"/>
              <a:t> </a:t>
            </a:r>
            <a:r>
              <a:rPr lang="en-US" sz="2400" dirty="0" err="1"/>
              <a:t>thường</a:t>
            </a:r>
            <a:r>
              <a:rPr lang="en-US" sz="2400" dirty="0"/>
              <a:t> </a:t>
            </a:r>
            <a:r>
              <a:rPr lang="en-US" sz="2400" dirty="0" err="1"/>
              <a:t>của</a:t>
            </a:r>
            <a:r>
              <a:rPr lang="en-US" sz="2400" dirty="0"/>
              <a:t> </a:t>
            </a:r>
            <a:r>
              <a:rPr lang="en-US" sz="2400" dirty="0" err="1"/>
              <a:t>động</a:t>
            </a:r>
            <a:r>
              <a:rPr lang="en-US" sz="2400" dirty="0"/>
              <a:t> </a:t>
            </a:r>
            <a:r>
              <a:rPr lang="en-US" sz="2400" dirty="0" err="1"/>
              <a:t>vật</a:t>
            </a:r>
            <a:r>
              <a:rPr lang="en-US" sz="2400" dirty="0"/>
              <a:t> </a:t>
            </a:r>
            <a:r>
              <a:rPr lang="en-US" sz="2400" dirty="0" err="1"/>
              <a:t>trong</a:t>
            </a:r>
            <a:r>
              <a:rPr lang="en-US" sz="2400" dirty="0"/>
              <a:t> </a:t>
            </a:r>
            <a:r>
              <a:rPr lang="en-US" sz="2400" dirty="0" err="1"/>
              <a:t>những</a:t>
            </a:r>
            <a:r>
              <a:rPr lang="en-US" sz="2400" dirty="0"/>
              <a:t> </a:t>
            </a:r>
            <a:r>
              <a:rPr lang="en-US" sz="2400" dirty="0" err="1"/>
              <a:t>không</a:t>
            </a:r>
            <a:r>
              <a:rPr lang="en-US" sz="2400" dirty="0"/>
              <a:t> </a:t>
            </a:r>
            <a:r>
              <a:rPr lang="en-US" sz="2400" dirty="0" err="1"/>
              <a:t>gian</a:t>
            </a:r>
            <a:r>
              <a:rPr lang="en-US" sz="2400" dirty="0"/>
              <a:t> phi </a:t>
            </a:r>
            <a:r>
              <a:rPr lang="en-US" sz="2400" dirty="0" err="1"/>
              <a:t>tự</a:t>
            </a:r>
            <a:r>
              <a:rPr lang="en-US" sz="2400" dirty="0"/>
              <a:t> </a:t>
            </a:r>
            <a:r>
              <a:rPr lang="en-US" sz="2400" dirty="0" err="1"/>
              <a:t>nhiên</a:t>
            </a:r>
            <a:r>
              <a:rPr lang="en-US" sz="2400" dirty="0"/>
              <a:t> </a:t>
            </a:r>
            <a:r>
              <a:rPr lang="en-US" sz="2400" dirty="0" err="1"/>
              <a:t>này</a:t>
            </a:r>
            <a:r>
              <a:rPr lang="en-US" sz="2400" dirty="0"/>
              <a:t>.</a:t>
            </a:r>
          </a:p>
          <a:p>
            <a:endParaRPr lang="en-US" sz="2400" dirty="0"/>
          </a:p>
        </p:txBody>
      </p:sp>
      <p:sp>
        <p:nvSpPr>
          <p:cNvPr id="3" name="Oval 2"/>
          <p:cNvSpPr/>
          <p:nvPr/>
        </p:nvSpPr>
        <p:spPr>
          <a:xfrm>
            <a:off x="152400" y="685800"/>
            <a:ext cx="4572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77163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0" end="10"/>
                                            </p:txEl>
                                          </p:spTgt>
                                        </p:tgtEl>
                                        <p:attrNameLst>
                                          <p:attrName>style.visibility</p:attrName>
                                        </p:attrNameLst>
                                      </p:cBhvr>
                                      <p:to>
                                        <p:strVal val="visible"/>
                                      </p:to>
                                    </p:set>
                                    <p:anim calcmode="lin" valueType="num">
                                      <p:cBhvr additive="base">
                                        <p:cTn id="35"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11" end="11"/>
                                            </p:txEl>
                                          </p:spTgt>
                                        </p:tgtEl>
                                        <p:attrNameLst>
                                          <p:attrName>style.visibility</p:attrName>
                                        </p:attrNameLst>
                                      </p:cBhvr>
                                      <p:to>
                                        <p:strVal val="visible"/>
                                      </p:to>
                                    </p:set>
                                    <p:anim calcmode="lin" valueType="num">
                                      <p:cBhvr additive="base">
                                        <p:cTn id="39"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2">
                                            <p:txEl>
                                              <p:pRg st="12" end="12"/>
                                            </p:txEl>
                                          </p:spTgt>
                                        </p:tgtEl>
                                        <p:attrNameLst>
                                          <p:attrName>style.visibility</p:attrName>
                                        </p:attrNameLst>
                                      </p:cBhvr>
                                      <p:to>
                                        <p:strVal val="visible"/>
                                      </p:to>
                                    </p:set>
                                    <p:anim calcmode="lin" valueType="num">
                                      <p:cBhvr additive="base">
                                        <p:cTn id="43"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3"/>
                                        </p:tgtEl>
                                        <p:attrNameLst>
                                          <p:attrName>style.visibility</p:attrName>
                                        </p:attrNameLst>
                                      </p:cBhvr>
                                      <p:to>
                                        <p:strVal val="visible"/>
                                      </p:to>
                                    </p:set>
                                    <p:animEffect transition="in" filter="wipe(down)">
                                      <p:cBhvr>
                                        <p:cTn id="4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763000" cy="5909310"/>
          </a:xfrm>
          <a:prstGeom prst="rect">
            <a:avLst/>
          </a:prstGeom>
          <a:noFill/>
        </p:spPr>
        <p:txBody>
          <a:bodyPr wrap="square" rtlCol="0">
            <a:spAutoFit/>
          </a:bodyPr>
          <a:lstStyle/>
          <a:p>
            <a:r>
              <a:rPr lang="en-US" sz="2000" b="1" dirty="0"/>
              <a:t>Question 41</a:t>
            </a:r>
            <a:r>
              <a:rPr lang="en-US" sz="2000" dirty="0"/>
              <a:t>. According to the passage, </a:t>
            </a:r>
            <a:r>
              <a:rPr lang="en-US" sz="2000" dirty="0" err="1"/>
              <a:t>zoochosis</a:t>
            </a:r>
            <a:r>
              <a:rPr lang="en-US" sz="2000" dirty="0"/>
              <a:t> is popular among animals in ______.</a:t>
            </a:r>
          </a:p>
          <a:p>
            <a:r>
              <a:rPr lang="en-US" sz="2000" dirty="0"/>
              <a:t>	</a:t>
            </a:r>
            <a:r>
              <a:rPr lang="en-US" sz="2000" b="1" dirty="0"/>
              <a:t>A</a:t>
            </a:r>
            <a:r>
              <a:rPr lang="en-US" sz="2000" dirty="0"/>
              <a:t>. the wild 	</a:t>
            </a:r>
            <a:r>
              <a:rPr lang="en-US" sz="2000" b="1" dirty="0"/>
              <a:t>B</a:t>
            </a:r>
            <a:r>
              <a:rPr lang="en-US" sz="2000" dirty="0"/>
              <a:t>. natural homes 	</a:t>
            </a:r>
            <a:r>
              <a:rPr lang="en-US" sz="2000" b="1" dirty="0"/>
              <a:t>C</a:t>
            </a:r>
            <a:r>
              <a:rPr lang="en-US" sz="2000" dirty="0"/>
              <a:t>. cages 	</a:t>
            </a:r>
            <a:r>
              <a:rPr lang="en-US" sz="2000" b="1" dirty="0"/>
              <a:t>D</a:t>
            </a:r>
            <a:r>
              <a:rPr lang="en-US" sz="2000" dirty="0"/>
              <a:t>. large spaces</a:t>
            </a:r>
          </a:p>
          <a:p>
            <a:r>
              <a:rPr lang="en-US" sz="2000" b="1" dirty="0"/>
              <a:t>Question 41: </a:t>
            </a:r>
            <a:r>
              <a:rPr lang="en-US" sz="2000" b="1" dirty="0" err="1"/>
              <a:t>Đáp</a:t>
            </a:r>
            <a:r>
              <a:rPr lang="en-US" sz="2000" b="1" dirty="0"/>
              <a:t> </a:t>
            </a:r>
            <a:r>
              <a:rPr lang="en-US" sz="2000" b="1" dirty="0" err="1"/>
              <a:t>án</a:t>
            </a:r>
            <a:r>
              <a:rPr lang="en-US" sz="2000" b="1" dirty="0"/>
              <a:t> C</a:t>
            </a:r>
            <a:endParaRPr lang="en-US" sz="2000" dirty="0"/>
          </a:p>
          <a:p>
            <a:r>
              <a:rPr lang="en-US" sz="2000" dirty="0" err="1"/>
              <a:t>Kiến</a:t>
            </a:r>
            <a:r>
              <a:rPr lang="en-US" sz="2000" dirty="0"/>
              <a:t> </a:t>
            </a:r>
            <a:r>
              <a:rPr lang="en-US" sz="2000" dirty="0" err="1"/>
              <a:t>thức</a:t>
            </a:r>
            <a:r>
              <a:rPr lang="en-US" sz="2000" dirty="0"/>
              <a:t>: </a:t>
            </a:r>
            <a:r>
              <a:rPr lang="en-US" sz="2000" dirty="0" err="1"/>
              <a:t>Đọc</a:t>
            </a:r>
            <a:r>
              <a:rPr lang="en-US" sz="2000" dirty="0"/>
              <a:t> </a:t>
            </a:r>
            <a:r>
              <a:rPr lang="en-US" sz="2000" dirty="0" err="1"/>
              <a:t>hiểu</a:t>
            </a:r>
            <a:endParaRPr lang="en-US" sz="2000" dirty="0"/>
          </a:p>
          <a:p>
            <a:r>
              <a:rPr lang="en-US" sz="2000" dirty="0" err="1"/>
              <a:t>Giải</a:t>
            </a:r>
            <a:r>
              <a:rPr lang="en-US" sz="2000" dirty="0"/>
              <a:t> </a:t>
            </a:r>
            <a:r>
              <a:rPr lang="en-US" sz="2000" dirty="0" err="1"/>
              <a:t>thích</a:t>
            </a:r>
            <a:r>
              <a:rPr lang="en-US" sz="2000" dirty="0"/>
              <a:t>: Theo </a:t>
            </a:r>
            <a:r>
              <a:rPr lang="en-US" sz="2000" dirty="0" err="1"/>
              <a:t>đoạn</a:t>
            </a:r>
            <a:r>
              <a:rPr lang="en-US" sz="2000" dirty="0"/>
              <a:t> </a:t>
            </a:r>
            <a:r>
              <a:rPr lang="en-US" sz="2000" dirty="0" err="1"/>
              <a:t>văn</a:t>
            </a:r>
            <a:r>
              <a:rPr lang="en-US" sz="2000" dirty="0"/>
              <a:t>, </a:t>
            </a:r>
            <a:r>
              <a:rPr lang="en-US" sz="2000" dirty="0" err="1"/>
              <a:t>zoochosis</a:t>
            </a:r>
            <a:r>
              <a:rPr lang="en-US" sz="2000" dirty="0"/>
              <a:t> </a:t>
            </a:r>
            <a:r>
              <a:rPr lang="en-US" sz="2000" dirty="0" err="1"/>
              <a:t>phổ</a:t>
            </a:r>
            <a:r>
              <a:rPr lang="en-US" sz="2000" dirty="0"/>
              <a:t> </a:t>
            </a:r>
            <a:r>
              <a:rPr lang="en-US" sz="2000" dirty="0" err="1"/>
              <a:t>biến</a:t>
            </a:r>
            <a:r>
              <a:rPr lang="en-US" sz="2000" dirty="0"/>
              <a:t> ở </a:t>
            </a:r>
            <a:r>
              <a:rPr lang="en-US" sz="2000" dirty="0" err="1"/>
              <a:t>các</a:t>
            </a:r>
            <a:r>
              <a:rPr lang="en-US" sz="2000" dirty="0"/>
              <a:t> </a:t>
            </a:r>
            <a:r>
              <a:rPr lang="en-US" sz="2000" dirty="0" err="1"/>
              <a:t>loài</a:t>
            </a:r>
            <a:r>
              <a:rPr lang="en-US" sz="2000" dirty="0"/>
              <a:t> </a:t>
            </a:r>
            <a:r>
              <a:rPr lang="en-US" sz="2000" dirty="0" err="1"/>
              <a:t>động</a:t>
            </a:r>
            <a:r>
              <a:rPr lang="en-US" sz="2000" dirty="0"/>
              <a:t> </a:t>
            </a:r>
            <a:r>
              <a:rPr lang="en-US" sz="2000" dirty="0" err="1"/>
              <a:t>vật</a:t>
            </a:r>
            <a:r>
              <a:rPr lang="en-US" sz="2000" dirty="0"/>
              <a:t> </a:t>
            </a:r>
            <a:r>
              <a:rPr lang="en-US" sz="2000" dirty="0" err="1"/>
              <a:t>trong</a:t>
            </a:r>
            <a:r>
              <a:rPr lang="en-US" sz="2000" dirty="0"/>
              <a:t> ______.</a:t>
            </a:r>
          </a:p>
          <a:p>
            <a:r>
              <a:rPr lang="en-US" sz="2000" dirty="0" err="1"/>
              <a:t>Xét</a:t>
            </a:r>
            <a:r>
              <a:rPr lang="en-US" sz="2000" dirty="0"/>
              <a:t> </a:t>
            </a:r>
            <a:r>
              <a:rPr lang="en-US" sz="2000" dirty="0" err="1"/>
              <a:t>các</a:t>
            </a:r>
            <a:r>
              <a:rPr lang="en-US" sz="2000" dirty="0"/>
              <a:t> </a:t>
            </a:r>
            <a:r>
              <a:rPr lang="en-US" sz="2000" dirty="0" err="1"/>
              <a:t>đáp</a:t>
            </a:r>
            <a:r>
              <a:rPr lang="en-US" sz="2000" dirty="0"/>
              <a:t> </a:t>
            </a:r>
            <a:r>
              <a:rPr lang="en-US" sz="2000" dirty="0" err="1"/>
              <a:t>án</a:t>
            </a:r>
            <a:r>
              <a:rPr lang="en-US" sz="2000" dirty="0"/>
              <a:t>:</a:t>
            </a:r>
          </a:p>
          <a:p>
            <a:r>
              <a:rPr lang="en-US" sz="2000" dirty="0"/>
              <a:t>	A. </a:t>
            </a:r>
            <a:r>
              <a:rPr lang="en-US" sz="2000" dirty="0" err="1"/>
              <a:t>hoang</a:t>
            </a:r>
            <a:r>
              <a:rPr lang="en-US" sz="2000" dirty="0"/>
              <a:t> </a:t>
            </a:r>
            <a:r>
              <a:rPr lang="en-US" sz="2000" dirty="0" err="1"/>
              <a:t>dã</a:t>
            </a:r>
            <a:r>
              <a:rPr lang="en-US" sz="2000" dirty="0"/>
              <a:t> 	B. </a:t>
            </a:r>
            <a:r>
              <a:rPr lang="en-US" sz="2000" dirty="0" err="1"/>
              <a:t>ngôi</a:t>
            </a:r>
            <a:r>
              <a:rPr lang="en-US" sz="2000" dirty="0"/>
              <a:t> </a:t>
            </a:r>
            <a:r>
              <a:rPr lang="en-US" sz="2000" dirty="0" err="1"/>
              <a:t>nhà</a:t>
            </a:r>
            <a:r>
              <a:rPr lang="en-US" sz="2000" dirty="0"/>
              <a:t> </a:t>
            </a:r>
            <a:r>
              <a:rPr lang="en-US" sz="2000" dirty="0" err="1"/>
              <a:t>tự</a:t>
            </a:r>
            <a:r>
              <a:rPr lang="en-US" sz="2000" dirty="0"/>
              <a:t> </a:t>
            </a:r>
            <a:r>
              <a:rPr lang="en-US" sz="2000" dirty="0" err="1"/>
              <a:t>nhiên</a:t>
            </a:r>
            <a:r>
              <a:rPr lang="en-US" sz="2000" dirty="0"/>
              <a:t> </a:t>
            </a:r>
          </a:p>
          <a:p>
            <a:r>
              <a:rPr lang="en-US" sz="2000" dirty="0"/>
              <a:t>	C. </a:t>
            </a:r>
            <a:r>
              <a:rPr lang="en-US" sz="2000" dirty="0" err="1"/>
              <a:t>lồng</a:t>
            </a:r>
            <a:r>
              <a:rPr lang="en-US" sz="2000" dirty="0"/>
              <a:t> 	D. </a:t>
            </a:r>
            <a:r>
              <a:rPr lang="en-US" sz="2000" dirty="0" err="1"/>
              <a:t>không</a:t>
            </a:r>
            <a:r>
              <a:rPr lang="en-US" sz="2000" dirty="0"/>
              <a:t> </a:t>
            </a:r>
            <a:r>
              <a:rPr lang="en-US" sz="2000" dirty="0" err="1"/>
              <a:t>gian</a:t>
            </a:r>
            <a:r>
              <a:rPr lang="en-US" sz="2000" dirty="0"/>
              <a:t> </a:t>
            </a:r>
            <a:r>
              <a:rPr lang="en-US" sz="2000" dirty="0" err="1"/>
              <a:t>rộng</a:t>
            </a:r>
            <a:r>
              <a:rPr lang="en-US" sz="2000" dirty="0"/>
              <a:t> </a:t>
            </a:r>
            <a:r>
              <a:rPr lang="en-US" sz="2000" dirty="0" err="1"/>
              <a:t>lớn</a:t>
            </a:r>
            <a:endParaRPr lang="en-US" sz="2000" dirty="0"/>
          </a:p>
          <a:p>
            <a:r>
              <a:rPr lang="en-US" sz="2000" dirty="0" err="1"/>
              <a:t>Thông</a:t>
            </a:r>
            <a:r>
              <a:rPr lang="en-US" sz="2000" dirty="0"/>
              <a:t> tin: This results in abnormal and self-destructive behavior called </a:t>
            </a:r>
            <a:r>
              <a:rPr lang="en-US" sz="2000" dirty="0" err="1"/>
              <a:t>zoochosis</a:t>
            </a:r>
            <a:r>
              <a:rPr lang="en-US" sz="2000" dirty="0"/>
              <a:t>. A worldwide study of zoos found that </a:t>
            </a:r>
            <a:r>
              <a:rPr lang="en-US" sz="2000" dirty="0" err="1"/>
              <a:t>zoochosis</a:t>
            </a:r>
            <a:r>
              <a:rPr lang="en-US" sz="2000" dirty="0"/>
              <a:t> is common among animals in small spaces or cages. For example, Bears spend 30 percent of their time walking back and forth. These are all signs of distress.</a:t>
            </a:r>
          </a:p>
          <a:p>
            <a:r>
              <a:rPr lang="en-US" sz="2000" dirty="0" err="1"/>
              <a:t>Tạm</a:t>
            </a:r>
            <a:r>
              <a:rPr lang="en-US" sz="2000" dirty="0"/>
              <a:t> </a:t>
            </a:r>
            <a:r>
              <a:rPr lang="en-US" sz="2000" dirty="0" err="1"/>
              <a:t>dịch</a:t>
            </a:r>
            <a:r>
              <a:rPr lang="en-US" sz="2000" dirty="0"/>
              <a:t>: </a:t>
            </a:r>
            <a:r>
              <a:rPr lang="en-US" sz="2000" dirty="0" err="1"/>
              <a:t>Điều</a:t>
            </a:r>
            <a:r>
              <a:rPr lang="en-US" sz="2000" dirty="0"/>
              <a:t> </a:t>
            </a:r>
            <a:r>
              <a:rPr lang="en-US" sz="2000" dirty="0" err="1"/>
              <a:t>này</a:t>
            </a:r>
            <a:r>
              <a:rPr lang="en-US" sz="2000" dirty="0"/>
              <a:t> </a:t>
            </a:r>
            <a:r>
              <a:rPr lang="en-US" sz="2000" dirty="0" err="1"/>
              <a:t>dẫn</a:t>
            </a:r>
            <a:r>
              <a:rPr lang="en-US" sz="2000" dirty="0"/>
              <a:t> </a:t>
            </a:r>
            <a:r>
              <a:rPr lang="en-US" sz="2000" dirty="0" err="1"/>
              <a:t>đến</a:t>
            </a:r>
            <a:r>
              <a:rPr lang="en-US" sz="2000" dirty="0"/>
              <a:t> </a:t>
            </a:r>
            <a:r>
              <a:rPr lang="en-US" sz="2000" dirty="0" err="1"/>
              <a:t>hành</a:t>
            </a:r>
            <a:r>
              <a:rPr lang="en-US" sz="2000" dirty="0"/>
              <a:t> vi </a:t>
            </a:r>
            <a:r>
              <a:rPr lang="en-US" sz="2000" dirty="0" err="1"/>
              <a:t>bất</a:t>
            </a:r>
            <a:r>
              <a:rPr lang="en-US" sz="2000" dirty="0"/>
              <a:t> </a:t>
            </a:r>
            <a:r>
              <a:rPr lang="en-US" sz="2000" dirty="0" err="1"/>
              <a:t>thường</a:t>
            </a:r>
            <a:r>
              <a:rPr lang="en-US" sz="2000" dirty="0"/>
              <a:t> </a:t>
            </a:r>
            <a:r>
              <a:rPr lang="en-US" sz="2000" dirty="0" err="1"/>
              <a:t>và</a:t>
            </a:r>
            <a:r>
              <a:rPr lang="en-US" sz="2000" dirty="0"/>
              <a:t> </a:t>
            </a:r>
            <a:r>
              <a:rPr lang="en-US" sz="2000" dirty="0" err="1"/>
              <a:t>tự</a:t>
            </a:r>
            <a:r>
              <a:rPr lang="en-US" sz="2000" dirty="0"/>
              <a:t> </a:t>
            </a:r>
            <a:r>
              <a:rPr lang="en-US" sz="2000" dirty="0" err="1"/>
              <a:t>hủy</a:t>
            </a:r>
            <a:r>
              <a:rPr lang="en-US" sz="2000" dirty="0"/>
              <a:t> </a:t>
            </a:r>
            <a:r>
              <a:rPr lang="en-US" sz="2000" dirty="0" err="1"/>
              <a:t>hoại</a:t>
            </a:r>
            <a:r>
              <a:rPr lang="en-US" sz="2000" dirty="0"/>
              <a:t> </a:t>
            </a:r>
            <a:r>
              <a:rPr lang="en-US" sz="2000" dirty="0" err="1"/>
              <a:t>được</a:t>
            </a:r>
            <a:r>
              <a:rPr lang="en-US" sz="2000" dirty="0"/>
              <a:t> </a:t>
            </a:r>
            <a:r>
              <a:rPr lang="en-US" sz="2000" dirty="0" err="1"/>
              <a:t>gọi</a:t>
            </a:r>
            <a:r>
              <a:rPr lang="en-US" sz="2000" dirty="0"/>
              <a:t> </a:t>
            </a:r>
            <a:r>
              <a:rPr lang="en-US" sz="2000" dirty="0" err="1"/>
              <a:t>là</a:t>
            </a:r>
            <a:r>
              <a:rPr lang="en-US" sz="2000" dirty="0"/>
              <a:t> </a:t>
            </a:r>
            <a:r>
              <a:rPr lang="en-US" sz="2000" dirty="0" err="1"/>
              <a:t>zoochosis</a:t>
            </a:r>
            <a:r>
              <a:rPr lang="en-US" sz="2000" dirty="0"/>
              <a:t>. </a:t>
            </a:r>
            <a:r>
              <a:rPr lang="en-US" sz="2000" dirty="0" err="1"/>
              <a:t>Một</a:t>
            </a:r>
            <a:r>
              <a:rPr lang="en-US" sz="2000" dirty="0"/>
              <a:t> </a:t>
            </a:r>
            <a:r>
              <a:rPr lang="en-US" sz="2000" dirty="0" err="1"/>
              <a:t>nghiên</a:t>
            </a:r>
            <a:r>
              <a:rPr lang="en-US" sz="2000" dirty="0"/>
              <a:t> </a:t>
            </a:r>
            <a:r>
              <a:rPr lang="en-US" sz="2000" dirty="0" err="1"/>
              <a:t>cứu</a:t>
            </a:r>
            <a:r>
              <a:rPr lang="en-US" sz="2000" dirty="0"/>
              <a:t> </a:t>
            </a:r>
            <a:r>
              <a:rPr lang="en-US" sz="2000" dirty="0" err="1"/>
              <a:t>trên</a:t>
            </a:r>
            <a:r>
              <a:rPr lang="en-US" sz="2000" dirty="0"/>
              <a:t> </a:t>
            </a:r>
            <a:r>
              <a:rPr lang="en-US" sz="2000" dirty="0" err="1"/>
              <a:t>toàn</a:t>
            </a:r>
            <a:r>
              <a:rPr lang="en-US" sz="2000" dirty="0"/>
              <a:t> </a:t>
            </a:r>
            <a:r>
              <a:rPr lang="en-US" sz="2000" dirty="0" err="1"/>
              <a:t>thế</a:t>
            </a:r>
            <a:r>
              <a:rPr lang="en-US" sz="2000" dirty="0"/>
              <a:t> </a:t>
            </a:r>
            <a:r>
              <a:rPr lang="en-US" sz="2000" dirty="0" err="1"/>
              <a:t>giới</a:t>
            </a:r>
            <a:r>
              <a:rPr lang="en-US" sz="2000" dirty="0"/>
              <a:t> </a:t>
            </a:r>
            <a:r>
              <a:rPr lang="en-US" sz="2000" dirty="0" err="1"/>
              <a:t>về</a:t>
            </a:r>
            <a:r>
              <a:rPr lang="en-US" sz="2000" dirty="0"/>
              <a:t> </a:t>
            </a:r>
            <a:r>
              <a:rPr lang="en-US" sz="2000" dirty="0" err="1"/>
              <a:t>các</a:t>
            </a:r>
            <a:r>
              <a:rPr lang="en-US" sz="2000" dirty="0"/>
              <a:t> </a:t>
            </a:r>
            <a:r>
              <a:rPr lang="en-US" sz="2000" dirty="0" err="1"/>
              <a:t>vườn</a:t>
            </a:r>
            <a:r>
              <a:rPr lang="en-US" sz="2000" dirty="0"/>
              <a:t> </a:t>
            </a:r>
            <a:r>
              <a:rPr lang="en-US" sz="2000" dirty="0" err="1"/>
              <a:t>thú</a:t>
            </a:r>
            <a:r>
              <a:rPr lang="en-US" sz="2000" dirty="0"/>
              <a:t> </a:t>
            </a:r>
            <a:r>
              <a:rPr lang="en-US" sz="2000" dirty="0" err="1"/>
              <a:t>cho</a:t>
            </a:r>
            <a:r>
              <a:rPr lang="en-US" sz="2000" dirty="0"/>
              <a:t> </a:t>
            </a:r>
            <a:r>
              <a:rPr lang="en-US" sz="2000" dirty="0" err="1"/>
              <a:t>thấy</a:t>
            </a:r>
            <a:r>
              <a:rPr lang="en-US" sz="2000" dirty="0"/>
              <a:t> </a:t>
            </a:r>
            <a:r>
              <a:rPr lang="en-US" sz="2000" dirty="0" err="1"/>
              <a:t>rằng</a:t>
            </a:r>
            <a:r>
              <a:rPr lang="en-US" sz="2000" dirty="0"/>
              <a:t> </a:t>
            </a:r>
            <a:r>
              <a:rPr lang="en-US" sz="2000" dirty="0" err="1"/>
              <a:t>bệnh</a:t>
            </a:r>
            <a:r>
              <a:rPr lang="en-US" sz="2000" dirty="0"/>
              <a:t> </a:t>
            </a:r>
            <a:r>
              <a:rPr lang="en-US" sz="2000" dirty="0" err="1"/>
              <a:t>zoochosis</a:t>
            </a:r>
            <a:r>
              <a:rPr lang="en-US" sz="2000" dirty="0"/>
              <a:t> </a:t>
            </a:r>
            <a:r>
              <a:rPr lang="en-US" sz="2000" dirty="0" err="1"/>
              <a:t>là</a:t>
            </a:r>
            <a:r>
              <a:rPr lang="en-US" sz="2000" dirty="0"/>
              <a:t> </a:t>
            </a:r>
            <a:r>
              <a:rPr lang="en-US" sz="2000" dirty="0" err="1"/>
              <a:t>phổ</a:t>
            </a:r>
            <a:r>
              <a:rPr lang="en-US" sz="2000" dirty="0"/>
              <a:t> </a:t>
            </a:r>
            <a:r>
              <a:rPr lang="en-US" sz="2000" dirty="0" err="1"/>
              <a:t>biến</a:t>
            </a:r>
            <a:r>
              <a:rPr lang="en-US" sz="2000" dirty="0"/>
              <a:t> ở </a:t>
            </a:r>
            <a:r>
              <a:rPr lang="en-US" sz="2000" dirty="0" err="1"/>
              <a:t>các</a:t>
            </a:r>
            <a:r>
              <a:rPr lang="en-US" sz="2000" dirty="0"/>
              <a:t> </a:t>
            </a:r>
            <a:r>
              <a:rPr lang="en-US" sz="2000" dirty="0" err="1"/>
              <a:t>loài</a:t>
            </a:r>
            <a:r>
              <a:rPr lang="en-US" sz="2000" dirty="0"/>
              <a:t> </a:t>
            </a:r>
            <a:r>
              <a:rPr lang="en-US" sz="2000" dirty="0" err="1"/>
              <a:t>động</a:t>
            </a:r>
            <a:r>
              <a:rPr lang="en-US" sz="2000" dirty="0"/>
              <a:t> </a:t>
            </a:r>
            <a:r>
              <a:rPr lang="en-US" sz="2000" dirty="0" err="1"/>
              <a:t>vật</a:t>
            </a:r>
            <a:r>
              <a:rPr lang="en-US" sz="2000" dirty="0"/>
              <a:t> </a:t>
            </a:r>
            <a:r>
              <a:rPr lang="en-US" sz="2000" dirty="0" err="1"/>
              <a:t>trong</a:t>
            </a:r>
            <a:r>
              <a:rPr lang="en-US" sz="2000" dirty="0"/>
              <a:t> </a:t>
            </a:r>
            <a:r>
              <a:rPr lang="en-US" sz="2000" dirty="0" err="1"/>
              <a:t>không</a:t>
            </a:r>
            <a:r>
              <a:rPr lang="en-US" sz="2000" dirty="0"/>
              <a:t> </a:t>
            </a:r>
            <a:r>
              <a:rPr lang="en-US" sz="2000" dirty="0" err="1"/>
              <a:t>gian</a:t>
            </a:r>
            <a:r>
              <a:rPr lang="en-US" sz="2000" dirty="0"/>
              <a:t> </a:t>
            </a:r>
            <a:r>
              <a:rPr lang="en-US" sz="2000" dirty="0" err="1"/>
              <a:t>nhỏ</a:t>
            </a:r>
            <a:r>
              <a:rPr lang="en-US" sz="2000" dirty="0"/>
              <a:t> </a:t>
            </a:r>
            <a:r>
              <a:rPr lang="en-US" sz="2000" dirty="0" err="1"/>
              <a:t>hoặc</a:t>
            </a:r>
            <a:r>
              <a:rPr lang="en-US" sz="2000" dirty="0"/>
              <a:t> </a:t>
            </a:r>
            <a:r>
              <a:rPr lang="en-US" sz="2000" dirty="0" err="1"/>
              <a:t>lồng</a:t>
            </a:r>
            <a:r>
              <a:rPr lang="en-US" sz="2000" dirty="0"/>
              <a:t>. </a:t>
            </a:r>
            <a:r>
              <a:rPr lang="en-US" sz="2000" dirty="0" err="1"/>
              <a:t>Ví</a:t>
            </a:r>
            <a:r>
              <a:rPr lang="en-US" sz="2000" dirty="0"/>
              <a:t> </a:t>
            </a:r>
            <a:r>
              <a:rPr lang="en-US" sz="2000" dirty="0" err="1"/>
              <a:t>dụ</a:t>
            </a:r>
            <a:r>
              <a:rPr lang="en-US" sz="2000" dirty="0"/>
              <a:t>: </a:t>
            </a:r>
            <a:r>
              <a:rPr lang="en-US" sz="2000" dirty="0" err="1"/>
              <a:t>Gấu</a:t>
            </a:r>
            <a:r>
              <a:rPr lang="en-US" sz="2000" dirty="0"/>
              <a:t> </a:t>
            </a:r>
            <a:r>
              <a:rPr lang="en-US" sz="2000" dirty="0" err="1"/>
              <a:t>dành</a:t>
            </a:r>
            <a:r>
              <a:rPr lang="en-US" sz="2000" dirty="0"/>
              <a:t> 30 </a:t>
            </a:r>
            <a:r>
              <a:rPr lang="en-US" sz="2000" dirty="0" err="1"/>
              <a:t>phần</a:t>
            </a:r>
            <a:r>
              <a:rPr lang="en-US" sz="2000" dirty="0"/>
              <a:t> </a:t>
            </a:r>
            <a:r>
              <a:rPr lang="en-US" sz="2000" dirty="0" err="1"/>
              <a:t>trăm</a:t>
            </a:r>
            <a:r>
              <a:rPr lang="en-US" sz="2000" dirty="0"/>
              <a:t> </a:t>
            </a:r>
            <a:r>
              <a:rPr lang="en-US" sz="2000" dirty="0" err="1"/>
              <a:t>thời</a:t>
            </a:r>
            <a:r>
              <a:rPr lang="en-US" sz="2000" dirty="0"/>
              <a:t> </a:t>
            </a:r>
            <a:r>
              <a:rPr lang="en-US" sz="2000" dirty="0" err="1"/>
              <a:t>gian</a:t>
            </a:r>
            <a:r>
              <a:rPr lang="en-US" sz="2000" dirty="0"/>
              <a:t> </a:t>
            </a:r>
            <a:r>
              <a:rPr lang="en-US" sz="2000" dirty="0" err="1"/>
              <a:t>của</a:t>
            </a:r>
            <a:r>
              <a:rPr lang="en-US" sz="2000" dirty="0"/>
              <a:t> </a:t>
            </a:r>
            <a:r>
              <a:rPr lang="en-US" sz="2000" dirty="0" err="1"/>
              <a:t>chúng</a:t>
            </a:r>
            <a:r>
              <a:rPr lang="en-US" sz="2000" dirty="0"/>
              <a:t> </a:t>
            </a:r>
            <a:r>
              <a:rPr lang="en-US" sz="2000" dirty="0" err="1"/>
              <a:t>để</a:t>
            </a:r>
            <a:r>
              <a:rPr lang="en-US" sz="2000" dirty="0"/>
              <a:t> </a:t>
            </a:r>
            <a:r>
              <a:rPr lang="en-US" sz="2000" dirty="0" err="1"/>
              <a:t>đi</a:t>
            </a:r>
            <a:r>
              <a:rPr lang="en-US" sz="2000" dirty="0"/>
              <a:t> </a:t>
            </a:r>
            <a:r>
              <a:rPr lang="en-US" sz="2000" dirty="0" err="1"/>
              <a:t>đi</a:t>
            </a:r>
            <a:r>
              <a:rPr lang="en-US" sz="2000" dirty="0"/>
              <a:t> </a:t>
            </a:r>
            <a:r>
              <a:rPr lang="en-US" sz="2000" dirty="0" err="1"/>
              <a:t>lại</a:t>
            </a:r>
            <a:r>
              <a:rPr lang="en-US" sz="2000" dirty="0"/>
              <a:t> </a:t>
            </a:r>
            <a:r>
              <a:rPr lang="en-US" sz="2000" dirty="0" err="1"/>
              <a:t>lại</a:t>
            </a:r>
            <a:r>
              <a:rPr lang="en-US" sz="2000" dirty="0"/>
              <a:t>. </a:t>
            </a:r>
            <a:r>
              <a:rPr lang="en-US" sz="2000" dirty="0" err="1"/>
              <a:t>Đây</a:t>
            </a:r>
            <a:r>
              <a:rPr lang="en-US" sz="2000" dirty="0"/>
              <a:t> </a:t>
            </a:r>
            <a:r>
              <a:rPr lang="en-US" sz="2000" dirty="0" err="1"/>
              <a:t>là</a:t>
            </a:r>
            <a:r>
              <a:rPr lang="en-US" sz="2000" dirty="0"/>
              <a:t> </a:t>
            </a:r>
            <a:r>
              <a:rPr lang="en-US" sz="2000" dirty="0" err="1"/>
              <a:t>tất</a:t>
            </a:r>
            <a:r>
              <a:rPr lang="en-US" sz="2000" dirty="0"/>
              <a:t> </a:t>
            </a:r>
            <a:r>
              <a:rPr lang="en-US" sz="2000" dirty="0" err="1"/>
              <a:t>cả</a:t>
            </a:r>
            <a:r>
              <a:rPr lang="en-US" sz="2000" dirty="0"/>
              <a:t> </a:t>
            </a:r>
            <a:r>
              <a:rPr lang="en-US" sz="2000" dirty="0" err="1"/>
              <a:t>các</a:t>
            </a:r>
            <a:r>
              <a:rPr lang="en-US" sz="2000" dirty="0"/>
              <a:t> </a:t>
            </a:r>
            <a:r>
              <a:rPr lang="en-US" sz="2000" dirty="0" err="1"/>
              <a:t>dấu</a:t>
            </a:r>
            <a:r>
              <a:rPr lang="en-US" sz="2000" dirty="0"/>
              <a:t> </a:t>
            </a:r>
            <a:r>
              <a:rPr lang="en-US" sz="2000" dirty="0" err="1"/>
              <a:t>hiệu</a:t>
            </a:r>
            <a:r>
              <a:rPr lang="en-US" sz="2000" dirty="0"/>
              <a:t> </a:t>
            </a:r>
            <a:r>
              <a:rPr lang="en-US" sz="2000" dirty="0" err="1"/>
              <a:t>của</a:t>
            </a:r>
            <a:r>
              <a:rPr lang="en-US" sz="2000" dirty="0"/>
              <a:t> </a:t>
            </a:r>
            <a:r>
              <a:rPr lang="en-US" sz="2000" dirty="0" err="1"/>
              <a:t>sự</a:t>
            </a:r>
            <a:r>
              <a:rPr lang="en-US" sz="2000" dirty="0"/>
              <a:t> </a:t>
            </a:r>
            <a:r>
              <a:rPr lang="en-US" sz="2000" dirty="0" err="1"/>
              <a:t>đau</a:t>
            </a:r>
            <a:r>
              <a:rPr lang="en-US" sz="2000" dirty="0"/>
              <a:t> </a:t>
            </a:r>
            <a:r>
              <a:rPr lang="en-US" sz="2000" dirty="0" err="1"/>
              <a:t>khổ</a:t>
            </a:r>
            <a:r>
              <a:rPr lang="en-US" sz="2000" dirty="0"/>
              <a:t>.</a:t>
            </a:r>
          </a:p>
          <a:p>
            <a:endParaRPr lang="en-US" sz="2000" dirty="0"/>
          </a:p>
        </p:txBody>
      </p:sp>
      <p:sp>
        <p:nvSpPr>
          <p:cNvPr id="3" name="Oval 2"/>
          <p:cNvSpPr/>
          <p:nvPr/>
        </p:nvSpPr>
        <p:spPr>
          <a:xfrm>
            <a:off x="4800600" y="9906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09269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fade">
                                      <p:cBhvr>
                                        <p:cTn id="37" dur="1000"/>
                                        <p:tgtEl>
                                          <p:spTgt spid="3"/>
                                        </p:tgtEl>
                                      </p:cBhvr>
                                    </p:animEffect>
                                    <p:anim calcmode="lin" valueType="num">
                                      <p:cBhvr>
                                        <p:cTn id="38" dur="1000" fill="hold"/>
                                        <p:tgtEl>
                                          <p:spTgt spid="3"/>
                                        </p:tgtEl>
                                        <p:attrNameLst>
                                          <p:attrName>ppt_x</p:attrName>
                                        </p:attrNameLst>
                                      </p:cBhvr>
                                      <p:tavLst>
                                        <p:tav tm="0">
                                          <p:val>
                                            <p:strVal val="#ppt_x"/>
                                          </p:val>
                                        </p:tav>
                                        <p:tav tm="100000">
                                          <p:val>
                                            <p:strVal val="#ppt_x"/>
                                          </p:val>
                                        </p:tav>
                                      </p:tavLst>
                                    </p:anim>
                                    <p:anim calcmode="lin" valueType="num">
                                      <p:cBhvr>
                                        <p:cTn id="3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457200"/>
            <a:ext cx="8763000" cy="5632311"/>
          </a:xfrm>
          <a:prstGeom prst="rect">
            <a:avLst/>
          </a:prstGeom>
          <a:noFill/>
        </p:spPr>
        <p:txBody>
          <a:bodyPr wrap="square" rtlCol="0">
            <a:spAutoFit/>
          </a:bodyPr>
          <a:lstStyle/>
          <a:p>
            <a:r>
              <a:rPr lang="en-US" sz="2400" b="1" dirty="0"/>
              <a:t>Question 42</a:t>
            </a:r>
            <a:r>
              <a:rPr lang="en-US" sz="2400" dirty="0"/>
              <a:t>. The word “</a:t>
            </a:r>
            <a:r>
              <a:rPr lang="en-US" sz="2400" b="1" dirty="0"/>
              <a:t>them</a:t>
            </a:r>
            <a:r>
              <a:rPr lang="en-US" sz="2400" dirty="0"/>
              <a:t>” in paragraph 4 refers to ______.</a:t>
            </a:r>
          </a:p>
          <a:p>
            <a:r>
              <a:rPr lang="en-US" sz="2400" dirty="0"/>
              <a:t>	</a:t>
            </a:r>
            <a:r>
              <a:rPr lang="en-US" sz="2400" b="1" dirty="0"/>
              <a:t>A</a:t>
            </a:r>
            <a:r>
              <a:rPr lang="en-US" sz="2400" dirty="0"/>
              <a:t>. signs 	</a:t>
            </a:r>
            <a:r>
              <a:rPr lang="en-US" sz="2400" b="1" dirty="0"/>
              <a:t>B</a:t>
            </a:r>
            <a:r>
              <a:rPr lang="en-US" sz="2400" dirty="0"/>
              <a:t>. their habitats 	</a:t>
            </a:r>
            <a:r>
              <a:rPr lang="en-US" sz="2400" b="1" dirty="0"/>
              <a:t>C</a:t>
            </a:r>
            <a:r>
              <a:rPr lang="en-US" sz="2400" dirty="0"/>
              <a:t>. endangered animals 	</a:t>
            </a:r>
            <a:r>
              <a:rPr lang="en-US" sz="2400" b="1" dirty="0"/>
              <a:t>D</a:t>
            </a:r>
            <a:r>
              <a:rPr lang="en-US" sz="2400" dirty="0"/>
              <a:t>. zoos</a:t>
            </a:r>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Đọc</a:t>
            </a:r>
            <a:r>
              <a:rPr lang="en-US" sz="2400" dirty="0"/>
              <a:t> </a:t>
            </a:r>
            <a:r>
              <a:rPr lang="en-US" sz="2400" dirty="0" err="1"/>
              <a:t>hiểu</a:t>
            </a:r>
            <a:endParaRPr lang="en-US" sz="2400" dirty="0"/>
          </a:p>
          <a:p>
            <a:r>
              <a:rPr lang="en-US" sz="2400" dirty="0" err="1"/>
              <a:t>Giải</a:t>
            </a:r>
            <a:r>
              <a:rPr lang="en-US" sz="2400" dirty="0"/>
              <a:t> </a:t>
            </a:r>
            <a:r>
              <a:rPr lang="en-US" sz="2400" dirty="0" err="1"/>
              <a:t>thích</a:t>
            </a:r>
            <a:r>
              <a:rPr lang="en-US" sz="2400" dirty="0"/>
              <a:t>: </a:t>
            </a:r>
            <a:r>
              <a:rPr lang="vi-VN" sz="2400" dirty="0"/>
              <a:t>Từ “</a:t>
            </a:r>
            <a:r>
              <a:rPr lang="en-US" sz="2400" dirty="0"/>
              <a:t>them</a:t>
            </a:r>
            <a:r>
              <a:rPr lang="vi-VN" sz="2400" dirty="0"/>
              <a:t>” trong đoạn 4 đề cập đến ______.</a:t>
            </a:r>
            <a:endParaRPr lang="en-US" sz="2400" dirty="0"/>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vi-VN" sz="2400" dirty="0"/>
              <a:t>	A. dấu hiệu 	B. môi trường sống của chúng </a:t>
            </a:r>
            <a:endParaRPr lang="en-US" sz="2400" dirty="0"/>
          </a:p>
          <a:p>
            <a:r>
              <a:rPr lang="vi-VN" sz="2400" dirty="0"/>
              <a:t>	C. động vật có nguy cơ tuyệt chủng 	D. vườn thú</a:t>
            </a:r>
            <a:endParaRPr lang="en-US" sz="2400" dirty="0"/>
          </a:p>
          <a:p>
            <a:r>
              <a:rPr lang="en-US" sz="2400" dirty="0" err="1"/>
              <a:t>Thông</a:t>
            </a:r>
            <a:r>
              <a:rPr lang="en-US" sz="2400" dirty="0"/>
              <a:t> tin: However, zoos that breed endangered animals, such as big cats and Asian elephants, often do not release </a:t>
            </a:r>
            <a:r>
              <a:rPr lang="en-US" sz="2400" b="1" dirty="0"/>
              <a:t>them</a:t>
            </a:r>
            <a:r>
              <a:rPr lang="en-US" sz="2400" dirty="0"/>
              <a:t> to the wild.</a:t>
            </a:r>
          </a:p>
          <a:p>
            <a:r>
              <a:rPr lang="en-US" sz="2400" dirty="0" err="1"/>
              <a:t>Tạm</a:t>
            </a:r>
            <a:r>
              <a:rPr lang="en-US" sz="2400" dirty="0"/>
              <a:t> </a:t>
            </a:r>
            <a:r>
              <a:rPr lang="en-US" sz="2400" dirty="0" err="1"/>
              <a:t>dịch</a:t>
            </a:r>
            <a:r>
              <a:rPr lang="en-US" sz="2400" dirty="0"/>
              <a:t>: </a:t>
            </a:r>
            <a:r>
              <a:rPr lang="en-US" sz="2400" dirty="0" err="1"/>
              <a:t>Tuy</a:t>
            </a:r>
            <a:r>
              <a:rPr lang="en-US" sz="2400" dirty="0"/>
              <a:t> </a:t>
            </a:r>
            <a:r>
              <a:rPr lang="en-US" sz="2400" dirty="0" err="1"/>
              <a:t>nhiên</a:t>
            </a:r>
            <a:r>
              <a:rPr lang="en-US" sz="2400" dirty="0"/>
              <a:t>, </a:t>
            </a:r>
            <a:r>
              <a:rPr lang="en-US" sz="2400" dirty="0" err="1"/>
              <a:t>các</a:t>
            </a:r>
            <a:r>
              <a:rPr lang="en-US" sz="2400" dirty="0"/>
              <a:t> </a:t>
            </a:r>
            <a:r>
              <a:rPr lang="en-US" sz="2400" dirty="0" err="1"/>
              <a:t>vườn</a:t>
            </a:r>
            <a:r>
              <a:rPr lang="en-US" sz="2400" dirty="0"/>
              <a:t> </a:t>
            </a:r>
            <a:r>
              <a:rPr lang="en-US" sz="2400" dirty="0" err="1"/>
              <a:t>thú</a:t>
            </a:r>
            <a:r>
              <a:rPr lang="en-US" sz="2400" dirty="0"/>
              <a:t> </a:t>
            </a:r>
            <a:r>
              <a:rPr lang="en-US" sz="2400" dirty="0" err="1"/>
              <a:t>nuôi</a:t>
            </a:r>
            <a:r>
              <a:rPr lang="en-US" sz="2400" dirty="0"/>
              <a:t> </a:t>
            </a:r>
            <a:r>
              <a:rPr lang="en-US" sz="2400" dirty="0" err="1"/>
              <a:t>các</a:t>
            </a:r>
            <a:r>
              <a:rPr lang="en-US" sz="2400" dirty="0"/>
              <a:t> </a:t>
            </a:r>
            <a:r>
              <a:rPr lang="en-US" sz="2400" dirty="0" err="1"/>
              <a:t>loài</a:t>
            </a:r>
            <a:r>
              <a:rPr lang="en-US" sz="2400" dirty="0"/>
              <a:t> </a:t>
            </a:r>
            <a:r>
              <a:rPr lang="en-US" sz="2400" dirty="0" err="1"/>
              <a:t>động</a:t>
            </a:r>
            <a:r>
              <a:rPr lang="en-US" sz="2400" dirty="0"/>
              <a:t> </a:t>
            </a:r>
            <a:r>
              <a:rPr lang="en-US" sz="2400" dirty="0" err="1"/>
              <a:t>vật</a:t>
            </a:r>
            <a:r>
              <a:rPr lang="en-US" sz="2400" dirty="0"/>
              <a:t> </a:t>
            </a:r>
            <a:r>
              <a:rPr lang="en-US" sz="2400" dirty="0" err="1"/>
              <a:t>có</a:t>
            </a:r>
            <a:r>
              <a:rPr lang="en-US" sz="2400" dirty="0"/>
              <a:t> </a:t>
            </a:r>
            <a:r>
              <a:rPr lang="en-US" sz="2400" dirty="0" err="1"/>
              <a:t>nguy</a:t>
            </a:r>
            <a:r>
              <a:rPr lang="en-US" sz="2400" dirty="0"/>
              <a:t> </a:t>
            </a:r>
            <a:r>
              <a:rPr lang="en-US" sz="2400" dirty="0" err="1"/>
              <a:t>cơ</a:t>
            </a:r>
            <a:r>
              <a:rPr lang="en-US" sz="2400" dirty="0"/>
              <a:t> </a:t>
            </a:r>
            <a:r>
              <a:rPr lang="en-US" sz="2400" dirty="0" err="1"/>
              <a:t>tuyệt</a:t>
            </a:r>
            <a:r>
              <a:rPr lang="en-US" sz="2400" dirty="0"/>
              <a:t> </a:t>
            </a:r>
            <a:r>
              <a:rPr lang="en-US" sz="2400" dirty="0" err="1"/>
              <a:t>chủng</a:t>
            </a:r>
            <a:r>
              <a:rPr lang="en-US" sz="2400" dirty="0"/>
              <a:t>, </a:t>
            </a:r>
            <a:r>
              <a:rPr lang="en-US" sz="2400" dirty="0" err="1"/>
              <a:t>chẳng</a:t>
            </a:r>
            <a:r>
              <a:rPr lang="en-US" sz="2400" dirty="0"/>
              <a:t> </a:t>
            </a:r>
            <a:r>
              <a:rPr lang="en-US" sz="2400" dirty="0" err="1"/>
              <a:t>hạn</a:t>
            </a:r>
            <a:r>
              <a:rPr lang="en-US" sz="2400" dirty="0"/>
              <a:t> </a:t>
            </a:r>
            <a:r>
              <a:rPr lang="en-US" sz="2400" dirty="0" err="1"/>
              <a:t>như</a:t>
            </a:r>
            <a:r>
              <a:rPr lang="en-US" sz="2400" dirty="0"/>
              <a:t> </a:t>
            </a:r>
            <a:r>
              <a:rPr lang="en-US" sz="2400" dirty="0" err="1"/>
              <a:t>mèo</a:t>
            </a:r>
            <a:r>
              <a:rPr lang="en-US" sz="2400" dirty="0"/>
              <a:t> </a:t>
            </a:r>
            <a:r>
              <a:rPr lang="en-US" sz="2400" dirty="0" err="1"/>
              <a:t>lớn</a:t>
            </a:r>
            <a:r>
              <a:rPr lang="en-US" sz="2400" dirty="0"/>
              <a:t> </a:t>
            </a:r>
            <a:r>
              <a:rPr lang="en-US" sz="2400" dirty="0" err="1"/>
              <a:t>và</a:t>
            </a:r>
            <a:r>
              <a:rPr lang="en-US" sz="2400" dirty="0"/>
              <a:t> </a:t>
            </a:r>
            <a:r>
              <a:rPr lang="en-US" sz="2400" dirty="0" err="1"/>
              <a:t>voi</a:t>
            </a:r>
            <a:r>
              <a:rPr lang="en-US" sz="2400" dirty="0"/>
              <a:t> </a:t>
            </a:r>
            <a:r>
              <a:rPr lang="en-US" sz="2400" dirty="0" err="1"/>
              <a:t>châu</a:t>
            </a:r>
            <a:r>
              <a:rPr lang="en-US" sz="2400" dirty="0"/>
              <a:t> Á, </a:t>
            </a:r>
            <a:r>
              <a:rPr lang="en-US" sz="2400" dirty="0" err="1"/>
              <a:t>thường</a:t>
            </a:r>
            <a:r>
              <a:rPr lang="en-US" sz="2400" dirty="0"/>
              <a:t> </a:t>
            </a:r>
            <a:r>
              <a:rPr lang="en-US" sz="2400" dirty="0" err="1"/>
              <a:t>không</a:t>
            </a:r>
            <a:r>
              <a:rPr lang="en-US" sz="2400" dirty="0"/>
              <a:t> </a:t>
            </a:r>
            <a:r>
              <a:rPr lang="en-US" sz="2400" dirty="0" err="1"/>
              <a:t>thả</a:t>
            </a:r>
            <a:r>
              <a:rPr lang="en-US" sz="2400" dirty="0"/>
              <a:t> </a:t>
            </a:r>
            <a:r>
              <a:rPr lang="en-US" sz="2400" dirty="0" err="1"/>
              <a:t>chúng</a:t>
            </a:r>
            <a:r>
              <a:rPr lang="en-US" sz="2400" dirty="0"/>
              <a:t> </a:t>
            </a:r>
            <a:r>
              <a:rPr lang="en-US" sz="2400" dirty="0" err="1"/>
              <a:t>về</a:t>
            </a:r>
            <a:r>
              <a:rPr lang="en-US" sz="2400" dirty="0"/>
              <a:t> </a:t>
            </a:r>
            <a:r>
              <a:rPr lang="en-US" sz="2400" dirty="0" err="1"/>
              <a:t>tự</a:t>
            </a:r>
            <a:r>
              <a:rPr lang="en-US" sz="2400" dirty="0"/>
              <a:t> </a:t>
            </a:r>
            <a:r>
              <a:rPr lang="en-US" sz="2400" dirty="0" err="1"/>
              <a:t>nhiên</a:t>
            </a:r>
            <a:r>
              <a:rPr lang="en-US" sz="2400" dirty="0"/>
              <a:t>.</a:t>
            </a:r>
          </a:p>
          <a:p>
            <a:endParaRPr lang="en-US" sz="2400" dirty="0"/>
          </a:p>
        </p:txBody>
      </p:sp>
      <p:sp>
        <p:nvSpPr>
          <p:cNvPr id="3" name="Oval 2"/>
          <p:cNvSpPr/>
          <p:nvPr/>
        </p:nvSpPr>
        <p:spPr>
          <a:xfrm>
            <a:off x="5638800" y="9144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56222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barn(inVertical)">
                                      <p:cBhvr>
                                        <p:cTn id="3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52400"/>
            <a:ext cx="8763000" cy="7201972"/>
          </a:xfrm>
          <a:prstGeom prst="rect">
            <a:avLst/>
          </a:prstGeom>
          <a:noFill/>
        </p:spPr>
        <p:txBody>
          <a:bodyPr wrap="square" rtlCol="0">
            <a:spAutoFit/>
          </a:bodyPr>
          <a:lstStyle/>
          <a:p>
            <a:r>
              <a:rPr lang="en-US" sz="2200" b="1" dirty="0"/>
              <a:t>Question 43</a:t>
            </a:r>
            <a:r>
              <a:rPr lang="en-US" sz="2200" dirty="0"/>
              <a:t>. Which of the following is TRUE according to the passage?</a:t>
            </a:r>
          </a:p>
          <a:p>
            <a:r>
              <a:rPr lang="en-US" sz="2200" dirty="0"/>
              <a:t>	</a:t>
            </a:r>
            <a:r>
              <a:rPr lang="en-US" sz="2200" b="1" dirty="0"/>
              <a:t>A</a:t>
            </a:r>
            <a:r>
              <a:rPr lang="en-US" sz="2200" dirty="0"/>
              <a:t>. Zoos educate people by showing them animals’ natural behavior.</a:t>
            </a:r>
          </a:p>
          <a:p>
            <a:r>
              <a:rPr lang="en-US" sz="2200" dirty="0"/>
              <a:t>	</a:t>
            </a:r>
            <a:r>
              <a:rPr lang="en-US" sz="2200" b="1" dirty="0"/>
              <a:t>B</a:t>
            </a:r>
            <a:r>
              <a:rPr lang="en-US" sz="2200" dirty="0"/>
              <a:t>. Zoos remain animals’ protective habitats.</a:t>
            </a:r>
          </a:p>
          <a:p>
            <a:r>
              <a:rPr lang="en-US" sz="2200" dirty="0"/>
              <a:t>	</a:t>
            </a:r>
            <a:r>
              <a:rPr lang="en-US" sz="2200" b="1" dirty="0"/>
              <a:t>C</a:t>
            </a:r>
            <a:r>
              <a:rPr lang="en-US" sz="2200" dirty="0"/>
              <a:t>. Zoos always release endangered animals to the wild.</a:t>
            </a:r>
          </a:p>
          <a:p>
            <a:r>
              <a:rPr lang="en-US" sz="2200" dirty="0"/>
              <a:t>	</a:t>
            </a:r>
            <a:r>
              <a:rPr lang="en-US" sz="2200" b="1" dirty="0"/>
              <a:t>D</a:t>
            </a:r>
            <a:r>
              <a:rPr lang="en-US" sz="2200" dirty="0"/>
              <a:t>. Zoos keep animals in small spaces</a:t>
            </a:r>
          </a:p>
          <a:p>
            <a:r>
              <a:rPr lang="en-US" sz="2200" b="1" dirty="0"/>
              <a:t>Question 43: </a:t>
            </a:r>
            <a:r>
              <a:rPr lang="en-US" sz="2200" b="1" dirty="0" err="1"/>
              <a:t>Đáp</a:t>
            </a:r>
            <a:r>
              <a:rPr lang="en-US" sz="2200" b="1" dirty="0"/>
              <a:t> </a:t>
            </a:r>
            <a:r>
              <a:rPr lang="en-US" sz="2200" b="1" dirty="0" err="1"/>
              <a:t>án</a:t>
            </a:r>
            <a:r>
              <a:rPr lang="en-US" sz="2200" b="1" dirty="0"/>
              <a:t>: D</a:t>
            </a:r>
            <a:endParaRPr lang="en-US" sz="2200" dirty="0"/>
          </a:p>
          <a:p>
            <a:r>
              <a:rPr lang="en-US" sz="2200" dirty="0" err="1"/>
              <a:t>Kiến</a:t>
            </a:r>
            <a:r>
              <a:rPr lang="en-US" sz="2200" dirty="0"/>
              <a:t> </a:t>
            </a:r>
            <a:r>
              <a:rPr lang="en-US" sz="2200" dirty="0" err="1"/>
              <a:t>thức</a:t>
            </a:r>
            <a:r>
              <a:rPr lang="en-US" sz="2200" dirty="0"/>
              <a:t>: </a:t>
            </a:r>
            <a:r>
              <a:rPr lang="en-US" sz="2200" dirty="0" err="1"/>
              <a:t>Đọc</a:t>
            </a:r>
            <a:r>
              <a:rPr lang="en-US" sz="2200" dirty="0"/>
              <a:t> </a:t>
            </a:r>
            <a:r>
              <a:rPr lang="en-US" sz="2200" dirty="0" err="1"/>
              <a:t>hiểu</a:t>
            </a:r>
            <a:endParaRPr lang="en-US" sz="2200" dirty="0"/>
          </a:p>
          <a:p>
            <a:r>
              <a:rPr lang="en-US" sz="2200" dirty="0" err="1"/>
              <a:t>Giải</a:t>
            </a:r>
            <a:r>
              <a:rPr lang="en-US" sz="2200" dirty="0"/>
              <a:t> </a:t>
            </a:r>
            <a:r>
              <a:rPr lang="en-US" sz="2200" dirty="0" err="1"/>
              <a:t>thích</a:t>
            </a:r>
            <a:r>
              <a:rPr lang="en-US" sz="2200" dirty="0"/>
              <a:t>: </a:t>
            </a:r>
            <a:r>
              <a:rPr lang="en-US" sz="2200" dirty="0" err="1"/>
              <a:t>Điều</a:t>
            </a:r>
            <a:r>
              <a:rPr lang="en-US" sz="2200" dirty="0"/>
              <a:t> </a:t>
            </a:r>
            <a:r>
              <a:rPr lang="en-US" sz="2200" dirty="0" err="1"/>
              <a:t>nào</a:t>
            </a:r>
            <a:r>
              <a:rPr lang="en-US" sz="2200" dirty="0"/>
              <a:t> </a:t>
            </a:r>
            <a:r>
              <a:rPr lang="en-US" sz="2200" dirty="0" err="1"/>
              <a:t>sau</a:t>
            </a:r>
            <a:r>
              <a:rPr lang="en-US" sz="2200" dirty="0"/>
              <a:t> </a:t>
            </a:r>
            <a:r>
              <a:rPr lang="en-US" sz="2200" dirty="0" err="1"/>
              <a:t>đây</a:t>
            </a:r>
            <a:r>
              <a:rPr lang="en-US" sz="2200" dirty="0"/>
              <a:t> </a:t>
            </a:r>
            <a:r>
              <a:rPr lang="en-US" sz="2200" dirty="0" err="1"/>
              <a:t>là</a:t>
            </a:r>
            <a:r>
              <a:rPr lang="en-US" sz="2200" dirty="0"/>
              <a:t> ĐÚNG </a:t>
            </a:r>
            <a:r>
              <a:rPr lang="en-US" sz="2200" dirty="0" err="1"/>
              <a:t>theo</a:t>
            </a:r>
            <a:r>
              <a:rPr lang="en-US" sz="2200" dirty="0"/>
              <a:t> </a:t>
            </a:r>
            <a:r>
              <a:rPr lang="en-US" sz="2200" dirty="0" err="1"/>
              <a:t>đoạn</a:t>
            </a:r>
            <a:r>
              <a:rPr lang="en-US" sz="2200" dirty="0"/>
              <a:t> </a:t>
            </a:r>
            <a:r>
              <a:rPr lang="en-US" sz="2200" dirty="0" err="1"/>
              <a:t>văn</a:t>
            </a:r>
            <a:r>
              <a:rPr lang="en-US" sz="2200" dirty="0"/>
              <a:t>?</a:t>
            </a:r>
          </a:p>
          <a:p>
            <a:r>
              <a:rPr lang="en-US" sz="2200" dirty="0" err="1"/>
              <a:t>Xét</a:t>
            </a:r>
            <a:r>
              <a:rPr lang="en-US" sz="2200" dirty="0"/>
              <a:t> </a:t>
            </a:r>
            <a:r>
              <a:rPr lang="en-US" sz="2200" dirty="0" err="1"/>
              <a:t>các</a:t>
            </a:r>
            <a:r>
              <a:rPr lang="en-US" sz="2200" dirty="0"/>
              <a:t> </a:t>
            </a:r>
            <a:r>
              <a:rPr lang="en-US" sz="2200" dirty="0" err="1"/>
              <a:t>đáp</a:t>
            </a:r>
            <a:r>
              <a:rPr lang="en-US" sz="2200" dirty="0"/>
              <a:t> </a:t>
            </a:r>
            <a:r>
              <a:rPr lang="en-US" sz="2200" dirty="0" err="1"/>
              <a:t>án</a:t>
            </a:r>
            <a:r>
              <a:rPr lang="en-US" sz="2200" dirty="0"/>
              <a:t>:</a:t>
            </a:r>
          </a:p>
          <a:p>
            <a:r>
              <a:rPr lang="en-US" sz="2200" dirty="0"/>
              <a:t>	A. </a:t>
            </a:r>
            <a:r>
              <a:rPr lang="en-US" sz="2200" dirty="0" err="1"/>
              <a:t>Các</a:t>
            </a:r>
            <a:r>
              <a:rPr lang="en-US" sz="2200" dirty="0"/>
              <a:t> </a:t>
            </a:r>
            <a:r>
              <a:rPr lang="en-US" sz="2200" dirty="0" err="1"/>
              <a:t>vườn</a:t>
            </a:r>
            <a:r>
              <a:rPr lang="en-US" sz="2200" dirty="0"/>
              <a:t> </a:t>
            </a:r>
            <a:r>
              <a:rPr lang="en-US" sz="2200" dirty="0" err="1"/>
              <a:t>thú</a:t>
            </a:r>
            <a:r>
              <a:rPr lang="en-US" sz="2200" dirty="0"/>
              <a:t> </a:t>
            </a:r>
            <a:r>
              <a:rPr lang="en-US" sz="2200" dirty="0" err="1"/>
              <a:t>giáo</a:t>
            </a:r>
            <a:r>
              <a:rPr lang="en-US" sz="2200" dirty="0"/>
              <a:t> </a:t>
            </a:r>
            <a:r>
              <a:rPr lang="en-US" sz="2200" dirty="0" err="1"/>
              <a:t>dục</a:t>
            </a:r>
            <a:r>
              <a:rPr lang="en-US" sz="2200" dirty="0"/>
              <a:t> con </a:t>
            </a:r>
            <a:r>
              <a:rPr lang="en-US" sz="2200" dirty="0" err="1"/>
              <a:t>người</a:t>
            </a:r>
            <a:r>
              <a:rPr lang="en-US" sz="2200" dirty="0"/>
              <a:t> </a:t>
            </a:r>
            <a:r>
              <a:rPr lang="en-US" sz="2200" dirty="0" err="1"/>
              <a:t>bằng</a:t>
            </a:r>
            <a:r>
              <a:rPr lang="en-US" sz="2200" dirty="0"/>
              <a:t> </a:t>
            </a:r>
            <a:r>
              <a:rPr lang="en-US" sz="2200" dirty="0" err="1"/>
              <a:t>cách</a:t>
            </a:r>
            <a:r>
              <a:rPr lang="en-US" sz="2200" dirty="0"/>
              <a:t> </a:t>
            </a:r>
            <a:r>
              <a:rPr lang="en-US" sz="2200" dirty="0" err="1"/>
              <a:t>cho</a:t>
            </a:r>
            <a:r>
              <a:rPr lang="en-US" sz="2200" dirty="0"/>
              <a:t> </a:t>
            </a:r>
            <a:r>
              <a:rPr lang="en-US" sz="2200" dirty="0" err="1"/>
              <a:t>họ</a:t>
            </a:r>
            <a:r>
              <a:rPr lang="en-US" sz="2200" dirty="0"/>
              <a:t> </a:t>
            </a:r>
            <a:r>
              <a:rPr lang="en-US" sz="2200" dirty="0" err="1"/>
              <a:t>thấy</a:t>
            </a:r>
            <a:r>
              <a:rPr lang="en-US" sz="2200" dirty="0"/>
              <a:t> </a:t>
            </a:r>
            <a:r>
              <a:rPr lang="en-US" sz="2200" dirty="0" err="1"/>
              <a:t>hành</a:t>
            </a:r>
            <a:r>
              <a:rPr lang="en-US" sz="2200" dirty="0"/>
              <a:t> vi </a:t>
            </a:r>
            <a:r>
              <a:rPr lang="en-US" sz="2200" dirty="0" err="1"/>
              <a:t>tự</a:t>
            </a:r>
            <a:r>
              <a:rPr lang="en-US" sz="2200" dirty="0"/>
              <a:t> </a:t>
            </a:r>
            <a:r>
              <a:rPr lang="en-US" sz="2200" dirty="0" err="1"/>
              <a:t>nhiên</a:t>
            </a:r>
            <a:r>
              <a:rPr lang="en-US" sz="2200" dirty="0"/>
              <a:t> </a:t>
            </a:r>
            <a:r>
              <a:rPr lang="en-US" sz="2200" dirty="0" err="1"/>
              <a:t>của</a:t>
            </a:r>
            <a:r>
              <a:rPr lang="en-US" sz="2200" dirty="0"/>
              <a:t> </a:t>
            </a:r>
            <a:r>
              <a:rPr lang="en-US" sz="2200" dirty="0" err="1"/>
              <a:t>động</a:t>
            </a:r>
            <a:r>
              <a:rPr lang="en-US" sz="2200" dirty="0"/>
              <a:t> </a:t>
            </a:r>
            <a:r>
              <a:rPr lang="en-US" sz="2200" dirty="0" err="1"/>
              <a:t>vật</a:t>
            </a:r>
            <a:r>
              <a:rPr lang="en-US" sz="2200" dirty="0"/>
              <a:t>.</a:t>
            </a:r>
          </a:p>
          <a:p>
            <a:r>
              <a:rPr lang="en-US" sz="2200" dirty="0"/>
              <a:t>	B. </a:t>
            </a:r>
            <a:r>
              <a:rPr lang="en-US" sz="2200" dirty="0" err="1"/>
              <a:t>Các</a:t>
            </a:r>
            <a:r>
              <a:rPr lang="en-US" sz="2200" dirty="0"/>
              <a:t> </a:t>
            </a:r>
            <a:r>
              <a:rPr lang="en-US" sz="2200" dirty="0" err="1"/>
              <a:t>vườn</a:t>
            </a:r>
            <a:r>
              <a:rPr lang="en-US" sz="2200" dirty="0"/>
              <a:t> </a:t>
            </a:r>
            <a:r>
              <a:rPr lang="en-US" sz="2200" dirty="0" err="1"/>
              <a:t>thú</a:t>
            </a:r>
            <a:r>
              <a:rPr lang="en-US" sz="2200" dirty="0"/>
              <a:t> </a:t>
            </a:r>
            <a:r>
              <a:rPr lang="en-US" sz="2200" dirty="0" err="1"/>
              <a:t>vẫn</a:t>
            </a:r>
            <a:r>
              <a:rPr lang="en-US" sz="2200" dirty="0"/>
              <a:t> </a:t>
            </a:r>
            <a:r>
              <a:rPr lang="en-US" sz="2200" dirty="0" err="1"/>
              <a:t>là</a:t>
            </a:r>
            <a:r>
              <a:rPr lang="en-US" sz="2200" dirty="0"/>
              <a:t> </a:t>
            </a:r>
            <a:r>
              <a:rPr lang="en-US" sz="2200" dirty="0" err="1"/>
              <a:t>môi</a:t>
            </a:r>
            <a:r>
              <a:rPr lang="en-US" sz="2200" dirty="0"/>
              <a:t> </a:t>
            </a:r>
            <a:r>
              <a:rPr lang="en-US" sz="2200" dirty="0" err="1"/>
              <a:t>trường</a:t>
            </a:r>
            <a:r>
              <a:rPr lang="en-US" sz="2200" dirty="0"/>
              <a:t> </a:t>
            </a:r>
            <a:r>
              <a:rPr lang="en-US" sz="2200" dirty="0" err="1"/>
              <a:t>sống</a:t>
            </a:r>
            <a:r>
              <a:rPr lang="en-US" sz="2200" dirty="0"/>
              <a:t> </a:t>
            </a:r>
            <a:r>
              <a:rPr lang="en-US" sz="2200" dirty="0" err="1"/>
              <a:t>bảo</a:t>
            </a:r>
            <a:r>
              <a:rPr lang="en-US" sz="2200" dirty="0"/>
              <a:t> </a:t>
            </a:r>
            <a:r>
              <a:rPr lang="en-US" sz="2200" dirty="0" err="1"/>
              <a:t>vệ</a:t>
            </a:r>
            <a:r>
              <a:rPr lang="en-US" sz="2200" dirty="0"/>
              <a:t> </a:t>
            </a:r>
            <a:r>
              <a:rPr lang="en-US" sz="2200" dirty="0" err="1"/>
              <a:t>của</a:t>
            </a:r>
            <a:r>
              <a:rPr lang="en-US" sz="2200" dirty="0"/>
              <a:t> </a:t>
            </a:r>
            <a:r>
              <a:rPr lang="en-US" sz="2200" dirty="0" err="1"/>
              <a:t>động</a:t>
            </a:r>
            <a:r>
              <a:rPr lang="en-US" sz="2200" dirty="0"/>
              <a:t> </a:t>
            </a:r>
            <a:r>
              <a:rPr lang="en-US" sz="2200" dirty="0" err="1"/>
              <a:t>vật</a:t>
            </a:r>
            <a:r>
              <a:rPr lang="en-US" sz="2200" dirty="0"/>
              <a:t>.</a:t>
            </a:r>
          </a:p>
          <a:p>
            <a:r>
              <a:rPr lang="en-US" sz="2200" dirty="0"/>
              <a:t>	C. </a:t>
            </a:r>
            <a:r>
              <a:rPr lang="en-US" sz="2200" dirty="0" err="1"/>
              <a:t>Các</a:t>
            </a:r>
            <a:r>
              <a:rPr lang="en-US" sz="2200" dirty="0"/>
              <a:t> </a:t>
            </a:r>
            <a:r>
              <a:rPr lang="en-US" sz="2200" dirty="0" err="1"/>
              <a:t>vườn</a:t>
            </a:r>
            <a:r>
              <a:rPr lang="en-US" sz="2200" dirty="0"/>
              <a:t> </a:t>
            </a:r>
            <a:r>
              <a:rPr lang="en-US" sz="2200" dirty="0" err="1"/>
              <a:t>thú</a:t>
            </a:r>
            <a:r>
              <a:rPr lang="en-US" sz="2200" dirty="0"/>
              <a:t> </a:t>
            </a:r>
            <a:r>
              <a:rPr lang="en-US" sz="2200" dirty="0" err="1"/>
              <a:t>luôn</a:t>
            </a:r>
            <a:r>
              <a:rPr lang="en-US" sz="2200" dirty="0"/>
              <a:t> </a:t>
            </a:r>
            <a:r>
              <a:rPr lang="en-US" sz="2200" dirty="0" err="1"/>
              <a:t>thả</a:t>
            </a:r>
            <a:r>
              <a:rPr lang="en-US" sz="2200" dirty="0"/>
              <a:t> </a:t>
            </a:r>
            <a:r>
              <a:rPr lang="en-US" sz="2200" dirty="0" err="1"/>
              <a:t>các</a:t>
            </a:r>
            <a:r>
              <a:rPr lang="en-US" sz="2200" dirty="0"/>
              <a:t> </a:t>
            </a:r>
            <a:r>
              <a:rPr lang="en-US" sz="2200" dirty="0" err="1"/>
              <a:t>loài</a:t>
            </a:r>
            <a:r>
              <a:rPr lang="en-US" sz="2200" dirty="0"/>
              <a:t> </a:t>
            </a:r>
            <a:r>
              <a:rPr lang="en-US" sz="2200" dirty="0" err="1"/>
              <a:t>động</a:t>
            </a:r>
            <a:r>
              <a:rPr lang="en-US" sz="2200" dirty="0"/>
              <a:t> </a:t>
            </a:r>
            <a:r>
              <a:rPr lang="en-US" sz="2200" dirty="0" err="1"/>
              <a:t>vật</a:t>
            </a:r>
            <a:r>
              <a:rPr lang="en-US" sz="2200" dirty="0"/>
              <a:t> </a:t>
            </a:r>
            <a:r>
              <a:rPr lang="en-US" sz="2200" dirty="0" err="1"/>
              <a:t>có</a:t>
            </a:r>
            <a:r>
              <a:rPr lang="en-US" sz="2200" dirty="0"/>
              <a:t> </a:t>
            </a:r>
            <a:r>
              <a:rPr lang="en-US" sz="2200" dirty="0" err="1"/>
              <a:t>nguy</a:t>
            </a:r>
            <a:r>
              <a:rPr lang="en-US" sz="2200" dirty="0"/>
              <a:t> </a:t>
            </a:r>
            <a:r>
              <a:rPr lang="en-US" sz="2200" dirty="0" err="1"/>
              <a:t>cơ</a:t>
            </a:r>
            <a:r>
              <a:rPr lang="en-US" sz="2200" dirty="0"/>
              <a:t> </a:t>
            </a:r>
            <a:r>
              <a:rPr lang="en-US" sz="2200" dirty="0" err="1"/>
              <a:t>tuyệt</a:t>
            </a:r>
            <a:r>
              <a:rPr lang="en-US" sz="2200" dirty="0"/>
              <a:t> </a:t>
            </a:r>
            <a:r>
              <a:rPr lang="en-US" sz="2200" dirty="0" err="1"/>
              <a:t>chủng</a:t>
            </a:r>
            <a:r>
              <a:rPr lang="en-US" sz="2200" dirty="0"/>
              <a:t> </a:t>
            </a:r>
            <a:r>
              <a:rPr lang="en-US" sz="2200" dirty="0" err="1"/>
              <a:t>về</a:t>
            </a:r>
            <a:r>
              <a:rPr lang="en-US" sz="2200" dirty="0"/>
              <a:t> </a:t>
            </a:r>
            <a:r>
              <a:rPr lang="en-US" sz="2200" dirty="0" err="1"/>
              <a:t>tự</a:t>
            </a:r>
            <a:r>
              <a:rPr lang="en-US" sz="2200" dirty="0"/>
              <a:t> </a:t>
            </a:r>
            <a:r>
              <a:rPr lang="en-US" sz="2200" dirty="0" err="1"/>
              <a:t>nhiên</a:t>
            </a:r>
            <a:r>
              <a:rPr lang="en-US" sz="2200" dirty="0"/>
              <a:t>.</a:t>
            </a:r>
          </a:p>
          <a:p>
            <a:r>
              <a:rPr lang="en-US" sz="2200" dirty="0"/>
              <a:t>	D. </a:t>
            </a:r>
            <a:r>
              <a:rPr lang="en-US" sz="2200" dirty="0" err="1"/>
              <a:t>Vườn</a:t>
            </a:r>
            <a:r>
              <a:rPr lang="en-US" sz="2200" dirty="0"/>
              <a:t> </a:t>
            </a:r>
            <a:r>
              <a:rPr lang="en-US" sz="2200" dirty="0" err="1"/>
              <a:t>thú</a:t>
            </a:r>
            <a:r>
              <a:rPr lang="en-US" sz="2200" dirty="0"/>
              <a:t> </a:t>
            </a:r>
            <a:r>
              <a:rPr lang="en-US" sz="2200" dirty="0" err="1"/>
              <a:t>nuôi</a:t>
            </a:r>
            <a:r>
              <a:rPr lang="en-US" sz="2200" dirty="0"/>
              <a:t> </a:t>
            </a:r>
            <a:r>
              <a:rPr lang="en-US" sz="2200" dirty="0" err="1"/>
              <a:t>nhốt</a:t>
            </a:r>
            <a:r>
              <a:rPr lang="en-US" sz="2200" dirty="0"/>
              <a:t> </a:t>
            </a:r>
            <a:r>
              <a:rPr lang="en-US" sz="2200" dirty="0" err="1"/>
              <a:t>động</a:t>
            </a:r>
            <a:r>
              <a:rPr lang="en-US" sz="2200" dirty="0"/>
              <a:t> </a:t>
            </a:r>
            <a:r>
              <a:rPr lang="en-US" sz="2200" dirty="0" err="1"/>
              <a:t>vật</a:t>
            </a:r>
            <a:r>
              <a:rPr lang="en-US" sz="2200" dirty="0"/>
              <a:t> </a:t>
            </a:r>
            <a:r>
              <a:rPr lang="en-US" sz="2200" dirty="0" err="1"/>
              <a:t>trong</a:t>
            </a:r>
            <a:r>
              <a:rPr lang="en-US" sz="2200" dirty="0"/>
              <a:t> </a:t>
            </a:r>
            <a:r>
              <a:rPr lang="en-US" sz="2200" dirty="0" err="1"/>
              <a:t>không</a:t>
            </a:r>
            <a:r>
              <a:rPr lang="en-US" sz="2200" dirty="0"/>
              <a:t> </a:t>
            </a:r>
            <a:r>
              <a:rPr lang="en-US" sz="2200" dirty="0" err="1"/>
              <a:t>gian</a:t>
            </a:r>
            <a:r>
              <a:rPr lang="en-US" sz="2200" dirty="0"/>
              <a:t> </a:t>
            </a:r>
            <a:r>
              <a:rPr lang="en-US" sz="2200" dirty="0" err="1"/>
              <a:t>nhỏ</a:t>
            </a:r>
            <a:endParaRPr lang="en-US" sz="2200" dirty="0"/>
          </a:p>
          <a:p>
            <a:r>
              <a:rPr lang="en-US" sz="2200" dirty="0" err="1"/>
              <a:t>Thông</a:t>
            </a:r>
            <a:r>
              <a:rPr lang="en-US" sz="2200" dirty="0"/>
              <a:t> tin: The animals are kept together in small spaces, with no privacy and little opportunity for mental stimulation or physical exercise.</a:t>
            </a:r>
          </a:p>
          <a:p>
            <a:r>
              <a:rPr lang="en-US" sz="2200" dirty="0" err="1"/>
              <a:t>Tạm</a:t>
            </a:r>
            <a:r>
              <a:rPr lang="en-US" sz="2200" dirty="0"/>
              <a:t> </a:t>
            </a:r>
            <a:r>
              <a:rPr lang="en-US" sz="2200" dirty="0" err="1"/>
              <a:t>dịch</a:t>
            </a:r>
            <a:r>
              <a:rPr lang="en-US" sz="2200" dirty="0"/>
              <a:t>: </a:t>
            </a:r>
            <a:r>
              <a:rPr lang="en-US" sz="2200" dirty="0" err="1"/>
              <a:t>Các</a:t>
            </a:r>
            <a:r>
              <a:rPr lang="en-US" sz="2200" dirty="0"/>
              <a:t> con </a:t>
            </a:r>
            <a:r>
              <a:rPr lang="en-US" sz="2200" dirty="0" err="1"/>
              <a:t>vật</a:t>
            </a:r>
            <a:r>
              <a:rPr lang="en-US" sz="2200" dirty="0"/>
              <a:t> </a:t>
            </a:r>
            <a:r>
              <a:rPr lang="en-US" sz="2200" dirty="0" err="1"/>
              <a:t>được</a:t>
            </a:r>
            <a:r>
              <a:rPr lang="en-US" sz="2200" dirty="0"/>
              <a:t> </a:t>
            </a:r>
            <a:r>
              <a:rPr lang="en-US" sz="2200" dirty="0" err="1"/>
              <a:t>nhốt</a:t>
            </a:r>
            <a:r>
              <a:rPr lang="en-US" sz="2200" dirty="0"/>
              <a:t> </a:t>
            </a:r>
            <a:r>
              <a:rPr lang="en-US" sz="2200" dirty="0" err="1"/>
              <a:t>chung</a:t>
            </a:r>
            <a:r>
              <a:rPr lang="en-US" sz="2200" dirty="0"/>
              <a:t> </a:t>
            </a:r>
            <a:r>
              <a:rPr lang="en-US" sz="2200" dirty="0" err="1"/>
              <a:t>với</a:t>
            </a:r>
            <a:r>
              <a:rPr lang="en-US" sz="2200" dirty="0"/>
              <a:t> </a:t>
            </a:r>
            <a:r>
              <a:rPr lang="en-US" sz="2200" dirty="0" err="1"/>
              <a:t>nhau</a:t>
            </a:r>
            <a:r>
              <a:rPr lang="en-US" sz="2200" dirty="0"/>
              <a:t> </a:t>
            </a:r>
            <a:r>
              <a:rPr lang="en-US" sz="2200" dirty="0" err="1"/>
              <a:t>trong</a:t>
            </a:r>
            <a:r>
              <a:rPr lang="en-US" sz="2200" dirty="0"/>
              <a:t> </a:t>
            </a:r>
            <a:r>
              <a:rPr lang="en-US" sz="2200" dirty="0" err="1"/>
              <a:t>những</a:t>
            </a:r>
            <a:r>
              <a:rPr lang="en-US" sz="2200" dirty="0"/>
              <a:t> </a:t>
            </a:r>
            <a:r>
              <a:rPr lang="en-US" sz="2200" dirty="0" err="1"/>
              <a:t>không</a:t>
            </a:r>
            <a:r>
              <a:rPr lang="en-US" sz="2200" dirty="0"/>
              <a:t> </a:t>
            </a:r>
            <a:r>
              <a:rPr lang="en-US" sz="2200" dirty="0" err="1"/>
              <a:t>gian</a:t>
            </a:r>
            <a:r>
              <a:rPr lang="en-US" sz="2200" dirty="0"/>
              <a:t> </a:t>
            </a:r>
            <a:r>
              <a:rPr lang="en-US" sz="2200" dirty="0" err="1"/>
              <a:t>nhỏ</a:t>
            </a:r>
            <a:r>
              <a:rPr lang="en-US" sz="2200" dirty="0"/>
              <a:t>, </a:t>
            </a:r>
            <a:r>
              <a:rPr lang="en-US" sz="2200" dirty="0" err="1"/>
              <a:t>không</a:t>
            </a:r>
            <a:r>
              <a:rPr lang="en-US" sz="2200" dirty="0"/>
              <a:t> </a:t>
            </a:r>
            <a:r>
              <a:rPr lang="en-US" sz="2200" dirty="0" err="1"/>
              <a:t>có</a:t>
            </a:r>
            <a:r>
              <a:rPr lang="en-US" sz="2200" dirty="0"/>
              <a:t> </a:t>
            </a:r>
            <a:r>
              <a:rPr lang="en-US" sz="2200" dirty="0" err="1"/>
              <a:t>sự</a:t>
            </a:r>
            <a:r>
              <a:rPr lang="en-US" sz="2200" dirty="0"/>
              <a:t> </a:t>
            </a:r>
            <a:r>
              <a:rPr lang="en-US" sz="2200" dirty="0" err="1"/>
              <a:t>riêng</a:t>
            </a:r>
            <a:r>
              <a:rPr lang="en-US" sz="2200" dirty="0"/>
              <a:t> </a:t>
            </a:r>
            <a:r>
              <a:rPr lang="en-US" sz="2200" dirty="0" err="1"/>
              <a:t>tư</a:t>
            </a:r>
            <a:r>
              <a:rPr lang="en-US" sz="2200" dirty="0"/>
              <a:t> </a:t>
            </a:r>
            <a:r>
              <a:rPr lang="en-US" sz="2200" dirty="0" err="1"/>
              <a:t>và</a:t>
            </a:r>
            <a:r>
              <a:rPr lang="en-US" sz="2200" dirty="0"/>
              <a:t> </a:t>
            </a:r>
            <a:r>
              <a:rPr lang="en-US" sz="2200" dirty="0" err="1"/>
              <a:t>ít</a:t>
            </a:r>
            <a:r>
              <a:rPr lang="en-US" sz="2200" dirty="0"/>
              <a:t> </a:t>
            </a:r>
            <a:r>
              <a:rPr lang="en-US" sz="2200" dirty="0" err="1"/>
              <a:t>có</a:t>
            </a:r>
            <a:r>
              <a:rPr lang="en-US" sz="2200" dirty="0"/>
              <a:t> </a:t>
            </a:r>
            <a:r>
              <a:rPr lang="en-US" sz="2200" dirty="0" err="1"/>
              <a:t>cơ</a:t>
            </a:r>
            <a:r>
              <a:rPr lang="en-US" sz="2200" dirty="0"/>
              <a:t> </a:t>
            </a:r>
            <a:r>
              <a:rPr lang="en-US" sz="2200" dirty="0" err="1"/>
              <a:t>hội</a:t>
            </a:r>
            <a:r>
              <a:rPr lang="en-US" sz="2200" dirty="0"/>
              <a:t> </a:t>
            </a:r>
            <a:r>
              <a:rPr lang="en-US" sz="2200" dirty="0" err="1"/>
              <a:t>để</a:t>
            </a:r>
            <a:r>
              <a:rPr lang="en-US" sz="2200" dirty="0"/>
              <a:t> </a:t>
            </a:r>
            <a:r>
              <a:rPr lang="en-US" sz="2200" dirty="0" err="1"/>
              <a:t>kích</a:t>
            </a:r>
            <a:r>
              <a:rPr lang="en-US" sz="2200" dirty="0"/>
              <a:t> </a:t>
            </a:r>
            <a:r>
              <a:rPr lang="en-US" sz="2200" dirty="0" err="1"/>
              <a:t>thích</a:t>
            </a:r>
            <a:r>
              <a:rPr lang="en-US" sz="2200" dirty="0"/>
              <a:t> </a:t>
            </a:r>
            <a:r>
              <a:rPr lang="en-US" sz="2200" dirty="0" err="1"/>
              <a:t>tinh</a:t>
            </a:r>
            <a:r>
              <a:rPr lang="en-US" sz="2200" dirty="0"/>
              <a:t> </a:t>
            </a:r>
            <a:r>
              <a:rPr lang="en-US" sz="2200" dirty="0" err="1"/>
              <a:t>thần</a:t>
            </a:r>
            <a:r>
              <a:rPr lang="en-US" sz="2200" dirty="0"/>
              <a:t> </a:t>
            </a:r>
            <a:r>
              <a:rPr lang="en-US" sz="2200" dirty="0" err="1"/>
              <a:t>hoặc</a:t>
            </a:r>
            <a:r>
              <a:rPr lang="en-US" sz="2200" dirty="0"/>
              <a:t> </a:t>
            </a:r>
            <a:r>
              <a:rPr lang="en-US" sz="2200" dirty="0" err="1"/>
              <a:t>rèn</a:t>
            </a:r>
            <a:r>
              <a:rPr lang="en-US" sz="2200" dirty="0"/>
              <a:t> </a:t>
            </a:r>
            <a:r>
              <a:rPr lang="en-US" sz="2200" dirty="0" err="1"/>
              <a:t>luyện</a:t>
            </a:r>
            <a:r>
              <a:rPr lang="en-US" sz="2200" dirty="0"/>
              <a:t> </a:t>
            </a:r>
            <a:r>
              <a:rPr lang="en-US" sz="2200" dirty="0" err="1"/>
              <a:t>thể</a:t>
            </a:r>
            <a:r>
              <a:rPr lang="en-US" sz="2200" dirty="0"/>
              <a:t> </a:t>
            </a:r>
            <a:r>
              <a:rPr lang="en-US" sz="2200" dirty="0" err="1"/>
              <a:t>chất</a:t>
            </a:r>
            <a:r>
              <a:rPr lang="en-US" sz="2200" dirty="0"/>
              <a:t>.</a:t>
            </a:r>
          </a:p>
          <a:p>
            <a:endParaRPr lang="en-US" sz="2200" dirty="0"/>
          </a:p>
        </p:txBody>
      </p:sp>
      <p:sp>
        <p:nvSpPr>
          <p:cNvPr id="3" name="Oval 2"/>
          <p:cNvSpPr/>
          <p:nvPr/>
        </p:nvSpPr>
        <p:spPr>
          <a:xfrm>
            <a:off x="1219200" y="1524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88964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anim calcmode="lin" valueType="num">
                                      <p:cBhvr additive="base">
                                        <p:cTn id="1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anim calcmode="lin" valueType="num">
                                      <p:cBhvr additive="base">
                                        <p:cTn id="1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 calcmode="lin" valueType="num">
                                      <p:cBhvr additive="base">
                                        <p:cTn id="1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anim calcmode="lin" valueType="num">
                                      <p:cBhvr additive="base">
                                        <p:cTn id="2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anim calcmode="lin" valueType="num">
                                      <p:cBhvr additive="base">
                                        <p:cTn id="27"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anim calcmode="lin" valueType="num">
                                      <p:cBhvr additive="base">
                                        <p:cTn id="31"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3" end="13"/>
                                            </p:txEl>
                                          </p:spTgt>
                                        </p:tgtEl>
                                        <p:attrNameLst>
                                          <p:attrName>style.visibility</p:attrName>
                                        </p:attrNameLst>
                                      </p:cBhvr>
                                      <p:to>
                                        <p:strVal val="visible"/>
                                      </p:to>
                                    </p:set>
                                    <p:anim calcmode="lin" valueType="num">
                                      <p:cBhvr additive="base">
                                        <p:cTn id="35"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14" end="14"/>
                                            </p:txEl>
                                          </p:spTgt>
                                        </p:tgtEl>
                                        <p:attrNameLst>
                                          <p:attrName>style.visibility</p:attrName>
                                        </p:attrNameLst>
                                      </p:cBhvr>
                                      <p:to>
                                        <p:strVal val="visible"/>
                                      </p:to>
                                    </p:set>
                                    <p:anim calcmode="lin" valueType="num">
                                      <p:cBhvr additive="base">
                                        <p:cTn id="39"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3"/>
                                        </p:tgtEl>
                                        <p:attrNameLst>
                                          <p:attrName>style.visibility</p:attrName>
                                        </p:attrNameLst>
                                      </p:cBhvr>
                                      <p:to>
                                        <p:strVal val="visible"/>
                                      </p:to>
                                    </p:set>
                                    <p:animEffect transition="in" filter="fade">
                                      <p:cBhvr>
                                        <p:cTn id="45" dur="1000"/>
                                        <p:tgtEl>
                                          <p:spTgt spid="3"/>
                                        </p:tgtEl>
                                      </p:cBhvr>
                                    </p:animEffect>
                                    <p:anim calcmode="lin" valueType="num">
                                      <p:cBhvr>
                                        <p:cTn id="46" dur="1000" fill="hold"/>
                                        <p:tgtEl>
                                          <p:spTgt spid="3"/>
                                        </p:tgtEl>
                                        <p:attrNameLst>
                                          <p:attrName>ppt_x</p:attrName>
                                        </p:attrNameLst>
                                      </p:cBhvr>
                                      <p:tavLst>
                                        <p:tav tm="0">
                                          <p:val>
                                            <p:strVal val="#ppt_x"/>
                                          </p:val>
                                        </p:tav>
                                        <p:tav tm="100000">
                                          <p:val>
                                            <p:strVal val="#ppt_x"/>
                                          </p:val>
                                        </p:tav>
                                      </p:tavLst>
                                    </p:anim>
                                    <p:anim calcmode="lin" valueType="num">
                                      <p:cBhvr>
                                        <p:cTn id="4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93879"/>
            <a:ext cx="8763000" cy="7017306"/>
          </a:xfrm>
          <a:prstGeom prst="rect">
            <a:avLst/>
          </a:prstGeom>
          <a:noFill/>
        </p:spPr>
        <p:txBody>
          <a:bodyPr wrap="square" rtlCol="0">
            <a:spAutoFit/>
          </a:bodyPr>
          <a:lstStyle/>
          <a:p>
            <a:r>
              <a:rPr lang="en-US" b="1" dirty="0"/>
              <a:t>Question 44.</a:t>
            </a:r>
            <a:r>
              <a:rPr lang="en-US" dirty="0"/>
              <a:t> </a:t>
            </a:r>
            <a:r>
              <a:rPr lang="vi-VN" dirty="0"/>
              <a:t>Which of the following could be the main idea of the passage?</a:t>
            </a:r>
            <a:endParaRPr lang="en-US" dirty="0"/>
          </a:p>
          <a:p>
            <a:r>
              <a:rPr lang="vi-VN" dirty="0"/>
              <a:t>	</a:t>
            </a:r>
            <a:r>
              <a:rPr lang="vi-VN" b="1" dirty="0"/>
              <a:t>A</a:t>
            </a:r>
            <a:r>
              <a:rPr lang="vi-VN" dirty="0"/>
              <a:t>. Being optimistic is an effective way to get over bad situations.</a:t>
            </a:r>
            <a:endParaRPr lang="en-US" dirty="0"/>
          </a:p>
          <a:p>
            <a:r>
              <a:rPr lang="vi-VN" dirty="0"/>
              <a:t>	</a:t>
            </a:r>
            <a:r>
              <a:rPr lang="vi-VN" b="1" dirty="0"/>
              <a:t>B</a:t>
            </a:r>
            <a:r>
              <a:rPr lang="vi-VN" dirty="0"/>
              <a:t>. Keeping positive or negative thoughts is the own choice of each person.</a:t>
            </a:r>
            <a:endParaRPr lang="en-US" dirty="0"/>
          </a:p>
          <a:p>
            <a:r>
              <a:rPr lang="vi-VN" dirty="0"/>
              <a:t>	</a:t>
            </a:r>
            <a:r>
              <a:rPr lang="vi-VN" b="1" dirty="0"/>
              <a:t>C</a:t>
            </a:r>
            <a:r>
              <a:rPr lang="vi-VN" dirty="0"/>
              <a:t>. Positive thoughts are necessary conditions to be successful. </a:t>
            </a:r>
            <a:endParaRPr lang="en-US" dirty="0"/>
          </a:p>
          <a:p>
            <a:r>
              <a:rPr lang="vi-VN" dirty="0"/>
              <a:t>	</a:t>
            </a:r>
            <a:r>
              <a:rPr lang="vi-VN" b="1" dirty="0"/>
              <a:t>D</a:t>
            </a:r>
            <a:r>
              <a:rPr lang="vi-VN" dirty="0"/>
              <a:t>. There seems to have more pessimists than optimists. </a:t>
            </a:r>
            <a:endParaRPr lang="en-US" dirty="0"/>
          </a:p>
          <a:p>
            <a:endParaRPr lang="en-US" b="1" dirty="0" smtClean="0"/>
          </a:p>
          <a:p>
            <a:r>
              <a:rPr lang="vi-VN" dirty="0" smtClean="0"/>
              <a:t>Kiến </a:t>
            </a:r>
            <a:r>
              <a:rPr lang="vi-VN" dirty="0"/>
              <a:t>thức: </a:t>
            </a:r>
            <a:r>
              <a:rPr lang="en-US" dirty="0" err="1"/>
              <a:t>Đọc</a:t>
            </a:r>
            <a:r>
              <a:rPr lang="en-US" dirty="0"/>
              <a:t> </a:t>
            </a:r>
            <a:r>
              <a:rPr lang="en-US" dirty="0" err="1"/>
              <a:t>hiểu</a:t>
            </a:r>
            <a:endParaRPr lang="en-US" dirty="0"/>
          </a:p>
          <a:p>
            <a:r>
              <a:rPr lang="en-US" dirty="0" err="1"/>
              <a:t>Giải</a:t>
            </a:r>
            <a:r>
              <a:rPr lang="en-US" dirty="0"/>
              <a:t> </a:t>
            </a:r>
            <a:r>
              <a:rPr lang="en-US" dirty="0" err="1"/>
              <a:t>thích</a:t>
            </a:r>
            <a:r>
              <a:rPr lang="en-US" dirty="0"/>
              <a:t>: </a:t>
            </a:r>
            <a:r>
              <a:rPr lang="vi-VN" dirty="0"/>
              <a:t>Câu nào trong các câu sau đây có thể là ý chính của đoạn văn?</a:t>
            </a:r>
            <a:endParaRPr lang="en-US" dirty="0"/>
          </a:p>
          <a:p>
            <a:r>
              <a:rPr lang="vi-VN" dirty="0"/>
              <a:t>A. Lạc quan là một cách rất hiệu quả để vượt qua các hoàn cảnh khó khăn.</a:t>
            </a:r>
            <a:endParaRPr lang="en-US" dirty="0"/>
          </a:p>
          <a:p>
            <a:r>
              <a:rPr lang="vi-VN" dirty="0"/>
              <a:t>B. Giữ suy nghĩ tích cực hay tiêu cực là lựa chọn riêng của mỗi người.</a:t>
            </a:r>
            <a:endParaRPr lang="en-US" dirty="0"/>
          </a:p>
          <a:p>
            <a:r>
              <a:rPr lang="vi-VN" dirty="0"/>
              <a:t>C. Suy nghĩ tích cực là điều kiện cần thiết để thành công.</a:t>
            </a:r>
            <a:endParaRPr lang="en-US" dirty="0"/>
          </a:p>
          <a:p>
            <a:r>
              <a:rPr lang="vi-VN" dirty="0"/>
              <a:t>D. Dường như là có nhiều người bi quan hơn lạc quan.</a:t>
            </a:r>
            <a:endParaRPr lang="en-US" dirty="0"/>
          </a:p>
          <a:p>
            <a:r>
              <a:rPr lang="vi-VN" dirty="0"/>
              <a:t> </a:t>
            </a:r>
            <a:r>
              <a:rPr lang="en-US" dirty="0" err="1"/>
              <a:t>Thông</a:t>
            </a:r>
            <a:r>
              <a:rPr lang="en-US" dirty="0"/>
              <a:t> tin 1: </a:t>
            </a:r>
            <a:r>
              <a:rPr lang="vi-VN" dirty="0"/>
              <a:t>Have you ever seen people who have just endured an awful situation? Some focus on what they have lost, and this is easy to understand. But other people focus on what they did not lose, and they start thinking about a better future. </a:t>
            </a:r>
            <a:endParaRPr lang="en-US" dirty="0"/>
          </a:p>
          <a:p>
            <a:r>
              <a:rPr lang="en-US" dirty="0" err="1"/>
              <a:t>Tạm</a:t>
            </a:r>
            <a:r>
              <a:rPr lang="en-US" dirty="0"/>
              <a:t> </a:t>
            </a:r>
            <a:r>
              <a:rPr lang="en-US" dirty="0" err="1"/>
              <a:t>dịch</a:t>
            </a:r>
            <a:r>
              <a:rPr lang="en-US" dirty="0"/>
              <a:t>: </a:t>
            </a:r>
            <a:r>
              <a:rPr lang="vi-VN" dirty="0"/>
              <a:t>Bạn đã từng thấy những người phải trải qua một tình huống tồi tệ? Vài người chỉ chăm chú vào những gì họ đã mất, và điều này cũng dễ hiểu. Nhưng những người khác chỉ tập trung vào những điều họ chưa mất, và họ bắt đầu nghĩ về 1 tương lai tốt hơn.</a:t>
            </a:r>
            <a:endParaRPr lang="en-US" dirty="0"/>
          </a:p>
          <a:p>
            <a:r>
              <a:rPr lang="en-US" dirty="0" err="1"/>
              <a:t>Thông</a:t>
            </a:r>
            <a:r>
              <a:rPr lang="en-US" dirty="0"/>
              <a:t> tin 2: </a:t>
            </a:r>
            <a:r>
              <a:rPr lang="vi-VN" dirty="0"/>
              <a:t>It may sound like a cliché. While a positive attitude may not be the answer to every problem, it can certainly give you an advantage in surviving most of life’s minor setbacks. </a:t>
            </a:r>
            <a:endParaRPr lang="en-US" dirty="0"/>
          </a:p>
          <a:p>
            <a:r>
              <a:rPr lang="en-US" dirty="0" err="1"/>
              <a:t>Tạm</a:t>
            </a:r>
            <a:r>
              <a:rPr lang="en-US" dirty="0"/>
              <a:t> </a:t>
            </a:r>
            <a:r>
              <a:rPr lang="en-US" dirty="0" err="1"/>
              <a:t>dịch</a:t>
            </a:r>
            <a:r>
              <a:rPr lang="en-US" dirty="0"/>
              <a:t>: </a:t>
            </a:r>
            <a:r>
              <a:rPr lang="vi-VN" dirty="0"/>
              <a:t>Nó nghe như 1 câu sáo rỗng. Mặc dù thái độ tích cực không phải là chìa khóa cho mọi vấn đề, nhưng nó chắc chắn sẽ cho bạn cơ hội vượt qua mọi khó khăn nhỏ trong cuộc sống</a:t>
            </a:r>
            <a:endParaRPr lang="en-US" dirty="0"/>
          </a:p>
        </p:txBody>
      </p:sp>
      <p:sp>
        <p:nvSpPr>
          <p:cNvPr id="3" name="Oval 2"/>
          <p:cNvSpPr/>
          <p:nvPr/>
        </p:nvSpPr>
        <p:spPr>
          <a:xfrm>
            <a:off x="685800" y="6858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88693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Effect transition="in" filter="fade">
                                      <p:cBhvr>
                                        <p:cTn id="7" dur="1000"/>
                                        <p:tgtEl>
                                          <p:spTgt spid="2">
                                            <p:txEl>
                                              <p:pRg st="6" end="6"/>
                                            </p:txEl>
                                          </p:spTgt>
                                        </p:tgtEl>
                                      </p:cBhvr>
                                    </p:animEffect>
                                    <p:anim calcmode="lin" valueType="num">
                                      <p:cBhvr>
                                        <p:cTn id="8"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6" end="6"/>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7" end="7"/>
                                            </p:txEl>
                                          </p:spTgt>
                                        </p:tgtEl>
                                        <p:attrNameLst>
                                          <p:attrName>style.visibility</p:attrName>
                                        </p:attrNameLst>
                                      </p:cBhvr>
                                      <p:to>
                                        <p:strVal val="visible"/>
                                      </p:to>
                                    </p:set>
                                    <p:animEffect transition="in" filter="fade">
                                      <p:cBhvr>
                                        <p:cTn id="12" dur="1000"/>
                                        <p:tgtEl>
                                          <p:spTgt spid="2">
                                            <p:txEl>
                                              <p:pRg st="7" end="7"/>
                                            </p:txEl>
                                          </p:spTgt>
                                        </p:tgtEl>
                                      </p:cBhvr>
                                    </p:animEffect>
                                    <p:anim calcmode="lin" valueType="num">
                                      <p:cBhvr>
                                        <p:cTn id="13"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7" end="7"/>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8" end="8"/>
                                            </p:txEl>
                                          </p:spTgt>
                                        </p:tgtEl>
                                        <p:attrNameLst>
                                          <p:attrName>style.visibility</p:attrName>
                                        </p:attrNameLst>
                                      </p:cBhvr>
                                      <p:to>
                                        <p:strVal val="visible"/>
                                      </p:to>
                                    </p:set>
                                    <p:animEffect transition="in" filter="fade">
                                      <p:cBhvr>
                                        <p:cTn id="17" dur="1000"/>
                                        <p:tgtEl>
                                          <p:spTgt spid="2">
                                            <p:txEl>
                                              <p:pRg st="8" end="8"/>
                                            </p:txEl>
                                          </p:spTgt>
                                        </p:tgtEl>
                                      </p:cBhvr>
                                    </p:animEffect>
                                    <p:anim calcmode="lin" valueType="num">
                                      <p:cBhvr>
                                        <p:cTn id="18"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8" end="8"/>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9" end="9"/>
                                            </p:txEl>
                                          </p:spTgt>
                                        </p:tgtEl>
                                        <p:attrNameLst>
                                          <p:attrName>style.visibility</p:attrName>
                                        </p:attrNameLst>
                                      </p:cBhvr>
                                      <p:to>
                                        <p:strVal val="visible"/>
                                      </p:to>
                                    </p:set>
                                    <p:animEffect transition="in" filter="fade">
                                      <p:cBhvr>
                                        <p:cTn id="22" dur="1000"/>
                                        <p:tgtEl>
                                          <p:spTgt spid="2">
                                            <p:txEl>
                                              <p:pRg st="9" end="9"/>
                                            </p:txEl>
                                          </p:spTgt>
                                        </p:tgtEl>
                                      </p:cBhvr>
                                    </p:animEffect>
                                    <p:anim calcmode="lin" valueType="num">
                                      <p:cBhvr>
                                        <p:cTn id="23"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9" end="9"/>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animEffect transition="in" filter="fade">
                                      <p:cBhvr>
                                        <p:cTn id="27" dur="1000"/>
                                        <p:tgtEl>
                                          <p:spTgt spid="2">
                                            <p:txEl>
                                              <p:pRg st="10" end="10"/>
                                            </p:txEl>
                                          </p:spTgt>
                                        </p:tgtEl>
                                      </p:cBhvr>
                                    </p:animEffect>
                                    <p:anim calcmode="lin" valueType="num">
                                      <p:cBhvr>
                                        <p:cTn id="28"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10" end="10"/>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11" end="11"/>
                                            </p:txEl>
                                          </p:spTgt>
                                        </p:tgtEl>
                                        <p:attrNameLst>
                                          <p:attrName>style.visibility</p:attrName>
                                        </p:attrNameLst>
                                      </p:cBhvr>
                                      <p:to>
                                        <p:strVal val="visible"/>
                                      </p:to>
                                    </p:set>
                                    <p:animEffect transition="in" filter="fade">
                                      <p:cBhvr>
                                        <p:cTn id="32" dur="1000"/>
                                        <p:tgtEl>
                                          <p:spTgt spid="2">
                                            <p:txEl>
                                              <p:pRg st="11" end="11"/>
                                            </p:txEl>
                                          </p:spTgt>
                                        </p:tgtEl>
                                      </p:cBhvr>
                                    </p:animEffect>
                                    <p:anim calcmode="lin" valueType="num">
                                      <p:cBhvr>
                                        <p:cTn id="33" dur="10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11" end="11"/>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2">
                                            <p:txEl>
                                              <p:pRg st="12" end="12"/>
                                            </p:txEl>
                                          </p:spTgt>
                                        </p:tgtEl>
                                        <p:attrNameLst>
                                          <p:attrName>style.visibility</p:attrName>
                                        </p:attrNameLst>
                                      </p:cBhvr>
                                      <p:to>
                                        <p:strVal val="visible"/>
                                      </p:to>
                                    </p:set>
                                    <p:animEffect transition="in" filter="fade">
                                      <p:cBhvr>
                                        <p:cTn id="37" dur="1000"/>
                                        <p:tgtEl>
                                          <p:spTgt spid="2">
                                            <p:txEl>
                                              <p:pRg st="12" end="12"/>
                                            </p:txEl>
                                          </p:spTgt>
                                        </p:tgtEl>
                                      </p:cBhvr>
                                    </p:animEffect>
                                    <p:anim calcmode="lin" valueType="num">
                                      <p:cBhvr>
                                        <p:cTn id="38" dur="10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12" end="12"/>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2">
                                            <p:txEl>
                                              <p:pRg st="13" end="13"/>
                                            </p:txEl>
                                          </p:spTgt>
                                        </p:tgtEl>
                                        <p:attrNameLst>
                                          <p:attrName>style.visibility</p:attrName>
                                        </p:attrNameLst>
                                      </p:cBhvr>
                                      <p:to>
                                        <p:strVal val="visible"/>
                                      </p:to>
                                    </p:set>
                                    <p:animEffect transition="in" filter="fade">
                                      <p:cBhvr>
                                        <p:cTn id="42" dur="1000"/>
                                        <p:tgtEl>
                                          <p:spTgt spid="2">
                                            <p:txEl>
                                              <p:pRg st="13" end="13"/>
                                            </p:txEl>
                                          </p:spTgt>
                                        </p:tgtEl>
                                      </p:cBhvr>
                                    </p:animEffect>
                                    <p:anim calcmode="lin" valueType="num">
                                      <p:cBhvr>
                                        <p:cTn id="43" dur="1000" fill="hold"/>
                                        <p:tgtEl>
                                          <p:spTgt spid="2">
                                            <p:txEl>
                                              <p:pRg st="13" end="13"/>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13" end="13"/>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2">
                                            <p:txEl>
                                              <p:pRg st="14" end="14"/>
                                            </p:txEl>
                                          </p:spTgt>
                                        </p:tgtEl>
                                        <p:attrNameLst>
                                          <p:attrName>style.visibility</p:attrName>
                                        </p:attrNameLst>
                                      </p:cBhvr>
                                      <p:to>
                                        <p:strVal val="visible"/>
                                      </p:to>
                                    </p:set>
                                    <p:animEffect transition="in" filter="fade">
                                      <p:cBhvr>
                                        <p:cTn id="47" dur="1000"/>
                                        <p:tgtEl>
                                          <p:spTgt spid="2">
                                            <p:txEl>
                                              <p:pRg st="14" end="14"/>
                                            </p:txEl>
                                          </p:spTgt>
                                        </p:tgtEl>
                                      </p:cBhvr>
                                    </p:animEffect>
                                    <p:anim calcmode="lin" valueType="num">
                                      <p:cBhvr>
                                        <p:cTn id="48" dur="1000" fill="hold"/>
                                        <p:tgtEl>
                                          <p:spTgt spid="2">
                                            <p:txEl>
                                              <p:pRg st="14" end="14"/>
                                            </p:txEl>
                                          </p:spTgt>
                                        </p:tgtEl>
                                        <p:attrNameLst>
                                          <p:attrName>ppt_x</p:attrName>
                                        </p:attrNameLst>
                                      </p:cBhvr>
                                      <p:tavLst>
                                        <p:tav tm="0">
                                          <p:val>
                                            <p:strVal val="#ppt_x"/>
                                          </p:val>
                                        </p:tav>
                                        <p:tav tm="100000">
                                          <p:val>
                                            <p:strVal val="#ppt_x"/>
                                          </p:val>
                                        </p:tav>
                                      </p:tavLst>
                                    </p:anim>
                                    <p:anim calcmode="lin" valueType="num">
                                      <p:cBhvr>
                                        <p:cTn id="49" dur="1000" fill="hold"/>
                                        <p:tgtEl>
                                          <p:spTgt spid="2">
                                            <p:txEl>
                                              <p:pRg st="14" end="14"/>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2">
                                            <p:txEl>
                                              <p:pRg st="15" end="15"/>
                                            </p:txEl>
                                          </p:spTgt>
                                        </p:tgtEl>
                                        <p:attrNameLst>
                                          <p:attrName>style.visibility</p:attrName>
                                        </p:attrNameLst>
                                      </p:cBhvr>
                                      <p:to>
                                        <p:strVal val="visible"/>
                                      </p:to>
                                    </p:set>
                                    <p:animEffect transition="in" filter="fade">
                                      <p:cBhvr>
                                        <p:cTn id="52" dur="1000"/>
                                        <p:tgtEl>
                                          <p:spTgt spid="2">
                                            <p:txEl>
                                              <p:pRg st="15" end="15"/>
                                            </p:txEl>
                                          </p:spTgt>
                                        </p:tgtEl>
                                      </p:cBhvr>
                                    </p:animEffect>
                                    <p:anim calcmode="lin" valueType="num">
                                      <p:cBhvr>
                                        <p:cTn id="53" dur="1000" fill="hold"/>
                                        <p:tgtEl>
                                          <p:spTgt spid="2">
                                            <p:txEl>
                                              <p:pRg st="15" end="15"/>
                                            </p:txEl>
                                          </p:spTgt>
                                        </p:tgtEl>
                                        <p:attrNameLst>
                                          <p:attrName>ppt_x</p:attrName>
                                        </p:attrNameLst>
                                      </p:cBhvr>
                                      <p:tavLst>
                                        <p:tav tm="0">
                                          <p:val>
                                            <p:strVal val="#ppt_x"/>
                                          </p:val>
                                        </p:tav>
                                        <p:tav tm="100000">
                                          <p:val>
                                            <p:strVal val="#ppt_x"/>
                                          </p:val>
                                        </p:tav>
                                      </p:tavLst>
                                    </p:anim>
                                    <p:anim calcmode="lin" valueType="num">
                                      <p:cBhvr>
                                        <p:cTn id="54" dur="1000" fill="hold"/>
                                        <p:tgtEl>
                                          <p:spTgt spid="2">
                                            <p:txEl>
                                              <p:pRg st="15" end="15"/>
                                            </p:txEl>
                                          </p:spTgt>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2" presetClass="entr" presetSubtype="4" fill="hold" grpId="0" nodeType="clickEffect">
                                  <p:stCondLst>
                                    <p:cond delay="0"/>
                                  </p:stCondLst>
                                  <p:childTnLst>
                                    <p:set>
                                      <p:cBhvr>
                                        <p:cTn id="58" dur="1" fill="hold">
                                          <p:stCondLst>
                                            <p:cond delay="0"/>
                                          </p:stCondLst>
                                        </p:cTn>
                                        <p:tgtEl>
                                          <p:spTgt spid="3"/>
                                        </p:tgtEl>
                                        <p:attrNameLst>
                                          <p:attrName>style.visibility</p:attrName>
                                        </p:attrNameLst>
                                      </p:cBhvr>
                                      <p:to>
                                        <p:strVal val="visible"/>
                                      </p:to>
                                    </p:set>
                                    <p:animEffect transition="in" filter="wipe(down)">
                                      <p:cBhvr>
                                        <p:cTn id="5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839200" cy="6740307"/>
          </a:xfrm>
          <a:prstGeom prst="rect">
            <a:avLst/>
          </a:prstGeom>
          <a:noFill/>
        </p:spPr>
        <p:txBody>
          <a:bodyPr wrap="square" rtlCol="0">
            <a:spAutoFit/>
          </a:bodyPr>
          <a:lstStyle/>
          <a:p>
            <a:r>
              <a:rPr lang="vi-VN" sz="2400" dirty="0"/>
              <a:t>sống</a:t>
            </a:r>
            <a:r>
              <a:rPr lang="en-US" sz="2400" b="1" dirty="0"/>
              <a:t>Question 45.</a:t>
            </a:r>
            <a:r>
              <a:rPr lang="en-US" sz="2400" dirty="0"/>
              <a:t> </a:t>
            </a:r>
            <a:r>
              <a:rPr lang="vi-VN" sz="2400" dirty="0"/>
              <a:t> The word “</a:t>
            </a:r>
            <a:r>
              <a:rPr lang="vi-VN" sz="2400" b="1" dirty="0"/>
              <a:t>grief</a:t>
            </a:r>
            <a:r>
              <a:rPr lang="vi-VN" sz="2400" dirty="0"/>
              <a:t>” in paragraph 3 is closest in meaning to </a:t>
            </a:r>
            <a:r>
              <a:rPr lang="en-US" sz="2400" dirty="0"/>
              <a:t>_______</a:t>
            </a:r>
            <a:r>
              <a:rPr lang="vi-VN" sz="2400" dirty="0"/>
              <a:t>.</a:t>
            </a:r>
            <a:endParaRPr lang="en-US" sz="2400" dirty="0"/>
          </a:p>
          <a:p>
            <a:r>
              <a:rPr lang="vi-VN" sz="2400" b="1" dirty="0" smtClean="0"/>
              <a:t>A</a:t>
            </a:r>
            <a:r>
              <a:rPr lang="vi-VN" sz="2400" dirty="0"/>
              <a:t>. problem	</a:t>
            </a:r>
            <a:r>
              <a:rPr lang="vi-VN" sz="2400" b="1" dirty="0"/>
              <a:t>B</a:t>
            </a:r>
            <a:r>
              <a:rPr lang="vi-VN" sz="2400" dirty="0"/>
              <a:t>. sorrow	</a:t>
            </a:r>
            <a:r>
              <a:rPr lang="vi-VN" sz="2400" b="1" dirty="0"/>
              <a:t>C</a:t>
            </a:r>
            <a:r>
              <a:rPr lang="vi-VN" sz="2400" dirty="0"/>
              <a:t>. disappointment 	</a:t>
            </a:r>
            <a:r>
              <a:rPr lang="vi-VN" sz="2400" b="1" dirty="0"/>
              <a:t>D</a:t>
            </a:r>
            <a:r>
              <a:rPr lang="vi-VN" sz="2400" dirty="0"/>
              <a:t>. damage </a:t>
            </a:r>
            <a:endParaRPr lang="en-US" sz="2400" dirty="0"/>
          </a:p>
          <a:p>
            <a:endParaRPr lang="en-US" sz="2400" b="1" dirty="0" smtClean="0"/>
          </a:p>
          <a:p>
            <a:r>
              <a:rPr lang="vi-VN" sz="2400" dirty="0" smtClean="0"/>
              <a:t>Kiến </a:t>
            </a:r>
            <a:r>
              <a:rPr lang="vi-VN" sz="2400" dirty="0"/>
              <a:t>thức: </a:t>
            </a:r>
            <a:r>
              <a:rPr lang="en-US" sz="2400" dirty="0" err="1"/>
              <a:t>Đọc</a:t>
            </a:r>
            <a:r>
              <a:rPr lang="en-US" sz="2400" dirty="0"/>
              <a:t> </a:t>
            </a:r>
            <a:r>
              <a:rPr lang="en-US" sz="2400" dirty="0" err="1"/>
              <a:t>hiểu</a:t>
            </a:r>
            <a:endParaRPr lang="en-US" sz="2400" dirty="0"/>
          </a:p>
          <a:p>
            <a:r>
              <a:rPr lang="en-US" sz="2400" dirty="0" err="1"/>
              <a:t>Giải</a:t>
            </a:r>
            <a:r>
              <a:rPr lang="en-US" sz="2400" dirty="0"/>
              <a:t> </a:t>
            </a:r>
            <a:r>
              <a:rPr lang="en-US" sz="2400" dirty="0" err="1"/>
              <a:t>thích</a:t>
            </a:r>
            <a:r>
              <a:rPr lang="en-US" sz="2400" dirty="0"/>
              <a:t>: </a:t>
            </a:r>
            <a:r>
              <a:rPr lang="vi-VN" sz="2400" dirty="0"/>
              <a:t>Từ “</a:t>
            </a:r>
            <a:r>
              <a:rPr lang="vi-VN" sz="2400" b="1" dirty="0"/>
              <a:t>grief</a:t>
            </a:r>
            <a:r>
              <a:rPr lang="vi-VN" sz="2400" dirty="0"/>
              <a:t>” trong đoạn 3 gần nghĩa nhất với từ ___________.</a:t>
            </a:r>
            <a:endParaRPr lang="en-US" sz="2400" dirty="0"/>
          </a:p>
          <a:p>
            <a:r>
              <a:rPr lang="vi-VN" sz="2400" dirty="0"/>
              <a:t>A. vấn đề 	B. nỗi buồn 	</a:t>
            </a:r>
            <a:endParaRPr lang="en-US" sz="2400" dirty="0"/>
          </a:p>
          <a:p>
            <a:r>
              <a:rPr lang="vi-VN" sz="2400" dirty="0"/>
              <a:t>C. sự thất vọng	 D. sự thiệt hại</a:t>
            </a:r>
            <a:endParaRPr lang="en-US" sz="2400" dirty="0"/>
          </a:p>
          <a:p>
            <a:r>
              <a:rPr lang="vi-VN" sz="2400" dirty="0"/>
              <a:t>Từ đồng nghĩa: grief (nỗi đau buồn) = sorrow</a:t>
            </a:r>
            <a:endParaRPr lang="en-US" sz="2400" dirty="0"/>
          </a:p>
          <a:p>
            <a:r>
              <a:rPr lang="en-US" sz="2400" dirty="0" err="1"/>
              <a:t>Thông</a:t>
            </a:r>
            <a:r>
              <a:rPr lang="en-US" sz="2400" dirty="0"/>
              <a:t> tin: </a:t>
            </a:r>
            <a:r>
              <a:rPr lang="vi-VN" sz="2400" dirty="0"/>
              <a:t>Both have lost their homes and all their belongings in a devastating storm. One family cannot mask their grief. They feel that everything they hold dear has been destroyed. </a:t>
            </a:r>
            <a:endParaRPr lang="en-US" sz="2400" dirty="0"/>
          </a:p>
          <a:p>
            <a:r>
              <a:rPr lang="en-US" sz="2400" dirty="0" err="1"/>
              <a:t>Tạm</a:t>
            </a:r>
            <a:r>
              <a:rPr lang="en-US" sz="2400" dirty="0"/>
              <a:t> </a:t>
            </a:r>
            <a:r>
              <a:rPr lang="en-US" sz="2400" dirty="0" err="1"/>
              <a:t>dịch</a:t>
            </a:r>
            <a:r>
              <a:rPr lang="en-US" sz="2400" dirty="0"/>
              <a:t>: </a:t>
            </a:r>
            <a:r>
              <a:rPr lang="vi-VN" sz="2400" dirty="0"/>
              <a:t>Cả 2 gia đình đều mất nhà và toàn bộ của cải trong trận bão kinh hoàng. Một gia đình không thể che giấu nỗi buồn của họ. Họ cảm thấy rằng mọi thứ họ có đã bị phá hủy hoàn toàn.</a:t>
            </a:r>
            <a:endParaRPr lang="en-US" sz="2400" dirty="0"/>
          </a:p>
          <a:p>
            <a:endParaRPr lang="en-US" sz="2400" dirty="0"/>
          </a:p>
        </p:txBody>
      </p:sp>
      <p:sp>
        <p:nvSpPr>
          <p:cNvPr id="3" name="Oval 2"/>
          <p:cNvSpPr/>
          <p:nvPr/>
        </p:nvSpPr>
        <p:spPr>
          <a:xfrm>
            <a:off x="1828800" y="1143000"/>
            <a:ext cx="6096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32077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fade">
                                      <p:cBhvr>
                                        <p:cTn id="37" dur="1000"/>
                                        <p:tgtEl>
                                          <p:spTgt spid="3"/>
                                        </p:tgtEl>
                                      </p:cBhvr>
                                    </p:animEffect>
                                    <p:anim calcmode="lin" valueType="num">
                                      <p:cBhvr>
                                        <p:cTn id="38" dur="1000" fill="hold"/>
                                        <p:tgtEl>
                                          <p:spTgt spid="3"/>
                                        </p:tgtEl>
                                        <p:attrNameLst>
                                          <p:attrName>ppt_x</p:attrName>
                                        </p:attrNameLst>
                                      </p:cBhvr>
                                      <p:tavLst>
                                        <p:tav tm="0">
                                          <p:val>
                                            <p:strVal val="#ppt_x"/>
                                          </p:val>
                                        </p:tav>
                                        <p:tav tm="100000">
                                          <p:val>
                                            <p:strVal val="#ppt_x"/>
                                          </p:val>
                                        </p:tav>
                                      </p:tavLst>
                                    </p:anim>
                                    <p:anim calcmode="lin" valueType="num">
                                      <p:cBhvr>
                                        <p:cTn id="3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1000"/>
            <a:ext cx="8839200" cy="5632311"/>
          </a:xfrm>
          <a:prstGeom prst="rect">
            <a:avLst/>
          </a:prstGeom>
          <a:noFill/>
        </p:spPr>
        <p:txBody>
          <a:bodyPr wrap="square" rtlCol="0">
            <a:spAutoFit/>
          </a:bodyPr>
          <a:lstStyle/>
          <a:p>
            <a:r>
              <a:rPr lang="en-US" sz="2400" b="1" dirty="0"/>
              <a:t>Question 46.</a:t>
            </a:r>
            <a:r>
              <a:rPr lang="en-US" sz="2400" dirty="0"/>
              <a:t> </a:t>
            </a:r>
            <a:r>
              <a:rPr lang="vi-VN" sz="2400" dirty="0"/>
              <a:t>What does the word “</a:t>
            </a:r>
            <a:r>
              <a:rPr lang="vi-VN" sz="2400" b="1" dirty="0"/>
              <a:t>they</a:t>
            </a:r>
            <a:r>
              <a:rPr lang="vi-VN" sz="2400" dirty="0"/>
              <a:t>” in paragraph 3 refer to?</a:t>
            </a:r>
            <a:endParaRPr lang="en-US" sz="2400" dirty="0"/>
          </a:p>
          <a:p>
            <a:r>
              <a:rPr lang="vi-VN" sz="2400" dirty="0"/>
              <a:t>	</a:t>
            </a:r>
            <a:r>
              <a:rPr lang="vi-VN" sz="2400" b="1" dirty="0"/>
              <a:t>A</a:t>
            </a:r>
            <a:r>
              <a:rPr lang="vi-VN" sz="2400" dirty="0"/>
              <a:t>. tragic events	</a:t>
            </a:r>
            <a:r>
              <a:rPr lang="vi-VN" sz="2400" b="1" dirty="0"/>
              <a:t>B</a:t>
            </a:r>
            <a:r>
              <a:rPr lang="vi-VN" sz="2400" dirty="0"/>
              <a:t>. all of the people	</a:t>
            </a:r>
            <a:r>
              <a:rPr lang="vi-VN" sz="2400" b="1" dirty="0"/>
              <a:t>C</a:t>
            </a:r>
            <a:r>
              <a:rPr lang="vi-VN" sz="2400" dirty="0"/>
              <a:t>. the first family 	</a:t>
            </a:r>
            <a:r>
              <a:rPr lang="vi-VN" sz="2400" b="1" dirty="0"/>
              <a:t>D</a:t>
            </a:r>
            <a:r>
              <a:rPr lang="vi-VN" sz="2400" dirty="0"/>
              <a:t>. the second family </a:t>
            </a:r>
            <a:endParaRPr lang="en-US" sz="2400" dirty="0"/>
          </a:p>
          <a:p>
            <a:endParaRPr lang="en-US" sz="2400" b="1" dirty="0" smtClean="0"/>
          </a:p>
          <a:p>
            <a:r>
              <a:rPr lang="en-US" sz="2400" dirty="0" err="1" smtClean="0"/>
              <a:t>Kiến</a:t>
            </a:r>
            <a:r>
              <a:rPr lang="en-US" sz="2400" dirty="0" smtClean="0"/>
              <a:t> </a:t>
            </a:r>
            <a:r>
              <a:rPr lang="en-US" sz="2400" dirty="0" err="1"/>
              <a:t>thức</a:t>
            </a:r>
            <a:r>
              <a:rPr lang="en-US" sz="2400" dirty="0"/>
              <a:t>: </a:t>
            </a:r>
            <a:r>
              <a:rPr lang="en-US" sz="2400" dirty="0" err="1"/>
              <a:t>Đọc</a:t>
            </a:r>
            <a:r>
              <a:rPr lang="en-US" sz="2400" dirty="0"/>
              <a:t> </a:t>
            </a:r>
            <a:r>
              <a:rPr lang="en-US" sz="2400" dirty="0" err="1"/>
              <a:t>hiểu</a:t>
            </a:r>
            <a:endParaRPr lang="en-US" sz="2400" dirty="0"/>
          </a:p>
          <a:p>
            <a:r>
              <a:rPr lang="en-US" sz="2400" dirty="0" err="1"/>
              <a:t>Giải</a:t>
            </a:r>
            <a:r>
              <a:rPr lang="en-US" sz="2400" dirty="0"/>
              <a:t> </a:t>
            </a:r>
            <a:r>
              <a:rPr lang="en-US" sz="2400" dirty="0" err="1"/>
              <a:t>thích</a:t>
            </a:r>
            <a:r>
              <a:rPr lang="en-US" sz="2400" dirty="0"/>
              <a:t>: </a:t>
            </a:r>
            <a:r>
              <a:rPr lang="vi-VN" sz="2400" dirty="0"/>
              <a:t>Từ “</a:t>
            </a:r>
            <a:r>
              <a:rPr lang="vi-VN" sz="2400" b="1" dirty="0"/>
              <a:t>they</a:t>
            </a:r>
            <a:r>
              <a:rPr lang="vi-VN" sz="2400" dirty="0"/>
              <a:t>” trong đoạn 3 đề cập đến từ nào?</a:t>
            </a:r>
            <a:endParaRPr lang="en-US" sz="2400" dirty="0"/>
          </a:p>
          <a:p>
            <a:r>
              <a:rPr lang="vi-VN" sz="2400" dirty="0"/>
              <a:t>A. thảm kịch </a:t>
            </a:r>
            <a:r>
              <a:rPr lang="en-US" sz="2400" dirty="0"/>
              <a:t>	</a:t>
            </a:r>
            <a:r>
              <a:rPr lang="vi-VN" sz="2400" dirty="0"/>
              <a:t>B. tất cả mọi người </a:t>
            </a:r>
            <a:endParaRPr lang="en-US" sz="2400" dirty="0"/>
          </a:p>
          <a:p>
            <a:r>
              <a:rPr lang="vi-VN" sz="2400" dirty="0"/>
              <a:t>C. gia đình thứ nhất 	D. gia đình thứ hai</a:t>
            </a:r>
            <a:endParaRPr lang="en-US" sz="2400" dirty="0"/>
          </a:p>
          <a:p>
            <a:r>
              <a:rPr lang="en-US" sz="2400" dirty="0" err="1"/>
              <a:t>Thông</a:t>
            </a:r>
            <a:r>
              <a:rPr lang="en-US" sz="2400" dirty="0"/>
              <a:t> tin: </a:t>
            </a:r>
            <a:r>
              <a:rPr lang="vi-VN" sz="2400" dirty="0"/>
              <a:t>However, the second family certainly seems to be better off. They are thinking about making progress rather than focusing on the tragic events. </a:t>
            </a:r>
            <a:endParaRPr lang="en-US" sz="2400" dirty="0"/>
          </a:p>
          <a:p>
            <a:r>
              <a:rPr lang="en-US" sz="2400" dirty="0" err="1"/>
              <a:t>Tạm</a:t>
            </a:r>
            <a:r>
              <a:rPr lang="en-US" sz="2400" dirty="0"/>
              <a:t> </a:t>
            </a:r>
            <a:r>
              <a:rPr lang="en-US" sz="2400" dirty="0" err="1"/>
              <a:t>dịch</a:t>
            </a:r>
            <a:r>
              <a:rPr lang="en-US" sz="2400" dirty="0"/>
              <a:t>: </a:t>
            </a:r>
            <a:r>
              <a:rPr lang="vi-VN" sz="2400" dirty="0"/>
              <a:t>Tuy nhiên, gia đình thứ 2 chắc chắn có vẻ tốt hơn. Họ đang suy nghĩ về việc làm sao để cải thiện tình hình chứ không tập trung vào thảm kịch.</a:t>
            </a:r>
            <a:endParaRPr lang="en-US" sz="2400" dirty="0"/>
          </a:p>
          <a:p>
            <a:endParaRPr lang="en-US" sz="2400" dirty="0"/>
          </a:p>
        </p:txBody>
      </p:sp>
      <p:sp>
        <p:nvSpPr>
          <p:cNvPr id="3" name="Oval 2"/>
          <p:cNvSpPr/>
          <p:nvPr/>
        </p:nvSpPr>
        <p:spPr>
          <a:xfrm>
            <a:off x="6553200" y="762000"/>
            <a:ext cx="381000" cy="533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42516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904" y="8586"/>
            <a:ext cx="9144000" cy="7571303"/>
          </a:xfrm>
          <a:prstGeom prst="rect">
            <a:avLst/>
          </a:prstGeom>
          <a:noFill/>
        </p:spPr>
        <p:txBody>
          <a:bodyPr wrap="square" rtlCol="0">
            <a:spAutoFit/>
          </a:bodyPr>
          <a:lstStyle/>
          <a:p>
            <a:r>
              <a:rPr lang="en-US" b="1" dirty="0"/>
              <a:t>Question 47.</a:t>
            </a:r>
            <a:r>
              <a:rPr lang="en-US" dirty="0"/>
              <a:t> </a:t>
            </a:r>
            <a:r>
              <a:rPr lang="vi-VN" dirty="0"/>
              <a:t>It can be inferred from the third paragraph that </a:t>
            </a:r>
            <a:r>
              <a:rPr lang="en-US" dirty="0"/>
              <a:t>_______</a:t>
            </a:r>
            <a:r>
              <a:rPr lang="vi-VN" dirty="0"/>
              <a:t>.</a:t>
            </a:r>
            <a:endParaRPr lang="en-US" dirty="0"/>
          </a:p>
          <a:p>
            <a:r>
              <a:rPr lang="vi-VN" dirty="0"/>
              <a:t>	</a:t>
            </a:r>
            <a:r>
              <a:rPr lang="vi-VN" b="1" dirty="0"/>
              <a:t>A</a:t>
            </a:r>
            <a:r>
              <a:rPr lang="vi-VN" dirty="0"/>
              <a:t>. disappointment and sadness are all people’s common emotions in terrible situations.</a:t>
            </a:r>
            <a:endParaRPr lang="en-US" dirty="0"/>
          </a:p>
          <a:p>
            <a:r>
              <a:rPr lang="vi-VN" dirty="0"/>
              <a:t>	</a:t>
            </a:r>
            <a:r>
              <a:rPr lang="vi-VN" b="1" dirty="0"/>
              <a:t>B</a:t>
            </a:r>
            <a:r>
              <a:rPr lang="vi-VN" dirty="0"/>
              <a:t>. your attitude in terrible situations is more important than how serious the problems are.</a:t>
            </a:r>
            <a:endParaRPr lang="en-US" dirty="0"/>
          </a:p>
          <a:p>
            <a:r>
              <a:rPr lang="vi-VN" dirty="0"/>
              <a:t>	</a:t>
            </a:r>
            <a:r>
              <a:rPr lang="vi-VN" b="1" dirty="0"/>
              <a:t>C</a:t>
            </a:r>
            <a:r>
              <a:rPr lang="vi-VN" dirty="0"/>
              <a:t>. optimists often suffer less terrible situations than pessimists. </a:t>
            </a:r>
            <a:endParaRPr lang="en-US" dirty="0"/>
          </a:p>
          <a:p>
            <a:r>
              <a:rPr lang="vi-VN" dirty="0"/>
              <a:t>	</a:t>
            </a:r>
            <a:r>
              <a:rPr lang="vi-VN" b="1" dirty="0"/>
              <a:t>D</a:t>
            </a:r>
            <a:r>
              <a:rPr lang="vi-VN" dirty="0"/>
              <a:t>. your attitude will decide the way you react to terrible situations. </a:t>
            </a:r>
            <a:endParaRPr lang="en-US" dirty="0"/>
          </a:p>
          <a:p>
            <a:endParaRPr lang="en-US" b="1" dirty="0" smtClean="0"/>
          </a:p>
          <a:p>
            <a:r>
              <a:rPr lang="vi-VN" dirty="0" smtClean="0"/>
              <a:t>Kiến </a:t>
            </a:r>
            <a:r>
              <a:rPr lang="vi-VN" dirty="0"/>
              <a:t>thức: </a:t>
            </a:r>
            <a:r>
              <a:rPr lang="en-US" dirty="0" err="1"/>
              <a:t>Đọc</a:t>
            </a:r>
            <a:r>
              <a:rPr lang="en-US" dirty="0"/>
              <a:t> </a:t>
            </a:r>
            <a:r>
              <a:rPr lang="en-US" dirty="0" err="1"/>
              <a:t>hiểu</a:t>
            </a:r>
            <a:r>
              <a:rPr lang="vi-VN" dirty="0"/>
              <a:t> </a:t>
            </a:r>
            <a:endParaRPr lang="en-US" dirty="0"/>
          </a:p>
          <a:p>
            <a:r>
              <a:rPr lang="en-US" dirty="0" err="1"/>
              <a:t>Giải</a:t>
            </a:r>
            <a:r>
              <a:rPr lang="en-US" dirty="0"/>
              <a:t> </a:t>
            </a:r>
            <a:r>
              <a:rPr lang="en-US" dirty="0" err="1"/>
              <a:t>thích</a:t>
            </a:r>
            <a:r>
              <a:rPr lang="en-US" dirty="0"/>
              <a:t>: </a:t>
            </a:r>
            <a:r>
              <a:rPr lang="vi-VN" dirty="0"/>
              <a:t>Có thể suy ra từ đoạn 3 rằng </a:t>
            </a:r>
            <a:r>
              <a:rPr lang="en-US" dirty="0"/>
              <a:t>_______</a:t>
            </a:r>
            <a:r>
              <a:rPr lang="vi-VN" dirty="0"/>
              <a:t>.</a:t>
            </a:r>
            <a:endParaRPr lang="en-US" dirty="0"/>
          </a:p>
          <a:p>
            <a:r>
              <a:rPr lang="vi-VN" dirty="0"/>
              <a:t>A. Sự thất vọng và nỗi buồn là cảm xúc chung của tất cả mọi người trong hoàn cảnh khó khăn.</a:t>
            </a:r>
            <a:endParaRPr lang="en-US" dirty="0"/>
          </a:p>
          <a:p>
            <a:r>
              <a:rPr lang="vi-VN" dirty="0"/>
              <a:t>B. Thái độ của bạn trong các hoàn cảnh khó khăn thì quan trọng hơn là việc vấn đề đó nghiêm trọng đến mức nào.</a:t>
            </a:r>
            <a:endParaRPr lang="en-US" dirty="0"/>
          </a:p>
          <a:p>
            <a:r>
              <a:rPr lang="vi-VN" dirty="0"/>
              <a:t>C. Người lạc quan thường ít gặp phải các hoàn cảnh khó khăn hơn người bi quan.</a:t>
            </a:r>
            <a:endParaRPr lang="en-US" dirty="0"/>
          </a:p>
          <a:p>
            <a:r>
              <a:rPr lang="vi-VN" dirty="0"/>
              <a:t>D. Thái độ của bạn sẽ quyết định cách bạn phản ứng lại các hoàn cảnh khó khăn.</a:t>
            </a:r>
            <a:endParaRPr lang="en-US" dirty="0"/>
          </a:p>
          <a:p>
            <a:r>
              <a:rPr lang="en-US" dirty="0" err="1"/>
              <a:t>Thông</a:t>
            </a:r>
            <a:r>
              <a:rPr lang="en-US" dirty="0"/>
              <a:t> tin: </a:t>
            </a:r>
            <a:r>
              <a:rPr lang="vi-VN" dirty="0"/>
              <a:t>Imagine two families: Both have lost their homes and all their belongings in a devastating storm. One family cannot mask their grief. They feel that everything they hold dear has been destroyed. They cannot imagine how they will ever be able to replace things and start over again. Their normal life seems to have been completely lost. In contrast, a second family is crying with joy. All of the people in their family are unharmed and safe. This family is just happy that everyone has survived. This family is already trying to figure out how they can recover. You can’t really blame the first family for experiencing a very normal reaction to a terrible situation. However, the second family certainly seems to be better off. They are thinking about making progress rather than focusing on the tragic events.</a:t>
            </a:r>
            <a:endParaRPr lang="en-US" dirty="0"/>
          </a:p>
          <a:p>
            <a:endParaRPr lang="en-US" dirty="0"/>
          </a:p>
        </p:txBody>
      </p:sp>
      <p:sp>
        <p:nvSpPr>
          <p:cNvPr id="3" name="Oval 2"/>
          <p:cNvSpPr/>
          <p:nvPr/>
        </p:nvSpPr>
        <p:spPr>
          <a:xfrm>
            <a:off x="914400" y="16764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23347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anim calcmode="lin" valueType="num">
                                      <p:cBhvr additive="base">
                                        <p:cTn id="1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anim calcmode="lin" valueType="num">
                                      <p:cBhvr additive="base">
                                        <p:cTn id="1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 calcmode="lin" valueType="num">
                                      <p:cBhvr additive="base">
                                        <p:cTn id="1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anim calcmode="lin" valueType="num">
                                      <p:cBhvr additive="base">
                                        <p:cTn id="2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anim calcmode="lin" valueType="num">
                                      <p:cBhvr additive="base">
                                        <p:cTn id="27"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anim calcmode="lin" valueType="num">
                                      <p:cBhvr additive="base">
                                        <p:cTn id="31"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barn(inVertical)">
                                      <p:cBhvr>
                                        <p:cTn id="3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457200"/>
            <a:ext cx="8839200" cy="6001643"/>
          </a:xfrm>
          <a:prstGeom prst="rect">
            <a:avLst/>
          </a:prstGeom>
          <a:noFill/>
        </p:spPr>
        <p:txBody>
          <a:bodyPr wrap="square" rtlCol="0">
            <a:spAutoFit/>
          </a:bodyPr>
          <a:lstStyle/>
          <a:p>
            <a:r>
              <a:rPr lang="en-US" sz="2400" b="1" dirty="0"/>
              <a:t>Question 48.</a:t>
            </a:r>
            <a:r>
              <a:rPr lang="en-US" sz="2400" dirty="0"/>
              <a:t> </a:t>
            </a:r>
            <a:r>
              <a:rPr lang="vi-VN" sz="2400" dirty="0"/>
              <a:t>The word “</a:t>
            </a:r>
            <a:r>
              <a:rPr lang="vi-VN" sz="2400" b="1" dirty="0"/>
              <a:t>scenario</a:t>
            </a:r>
            <a:r>
              <a:rPr lang="vi-VN" sz="2400" dirty="0"/>
              <a:t>” in paragraph 4 mostly means </a:t>
            </a:r>
            <a:r>
              <a:rPr lang="en-US" sz="2400" dirty="0"/>
              <a:t>_______</a:t>
            </a:r>
            <a:r>
              <a:rPr lang="vi-VN" sz="2400" dirty="0"/>
              <a:t>.</a:t>
            </a:r>
            <a:endParaRPr lang="en-US" sz="2400" dirty="0"/>
          </a:p>
          <a:p>
            <a:r>
              <a:rPr lang="vi-VN" sz="2400" dirty="0"/>
              <a:t>	</a:t>
            </a:r>
            <a:r>
              <a:rPr lang="vi-VN" sz="2400" b="1" dirty="0"/>
              <a:t>A</a:t>
            </a:r>
            <a:r>
              <a:rPr lang="vi-VN" sz="2400" dirty="0"/>
              <a:t>. trouble	</a:t>
            </a:r>
            <a:r>
              <a:rPr lang="vi-VN" sz="2400" b="1" dirty="0"/>
              <a:t>B</a:t>
            </a:r>
            <a:r>
              <a:rPr lang="vi-VN" sz="2400" dirty="0"/>
              <a:t>. background	</a:t>
            </a:r>
            <a:r>
              <a:rPr lang="vi-VN" sz="2400" b="1" dirty="0"/>
              <a:t>C</a:t>
            </a:r>
            <a:r>
              <a:rPr lang="vi-VN" sz="2400" dirty="0"/>
              <a:t>. circumstance 	</a:t>
            </a:r>
            <a:r>
              <a:rPr lang="vi-VN" sz="2400" b="1" dirty="0"/>
              <a:t>D</a:t>
            </a:r>
            <a:r>
              <a:rPr lang="vi-VN" sz="2400" dirty="0"/>
              <a:t>. imagination </a:t>
            </a:r>
            <a:endParaRPr lang="en-US" sz="2400" dirty="0"/>
          </a:p>
          <a:p>
            <a:r>
              <a:rPr lang="vi-VN" sz="2400" b="1" dirty="0"/>
              <a:t>Question 48</a:t>
            </a:r>
            <a:r>
              <a:rPr lang="vi-VN" sz="2400" dirty="0"/>
              <a:t>. </a:t>
            </a:r>
            <a:r>
              <a:rPr lang="vi-VN" sz="2400" b="1" dirty="0"/>
              <a:t>Đáp án </a:t>
            </a:r>
            <a:r>
              <a:rPr lang="en-US" sz="2400" b="1" dirty="0"/>
              <a:t>C</a:t>
            </a:r>
            <a:r>
              <a:rPr lang="vi-VN" sz="2400" dirty="0"/>
              <a:t> </a:t>
            </a:r>
            <a:endParaRPr lang="en-US" sz="2400" dirty="0"/>
          </a:p>
          <a:p>
            <a:r>
              <a:rPr lang="vi-VN" sz="2400" dirty="0"/>
              <a:t>Kiến thức: </a:t>
            </a:r>
            <a:r>
              <a:rPr lang="en-US" sz="2400" dirty="0" err="1"/>
              <a:t>Đọc</a:t>
            </a:r>
            <a:r>
              <a:rPr lang="en-US" sz="2400" dirty="0"/>
              <a:t> </a:t>
            </a:r>
            <a:r>
              <a:rPr lang="en-US" sz="2400" dirty="0" err="1"/>
              <a:t>hiểu</a:t>
            </a:r>
            <a:endParaRPr lang="en-US" sz="2400" dirty="0"/>
          </a:p>
          <a:p>
            <a:r>
              <a:rPr lang="en-US" sz="2400" dirty="0" err="1"/>
              <a:t>Giải</a:t>
            </a:r>
            <a:r>
              <a:rPr lang="en-US" sz="2400" dirty="0"/>
              <a:t> </a:t>
            </a:r>
            <a:r>
              <a:rPr lang="en-US" sz="2400" dirty="0" err="1"/>
              <a:t>thích</a:t>
            </a:r>
            <a:r>
              <a:rPr lang="en-US" sz="2400" dirty="0"/>
              <a:t>: </a:t>
            </a:r>
            <a:r>
              <a:rPr lang="vi-VN" sz="2400" dirty="0"/>
              <a:t>Từ “</a:t>
            </a:r>
            <a:r>
              <a:rPr lang="vi-VN" sz="2400" b="1" dirty="0"/>
              <a:t>scenario</a:t>
            </a:r>
            <a:r>
              <a:rPr lang="vi-VN" sz="2400" dirty="0"/>
              <a:t>” trong đoạn 4 có nghĩa là </a:t>
            </a:r>
            <a:r>
              <a:rPr lang="en-US" sz="2400" dirty="0"/>
              <a:t>______</a:t>
            </a:r>
            <a:r>
              <a:rPr lang="vi-VN" sz="2400" dirty="0"/>
              <a:t>_.</a:t>
            </a:r>
            <a:endParaRPr lang="en-US" sz="2400" dirty="0"/>
          </a:p>
          <a:p>
            <a:r>
              <a:rPr lang="vi-VN" sz="2400" dirty="0"/>
              <a:t>A. khó khăn 		B. bối cảnh </a:t>
            </a:r>
            <a:endParaRPr lang="en-US" sz="2400" dirty="0"/>
          </a:p>
          <a:p>
            <a:r>
              <a:rPr lang="vi-VN" sz="2400" dirty="0"/>
              <a:t>C. tình huống 		D. sự tưởng tượng</a:t>
            </a:r>
            <a:endParaRPr lang="en-US" sz="2400" dirty="0"/>
          </a:p>
          <a:p>
            <a:r>
              <a:rPr lang="vi-VN" sz="2400" dirty="0"/>
              <a:t>Từ đồng nghĩa: scenario (kịch bản, hoàn cảnh, tình huống) = circumstance</a:t>
            </a:r>
            <a:endParaRPr lang="en-US" sz="2400" dirty="0"/>
          </a:p>
          <a:p>
            <a:r>
              <a:rPr lang="en-US" sz="2400" dirty="0" err="1"/>
              <a:t>Thông</a:t>
            </a:r>
            <a:r>
              <a:rPr lang="en-US" sz="2400" dirty="0"/>
              <a:t> tin: </a:t>
            </a:r>
            <a:r>
              <a:rPr lang="vi-VN" sz="2400" dirty="0"/>
              <a:t>Though this scenario is extreme, everyone experiences setbacks that seem just awful at the time. </a:t>
            </a:r>
            <a:endParaRPr lang="en-US" sz="2400" dirty="0"/>
          </a:p>
          <a:p>
            <a:r>
              <a:rPr lang="en-US" sz="2400" dirty="0" err="1"/>
              <a:t>Tạm</a:t>
            </a:r>
            <a:r>
              <a:rPr lang="en-US" sz="2400" dirty="0"/>
              <a:t> </a:t>
            </a:r>
            <a:r>
              <a:rPr lang="en-US" sz="2400" dirty="0" err="1"/>
              <a:t>dịch</a:t>
            </a:r>
            <a:r>
              <a:rPr lang="en-US" sz="2400" dirty="0"/>
              <a:t>: </a:t>
            </a:r>
            <a:r>
              <a:rPr lang="vi-VN" sz="2400" dirty="0"/>
              <a:t>Mặc dù tình huống này hơi cực đoan, nhưng dường như ai cũng có lúc trải qua khó khăn trong cuộc đời. </a:t>
            </a:r>
            <a:endParaRPr lang="en-US" sz="2400" dirty="0"/>
          </a:p>
          <a:p>
            <a:endParaRPr lang="en-US" sz="2400" dirty="0"/>
          </a:p>
        </p:txBody>
      </p:sp>
      <p:sp>
        <p:nvSpPr>
          <p:cNvPr id="3" name="Oval 2"/>
          <p:cNvSpPr/>
          <p:nvPr/>
        </p:nvSpPr>
        <p:spPr>
          <a:xfrm>
            <a:off x="5638800" y="12954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81116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fade">
                                      <p:cBhvr>
                                        <p:cTn id="37" dur="1000"/>
                                        <p:tgtEl>
                                          <p:spTgt spid="3"/>
                                        </p:tgtEl>
                                      </p:cBhvr>
                                    </p:animEffect>
                                    <p:anim calcmode="lin" valueType="num">
                                      <p:cBhvr>
                                        <p:cTn id="38" dur="1000" fill="hold"/>
                                        <p:tgtEl>
                                          <p:spTgt spid="3"/>
                                        </p:tgtEl>
                                        <p:attrNameLst>
                                          <p:attrName>ppt_x</p:attrName>
                                        </p:attrNameLst>
                                      </p:cBhvr>
                                      <p:tavLst>
                                        <p:tav tm="0">
                                          <p:val>
                                            <p:strVal val="#ppt_x"/>
                                          </p:val>
                                        </p:tav>
                                        <p:tav tm="100000">
                                          <p:val>
                                            <p:strVal val="#ppt_x"/>
                                          </p:val>
                                        </p:tav>
                                      </p:tavLst>
                                    </p:anim>
                                    <p:anim calcmode="lin" valueType="num">
                                      <p:cBhvr>
                                        <p:cTn id="3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0"/>
            <a:ext cx="8610600" cy="7294305"/>
          </a:xfrm>
          <a:prstGeom prst="rect">
            <a:avLst/>
          </a:prstGeom>
          <a:noFill/>
        </p:spPr>
        <p:txBody>
          <a:bodyPr wrap="square" rtlCol="0">
            <a:spAutoFit/>
          </a:bodyPr>
          <a:lstStyle/>
          <a:p>
            <a:r>
              <a:rPr lang="en-US" b="1" dirty="0"/>
              <a:t>Question 49.</a:t>
            </a:r>
            <a:r>
              <a:rPr lang="en-US" dirty="0"/>
              <a:t> </a:t>
            </a:r>
            <a:r>
              <a:rPr lang="vi-VN" dirty="0"/>
              <a:t>According to the passage, which of the following is NOT true?</a:t>
            </a:r>
            <a:endParaRPr lang="en-US" dirty="0"/>
          </a:p>
          <a:p>
            <a:r>
              <a:rPr lang="vi-VN" dirty="0"/>
              <a:t>	</a:t>
            </a:r>
            <a:r>
              <a:rPr lang="vi-VN" b="1" dirty="0"/>
              <a:t>A</a:t>
            </a:r>
            <a:r>
              <a:rPr lang="vi-VN" dirty="0"/>
              <a:t>. The thing people have to remember is managing their own reaction to bad situations.</a:t>
            </a:r>
            <a:endParaRPr lang="en-US" dirty="0"/>
          </a:p>
          <a:p>
            <a:r>
              <a:rPr lang="vi-VN" dirty="0"/>
              <a:t>	</a:t>
            </a:r>
            <a:r>
              <a:rPr lang="vi-VN" b="1" dirty="0"/>
              <a:t>B</a:t>
            </a:r>
            <a:r>
              <a:rPr lang="vi-VN" dirty="0"/>
              <a:t>. Everyone will suffer some terrible experiences in their life.</a:t>
            </a:r>
            <a:endParaRPr lang="en-US" dirty="0"/>
          </a:p>
          <a:p>
            <a:r>
              <a:rPr lang="vi-VN" dirty="0"/>
              <a:t>	</a:t>
            </a:r>
            <a:r>
              <a:rPr lang="vi-VN" b="1" dirty="0"/>
              <a:t>C</a:t>
            </a:r>
            <a:r>
              <a:rPr lang="vi-VN" dirty="0"/>
              <a:t>. Paying attention to the solutions of the setback is better than focusing on the damage it causes. </a:t>
            </a:r>
            <a:endParaRPr lang="en-US" dirty="0"/>
          </a:p>
          <a:p>
            <a:r>
              <a:rPr lang="vi-VN" dirty="0"/>
              <a:t>	</a:t>
            </a:r>
            <a:r>
              <a:rPr lang="vi-VN" b="1" dirty="0"/>
              <a:t>D</a:t>
            </a:r>
            <a:r>
              <a:rPr lang="vi-VN" dirty="0"/>
              <a:t>. To have a good foundation for the future, you should not undergo bad situations today. </a:t>
            </a:r>
            <a:endParaRPr lang="en-US" dirty="0"/>
          </a:p>
          <a:p>
            <a:r>
              <a:rPr lang="vi-VN" b="1" dirty="0"/>
              <a:t>Question 49</a:t>
            </a:r>
            <a:r>
              <a:rPr lang="vi-VN" dirty="0"/>
              <a:t>. </a:t>
            </a:r>
            <a:r>
              <a:rPr lang="vi-VN" b="1" dirty="0"/>
              <a:t>Đáp án </a:t>
            </a:r>
            <a:r>
              <a:rPr lang="en-US" b="1" dirty="0"/>
              <a:t>D</a:t>
            </a:r>
            <a:endParaRPr lang="en-US" dirty="0"/>
          </a:p>
          <a:p>
            <a:r>
              <a:rPr lang="vi-VN" dirty="0"/>
              <a:t>Kiến thức: </a:t>
            </a:r>
            <a:r>
              <a:rPr lang="en-US" dirty="0" err="1"/>
              <a:t>Đọc</a:t>
            </a:r>
            <a:r>
              <a:rPr lang="en-US" dirty="0"/>
              <a:t> </a:t>
            </a:r>
            <a:r>
              <a:rPr lang="en-US" dirty="0" err="1"/>
              <a:t>hiểu</a:t>
            </a:r>
            <a:endParaRPr lang="en-US" dirty="0"/>
          </a:p>
          <a:p>
            <a:r>
              <a:rPr lang="en-US" dirty="0" err="1"/>
              <a:t>Giải</a:t>
            </a:r>
            <a:r>
              <a:rPr lang="en-US" dirty="0"/>
              <a:t> </a:t>
            </a:r>
            <a:r>
              <a:rPr lang="en-US" dirty="0" err="1"/>
              <a:t>thích</a:t>
            </a:r>
            <a:r>
              <a:rPr lang="en-US" dirty="0"/>
              <a:t>: </a:t>
            </a:r>
            <a:r>
              <a:rPr lang="vi-VN" dirty="0"/>
              <a:t>Theo đoạn văn, câu nào là KHÔNG đúng?</a:t>
            </a:r>
            <a:endParaRPr lang="en-US" dirty="0"/>
          </a:p>
          <a:p>
            <a:r>
              <a:rPr lang="vi-VN" dirty="0"/>
              <a:t>A. Điều mà mọi người phải nhớ là kiểm soát phản ứng của mình trong các hoàn cảnh khó khăn.</a:t>
            </a:r>
            <a:endParaRPr lang="en-US" dirty="0"/>
          </a:p>
          <a:p>
            <a:r>
              <a:rPr lang="vi-VN" dirty="0"/>
              <a:t>B. Mỗi người cũng sẽ trải qua các khó khăn trong cuộc đời của họ.</a:t>
            </a:r>
            <a:endParaRPr lang="en-US" dirty="0"/>
          </a:p>
          <a:p>
            <a:r>
              <a:rPr lang="vi-VN" dirty="0"/>
              <a:t>C. Tập trung vào các giải pháp giải quyết khó khăn tốt hơn là chăm chú vào các thiệt hại do khó khăn gây ra.</a:t>
            </a:r>
            <a:endParaRPr lang="en-US" dirty="0"/>
          </a:p>
          <a:p>
            <a:r>
              <a:rPr lang="vi-VN" dirty="0"/>
              <a:t>D. Để có 1 nền tảng tốt trong tương lai, bạn không nên trải qua các hoàn cảnh khó khăn hôm nay.</a:t>
            </a:r>
            <a:endParaRPr lang="en-US" dirty="0"/>
          </a:p>
          <a:p>
            <a:r>
              <a:rPr lang="en-US" dirty="0" err="1"/>
              <a:t>Thông</a:t>
            </a:r>
            <a:r>
              <a:rPr lang="en-US" dirty="0"/>
              <a:t> tin 1: </a:t>
            </a:r>
            <a:r>
              <a:rPr lang="vi-VN" dirty="0"/>
              <a:t>One good piece of advice to remember is that you cannot always control situations or other people. The only thing you can control is your own personal reaction to bad situations. </a:t>
            </a:r>
            <a:endParaRPr lang="en-US" dirty="0"/>
          </a:p>
          <a:p>
            <a:r>
              <a:rPr lang="en-US" dirty="0" err="1" smtClean="0"/>
              <a:t>Thông</a:t>
            </a:r>
            <a:r>
              <a:rPr lang="en-US" dirty="0" smtClean="0"/>
              <a:t> </a:t>
            </a:r>
            <a:r>
              <a:rPr lang="en-US" dirty="0"/>
              <a:t>tin 2: </a:t>
            </a:r>
            <a:r>
              <a:rPr lang="vi-VN" dirty="0"/>
              <a:t>Nobody gets through life without having some bad things happen. In these situations, try to focus on the steps you can take to remedy the situation, instead of how awful the setback is. By doing this, you will be laying the foundation for a better tomorrow. And you will not suffer as much pain today. </a:t>
            </a:r>
            <a:r>
              <a:rPr lang="vi-VN" dirty="0" smtClean="0"/>
              <a:t>(</a:t>
            </a:r>
            <a:r>
              <a:rPr lang="vi-VN" dirty="0"/>
              <a:t>Đoạn 4) </a:t>
            </a:r>
            <a:endParaRPr lang="en-US" dirty="0"/>
          </a:p>
          <a:p>
            <a:endParaRPr lang="en-US" dirty="0"/>
          </a:p>
        </p:txBody>
      </p:sp>
      <p:sp>
        <p:nvSpPr>
          <p:cNvPr id="3" name="Oval 2"/>
          <p:cNvSpPr/>
          <p:nvPr/>
        </p:nvSpPr>
        <p:spPr>
          <a:xfrm>
            <a:off x="1066800" y="16764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26617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 calcmode="lin" valueType="num">
                                      <p:cBhvr additive="base">
                                        <p:cTn id="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anim calcmode="lin" valueType="num">
                                      <p:cBhvr additive="base">
                                        <p:cTn id="1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anim calcmode="lin" valueType="num">
                                      <p:cBhvr additive="base">
                                        <p:cTn id="1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 calcmode="lin" valueType="num">
                                      <p:cBhvr additive="base">
                                        <p:cTn id="1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10" end="10"/>
                                            </p:txEl>
                                          </p:spTgt>
                                        </p:tgtEl>
                                        <p:attrNameLst>
                                          <p:attrName>style.visibility</p:attrName>
                                        </p:attrNameLst>
                                      </p:cBhvr>
                                      <p:to>
                                        <p:strVal val="visible"/>
                                      </p:to>
                                    </p:set>
                                    <p:anim calcmode="lin" valueType="num">
                                      <p:cBhvr additive="base">
                                        <p:cTn id="2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11" end="11"/>
                                            </p:txEl>
                                          </p:spTgt>
                                        </p:tgtEl>
                                        <p:attrNameLst>
                                          <p:attrName>style.visibility</p:attrName>
                                        </p:attrNameLst>
                                      </p:cBhvr>
                                      <p:to>
                                        <p:strVal val="visible"/>
                                      </p:to>
                                    </p:set>
                                    <p:anim calcmode="lin" valueType="num">
                                      <p:cBhvr additive="base">
                                        <p:cTn id="27"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anim calcmode="lin" valueType="num">
                                      <p:cBhvr additive="base">
                                        <p:cTn id="31"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3" end="13"/>
                                            </p:txEl>
                                          </p:spTgt>
                                        </p:tgtEl>
                                        <p:attrNameLst>
                                          <p:attrName>style.visibility</p:attrName>
                                        </p:attrNameLst>
                                      </p:cBhvr>
                                      <p:to>
                                        <p:strVal val="visible"/>
                                      </p:to>
                                    </p:set>
                                    <p:anim calcmode="lin" valueType="num">
                                      <p:cBhvr additive="base">
                                        <p:cTn id="35"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 calcmode="lin" valueType="num">
                                      <p:cBhvr additive="base">
                                        <p:cTn id="41" dur="500" fill="hold"/>
                                        <p:tgtEl>
                                          <p:spTgt spid="3"/>
                                        </p:tgtEl>
                                        <p:attrNameLst>
                                          <p:attrName>ppt_x</p:attrName>
                                        </p:attrNameLst>
                                      </p:cBhvr>
                                      <p:tavLst>
                                        <p:tav tm="0">
                                          <p:val>
                                            <p:strVal val="#ppt_x"/>
                                          </p:val>
                                        </p:tav>
                                        <p:tav tm="100000">
                                          <p:val>
                                            <p:strVal val="#ppt_x"/>
                                          </p:val>
                                        </p:tav>
                                      </p:tavLst>
                                    </p:anim>
                                    <p:anim calcmode="lin" valueType="num">
                                      <p:cBhvr additive="base">
                                        <p:cTn id="4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81000"/>
            <a:ext cx="8915400" cy="4154984"/>
          </a:xfrm>
          <a:prstGeom prst="rect">
            <a:avLst/>
          </a:prstGeom>
          <a:noFill/>
        </p:spPr>
        <p:txBody>
          <a:bodyPr wrap="square" rtlCol="0">
            <a:spAutoFit/>
          </a:bodyPr>
          <a:lstStyle/>
          <a:p>
            <a:r>
              <a:rPr lang="en-US" sz="2400" b="1" dirty="0"/>
              <a:t>Question </a:t>
            </a:r>
            <a:r>
              <a:rPr lang="vi-VN" sz="2400" b="1" dirty="0"/>
              <a:t>5</a:t>
            </a:r>
            <a:r>
              <a:rPr lang="vi-VN" sz="2400" dirty="0"/>
              <a:t>. I don’t feel like buying a </a:t>
            </a:r>
            <a:r>
              <a:rPr lang="en-US" sz="2400" dirty="0"/>
              <a:t>_______ </a:t>
            </a:r>
            <a:r>
              <a:rPr lang="vi-VN" sz="2400" dirty="0"/>
              <a:t>in a poke; we’d better check the content. </a:t>
            </a:r>
            <a:endParaRPr lang="en-US" sz="2400" dirty="0"/>
          </a:p>
          <a:p>
            <a:r>
              <a:rPr lang="vi-VN" sz="2400" dirty="0"/>
              <a:t>	</a:t>
            </a:r>
            <a:r>
              <a:rPr lang="vi-VN" sz="2400" b="1" dirty="0"/>
              <a:t>A</a:t>
            </a:r>
            <a:r>
              <a:rPr lang="vi-VN" sz="2400" dirty="0"/>
              <a:t>. pig	</a:t>
            </a:r>
            <a:r>
              <a:rPr lang="vi-VN" sz="2400" b="1" dirty="0"/>
              <a:t>B</a:t>
            </a:r>
            <a:r>
              <a:rPr lang="vi-VN" sz="2400" dirty="0"/>
              <a:t>. cattle	</a:t>
            </a:r>
            <a:r>
              <a:rPr lang="vi-VN" sz="2400" b="1" dirty="0"/>
              <a:t>C</a:t>
            </a:r>
            <a:r>
              <a:rPr lang="vi-VN" sz="2400" dirty="0"/>
              <a:t>. buffalo	</a:t>
            </a:r>
            <a:r>
              <a:rPr lang="vi-VN" sz="2400" b="1" dirty="0"/>
              <a:t>D</a:t>
            </a:r>
            <a:r>
              <a:rPr lang="vi-VN" sz="2400" dirty="0"/>
              <a:t>. ox</a:t>
            </a:r>
            <a:endParaRPr lang="en-US" sz="2400" dirty="0"/>
          </a:p>
          <a:p>
            <a:endParaRPr lang="en-US" sz="2400" b="1" dirty="0" smtClean="0"/>
          </a:p>
          <a:p>
            <a:r>
              <a:rPr lang="vi-VN" sz="2400" dirty="0" smtClean="0"/>
              <a:t>Kiến </a:t>
            </a:r>
            <a:r>
              <a:rPr lang="vi-VN" sz="2400" dirty="0"/>
              <a:t>thức: </a:t>
            </a:r>
            <a:r>
              <a:rPr lang="en-US" sz="2400" dirty="0" err="1"/>
              <a:t>Thành</a:t>
            </a:r>
            <a:r>
              <a:rPr lang="en-US" sz="2400" dirty="0"/>
              <a:t> </a:t>
            </a:r>
            <a:r>
              <a:rPr lang="en-US" sz="2400" dirty="0" err="1"/>
              <a:t>ngữ</a:t>
            </a:r>
            <a:endParaRPr lang="en-US" sz="2400" dirty="0"/>
          </a:p>
          <a:p>
            <a:r>
              <a:rPr lang="vi-VN" sz="2400" dirty="0"/>
              <a:t>Giải thích: </a:t>
            </a:r>
            <a:endParaRPr lang="en-US" sz="2400" dirty="0"/>
          </a:p>
          <a:p>
            <a:r>
              <a:rPr lang="en-US" sz="2400" dirty="0"/>
              <a:t>Ta </a:t>
            </a:r>
            <a:r>
              <a:rPr lang="en-US" sz="2400" dirty="0" err="1"/>
              <a:t>có</a:t>
            </a:r>
            <a:r>
              <a:rPr lang="en-US" sz="2400" dirty="0"/>
              <a:t> </a:t>
            </a:r>
            <a:r>
              <a:rPr lang="en-US" sz="2400" dirty="0" err="1"/>
              <a:t>thành</a:t>
            </a:r>
            <a:r>
              <a:rPr lang="en-US" sz="2400" dirty="0"/>
              <a:t> </a:t>
            </a:r>
            <a:r>
              <a:rPr lang="en-US" sz="2400" dirty="0" err="1"/>
              <a:t>ngữ</a:t>
            </a:r>
            <a:r>
              <a:rPr lang="en-US" sz="2400" dirty="0"/>
              <a:t>: buy a pig in a poke: </a:t>
            </a:r>
            <a:r>
              <a:rPr lang="en-US" sz="2400" dirty="0" err="1"/>
              <a:t>mua</a:t>
            </a:r>
            <a:r>
              <a:rPr lang="en-US" sz="2400" dirty="0"/>
              <a:t> </a:t>
            </a:r>
            <a:r>
              <a:rPr lang="en-US" sz="2400" dirty="0" err="1"/>
              <a:t>vô</a:t>
            </a:r>
            <a:r>
              <a:rPr lang="en-US" sz="2400" dirty="0"/>
              <a:t> </a:t>
            </a:r>
            <a:r>
              <a:rPr lang="en-US" sz="2400" dirty="0" err="1"/>
              <a:t>tội</a:t>
            </a:r>
            <a:r>
              <a:rPr lang="en-US" sz="2400" dirty="0"/>
              <a:t> </a:t>
            </a:r>
            <a:r>
              <a:rPr lang="en-US" sz="2400" dirty="0" err="1"/>
              <a:t>vạ</a:t>
            </a:r>
            <a:endParaRPr lang="en-US" sz="2400" dirty="0"/>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A</a:t>
            </a:r>
          </a:p>
          <a:p>
            <a:r>
              <a:rPr lang="en-US" sz="2400" dirty="0" err="1"/>
              <a:t>Tạm</a:t>
            </a:r>
            <a:r>
              <a:rPr lang="en-US" sz="2400" dirty="0"/>
              <a:t> </a:t>
            </a:r>
            <a:r>
              <a:rPr lang="en-US" sz="2400" dirty="0" err="1"/>
              <a:t>dịch</a:t>
            </a:r>
            <a:r>
              <a:rPr lang="en-US" sz="2400" dirty="0"/>
              <a:t>: </a:t>
            </a:r>
            <a:r>
              <a:rPr lang="en-US" sz="2400" dirty="0" err="1"/>
              <a:t>Tôi</a:t>
            </a:r>
            <a:r>
              <a:rPr lang="en-US" sz="2400" dirty="0"/>
              <a:t> </a:t>
            </a:r>
            <a:r>
              <a:rPr lang="en-US" sz="2400" dirty="0" err="1"/>
              <a:t>không</a:t>
            </a:r>
            <a:r>
              <a:rPr lang="en-US" sz="2400" dirty="0"/>
              <a:t> </a:t>
            </a:r>
            <a:r>
              <a:rPr lang="en-US" sz="2400" dirty="0" err="1"/>
              <a:t>muốn</a:t>
            </a:r>
            <a:r>
              <a:rPr lang="en-US" sz="2400" dirty="0"/>
              <a:t> </a:t>
            </a:r>
            <a:r>
              <a:rPr lang="en-US" sz="2400" dirty="0" err="1"/>
              <a:t>mua</a:t>
            </a:r>
            <a:r>
              <a:rPr lang="en-US" sz="2400" dirty="0"/>
              <a:t> </a:t>
            </a:r>
            <a:r>
              <a:rPr lang="en-US" sz="2400" dirty="0" err="1"/>
              <a:t>vô</a:t>
            </a:r>
            <a:r>
              <a:rPr lang="en-US" sz="2400" dirty="0"/>
              <a:t> </a:t>
            </a:r>
            <a:r>
              <a:rPr lang="en-US" sz="2400" dirty="0" err="1"/>
              <a:t>tội</a:t>
            </a:r>
            <a:r>
              <a:rPr lang="en-US" sz="2400" dirty="0"/>
              <a:t> </a:t>
            </a:r>
            <a:r>
              <a:rPr lang="en-US" sz="2400" dirty="0" err="1"/>
              <a:t>vạ</a:t>
            </a:r>
            <a:r>
              <a:rPr lang="en-US" sz="2400" dirty="0"/>
              <a:t>; </a:t>
            </a:r>
            <a:r>
              <a:rPr lang="en-US" sz="2400" dirty="0" err="1"/>
              <a:t>tốt</a:t>
            </a:r>
            <a:r>
              <a:rPr lang="en-US" sz="2400" dirty="0"/>
              <a:t> </a:t>
            </a:r>
            <a:r>
              <a:rPr lang="en-US" sz="2400" dirty="0" err="1"/>
              <a:t>hơn</a:t>
            </a:r>
            <a:r>
              <a:rPr lang="en-US" sz="2400" dirty="0"/>
              <a:t> </a:t>
            </a:r>
            <a:r>
              <a:rPr lang="en-US" sz="2400" dirty="0" err="1"/>
              <a:t>chúng</a:t>
            </a:r>
            <a:r>
              <a:rPr lang="en-US" sz="2400" dirty="0"/>
              <a:t> ta </a:t>
            </a:r>
            <a:r>
              <a:rPr lang="en-US" sz="2400" dirty="0" err="1"/>
              <a:t>nên</a:t>
            </a:r>
            <a:r>
              <a:rPr lang="en-US" sz="2400" dirty="0"/>
              <a:t> </a:t>
            </a:r>
            <a:r>
              <a:rPr lang="en-US" sz="2400" dirty="0" err="1"/>
              <a:t>kiểm</a:t>
            </a:r>
            <a:r>
              <a:rPr lang="en-US" sz="2400" dirty="0"/>
              <a:t> </a:t>
            </a:r>
            <a:r>
              <a:rPr lang="en-US" sz="2400" dirty="0" err="1"/>
              <a:t>tra</a:t>
            </a:r>
            <a:r>
              <a:rPr lang="en-US" sz="2400" dirty="0"/>
              <a:t> </a:t>
            </a:r>
            <a:r>
              <a:rPr lang="en-US" sz="2400" dirty="0" err="1"/>
              <a:t>nội</a:t>
            </a:r>
            <a:r>
              <a:rPr lang="en-US" sz="2400" dirty="0"/>
              <a:t> dung.</a:t>
            </a:r>
          </a:p>
          <a:p>
            <a:endParaRPr lang="en-US" sz="2400" dirty="0"/>
          </a:p>
        </p:txBody>
      </p:sp>
      <p:sp>
        <p:nvSpPr>
          <p:cNvPr id="3" name="Oval 2"/>
          <p:cNvSpPr/>
          <p:nvPr/>
        </p:nvSpPr>
        <p:spPr>
          <a:xfrm>
            <a:off x="914400" y="1143000"/>
            <a:ext cx="5334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88609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Effect transition="in" filter="fade">
                                      <p:cBhvr>
                                        <p:cTn id="29" dur="1000"/>
                                        <p:tgtEl>
                                          <p:spTgt spid="3"/>
                                        </p:tgtEl>
                                      </p:cBhvr>
                                    </p:animEffect>
                                    <p:anim calcmode="lin" valueType="num">
                                      <p:cBhvr>
                                        <p:cTn id="30" dur="1000" fill="hold"/>
                                        <p:tgtEl>
                                          <p:spTgt spid="3"/>
                                        </p:tgtEl>
                                        <p:attrNameLst>
                                          <p:attrName>ppt_x</p:attrName>
                                        </p:attrNameLst>
                                      </p:cBhvr>
                                      <p:tavLst>
                                        <p:tav tm="0">
                                          <p:val>
                                            <p:strVal val="#ppt_x"/>
                                          </p:val>
                                        </p:tav>
                                        <p:tav tm="100000">
                                          <p:val>
                                            <p:strVal val="#ppt_x"/>
                                          </p:val>
                                        </p:tav>
                                      </p:tavLst>
                                    </p:anim>
                                    <p:anim calcmode="lin" valueType="num">
                                      <p:cBhvr>
                                        <p:cTn id="3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04800"/>
            <a:ext cx="8686800" cy="6247864"/>
          </a:xfrm>
          <a:prstGeom prst="rect">
            <a:avLst/>
          </a:prstGeom>
          <a:noFill/>
        </p:spPr>
        <p:txBody>
          <a:bodyPr wrap="square" rtlCol="0">
            <a:spAutoFit/>
          </a:bodyPr>
          <a:lstStyle/>
          <a:p>
            <a:r>
              <a:rPr lang="en-US" sz="2000" b="1" dirty="0"/>
              <a:t>Question 50.</a:t>
            </a:r>
            <a:r>
              <a:rPr lang="en-US" sz="2000" dirty="0"/>
              <a:t> </a:t>
            </a:r>
            <a:r>
              <a:rPr lang="vi-VN" sz="2000" dirty="0"/>
              <a:t>According to paragraph 5, what is the major thing you should do when you have troubles?</a:t>
            </a:r>
            <a:endParaRPr lang="en-US" sz="2000" dirty="0"/>
          </a:p>
          <a:p>
            <a:r>
              <a:rPr lang="vi-VN" sz="2000" dirty="0"/>
              <a:t>	</a:t>
            </a:r>
            <a:r>
              <a:rPr lang="vi-VN" sz="2000" b="1" dirty="0"/>
              <a:t>A</a:t>
            </a:r>
            <a:r>
              <a:rPr lang="vi-VN" sz="2000" dirty="0"/>
              <a:t>. Be optimistic and make out a plan.	</a:t>
            </a:r>
            <a:r>
              <a:rPr lang="vi-VN" sz="2000" b="1" dirty="0"/>
              <a:t>B</a:t>
            </a:r>
            <a:r>
              <a:rPr lang="vi-VN" sz="2000" dirty="0"/>
              <a:t>. Ask other people for help when necessary.</a:t>
            </a:r>
            <a:endParaRPr lang="en-US" sz="2000" dirty="0"/>
          </a:p>
          <a:p>
            <a:r>
              <a:rPr lang="vi-VN" sz="2000" dirty="0"/>
              <a:t>	</a:t>
            </a:r>
            <a:r>
              <a:rPr lang="vi-VN" sz="2000" b="1" dirty="0"/>
              <a:t>C</a:t>
            </a:r>
            <a:r>
              <a:rPr lang="vi-VN" sz="2000" dirty="0"/>
              <a:t>. Control your emotions. 	</a:t>
            </a:r>
            <a:r>
              <a:rPr lang="vi-VN" sz="2000" b="1" dirty="0"/>
              <a:t>D</a:t>
            </a:r>
            <a:r>
              <a:rPr lang="vi-VN" sz="2000" dirty="0"/>
              <a:t>. Determine how serious the problem is. </a:t>
            </a:r>
            <a:endParaRPr lang="en-US" sz="2000" dirty="0"/>
          </a:p>
          <a:p>
            <a:r>
              <a:rPr lang="en-US" sz="2000" dirty="0"/>
              <a:t> </a:t>
            </a:r>
          </a:p>
          <a:p>
            <a:endParaRPr lang="en-US" sz="2000" b="1" dirty="0" smtClean="0"/>
          </a:p>
          <a:p>
            <a:r>
              <a:rPr lang="en-US" sz="2000" dirty="0" err="1" smtClean="0"/>
              <a:t>Kiến</a:t>
            </a:r>
            <a:r>
              <a:rPr lang="en-US" sz="2000" dirty="0" smtClean="0"/>
              <a:t> </a:t>
            </a:r>
            <a:r>
              <a:rPr lang="en-US" sz="2000" dirty="0" err="1"/>
              <a:t>thức</a:t>
            </a:r>
            <a:r>
              <a:rPr lang="en-US" sz="2000" dirty="0"/>
              <a:t>: </a:t>
            </a:r>
            <a:r>
              <a:rPr lang="en-US" sz="2000" dirty="0" err="1"/>
              <a:t>Đọc</a:t>
            </a:r>
            <a:r>
              <a:rPr lang="en-US" sz="2000" dirty="0"/>
              <a:t> </a:t>
            </a:r>
            <a:r>
              <a:rPr lang="en-US" sz="2000" dirty="0" err="1"/>
              <a:t>hiểu</a:t>
            </a:r>
            <a:endParaRPr lang="en-US" sz="2000" dirty="0"/>
          </a:p>
          <a:p>
            <a:r>
              <a:rPr lang="vi-VN" sz="2000" dirty="0"/>
              <a:t>Giải thích: Theo đoạn 5, điều cốt yếu bạn nên làm khi gặp khó khăn là gì?</a:t>
            </a:r>
            <a:endParaRPr lang="en-US" sz="2000" dirty="0"/>
          </a:p>
          <a:p>
            <a:r>
              <a:rPr lang="vi-VN" sz="2000" dirty="0"/>
              <a:t>A. Hãy lạc quan và vạch ra 1 kế hoạch.</a:t>
            </a:r>
            <a:endParaRPr lang="en-US" sz="2000" dirty="0"/>
          </a:p>
          <a:p>
            <a:r>
              <a:rPr lang="vi-VN" sz="2000" dirty="0"/>
              <a:t>B. Hãy nhờ người khác giúp đỡ khi cần thiết.</a:t>
            </a:r>
            <a:endParaRPr lang="en-US" sz="2000" dirty="0"/>
          </a:p>
          <a:p>
            <a:r>
              <a:rPr lang="vi-VN" sz="2000" dirty="0"/>
              <a:t>C. Hãy kiểm soát cảm xúc của bạn.</a:t>
            </a:r>
            <a:endParaRPr lang="en-US" sz="2000" dirty="0"/>
          </a:p>
          <a:p>
            <a:r>
              <a:rPr lang="vi-VN" sz="2000" dirty="0"/>
              <a:t>D. Hãy xác định xem khó khăn của bạn nghiêm trọng tới mức nào.</a:t>
            </a:r>
            <a:endParaRPr lang="en-US" sz="2000" dirty="0"/>
          </a:p>
          <a:p>
            <a:r>
              <a:rPr lang="en-US" sz="2000" dirty="0" err="1"/>
              <a:t>Thông</a:t>
            </a:r>
            <a:r>
              <a:rPr lang="en-US" sz="2000" dirty="0"/>
              <a:t> tin: </a:t>
            </a:r>
            <a:r>
              <a:rPr lang="vi-VN" sz="2000" dirty="0"/>
              <a:t>The bottom line is, no matter what the problem is, you are more likely to fix it if you can stay positive and work out a plan. </a:t>
            </a:r>
            <a:endParaRPr lang="en-US" sz="2000" dirty="0"/>
          </a:p>
          <a:p>
            <a:r>
              <a:rPr lang="en-US" sz="2000" dirty="0" err="1"/>
              <a:t>Tạm</a:t>
            </a:r>
            <a:r>
              <a:rPr lang="en-US" sz="2000" dirty="0"/>
              <a:t> </a:t>
            </a:r>
            <a:r>
              <a:rPr lang="en-US" sz="2000" dirty="0" err="1"/>
              <a:t>dịch</a:t>
            </a:r>
            <a:r>
              <a:rPr lang="en-US" sz="2000" dirty="0"/>
              <a:t>: </a:t>
            </a:r>
            <a:r>
              <a:rPr lang="vi-VN" sz="2000" dirty="0"/>
              <a:t>Điểm mấu chốt là, cho dù khó khăn của bạn là gì đi nữa, bạn đều có thể vượt qua được nếu bạn luôn lạc quan và vạch ra 1 kế hoạch.</a:t>
            </a:r>
            <a:endParaRPr lang="en-US" sz="2000" dirty="0"/>
          </a:p>
          <a:p>
            <a:r>
              <a:rPr lang="en-US" sz="2000" dirty="0"/>
              <a:t> </a:t>
            </a:r>
          </a:p>
          <a:p>
            <a:endParaRPr lang="en-US" sz="2000" dirty="0"/>
          </a:p>
        </p:txBody>
      </p:sp>
      <p:sp>
        <p:nvSpPr>
          <p:cNvPr id="3" name="Oval 2"/>
          <p:cNvSpPr/>
          <p:nvPr/>
        </p:nvSpPr>
        <p:spPr>
          <a:xfrm>
            <a:off x="990600" y="914400"/>
            <a:ext cx="4572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58907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animEffect transition="in" filter="fade">
                                      <p:cBhvr>
                                        <p:cTn id="7" dur="1000"/>
                                        <p:tgtEl>
                                          <p:spTgt spid="2">
                                            <p:txEl>
                                              <p:pRg st="5" end="5"/>
                                            </p:txEl>
                                          </p:spTgt>
                                        </p:tgtEl>
                                      </p:cBhvr>
                                    </p:animEffect>
                                    <p:anim calcmode="lin" valueType="num">
                                      <p:cBhvr>
                                        <p:cTn id="8"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5" end="5"/>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6" end="6"/>
                                            </p:txEl>
                                          </p:spTgt>
                                        </p:tgtEl>
                                        <p:attrNameLst>
                                          <p:attrName>style.visibility</p:attrName>
                                        </p:attrNameLst>
                                      </p:cBhvr>
                                      <p:to>
                                        <p:strVal val="visible"/>
                                      </p:to>
                                    </p:set>
                                    <p:animEffect transition="in" filter="fade">
                                      <p:cBhvr>
                                        <p:cTn id="12" dur="1000"/>
                                        <p:tgtEl>
                                          <p:spTgt spid="2">
                                            <p:txEl>
                                              <p:pRg st="6" end="6"/>
                                            </p:txEl>
                                          </p:spTgt>
                                        </p:tgtEl>
                                      </p:cBhvr>
                                    </p:animEffect>
                                    <p:anim calcmode="lin" valueType="num">
                                      <p:cBhvr>
                                        <p:cTn id="1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6" end="6"/>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7" end="7"/>
                                            </p:txEl>
                                          </p:spTgt>
                                        </p:tgtEl>
                                        <p:attrNameLst>
                                          <p:attrName>style.visibility</p:attrName>
                                        </p:attrNameLst>
                                      </p:cBhvr>
                                      <p:to>
                                        <p:strVal val="visible"/>
                                      </p:to>
                                    </p:set>
                                    <p:animEffect transition="in" filter="fade">
                                      <p:cBhvr>
                                        <p:cTn id="17" dur="1000"/>
                                        <p:tgtEl>
                                          <p:spTgt spid="2">
                                            <p:txEl>
                                              <p:pRg st="7" end="7"/>
                                            </p:txEl>
                                          </p:spTgt>
                                        </p:tgtEl>
                                      </p:cBhvr>
                                    </p:animEffect>
                                    <p:anim calcmode="lin" valueType="num">
                                      <p:cBhvr>
                                        <p:cTn id="18"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7" end="7"/>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8" end="8"/>
                                            </p:txEl>
                                          </p:spTgt>
                                        </p:tgtEl>
                                        <p:attrNameLst>
                                          <p:attrName>style.visibility</p:attrName>
                                        </p:attrNameLst>
                                      </p:cBhvr>
                                      <p:to>
                                        <p:strVal val="visible"/>
                                      </p:to>
                                    </p:set>
                                    <p:animEffect transition="in" filter="fade">
                                      <p:cBhvr>
                                        <p:cTn id="22" dur="1000"/>
                                        <p:tgtEl>
                                          <p:spTgt spid="2">
                                            <p:txEl>
                                              <p:pRg st="8" end="8"/>
                                            </p:txEl>
                                          </p:spTgt>
                                        </p:tgtEl>
                                      </p:cBhvr>
                                    </p:animEffect>
                                    <p:anim calcmode="lin" valueType="num">
                                      <p:cBhvr>
                                        <p:cTn id="23"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8" end="8"/>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animEffect transition="in" filter="fade">
                                      <p:cBhvr>
                                        <p:cTn id="27" dur="1000"/>
                                        <p:tgtEl>
                                          <p:spTgt spid="2">
                                            <p:txEl>
                                              <p:pRg st="9" end="9"/>
                                            </p:txEl>
                                          </p:spTgt>
                                        </p:tgtEl>
                                      </p:cBhvr>
                                    </p:animEffect>
                                    <p:anim calcmode="lin" valueType="num">
                                      <p:cBhvr>
                                        <p:cTn id="28"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9" end="9"/>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10" end="10"/>
                                            </p:txEl>
                                          </p:spTgt>
                                        </p:tgtEl>
                                        <p:attrNameLst>
                                          <p:attrName>style.visibility</p:attrName>
                                        </p:attrNameLst>
                                      </p:cBhvr>
                                      <p:to>
                                        <p:strVal val="visible"/>
                                      </p:to>
                                    </p:set>
                                    <p:animEffect transition="in" filter="fade">
                                      <p:cBhvr>
                                        <p:cTn id="32" dur="1000"/>
                                        <p:tgtEl>
                                          <p:spTgt spid="2">
                                            <p:txEl>
                                              <p:pRg st="10" end="10"/>
                                            </p:txEl>
                                          </p:spTgt>
                                        </p:tgtEl>
                                      </p:cBhvr>
                                    </p:animEffect>
                                    <p:anim calcmode="lin" valueType="num">
                                      <p:cBhvr>
                                        <p:cTn id="33"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10" end="10"/>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2">
                                            <p:txEl>
                                              <p:pRg st="11" end="11"/>
                                            </p:txEl>
                                          </p:spTgt>
                                        </p:tgtEl>
                                        <p:attrNameLst>
                                          <p:attrName>style.visibility</p:attrName>
                                        </p:attrNameLst>
                                      </p:cBhvr>
                                      <p:to>
                                        <p:strVal val="visible"/>
                                      </p:to>
                                    </p:set>
                                    <p:animEffect transition="in" filter="fade">
                                      <p:cBhvr>
                                        <p:cTn id="37" dur="1000"/>
                                        <p:tgtEl>
                                          <p:spTgt spid="2">
                                            <p:txEl>
                                              <p:pRg st="11" end="11"/>
                                            </p:txEl>
                                          </p:spTgt>
                                        </p:tgtEl>
                                      </p:cBhvr>
                                    </p:animEffect>
                                    <p:anim calcmode="lin" valueType="num">
                                      <p:cBhvr>
                                        <p:cTn id="38" dur="10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11" end="11"/>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2">
                                            <p:txEl>
                                              <p:pRg st="12" end="12"/>
                                            </p:txEl>
                                          </p:spTgt>
                                        </p:tgtEl>
                                        <p:attrNameLst>
                                          <p:attrName>style.visibility</p:attrName>
                                        </p:attrNameLst>
                                      </p:cBhvr>
                                      <p:to>
                                        <p:strVal val="visible"/>
                                      </p:to>
                                    </p:set>
                                    <p:animEffect transition="in" filter="fade">
                                      <p:cBhvr>
                                        <p:cTn id="42" dur="1000"/>
                                        <p:tgtEl>
                                          <p:spTgt spid="2">
                                            <p:txEl>
                                              <p:pRg st="12" end="12"/>
                                            </p:txEl>
                                          </p:spTgt>
                                        </p:tgtEl>
                                      </p:cBhvr>
                                    </p:animEffect>
                                    <p:anim calcmode="lin" valueType="num">
                                      <p:cBhvr>
                                        <p:cTn id="43" dur="10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12" end="12"/>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2">
                                            <p:txEl>
                                              <p:pRg st="13" end="13"/>
                                            </p:txEl>
                                          </p:spTgt>
                                        </p:tgtEl>
                                        <p:attrNameLst>
                                          <p:attrName>style.visibility</p:attrName>
                                        </p:attrNameLst>
                                      </p:cBhvr>
                                      <p:to>
                                        <p:strVal val="visible"/>
                                      </p:to>
                                    </p:set>
                                    <p:animEffect transition="in" filter="fade">
                                      <p:cBhvr>
                                        <p:cTn id="47" dur="1000"/>
                                        <p:tgtEl>
                                          <p:spTgt spid="2">
                                            <p:txEl>
                                              <p:pRg st="13" end="13"/>
                                            </p:txEl>
                                          </p:spTgt>
                                        </p:tgtEl>
                                      </p:cBhvr>
                                    </p:animEffect>
                                    <p:anim calcmode="lin" valueType="num">
                                      <p:cBhvr>
                                        <p:cTn id="48" dur="1000" fill="hold"/>
                                        <p:tgtEl>
                                          <p:spTgt spid="2">
                                            <p:txEl>
                                              <p:pRg st="13" end="13"/>
                                            </p:txEl>
                                          </p:spTgt>
                                        </p:tgtEl>
                                        <p:attrNameLst>
                                          <p:attrName>ppt_x</p:attrName>
                                        </p:attrNameLst>
                                      </p:cBhvr>
                                      <p:tavLst>
                                        <p:tav tm="0">
                                          <p:val>
                                            <p:strVal val="#ppt_x"/>
                                          </p:val>
                                        </p:tav>
                                        <p:tav tm="100000">
                                          <p:val>
                                            <p:strVal val="#ppt_x"/>
                                          </p:val>
                                        </p:tav>
                                      </p:tavLst>
                                    </p:anim>
                                    <p:anim calcmode="lin" valueType="num">
                                      <p:cBhvr>
                                        <p:cTn id="49" dur="1000" fill="hold"/>
                                        <p:tgtEl>
                                          <p:spTgt spid="2">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grpId="0" nodeType="clickEffect">
                                  <p:stCondLst>
                                    <p:cond delay="0"/>
                                  </p:stCondLst>
                                  <p:childTnLst>
                                    <p:set>
                                      <p:cBhvr>
                                        <p:cTn id="53" dur="1" fill="hold">
                                          <p:stCondLst>
                                            <p:cond delay="0"/>
                                          </p:stCondLst>
                                        </p:cTn>
                                        <p:tgtEl>
                                          <p:spTgt spid="3"/>
                                        </p:tgtEl>
                                        <p:attrNameLst>
                                          <p:attrName>style.visibility</p:attrName>
                                        </p:attrNameLst>
                                      </p:cBhvr>
                                      <p:to>
                                        <p:strVal val="visible"/>
                                      </p:to>
                                    </p:set>
                                    <p:animEffect transition="in" filter="wipe(down)">
                                      <p:cBhvr>
                                        <p:cTn id="5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763000" cy="6370975"/>
          </a:xfrm>
          <a:prstGeom prst="rect">
            <a:avLst/>
          </a:prstGeom>
          <a:noFill/>
        </p:spPr>
        <p:txBody>
          <a:bodyPr wrap="square" rtlCol="0">
            <a:spAutoFit/>
          </a:bodyPr>
          <a:lstStyle/>
          <a:p>
            <a:r>
              <a:rPr lang="en-US" sz="2400" b="1" dirty="0"/>
              <a:t>Question 6</a:t>
            </a:r>
            <a:r>
              <a:rPr lang="vi-VN" sz="2400" dirty="0"/>
              <a:t>. Dang Van Lam was absent from Vietnam’s World Cup qualifiers in June _______ his contact with a Covid-19 case.</a:t>
            </a:r>
            <a:endParaRPr lang="en-US" sz="2400" dirty="0"/>
          </a:p>
          <a:p>
            <a:r>
              <a:rPr lang="vi-VN" sz="2400" dirty="0"/>
              <a:t>	</a:t>
            </a:r>
            <a:r>
              <a:rPr lang="vi-VN" sz="2400" b="1" dirty="0"/>
              <a:t>A</a:t>
            </a:r>
            <a:r>
              <a:rPr lang="vi-VN" sz="2400" dirty="0"/>
              <a:t>. despite	</a:t>
            </a:r>
            <a:r>
              <a:rPr lang="vi-VN" sz="2400" b="1" dirty="0"/>
              <a:t>B</a:t>
            </a:r>
            <a:r>
              <a:rPr lang="vi-VN" sz="2400" dirty="0"/>
              <a:t>. because	</a:t>
            </a:r>
            <a:r>
              <a:rPr lang="vi-VN" sz="2400" b="1" dirty="0"/>
              <a:t>C</a:t>
            </a:r>
            <a:r>
              <a:rPr lang="vi-VN" sz="2400" dirty="0"/>
              <a:t>. although	</a:t>
            </a:r>
            <a:r>
              <a:rPr lang="vi-VN" sz="2400" b="1" dirty="0"/>
              <a:t>D</a:t>
            </a:r>
            <a:r>
              <a:rPr lang="vi-VN" sz="2400" dirty="0"/>
              <a:t>. because of</a:t>
            </a:r>
            <a:endParaRPr lang="en-US" sz="2400" dirty="0"/>
          </a:p>
          <a:p>
            <a:endParaRPr lang="en-US" sz="2400" b="1" dirty="0" smtClean="0"/>
          </a:p>
          <a:p>
            <a:r>
              <a:rPr lang="vi-VN" sz="2400" dirty="0" smtClean="0"/>
              <a:t>Kiến </a:t>
            </a:r>
            <a:r>
              <a:rPr lang="vi-VN" sz="2400" dirty="0"/>
              <a:t>thức: </a:t>
            </a:r>
            <a:r>
              <a:rPr lang="en-US" sz="2400" dirty="0" err="1"/>
              <a:t>Liên</a:t>
            </a:r>
            <a:r>
              <a:rPr lang="en-US" sz="2400" dirty="0"/>
              <a:t> </a:t>
            </a:r>
            <a:r>
              <a:rPr lang="vi-VN" sz="2400" dirty="0"/>
              <a:t>từ</a:t>
            </a:r>
            <a:endParaRPr lang="en-US" sz="2400" dirty="0"/>
          </a:p>
          <a:p>
            <a:r>
              <a:rPr lang="vi-VN" sz="2400" dirty="0"/>
              <a:t>Giải thích: </a:t>
            </a:r>
            <a:endParaRPr lang="en-US" sz="2400" dirty="0"/>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	A. despite (+ V-</a:t>
            </a:r>
            <a:r>
              <a:rPr lang="en-US" sz="2400" dirty="0" err="1"/>
              <a:t>ing</a:t>
            </a:r>
            <a:r>
              <a:rPr lang="en-US" sz="2400" dirty="0"/>
              <a:t>/ noun phrase): </a:t>
            </a:r>
            <a:r>
              <a:rPr lang="en-US" sz="2400" dirty="0" err="1"/>
              <a:t>mặc</a:t>
            </a:r>
            <a:r>
              <a:rPr lang="en-US" sz="2400" dirty="0"/>
              <a:t> </a:t>
            </a:r>
            <a:r>
              <a:rPr lang="en-US" sz="2400" dirty="0" err="1"/>
              <a:t>dù</a:t>
            </a:r>
            <a:r>
              <a:rPr lang="en-US" sz="2400" dirty="0"/>
              <a:t>	B. because (+ clause): </a:t>
            </a:r>
            <a:r>
              <a:rPr lang="en-US" sz="2400" dirty="0" err="1"/>
              <a:t>bởi</a:t>
            </a:r>
            <a:r>
              <a:rPr lang="en-US" sz="2400" dirty="0"/>
              <a:t> </a:t>
            </a:r>
            <a:r>
              <a:rPr lang="en-US" sz="2400" dirty="0" err="1"/>
              <a:t>vì</a:t>
            </a:r>
            <a:r>
              <a:rPr lang="en-US" sz="2400" dirty="0"/>
              <a:t>	</a:t>
            </a:r>
          </a:p>
          <a:p>
            <a:r>
              <a:rPr lang="en-US" sz="2400" dirty="0"/>
              <a:t>	C. although (+ clause): </a:t>
            </a:r>
            <a:r>
              <a:rPr lang="en-US" sz="2400" dirty="0" err="1"/>
              <a:t>mặc</a:t>
            </a:r>
            <a:r>
              <a:rPr lang="en-US" sz="2400" dirty="0"/>
              <a:t> </a:t>
            </a:r>
            <a:r>
              <a:rPr lang="en-US" sz="2400" dirty="0" err="1"/>
              <a:t>dù</a:t>
            </a:r>
            <a:r>
              <a:rPr lang="en-US" sz="2400" dirty="0"/>
              <a:t>	D. because of (+ V-</a:t>
            </a:r>
            <a:r>
              <a:rPr lang="en-US" sz="2400" dirty="0" err="1"/>
              <a:t>ing</a:t>
            </a:r>
            <a:r>
              <a:rPr lang="en-US" sz="2400" dirty="0"/>
              <a:t>/ noun phrase): </a:t>
            </a:r>
            <a:r>
              <a:rPr lang="en-US" sz="2400" dirty="0" err="1"/>
              <a:t>bởi</a:t>
            </a:r>
            <a:r>
              <a:rPr lang="en-US" sz="2400" dirty="0"/>
              <a:t> </a:t>
            </a:r>
            <a:r>
              <a:rPr lang="en-US" sz="2400" dirty="0" err="1"/>
              <a:t>vì</a:t>
            </a:r>
            <a:r>
              <a:rPr lang="en-US" sz="2400" dirty="0"/>
              <a:t>	</a:t>
            </a:r>
          </a:p>
          <a:p>
            <a:r>
              <a:rPr lang="en-US" sz="2400" dirty="0"/>
              <a:t>Ta </a:t>
            </a:r>
            <a:r>
              <a:rPr lang="en-US" sz="2400" dirty="0" err="1"/>
              <a:t>thấy</a:t>
            </a:r>
            <a:r>
              <a:rPr lang="en-US" sz="2400" dirty="0"/>
              <a:t> </a:t>
            </a:r>
            <a:r>
              <a:rPr lang="en-US" sz="2400" dirty="0" err="1"/>
              <a:t>sau</a:t>
            </a:r>
            <a:r>
              <a:rPr lang="en-US" sz="2400" dirty="0"/>
              <a:t> </a:t>
            </a:r>
            <a:r>
              <a:rPr lang="en-US" sz="2400" dirty="0" err="1"/>
              <a:t>chỗ</a:t>
            </a:r>
            <a:r>
              <a:rPr lang="en-US" sz="2400" dirty="0"/>
              <a:t> </a:t>
            </a:r>
            <a:r>
              <a:rPr lang="en-US" sz="2400" dirty="0" err="1"/>
              <a:t>trống</a:t>
            </a:r>
            <a:r>
              <a:rPr lang="en-US" sz="2400" dirty="0"/>
              <a:t> </a:t>
            </a:r>
            <a:r>
              <a:rPr lang="en-US" sz="2400" dirty="0" err="1"/>
              <a:t>là</a:t>
            </a:r>
            <a:r>
              <a:rPr lang="en-US" sz="2400" dirty="0"/>
              <a:t> </a:t>
            </a:r>
            <a:r>
              <a:rPr lang="en-US" sz="2400" dirty="0" err="1"/>
              <a:t>là</a:t>
            </a:r>
            <a:r>
              <a:rPr lang="en-US" sz="2400" dirty="0"/>
              <a:t> </a:t>
            </a:r>
            <a:r>
              <a:rPr lang="en-US" sz="2400" dirty="0" err="1"/>
              <a:t>một</a:t>
            </a:r>
            <a:r>
              <a:rPr lang="en-US" sz="2400" dirty="0"/>
              <a:t> </a:t>
            </a:r>
            <a:r>
              <a:rPr lang="en-US" sz="2400" dirty="0" err="1"/>
              <a:t>cụm</a:t>
            </a:r>
            <a:r>
              <a:rPr lang="en-US" sz="2400" dirty="0"/>
              <a:t> </a:t>
            </a:r>
            <a:r>
              <a:rPr lang="en-US" sz="2400" dirty="0" err="1"/>
              <a:t>danh</a:t>
            </a:r>
            <a:r>
              <a:rPr lang="en-US" sz="2400" dirty="0"/>
              <a:t> </a:t>
            </a:r>
            <a:r>
              <a:rPr lang="en-US" sz="2400" dirty="0" err="1"/>
              <a:t>từ</a:t>
            </a:r>
            <a:r>
              <a:rPr lang="en-US" sz="2400" dirty="0"/>
              <a:t> </a:t>
            </a:r>
            <a:r>
              <a:rPr lang="en-US" sz="2400" dirty="0" err="1"/>
              <a:t>nên</a:t>
            </a:r>
            <a:r>
              <a:rPr lang="en-US" sz="2400" dirty="0"/>
              <a:t> </a:t>
            </a:r>
            <a:r>
              <a:rPr lang="en-US" sz="2400" dirty="0" err="1"/>
              <a:t>loại</a:t>
            </a:r>
            <a:r>
              <a:rPr lang="en-US" sz="2400" dirty="0"/>
              <a:t> </a:t>
            </a:r>
            <a:r>
              <a:rPr lang="en-US" sz="2400" dirty="0" err="1"/>
              <a:t>đáp</a:t>
            </a:r>
            <a:r>
              <a:rPr lang="en-US" sz="2400" dirty="0"/>
              <a:t> </a:t>
            </a:r>
            <a:r>
              <a:rPr lang="en-US" sz="2400" dirty="0" err="1"/>
              <a:t>án</a:t>
            </a:r>
            <a:r>
              <a:rPr lang="en-US" sz="2400" dirty="0"/>
              <a:t> B </a:t>
            </a:r>
            <a:r>
              <a:rPr lang="en-US" sz="2400" dirty="0" err="1"/>
              <a:t>và</a:t>
            </a:r>
            <a:r>
              <a:rPr lang="en-US" sz="2400" dirty="0"/>
              <a:t> C</a:t>
            </a:r>
          </a:p>
          <a:p>
            <a:r>
              <a:rPr lang="en-US" sz="2400" dirty="0" err="1"/>
              <a:t>Dựa</a:t>
            </a:r>
            <a:r>
              <a:rPr lang="en-US" sz="2400" dirty="0"/>
              <a:t> </a:t>
            </a:r>
            <a:r>
              <a:rPr lang="en-US" sz="2400" dirty="0" err="1"/>
              <a:t>vào</a:t>
            </a:r>
            <a:r>
              <a:rPr lang="en-US" sz="2400" dirty="0"/>
              <a:t> </a:t>
            </a:r>
            <a:r>
              <a:rPr lang="en-US" sz="2400" dirty="0" err="1"/>
              <a:t>nghĩa</a:t>
            </a:r>
            <a:r>
              <a:rPr lang="en-US" sz="2400" dirty="0"/>
              <a:t> </a:t>
            </a:r>
            <a:r>
              <a:rPr lang="en-US" sz="2400" dirty="0" err="1"/>
              <a:t>của</a:t>
            </a:r>
            <a:r>
              <a:rPr lang="en-US" sz="2400" dirty="0"/>
              <a:t> </a:t>
            </a:r>
            <a:r>
              <a:rPr lang="en-US" sz="2400" dirty="0" err="1"/>
              <a:t>câu</a:t>
            </a:r>
            <a:r>
              <a:rPr lang="en-US" sz="2400" dirty="0"/>
              <a:t>, </a:t>
            </a:r>
            <a:r>
              <a:rPr lang="en-US" sz="2400" dirty="0" err="1"/>
              <a:t>đáp</a:t>
            </a:r>
            <a:r>
              <a:rPr lang="en-US" sz="2400" dirty="0"/>
              <a:t> </a:t>
            </a:r>
            <a:r>
              <a:rPr lang="en-US" sz="2400" dirty="0" err="1"/>
              <a:t>án</a:t>
            </a:r>
            <a:r>
              <a:rPr lang="en-US" sz="2400" dirty="0"/>
              <a:t> D </a:t>
            </a:r>
            <a:r>
              <a:rPr lang="en-US" sz="2400" dirty="0" err="1"/>
              <a:t>là</a:t>
            </a:r>
            <a:r>
              <a:rPr lang="en-US" sz="2400" dirty="0"/>
              <a:t> </a:t>
            </a:r>
            <a:r>
              <a:rPr lang="en-US" sz="2400" dirty="0" err="1"/>
              <a:t>đúng</a:t>
            </a:r>
            <a:endParaRPr lang="en-US" sz="2400" dirty="0"/>
          </a:p>
          <a:p>
            <a:r>
              <a:rPr lang="en-US" sz="2400" dirty="0" err="1"/>
              <a:t>Tạm</a:t>
            </a:r>
            <a:r>
              <a:rPr lang="en-US" sz="2400" dirty="0"/>
              <a:t> </a:t>
            </a:r>
            <a:r>
              <a:rPr lang="en-US" sz="2400" dirty="0" err="1"/>
              <a:t>dịch</a:t>
            </a:r>
            <a:r>
              <a:rPr lang="en-US" sz="2400" dirty="0"/>
              <a:t>: </a:t>
            </a:r>
            <a:r>
              <a:rPr lang="en-US" sz="2400" dirty="0" err="1"/>
              <a:t>Đặng</a:t>
            </a:r>
            <a:r>
              <a:rPr lang="en-US" sz="2400" dirty="0"/>
              <a:t> </a:t>
            </a:r>
            <a:r>
              <a:rPr lang="en-US" sz="2400" dirty="0" err="1"/>
              <a:t>Văn</a:t>
            </a:r>
            <a:r>
              <a:rPr lang="en-US" sz="2400" dirty="0"/>
              <a:t> </a:t>
            </a:r>
            <a:r>
              <a:rPr lang="en-US" sz="2400" dirty="0" err="1"/>
              <a:t>Lâm</a:t>
            </a:r>
            <a:r>
              <a:rPr lang="en-US" sz="2400" dirty="0"/>
              <a:t> </a:t>
            </a:r>
            <a:r>
              <a:rPr lang="en-US" sz="2400" dirty="0" err="1"/>
              <a:t>đã</a:t>
            </a:r>
            <a:r>
              <a:rPr lang="en-US" sz="2400" dirty="0"/>
              <a:t> </a:t>
            </a:r>
            <a:r>
              <a:rPr lang="en-US" sz="2400" dirty="0" err="1"/>
              <a:t>vắng</a:t>
            </a:r>
            <a:r>
              <a:rPr lang="en-US" sz="2400" dirty="0"/>
              <a:t> </a:t>
            </a:r>
            <a:r>
              <a:rPr lang="en-US" sz="2400" dirty="0" err="1"/>
              <a:t>mặt</a:t>
            </a:r>
            <a:r>
              <a:rPr lang="en-US" sz="2400" dirty="0"/>
              <a:t> ở </a:t>
            </a:r>
            <a:r>
              <a:rPr lang="en-US" sz="2400" dirty="0" err="1"/>
              <a:t>vòng</a:t>
            </a:r>
            <a:r>
              <a:rPr lang="en-US" sz="2400" dirty="0"/>
              <a:t> </a:t>
            </a:r>
            <a:r>
              <a:rPr lang="en-US" sz="2400" dirty="0" err="1"/>
              <a:t>loại</a:t>
            </a:r>
            <a:r>
              <a:rPr lang="en-US" sz="2400" dirty="0"/>
              <a:t> World Cup </a:t>
            </a:r>
            <a:r>
              <a:rPr lang="en-US" sz="2400" dirty="0" err="1"/>
              <a:t>của</a:t>
            </a:r>
            <a:r>
              <a:rPr lang="en-US" sz="2400" dirty="0"/>
              <a:t> </a:t>
            </a:r>
            <a:r>
              <a:rPr lang="en-US" sz="2400" dirty="0" err="1"/>
              <a:t>Việt</a:t>
            </a:r>
            <a:r>
              <a:rPr lang="en-US" sz="2400" dirty="0"/>
              <a:t> Nam </a:t>
            </a:r>
            <a:r>
              <a:rPr lang="en-US" sz="2400" dirty="0" err="1"/>
              <a:t>vào</a:t>
            </a:r>
            <a:r>
              <a:rPr lang="en-US" sz="2400" dirty="0"/>
              <a:t> </a:t>
            </a:r>
            <a:r>
              <a:rPr lang="en-US" sz="2400" dirty="0" err="1"/>
              <a:t>tháng</a:t>
            </a:r>
            <a:r>
              <a:rPr lang="en-US" sz="2400" dirty="0"/>
              <a:t> </a:t>
            </a:r>
            <a:r>
              <a:rPr lang="en-US" sz="2400" dirty="0" err="1"/>
              <a:t>Sáu</a:t>
            </a:r>
            <a:r>
              <a:rPr lang="en-US" sz="2400" dirty="0"/>
              <a:t> </a:t>
            </a:r>
            <a:r>
              <a:rPr lang="en-US" sz="2400" dirty="0" err="1"/>
              <a:t>vì</a:t>
            </a:r>
            <a:r>
              <a:rPr lang="en-US" sz="2400" dirty="0"/>
              <a:t> </a:t>
            </a:r>
            <a:r>
              <a:rPr lang="en-US" sz="2400" dirty="0" err="1"/>
              <a:t>nhiễm</a:t>
            </a:r>
            <a:r>
              <a:rPr lang="en-US" sz="2400" dirty="0"/>
              <a:t> Covid-19.</a:t>
            </a:r>
          </a:p>
          <a:p>
            <a:endParaRPr lang="en-US" sz="2400" dirty="0"/>
          </a:p>
        </p:txBody>
      </p:sp>
      <p:sp>
        <p:nvSpPr>
          <p:cNvPr id="3" name="Oval 2"/>
          <p:cNvSpPr/>
          <p:nvPr/>
        </p:nvSpPr>
        <p:spPr>
          <a:xfrm>
            <a:off x="6705600" y="1600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54424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10" end="10"/>
                                            </p:txEl>
                                          </p:spTgt>
                                        </p:tgtEl>
                                        <p:attrNameLst>
                                          <p:attrName>style.visibility</p:attrName>
                                        </p:attrNameLst>
                                      </p:cBhvr>
                                      <p:to>
                                        <p:strVal val="visible"/>
                                      </p:to>
                                    </p:set>
                                    <p:anim calcmode="lin" valueType="num">
                                      <p:cBhvr additive="base">
                                        <p:cTn id="35"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 calcmode="lin" valueType="num">
                                      <p:cBhvr additive="base">
                                        <p:cTn id="41" dur="500" fill="hold"/>
                                        <p:tgtEl>
                                          <p:spTgt spid="3"/>
                                        </p:tgtEl>
                                        <p:attrNameLst>
                                          <p:attrName>ppt_x</p:attrName>
                                        </p:attrNameLst>
                                      </p:cBhvr>
                                      <p:tavLst>
                                        <p:tav tm="0">
                                          <p:val>
                                            <p:strVal val="#ppt_x"/>
                                          </p:val>
                                        </p:tav>
                                        <p:tav tm="100000">
                                          <p:val>
                                            <p:strVal val="#ppt_x"/>
                                          </p:val>
                                        </p:tav>
                                      </p:tavLst>
                                    </p:anim>
                                    <p:anim calcmode="lin" valueType="num">
                                      <p:cBhvr additive="base">
                                        <p:cTn id="4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04800"/>
            <a:ext cx="8839200" cy="4893647"/>
          </a:xfrm>
          <a:prstGeom prst="rect">
            <a:avLst/>
          </a:prstGeom>
          <a:noFill/>
        </p:spPr>
        <p:txBody>
          <a:bodyPr wrap="square" rtlCol="0">
            <a:spAutoFit/>
          </a:bodyPr>
          <a:lstStyle/>
          <a:p>
            <a:r>
              <a:rPr lang="en-US" sz="2400" b="1" dirty="0"/>
              <a:t>Question 7</a:t>
            </a:r>
            <a:r>
              <a:rPr lang="vi-VN" sz="2400" dirty="0"/>
              <a:t>. </a:t>
            </a:r>
            <a:r>
              <a:rPr lang="en-US" sz="2400" dirty="0"/>
              <a:t>I remember she wore a _______ dress to go out with her boyfriend last week.</a:t>
            </a:r>
          </a:p>
          <a:p>
            <a:r>
              <a:rPr lang="en-US" sz="2400" dirty="0"/>
              <a:t>	</a:t>
            </a:r>
            <a:r>
              <a:rPr lang="en-US" sz="2400" b="1" dirty="0"/>
              <a:t>A</a:t>
            </a:r>
            <a:r>
              <a:rPr lang="en-US" sz="2400" dirty="0"/>
              <a:t>. cotton white Vietnamese	</a:t>
            </a:r>
            <a:r>
              <a:rPr lang="en-US" sz="2400" b="1" dirty="0"/>
              <a:t>B</a:t>
            </a:r>
            <a:r>
              <a:rPr lang="en-US" sz="2400" dirty="0"/>
              <a:t>. Vietnamese white cotton</a:t>
            </a:r>
          </a:p>
          <a:p>
            <a:r>
              <a:rPr lang="en-US" sz="2400" dirty="0"/>
              <a:t>	</a:t>
            </a:r>
            <a:r>
              <a:rPr lang="en-US" sz="2400" b="1" dirty="0"/>
              <a:t>C</a:t>
            </a:r>
            <a:r>
              <a:rPr lang="en-US" sz="2400" dirty="0"/>
              <a:t>. white Vietnamese cotton	</a:t>
            </a:r>
            <a:r>
              <a:rPr lang="en-US" sz="2400" b="1" dirty="0"/>
              <a:t>D</a:t>
            </a:r>
            <a:r>
              <a:rPr lang="en-US" sz="2400" dirty="0"/>
              <a:t>. white cotton Vietnamese</a:t>
            </a:r>
          </a:p>
          <a:p>
            <a:endParaRPr lang="en-US" sz="2400" b="1" dirty="0" smtClean="0"/>
          </a:p>
          <a:p>
            <a:r>
              <a:rPr lang="vi-VN" sz="2400" dirty="0" smtClean="0"/>
              <a:t>Kiến </a:t>
            </a:r>
            <a:r>
              <a:rPr lang="vi-VN" sz="2400" dirty="0"/>
              <a:t>thức: </a:t>
            </a:r>
            <a:r>
              <a:rPr lang="en-US" sz="2400" dirty="0" err="1"/>
              <a:t>Trật</a:t>
            </a:r>
            <a:r>
              <a:rPr lang="en-US" sz="2400" dirty="0"/>
              <a:t> </a:t>
            </a:r>
            <a:r>
              <a:rPr lang="en-US" sz="2400" dirty="0" err="1"/>
              <a:t>tự</a:t>
            </a:r>
            <a:r>
              <a:rPr lang="en-US" sz="2400" dirty="0"/>
              <a:t> </a:t>
            </a:r>
            <a:r>
              <a:rPr lang="en-US" sz="2400" dirty="0" err="1"/>
              <a:t>tính</a:t>
            </a:r>
            <a:r>
              <a:rPr lang="en-US" sz="2400" dirty="0"/>
              <a:t> </a:t>
            </a:r>
            <a:r>
              <a:rPr lang="en-US" sz="2400" dirty="0" err="1"/>
              <a:t>từ</a:t>
            </a:r>
            <a:endParaRPr lang="en-US" sz="2400" dirty="0"/>
          </a:p>
          <a:p>
            <a:r>
              <a:rPr lang="vi-VN" sz="2400" dirty="0"/>
              <a:t>Giải thích: </a:t>
            </a:r>
            <a:endParaRPr lang="en-US" sz="2400" dirty="0"/>
          </a:p>
          <a:p>
            <a:r>
              <a:rPr lang="vi-VN" sz="2400" dirty="0"/>
              <a:t>Theo quy tắc trật tự tính từ trong câu: OSASCOMP</a:t>
            </a:r>
            <a:endParaRPr lang="en-US" sz="2400" dirty="0"/>
          </a:p>
          <a:p>
            <a:r>
              <a:rPr lang="vi-VN" sz="2400" dirty="0"/>
              <a:t>	</a:t>
            </a:r>
            <a:r>
              <a:rPr lang="en-US" sz="2400" dirty="0"/>
              <a:t>white – Color; Vietnamese – Origin; cotton – Material </a:t>
            </a:r>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C</a:t>
            </a:r>
          </a:p>
          <a:p>
            <a:r>
              <a:rPr lang="en-US" sz="2400" dirty="0" err="1"/>
              <a:t>Tạm</a:t>
            </a:r>
            <a:r>
              <a:rPr lang="en-US" sz="2400" dirty="0"/>
              <a:t> </a:t>
            </a:r>
            <a:r>
              <a:rPr lang="en-US" sz="2400" dirty="0" err="1"/>
              <a:t>dịch</a:t>
            </a:r>
            <a:r>
              <a:rPr lang="en-US" sz="2400" dirty="0"/>
              <a:t>: </a:t>
            </a:r>
            <a:r>
              <a:rPr lang="en-US" sz="2400" dirty="0" err="1"/>
              <a:t>Tôi</a:t>
            </a:r>
            <a:r>
              <a:rPr lang="en-US" sz="2400" dirty="0"/>
              <a:t> </a:t>
            </a:r>
            <a:r>
              <a:rPr lang="en-US" sz="2400" dirty="0" err="1"/>
              <a:t>nhớ</a:t>
            </a:r>
            <a:r>
              <a:rPr lang="en-US" sz="2400" dirty="0"/>
              <a:t> </a:t>
            </a:r>
            <a:r>
              <a:rPr lang="en-US" sz="2400" dirty="0" err="1"/>
              <a:t>cô</a:t>
            </a:r>
            <a:r>
              <a:rPr lang="en-US" sz="2400" dirty="0"/>
              <a:t> </a:t>
            </a:r>
            <a:r>
              <a:rPr lang="en-US" sz="2400" dirty="0" err="1"/>
              <a:t>ấy</a:t>
            </a:r>
            <a:r>
              <a:rPr lang="en-US" sz="2400" dirty="0"/>
              <a:t> </a:t>
            </a:r>
            <a:r>
              <a:rPr lang="en-US" sz="2400" dirty="0" err="1"/>
              <a:t>đã</a:t>
            </a:r>
            <a:r>
              <a:rPr lang="en-US" sz="2400" dirty="0"/>
              <a:t> </a:t>
            </a:r>
            <a:r>
              <a:rPr lang="en-US" sz="2400" dirty="0" err="1"/>
              <a:t>mặc</a:t>
            </a:r>
            <a:r>
              <a:rPr lang="en-US" sz="2400" dirty="0"/>
              <a:t> </a:t>
            </a:r>
            <a:r>
              <a:rPr lang="en-US" sz="2400" dirty="0" err="1"/>
              <a:t>một</a:t>
            </a:r>
            <a:r>
              <a:rPr lang="en-US" sz="2400" dirty="0"/>
              <a:t> </a:t>
            </a:r>
            <a:r>
              <a:rPr lang="en-US" sz="2400" dirty="0" err="1"/>
              <a:t>chiếc</a:t>
            </a:r>
            <a:r>
              <a:rPr lang="en-US" sz="2400" dirty="0"/>
              <a:t> </a:t>
            </a:r>
            <a:r>
              <a:rPr lang="en-US" sz="2400" dirty="0" err="1"/>
              <a:t>váy</a:t>
            </a:r>
            <a:r>
              <a:rPr lang="en-US" sz="2400" dirty="0"/>
              <a:t> </a:t>
            </a:r>
            <a:r>
              <a:rPr lang="en-US" sz="2400" dirty="0" err="1"/>
              <a:t>vải</a:t>
            </a:r>
            <a:r>
              <a:rPr lang="en-US" sz="2400" dirty="0"/>
              <a:t> cotton </a:t>
            </a:r>
            <a:r>
              <a:rPr lang="en-US" sz="2400" dirty="0" err="1"/>
              <a:t>Việt</a:t>
            </a:r>
            <a:r>
              <a:rPr lang="en-US" sz="2400" dirty="0"/>
              <a:t> Nam </a:t>
            </a:r>
            <a:r>
              <a:rPr lang="en-US" sz="2400" dirty="0" err="1"/>
              <a:t>màu</a:t>
            </a:r>
            <a:r>
              <a:rPr lang="en-US" sz="2400" dirty="0"/>
              <a:t> </a:t>
            </a:r>
            <a:r>
              <a:rPr lang="en-US" sz="2400" dirty="0" err="1"/>
              <a:t>trắng</a:t>
            </a:r>
            <a:r>
              <a:rPr lang="en-US" sz="2400" dirty="0"/>
              <a:t> </a:t>
            </a:r>
            <a:r>
              <a:rPr lang="en-US" sz="2400" dirty="0" err="1"/>
              <a:t>để</a:t>
            </a:r>
            <a:r>
              <a:rPr lang="en-US" sz="2400" dirty="0"/>
              <a:t> </a:t>
            </a:r>
            <a:r>
              <a:rPr lang="en-US" sz="2400" dirty="0" err="1"/>
              <a:t>đi</a:t>
            </a:r>
            <a:r>
              <a:rPr lang="en-US" sz="2400" dirty="0"/>
              <a:t> </a:t>
            </a:r>
            <a:r>
              <a:rPr lang="en-US" sz="2400" dirty="0" err="1"/>
              <a:t>ra</a:t>
            </a:r>
            <a:r>
              <a:rPr lang="en-US" sz="2400" dirty="0"/>
              <a:t> </a:t>
            </a:r>
            <a:r>
              <a:rPr lang="en-US" sz="2400" dirty="0" err="1"/>
              <a:t>ngoài</a:t>
            </a:r>
            <a:r>
              <a:rPr lang="en-US" sz="2400" dirty="0"/>
              <a:t> </a:t>
            </a:r>
            <a:r>
              <a:rPr lang="en-US" sz="2400" dirty="0" err="1"/>
              <a:t>với</a:t>
            </a:r>
            <a:r>
              <a:rPr lang="en-US" sz="2400" dirty="0"/>
              <a:t> </a:t>
            </a:r>
            <a:r>
              <a:rPr lang="en-US" sz="2400" dirty="0" err="1"/>
              <a:t>bạn</a:t>
            </a:r>
            <a:r>
              <a:rPr lang="en-US" sz="2400" dirty="0"/>
              <a:t> </a:t>
            </a:r>
            <a:r>
              <a:rPr lang="en-US" sz="2400" dirty="0" err="1"/>
              <a:t>trai</a:t>
            </a:r>
            <a:r>
              <a:rPr lang="en-US" sz="2400" dirty="0"/>
              <a:t> </a:t>
            </a:r>
            <a:r>
              <a:rPr lang="en-US" sz="2400" dirty="0" err="1"/>
              <a:t>tuần</a:t>
            </a:r>
            <a:r>
              <a:rPr lang="en-US" sz="2400" dirty="0"/>
              <a:t> </a:t>
            </a:r>
            <a:r>
              <a:rPr lang="en-US" sz="2400" dirty="0" err="1"/>
              <a:t>trước</a:t>
            </a:r>
            <a:r>
              <a:rPr lang="en-US" sz="2400" dirty="0"/>
              <a:t>.</a:t>
            </a:r>
          </a:p>
          <a:p>
            <a:endParaRPr lang="en-US" sz="2400" dirty="0"/>
          </a:p>
        </p:txBody>
      </p:sp>
      <p:sp>
        <p:nvSpPr>
          <p:cNvPr id="4" name="Oval 3"/>
          <p:cNvSpPr/>
          <p:nvPr/>
        </p:nvSpPr>
        <p:spPr>
          <a:xfrm>
            <a:off x="990600" y="1447800"/>
            <a:ext cx="4572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45310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anim calcmode="lin" valueType="num">
                                      <p:cBhvr additive="base">
                                        <p:cTn id="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additive="base">
                                        <p:cTn id="1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anim calcmode="lin" valueType="num">
                                      <p:cBhvr additive="base">
                                        <p:cTn id="1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anim calcmode="lin" valueType="num">
                                      <p:cBhvr additive="base">
                                        <p:cTn id="1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anim calcmode="lin" valueType="num">
                                      <p:cBhvr additive="base">
                                        <p:cTn id="2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anim calcmode="lin" valueType="num">
                                      <p:cBhvr additive="base">
                                        <p:cTn id="27"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4"/>
                                        </p:tgtEl>
                                        <p:attrNameLst>
                                          <p:attrName>style.visibility</p:attrName>
                                        </p:attrNameLst>
                                      </p:cBhvr>
                                      <p:to>
                                        <p:strVal val="visible"/>
                                      </p:to>
                                    </p:set>
                                    <p:anim calcmode="lin" valueType="num">
                                      <p:cBhvr additive="base">
                                        <p:cTn id="33" dur="500" fill="hold"/>
                                        <p:tgtEl>
                                          <p:spTgt spid="4"/>
                                        </p:tgtEl>
                                        <p:attrNameLst>
                                          <p:attrName>ppt_x</p:attrName>
                                        </p:attrNameLst>
                                      </p:cBhvr>
                                      <p:tavLst>
                                        <p:tav tm="0">
                                          <p:val>
                                            <p:strVal val="#ppt_x"/>
                                          </p:val>
                                        </p:tav>
                                        <p:tav tm="100000">
                                          <p:val>
                                            <p:strVal val="#ppt_x"/>
                                          </p:val>
                                        </p:tav>
                                      </p:tavLst>
                                    </p:anim>
                                    <p:anim calcmode="lin" valueType="num">
                                      <p:cBhvr additive="base">
                                        <p:cTn id="3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381000"/>
            <a:ext cx="8915400" cy="6001643"/>
          </a:xfrm>
          <a:prstGeom prst="rect">
            <a:avLst/>
          </a:prstGeom>
          <a:noFill/>
        </p:spPr>
        <p:txBody>
          <a:bodyPr wrap="square" rtlCol="0">
            <a:spAutoFit/>
          </a:bodyPr>
          <a:lstStyle/>
          <a:p>
            <a:r>
              <a:rPr lang="en-US" sz="2400" b="1" dirty="0"/>
              <a:t>Question 8</a:t>
            </a:r>
            <a:r>
              <a:rPr lang="vi-VN" sz="2400" dirty="0"/>
              <a:t>. She </a:t>
            </a:r>
            <a:r>
              <a:rPr lang="en-US" sz="2400" dirty="0"/>
              <a:t>_______ </a:t>
            </a:r>
            <a:r>
              <a:rPr lang="vi-VN" sz="2400" dirty="0"/>
              <a:t>quite often as a guest on popular television shows, as well as in television and bigscreen movies.</a:t>
            </a:r>
            <a:endParaRPr lang="en-US" sz="2400" dirty="0"/>
          </a:p>
          <a:p>
            <a:r>
              <a:rPr lang="vi-VN" sz="2400" b="1" dirty="0" smtClean="0"/>
              <a:t>A</a:t>
            </a:r>
            <a:r>
              <a:rPr lang="vi-VN" sz="2400" dirty="0"/>
              <a:t>. looked up 	</a:t>
            </a:r>
            <a:r>
              <a:rPr lang="vi-VN" sz="2400" b="1" dirty="0"/>
              <a:t>B</a:t>
            </a:r>
            <a:r>
              <a:rPr lang="vi-VN" sz="2400" dirty="0"/>
              <a:t>. looked after 	</a:t>
            </a:r>
            <a:r>
              <a:rPr lang="vi-VN" sz="2400" b="1" dirty="0"/>
              <a:t>C</a:t>
            </a:r>
            <a:r>
              <a:rPr lang="vi-VN" sz="2400" dirty="0"/>
              <a:t>. turned up 	</a:t>
            </a:r>
            <a:r>
              <a:rPr lang="vi-VN" sz="2400" b="1" dirty="0"/>
              <a:t>D</a:t>
            </a:r>
            <a:r>
              <a:rPr lang="vi-VN" sz="2400" dirty="0"/>
              <a:t>. turned on</a:t>
            </a:r>
            <a:endParaRPr lang="en-US" sz="2400" dirty="0"/>
          </a:p>
          <a:p>
            <a:endParaRPr lang="en-US" sz="2400" b="1" dirty="0" smtClean="0"/>
          </a:p>
          <a:p>
            <a:r>
              <a:rPr lang="vi-VN" sz="2400" dirty="0" smtClean="0"/>
              <a:t>Kiến </a:t>
            </a:r>
            <a:r>
              <a:rPr lang="vi-VN" sz="2400" dirty="0"/>
              <a:t>thức: </a:t>
            </a:r>
            <a:r>
              <a:rPr lang="en-US" sz="2400" dirty="0" err="1"/>
              <a:t>Cụm</a:t>
            </a:r>
            <a:r>
              <a:rPr lang="en-US" sz="2400" dirty="0"/>
              <a:t> </a:t>
            </a:r>
            <a:r>
              <a:rPr lang="en-US" sz="2400" dirty="0" err="1"/>
              <a:t>động</a:t>
            </a:r>
            <a:r>
              <a:rPr lang="en-US" sz="2400" dirty="0"/>
              <a:t> </a:t>
            </a:r>
            <a:r>
              <a:rPr lang="en-US" sz="2400" dirty="0" err="1"/>
              <a:t>từ</a:t>
            </a:r>
            <a:r>
              <a:rPr lang="en-US" sz="2400" dirty="0"/>
              <a:t> </a:t>
            </a:r>
          </a:p>
          <a:p>
            <a:r>
              <a:rPr lang="vi-VN" sz="2400" dirty="0"/>
              <a:t>Giải thích: </a:t>
            </a:r>
            <a:endParaRPr lang="en-US" sz="2400" dirty="0"/>
          </a:p>
          <a:p>
            <a:r>
              <a:rPr lang="en-US" sz="2400" dirty="0" err="1"/>
              <a:t>Xét</a:t>
            </a:r>
            <a:r>
              <a:rPr lang="en-US" sz="2400" dirty="0"/>
              <a:t> </a:t>
            </a:r>
            <a:r>
              <a:rPr lang="en-US" sz="2400" dirty="0" err="1"/>
              <a:t>các</a:t>
            </a:r>
            <a:r>
              <a:rPr lang="en-US" sz="2400" dirty="0"/>
              <a:t> </a:t>
            </a:r>
            <a:r>
              <a:rPr lang="en-US" sz="2400" dirty="0" err="1"/>
              <a:t>đáp</a:t>
            </a:r>
            <a:r>
              <a:rPr lang="en-US" sz="2400" dirty="0"/>
              <a:t> </a:t>
            </a:r>
            <a:r>
              <a:rPr lang="en-US" sz="2400" dirty="0" err="1"/>
              <a:t>án</a:t>
            </a:r>
            <a:r>
              <a:rPr lang="en-US" sz="2400" dirty="0"/>
              <a:t>:</a:t>
            </a:r>
          </a:p>
          <a:p>
            <a:r>
              <a:rPr lang="en-US" sz="2400" dirty="0"/>
              <a:t>	A. look up: </a:t>
            </a:r>
            <a:r>
              <a:rPr lang="en-US" sz="2400" dirty="0" err="1"/>
              <a:t>tra</a:t>
            </a:r>
            <a:r>
              <a:rPr lang="en-US" sz="2400" dirty="0"/>
              <a:t> </a:t>
            </a:r>
            <a:r>
              <a:rPr lang="en-US" sz="2400" dirty="0" err="1"/>
              <a:t>cứu</a:t>
            </a:r>
            <a:r>
              <a:rPr lang="en-US" sz="2400" dirty="0"/>
              <a:t> (</a:t>
            </a:r>
            <a:r>
              <a:rPr lang="en-US" sz="2400" dirty="0" err="1"/>
              <a:t>từ</a:t>
            </a:r>
            <a:r>
              <a:rPr lang="en-US" sz="2400" dirty="0"/>
              <a:t> </a:t>
            </a:r>
            <a:r>
              <a:rPr lang="en-US" sz="2400" dirty="0" err="1"/>
              <a:t>điển</a:t>
            </a:r>
            <a:r>
              <a:rPr lang="en-US" sz="2400" dirty="0"/>
              <a:t>)  	B. look after: </a:t>
            </a:r>
            <a:r>
              <a:rPr lang="en-US" sz="2400" dirty="0" err="1"/>
              <a:t>chăm</a:t>
            </a:r>
            <a:r>
              <a:rPr lang="en-US" sz="2400" dirty="0"/>
              <a:t> </a:t>
            </a:r>
            <a:r>
              <a:rPr lang="en-US" sz="2400" dirty="0" err="1"/>
              <a:t>sóc</a:t>
            </a:r>
            <a:r>
              <a:rPr lang="en-US" sz="2400" dirty="0"/>
              <a:t> </a:t>
            </a:r>
          </a:p>
          <a:p>
            <a:r>
              <a:rPr lang="en-US" sz="2400" dirty="0"/>
              <a:t>	C. turn up: </a:t>
            </a:r>
            <a:r>
              <a:rPr lang="en-US" sz="2400" dirty="0" err="1"/>
              <a:t>đến</a:t>
            </a:r>
            <a:r>
              <a:rPr lang="en-US" sz="2400" dirty="0"/>
              <a:t>/ </a:t>
            </a:r>
            <a:r>
              <a:rPr lang="en-US" sz="2400" dirty="0" err="1"/>
              <a:t>xuất</a:t>
            </a:r>
            <a:r>
              <a:rPr lang="en-US" sz="2400" dirty="0"/>
              <a:t> </a:t>
            </a:r>
            <a:r>
              <a:rPr lang="en-US" sz="2400" dirty="0" err="1"/>
              <a:t>hiện</a:t>
            </a:r>
            <a:r>
              <a:rPr lang="en-US" sz="2400" dirty="0"/>
              <a:t> 	D. turn on: </a:t>
            </a:r>
            <a:r>
              <a:rPr lang="en-US" sz="2400" dirty="0" err="1"/>
              <a:t>bật</a:t>
            </a:r>
            <a:r>
              <a:rPr lang="en-US" sz="2400" dirty="0"/>
              <a:t> (</a:t>
            </a:r>
            <a:r>
              <a:rPr lang="en-US" sz="2400" dirty="0" err="1"/>
              <a:t>điện</a:t>
            </a:r>
            <a:r>
              <a:rPr lang="en-US" sz="2400" dirty="0"/>
              <a:t>/ </a:t>
            </a:r>
            <a:r>
              <a:rPr lang="en-US" sz="2400" dirty="0" err="1"/>
              <a:t>công</a:t>
            </a:r>
            <a:r>
              <a:rPr lang="en-US" sz="2400" dirty="0"/>
              <a:t> </a:t>
            </a:r>
            <a:r>
              <a:rPr lang="en-US" sz="2400" dirty="0" err="1"/>
              <a:t>tắc</a:t>
            </a:r>
            <a:r>
              <a:rPr lang="en-US" sz="2400" dirty="0"/>
              <a:t> </a:t>
            </a:r>
            <a:r>
              <a:rPr lang="en-US" sz="2400" dirty="0" err="1"/>
              <a:t>điện</a:t>
            </a:r>
            <a:r>
              <a:rPr lang="en-US" sz="2400" dirty="0"/>
              <a:t>)</a:t>
            </a:r>
          </a:p>
          <a:p>
            <a:r>
              <a:rPr lang="en-US" sz="2400" dirty="0" err="1"/>
              <a:t>Dựa</a:t>
            </a:r>
            <a:r>
              <a:rPr lang="en-US" sz="2400" dirty="0"/>
              <a:t> </a:t>
            </a:r>
            <a:r>
              <a:rPr lang="en-US" sz="2400" dirty="0" err="1"/>
              <a:t>vào</a:t>
            </a:r>
            <a:r>
              <a:rPr lang="en-US" sz="2400" dirty="0"/>
              <a:t> </a:t>
            </a:r>
            <a:r>
              <a:rPr lang="en-US" sz="2400" dirty="0" err="1"/>
              <a:t>nghĩa</a:t>
            </a:r>
            <a:r>
              <a:rPr lang="en-US" sz="2400" dirty="0"/>
              <a:t> </a:t>
            </a:r>
            <a:r>
              <a:rPr lang="en-US" sz="2400" dirty="0" err="1"/>
              <a:t>và</a:t>
            </a:r>
            <a:r>
              <a:rPr lang="en-US" sz="2400" dirty="0"/>
              <a:t> </a:t>
            </a:r>
            <a:r>
              <a:rPr lang="en-US" sz="2400" dirty="0" err="1"/>
              <a:t>ngữ</a:t>
            </a:r>
            <a:r>
              <a:rPr lang="en-US" sz="2400" dirty="0"/>
              <a:t> </a:t>
            </a:r>
            <a:r>
              <a:rPr lang="en-US" sz="2400" dirty="0" err="1"/>
              <a:t>cảnh</a:t>
            </a:r>
            <a:r>
              <a:rPr lang="en-US" sz="2400" dirty="0"/>
              <a:t>, </a:t>
            </a:r>
            <a:r>
              <a:rPr lang="en-US" sz="2400" dirty="0" err="1"/>
              <a:t>đáp</a:t>
            </a:r>
            <a:r>
              <a:rPr lang="en-US" sz="2400" dirty="0"/>
              <a:t> </a:t>
            </a:r>
            <a:r>
              <a:rPr lang="en-US" sz="2400" dirty="0" err="1"/>
              <a:t>án</a:t>
            </a:r>
            <a:r>
              <a:rPr lang="en-US" sz="2400" dirty="0"/>
              <a:t> C </a:t>
            </a:r>
            <a:r>
              <a:rPr lang="en-US" sz="2400" dirty="0" err="1"/>
              <a:t>là</a:t>
            </a:r>
            <a:r>
              <a:rPr lang="en-US" sz="2400" dirty="0"/>
              <a:t> </a:t>
            </a:r>
            <a:r>
              <a:rPr lang="en-US" sz="2400" dirty="0" err="1"/>
              <a:t>đúng</a:t>
            </a:r>
            <a:endParaRPr lang="en-US" sz="2400" dirty="0"/>
          </a:p>
          <a:p>
            <a:r>
              <a:rPr lang="en-US" sz="2400" dirty="0" err="1"/>
              <a:t>Tạm</a:t>
            </a:r>
            <a:r>
              <a:rPr lang="en-US" sz="2400" dirty="0"/>
              <a:t> </a:t>
            </a:r>
            <a:r>
              <a:rPr lang="en-US" sz="2400" dirty="0" err="1"/>
              <a:t>dịch</a:t>
            </a:r>
            <a:r>
              <a:rPr lang="en-US" sz="2400" dirty="0"/>
              <a:t>: </a:t>
            </a:r>
            <a:r>
              <a:rPr lang="en-US" sz="2400" dirty="0" err="1"/>
              <a:t>Cô</a:t>
            </a:r>
            <a:r>
              <a:rPr lang="en-US" sz="2400" dirty="0"/>
              <a:t> </a:t>
            </a:r>
            <a:r>
              <a:rPr lang="en-US" sz="2400" dirty="0" err="1"/>
              <a:t>xuất</a:t>
            </a:r>
            <a:r>
              <a:rPr lang="en-US" sz="2400" dirty="0"/>
              <a:t> </a:t>
            </a:r>
            <a:r>
              <a:rPr lang="en-US" sz="2400" dirty="0" err="1"/>
              <a:t>hiện</a:t>
            </a:r>
            <a:r>
              <a:rPr lang="en-US" sz="2400" dirty="0"/>
              <a:t> </a:t>
            </a:r>
            <a:r>
              <a:rPr lang="en-US" sz="2400" dirty="0" err="1"/>
              <a:t>khá</a:t>
            </a:r>
            <a:r>
              <a:rPr lang="en-US" sz="2400" dirty="0"/>
              <a:t> </a:t>
            </a:r>
            <a:r>
              <a:rPr lang="en-US" sz="2400" dirty="0" err="1"/>
              <a:t>thường</a:t>
            </a:r>
            <a:r>
              <a:rPr lang="en-US" sz="2400" dirty="0"/>
              <a:t> </a:t>
            </a:r>
            <a:r>
              <a:rPr lang="en-US" sz="2400" dirty="0" err="1"/>
              <a:t>xuyên</a:t>
            </a:r>
            <a:r>
              <a:rPr lang="en-US" sz="2400" dirty="0"/>
              <a:t> </a:t>
            </a:r>
            <a:r>
              <a:rPr lang="en-US" sz="2400" dirty="0" err="1"/>
              <a:t>với</a:t>
            </a:r>
            <a:r>
              <a:rPr lang="en-US" sz="2400" dirty="0"/>
              <a:t> </a:t>
            </a:r>
            <a:r>
              <a:rPr lang="en-US" sz="2400" dirty="0" err="1"/>
              <a:t>tư</a:t>
            </a:r>
            <a:r>
              <a:rPr lang="en-US" sz="2400" dirty="0"/>
              <a:t> </a:t>
            </a:r>
            <a:r>
              <a:rPr lang="en-US" sz="2400" dirty="0" err="1"/>
              <a:t>cách</a:t>
            </a:r>
            <a:r>
              <a:rPr lang="en-US" sz="2400" dirty="0"/>
              <a:t> </a:t>
            </a:r>
            <a:r>
              <a:rPr lang="en-US" sz="2400" dirty="0" err="1"/>
              <a:t>khách</a:t>
            </a:r>
            <a:r>
              <a:rPr lang="en-US" sz="2400" dirty="0"/>
              <a:t> </a:t>
            </a:r>
            <a:r>
              <a:rPr lang="en-US" sz="2400" dirty="0" err="1"/>
              <a:t>mời</a:t>
            </a:r>
            <a:r>
              <a:rPr lang="en-US" sz="2400" dirty="0"/>
              <a:t> </a:t>
            </a:r>
            <a:r>
              <a:rPr lang="en-US" sz="2400" dirty="0" err="1"/>
              <a:t>trên</a:t>
            </a:r>
            <a:r>
              <a:rPr lang="en-US" sz="2400" dirty="0"/>
              <a:t> </a:t>
            </a:r>
            <a:r>
              <a:rPr lang="en-US" sz="2400" dirty="0" err="1"/>
              <a:t>các</a:t>
            </a:r>
            <a:r>
              <a:rPr lang="en-US" sz="2400" dirty="0"/>
              <a:t> </a:t>
            </a:r>
            <a:r>
              <a:rPr lang="en-US" sz="2400" dirty="0" err="1"/>
              <a:t>chương</a:t>
            </a:r>
            <a:r>
              <a:rPr lang="en-US" sz="2400" dirty="0"/>
              <a:t> </a:t>
            </a:r>
            <a:r>
              <a:rPr lang="en-US" sz="2400" dirty="0" err="1"/>
              <a:t>trình</a:t>
            </a:r>
            <a:r>
              <a:rPr lang="en-US" sz="2400" dirty="0"/>
              <a:t> </a:t>
            </a:r>
            <a:r>
              <a:rPr lang="en-US" sz="2400" dirty="0" err="1"/>
              <a:t>truyền</a:t>
            </a:r>
            <a:r>
              <a:rPr lang="en-US" sz="2400" dirty="0"/>
              <a:t> </a:t>
            </a:r>
            <a:r>
              <a:rPr lang="en-US" sz="2400" dirty="0" err="1"/>
              <a:t>hình</a:t>
            </a:r>
            <a:r>
              <a:rPr lang="en-US" sz="2400" dirty="0"/>
              <a:t> </a:t>
            </a:r>
            <a:r>
              <a:rPr lang="en-US" sz="2400" dirty="0" err="1"/>
              <a:t>nổi</a:t>
            </a:r>
            <a:r>
              <a:rPr lang="en-US" sz="2400" dirty="0"/>
              <a:t> </a:t>
            </a:r>
            <a:r>
              <a:rPr lang="en-US" sz="2400" dirty="0" err="1"/>
              <a:t>tiếng</a:t>
            </a:r>
            <a:r>
              <a:rPr lang="en-US" sz="2400" dirty="0"/>
              <a:t>, </a:t>
            </a:r>
            <a:r>
              <a:rPr lang="en-US" sz="2400" dirty="0" err="1"/>
              <a:t>cũng</a:t>
            </a:r>
            <a:r>
              <a:rPr lang="en-US" sz="2400" dirty="0"/>
              <a:t> </a:t>
            </a:r>
            <a:r>
              <a:rPr lang="en-US" sz="2400" dirty="0" err="1"/>
              <a:t>như</a:t>
            </a:r>
            <a:r>
              <a:rPr lang="en-US" sz="2400" dirty="0"/>
              <a:t> </a:t>
            </a:r>
            <a:r>
              <a:rPr lang="en-US" sz="2400" dirty="0" err="1"/>
              <a:t>trong</a:t>
            </a:r>
            <a:r>
              <a:rPr lang="en-US" sz="2400" dirty="0"/>
              <a:t> </a:t>
            </a:r>
            <a:r>
              <a:rPr lang="en-US" sz="2400" dirty="0" err="1"/>
              <a:t>các</a:t>
            </a:r>
            <a:r>
              <a:rPr lang="en-US" sz="2400" dirty="0"/>
              <a:t> </a:t>
            </a:r>
            <a:r>
              <a:rPr lang="en-US" sz="2400" dirty="0" err="1"/>
              <a:t>bộ</a:t>
            </a:r>
            <a:r>
              <a:rPr lang="en-US" sz="2400" dirty="0"/>
              <a:t> </a:t>
            </a:r>
            <a:r>
              <a:rPr lang="en-US" sz="2400" dirty="0" err="1"/>
              <a:t>phim</a:t>
            </a:r>
            <a:r>
              <a:rPr lang="en-US" sz="2400" dirty="0"/>
              <a:t> </a:t>
            </a:r>
            <a:r>
              <a:rPr lang="en-US" sz="2400" dirty="0" err="1"/>
              <a:t>truyền</a:t>
            </a:r>
            <a:r>
              <a:rPr lang="en-US" sz="2400" dirty="0"/>
              <a:t> </a:t>
            </a:r>
            <a:r>
              <a:rPr lang="en-US" sz="2400" dirty="0" err="1"/>
              <a:t>hình</a:t>
            </a:r>
            <a:r>
              <a:rPr lang="en-US" sz="2400" dirty="0"/>
              <a:t> </a:t>
            </a:r>
            <a:r>
              <a:rPr lang="en-US" sz="2400" dirty="0" err="1"/>
              <a:t>và</a:t>
            </a:r>
            <a:r>
              <a:rPr lang="en-US" sz="2400" dirty="0"/>
              <a:t> </a:t>
            </a:r>
            <a:r>
              <a:rPr lang="en-US" sz="2400" dirty="0" err="1"/>
              <a:t>màn</a:t>
            </a:r>
            <a:r>
              <a:rPr lang="en-US" sz="2400" dirty="0"/>
              <a:t> </a:t>
            </a:r>
            <a:r>
              <a:rPr lang="en-US" sz="2400" dirty="0" err="1"/>
              <a:t>ảnh</a:t>
            </a:r>
            <a:r>
              <a:rPr lang="en-US" sz="2400" dirty="0"/>
              <a:t> </a:t>
            </a:r>
            <a:r>
              <a:rPr lang="en-US" sz="2400" dirty="0" err="1"/>
              <a:t>rộng</a:t>
            </a:r>
            <a:r>
              <a:rPr lang="en-US" sz="2400" dirty="0"/>
              <a:t>.</a:t>
            </a:r>
          </a:p>
          <a:p>
            <a:r>
              <a:rPr lang="en-US" sz="2400" dirty="0"/>
              <a:t> </a:t>
            </a:r>
          </a:p>
          <a:p>
            <a:endParaRPr lang="en-US" sz="2400" dirty="0"/>
          </a:p>
        </p:txBody>
      </p:sp>
      <p:sp>
        <p:nvSpPr>
          <p:cNvPr id="3" name="Oval 2"/>
          <p:cNvSpPr/>
          <p:nvPr/>
        </p:nvSpPr>
        <p:spPr>
          <a:xfrm>
            <a:off x="4724400" y="1219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58838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 calcmode="lin" valueType="num">
                                      <p:cBhvr additive="base">
                                        <p:cTn id="3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fade">
                                      <p:cBhvr>
                                        <p:cTn id="37" dur="1000"/>
                                        <p:tgtEl>
                                          <p:spTgt spid="3"/>
                                        </p:tgtEl>
                                      </p:cBhvr>
                                    </p:animEffect>
                                    <p:anim calcmode="lin" valueType="num">
                                      <p:cBhvr>
                                        <p:cTn id="38" dur="1000" fill="hold"/>
                                        <p:tgtEl>
                                          <p:spTgt spid="3"/>
                                        </p:tgtEl>
                                        <p:attrNameLst>
                                          <p:attrName>ppt_x</p:attrName>
                                        </p:attrNameLst>
                                      </p:cBhvr>
                                      <p:tavLst>
                                        <p:tav tm="0">
                                          <p:val>
                                            <p:strVal val="#ppt_x"/>
                                          </p:val>
                                        </p:tav>
                                        <p:tav tm="100000">
                                          <p:val>
                                            <p:strVal val="#ppt_x"/>
                                          </p:val>
                                        </p:tav>
                                      </p:tavLst>
                                    </p:anim>
                                    <p:anim calcmode="lin" valueType="num">
                                      <p:cBhvr>
                                        <p:cTn id="3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04800"/>
            <a:ext cx="8763000" cy="5262979"/>
          </a:xfrm>
          <a:prstGeom prst="rect">
            <a:avLst/>
          </a:prstGeom>
          <a:noFill/>
        </p:spPr>
        <p:txBody>
          <a:bodyPr wrap="square" rtlCol="0">
            <a:spAutoFit/>
          </a:bodyPr>
          <a:lstStyle/>
          <a:p>
            <a:r>
              <a:rPr lang="en-US" sz="2400" b="1" dirty="0"/>
              <a:t>Question 9</a:t>
            </a:r>
            <a:r>
              <a:rPr lang="vi-VN" sz="2400" dirty="0"/>
              <a:t>. The students </a:t>
            </a:r>
            <a:r>
              <a:rPr lang="en-US" sz="2400" dirty="0"/>
              <a:t>_______ </a:t>
            </a:r>
            <a:r>
              <a:rPr lang="vi-VN" sz="2400" dirty="0"/>
              <a:t>about their summer vacation when their teacher came in.</a:t>
            </a:r>
            <a:endParaRPr lang="en-US" sz="2400" dirty="0"/>
          </a:p>
          <a:p>
            <a:r>
              <a:rPr lang="vi-VN" sz="2400" b="1" dirty="0" smtClean="0"/>
              <a:t>A</a:t>
            </a:r>
            <a:r>
              <a:rPr lang="vi-VN" sz="2400" dirty="0"/>
              <a:t>. talked 	</a:t>
            </a:r>
            <a:r>
              <a:rPr lang="vi-VN" sz="2400" b="1" dirty="0"/>
              <a:t>B</a:t>
            </a:r>
            <a:r>
              <a:rPr lang="vi-VN" sz="2400" dirty="0"/>
              <a:t>. were talking 	</a:t>
            </a:r>
            <a:r>
              <a:rPr lang="vi-VN" sz="2400" b="1" dirty="0"/>
              <a:t>C</a:t>
            </a:r>
            <a:r>
              <a:rPr lang="vi-VN" sz="2400" dirty="0"/>
              <a:t>. have talked 	</a:t>
            </a:r>
            <a:r>
              <a:rPr lang="vi-VN" sz="2400" b="1" dirty="0"/>
              <a:t>D</a:t>
            </a:r>
            <a:r>
              <a:rPr lang="vi-VN" sz="2400" dirty="0"/>
              <a:t>. talk</a:t>
            </a:r>
            <a:endParaRPr lang="en-US" sz="2400" dirty="0"/>
          </a:p>
          <a:p>
            <a:endParaRPr lang="en-US" sz="2400" b="1" dirty="0" smtClean="0"/>
          </a:p>
          <a:p>
            <a:r>
              <a:rPr lang="vi-VN" sz="2400" dirty="0" smtClean="0"/>
              <a:t>Kiến </a:t>
            </a:r>
            <a:r>
              <a:rPr lang="vi-VN" sz="2400" dirty="0"/>
              <a:t>thức: </a:t>
            </a:r>
            <a:r>
              <a:rPr lang="en-US" sz="2400" dirty="0" err="1"/>
              <a:t>Thì</a:t>
            </a:r>
            <a:r>
              <a:rPr lang="en-US" sz="2400" dirty="0"/>
              <a:t> </a:t>
            </a:r>
            <a:r>
              <a:rPr lang="en-US" sz="2400" dirty="0" err="1"/>
              <a:t>quá</a:t>
            </a:r>
            <a:r>
              <a:rPr lang="en-US" sz="2400" dirty="0"/>
              <a:t> </a:t>
            </a:r>
            <a:r>
              <a:rPr lang="en-US" sz="2400" dirty="0" err="1"/>
              <a:t>khứ</a:t>
            </a:r>
            <a:r>
              <a:rPr lang="en-US" sz="2400" dirty="0"/>
              <a:t> </a:t>
            </a:r>
            <a:r>
              <a:rPr lang="en-US" sz="2400" dirty="0" err="1"/>
              <a:t>tiếp</a:t>
            </a:r>
            <a:r>
              <a:rPr lang="en-US" sz="2400" dirty="0"/>
              <a:t> </a:t>
            </a:r>
            <a:r>
              <a:rPr lang="en-US" sz="2400" dirty="0" err="1"/>
              <a:t>diễn</a:t>
            </a:r>
            <a:endParaRPr lang="en-US" sz="2400" dirty="0"/>
          </a:p>
          <a:p>
            <a:r>
              <a:rPr lang="en-US" sz="2400" dirty="0" err="1"/>
              <a:t>Giải</a:t>
            </a:r>
            <a:r>
              <a:rPr lang="en-US" sz="2400" dirty="0"/>
              <a:t> </a:t>
            </a:r>
            <a:r>
              <a:rPr lang="en-US" sz="2400" dirty="0" err="1"/>
              <a:t>thích</a:t>
            </a:r>
            <a:r>
              <a:rPr lang="en-US" sz="2400" dirty="0"/>
              <a:t>: </a:t>
            </a:r>
          </a:p>
          <a:p>
            <a:r>
              <a:rPr lang="en-US" sz="2400" dirty="0"/>
              <a:t>Ta </a:t>
            </a:r>
            <a:r>
              <a:rPr lang="en-US" sz="2400" dirty="0" err="1"/>
              <a:t>thấy</a:t>
            </a:r>
            <a:r>
              <a:rPr lang="en-US" sz="2400" dirty="0"/>
              <a:t> </a:t>
            </a:r>
            <a:r>
              <a:rPr lang="en-US" sz="2400" dirty="0" err="1"/>
              <a:t>mệnh</a:t>
            </a:r>
            <a:r>
              <a:rPr lang="en-US" sz="2400" dirty="0"/>
              <a:t> </a:t>
            </a:r>
            <a:r>
              <a:rPr lang="en-US" sz="2400" dirty="0" err="1"/>
              <a:t>đề</a:t>
            </a:r>
            <a:r>
              <a:rPr lang="en-US" sz="2400" dirty="0"/>
              <a:t> </a:t>
            </a:r>
            <a:r>
              <a:rPr lang="en-US" sz="2400" dirty="0" err="1"/>
              <a:t>trạng</a:t>
            </a:r>
            <a:r>
              <a:rPr lang="en-US" sz="2400" dirty="0"/>
              <a:t> </a:t>
            </a:r>
            <a:r>
              <a:rPr lang="en-US" sz="2400" dirty="0" err="1"/>
              <a:t>ngữ</a:t>
            </a:r>
            <a:r>
              <a:rPr lang="en-US" sz="2400" dirty="0"/>
              <a:t> </a:t>
            </a:r>
            <a:r>
              <a:rPr lang="en-US" sz="2400" dirty="0" err="1"/>
              <a:t>chỉ</a:t>
            </a:r>
            <a:r>
              <a:rPr lang="en-US" sz="2400" dirty="0"/>
              <a:t> </a:t>
            </a:r>
            <a:r>
              <a:rPr lang="en-US" sz="2400" dirty="0" err="1"/>
              <a:t>thời</a:t>
            </a:r>
            <a:r>
              <a:rPr lang="en-US" sz="2400" dirty="0"/>
              <a:t> </a:t>
            </a:r>
            <a:r>
              <a:rPr lang="en-US" sz="2400" dirty="0" err="1"/>
              <a:t>gian</a:t>
            </a:r>
            <a:r>
              <a:rPr lang="en-US" sz="2400" dirty="0"/>
              <a:t> </a:t>
            </a:r>
            <a:r>
              <a:rPr lang="en-US" sz="2400" dirty="0" err="1"/>
              <a:t>bắt</a:t>
            </a:r>
            <a:r>
              <a:rPr lang="en-US" sz="2400" dirty="0"/>
              <a:t> </a:t>
            </a:r>
            <a:r>
              <a:rPr lang="en-US" sz="2400" dirty="0" err="1"/>
              <a:t>đầu</a:t>
            </a:r>
            <a:r>
              <a:rPr lang="en-US" sz="2400" dirty="0"/>
              <a:t> </a:t>
            </a:r>
            <a:r>
              <a:rPr lang="en-US" sz="2400" dirty="0" err="1"/>
              <a:t>bằng</a:t>
            </a:r>
            <a:r>
              <a:rPr lang="en-US" sz="2400" dirty="0"/>
              <a:t> WHEN </a:t>
            </a:r>
            <a:r>
              <a:rPr lang="en-US" sz="2400" dirty="0" err="1"/>
              <a:t>và</a:t>
            </a:r>
            <a:r>
              <a:rPr lang="en-US" sz="2400" dirty="0"/>
              <a:t> </a:t>
            </a:r>
            <a:r>
              <a:rPr lang="en-US" sz="2400" dirty="0" err="1"/>
              <a:t>động</a:t>
            </a:r>
            <a:r>
              <a:rPr lang="en-US" sz="2400" dirty="0"/>
              <a:t> </a:t>
            </a:r>
            <a:r>
              <a:rPr lang="en-US" sz="2400" dirty="0" err="1"/>
              <a:t>từ</a:t>
            </a:r>
            <a:r>
              <a:rPr lang="en-US" sz="2400" dirty="0"/>
              <a:t> CAME ở </a:t>
            </a:r>
            <a:r>
              <a:rPr lang="en-US" sz="2400" dirty="0" err="1"/>
              <a:t>quá</a:t>
            </a:r>
            <a:r>
              <a:rPr lang="en-US" sz="2400" dirty="0"/>
              <a:t> </a:t>
            </a:r>
            <a:r>
              <a:rPr lang="en-US" sz="2400" dirty="0" err="1"/>
              <a:t>khứ</a:t>
            </a:r>
            <a:r>
              <a:rPr lang="en-US" sz="2400" dirty="0"/>
              <a:t> </a:t>
            </a:r>
            <a:r>
              <a:rPr lang="en-US" sz="2400" dirty="0" err="1"/>
              <a:t>đơn</a:t>
            </a:r>
            <a:r>
              <a:rPr lang="en-US" sz="2400" dirty="0"/>
              <a:t> </a:t>
            </a:r>
            <a:r>
              <a:rPr lang="en-US" sz="2400" dirty="0" err="1"/>
              <a:t>nên</a:t>
            </a:r>
            <a:r>
              <a:rPr lang="en-US" sz="2400" dirty="0"/>
              <a:t> </a:t>
            </a:r>
            <a:r>
              <a:rPr lang="en-US" sz="2400" dirty="0" err="1"/>
              <a:t>động</a:t>
            </a:r>
            <a:r>
              <a:rPr lang="en-US" sz="2400" dirty="0"/>
              <a:t> </a:t>
            </a:r>
            <a:r>
              <a:rPr lang="en-US" sz="2400" dirty="0" err="1"/>
              <a:t>từ</a:t>
            </a:r>
            <a:r>
              <a:rPr lang="en-US" sz="2400" dirty="0"/>
              <a:t> ở </a:t>
            </a:r>
            <a:r>
              <a:rPr lang="en-US" sz="2400" dirty="0" err="1"/>
              <a:t>mệnh</a:t>
            </a:r>
            <a:r>
              <a:rPr lang="en-US" sz="2400" dirty="0"/>
              <a:t> </a:t>
            </a:r>
            <a:r>
              <a:rPr lang="en-US" sz="2400" dirty="0" err="1"/>
              <a:t>đề</a:t>
            </a:r>
            <a:r>
              <a:rPr lang="en-US" sz="2400" dirty="0"/>
              <a:t> </a:t>
            </a:r>
            <a:r>
              <a:rPr lang="en-US" sz="2400" dirty="0" err="1"/>
              <a:t>chính</a:t>
            </a:r>
            <a:r>
              <a:rPr lang="en-US" sz="2400" dirty="0"/>
              <a:t> ở </a:t>
            </a:r>
            <a:r>
              <a:rPr lang="en-US" sz="2400" dirty="0" err="1"/>
              <a:t>thì</a:t>
            </a:r>
            <a:r>
              <a:rPr lang="en-US" sz="2400" dirty="0"/>
              <a:t> </a:t>
            </a:r>
            <a:r>
              <a:rPr lang="en-US" sz="2400" dirty="0" err="1"/>
              <a:t>quá</a:t>
            </a:r>
            <a:r>
              <a:rPr lang="en-US" sz="2400" dirty="0"/>
              <a:t> </a:t>
            </a:r>
            <a:r>
              <a:rPr lang="en-US" sz="2400" dirty="0" err="1"/>
              <a:t>khứ</a:t>
            </a:r>
            <a:r>
              <a:rPr lang="en-US" sz="2400" dirty="0"/>
              <a:t> </a:t>
            </a:r>
            <a:r>
              <a:rPr lang="en-US" sz="2400" dirty="0" err="1"/>
              <a:t>tiếp</a:t>
            </a:r>
            <a:r>
              <a:rPr lang="en-US" sz="2400" dirty="0"/>
              <a:t> </a:t>
            </a:r>
            <a:r>
              <a:rPr lang="en-US" sz="2400" dirty="0" err="1"/>
              <a:t>diễn</a:t>
            </a:r>
            <a:r>
              <a:rPr lang="en-US" sz="2400" dirty="0"/>
              <a:t> (</a:t>
            </a:r>
            <a:r>
              <a:rPr lang="en-US" sz="2400" dirty="0" err="1"/>
              <a:t>một</a:t>
            </a:r>
            <a:r>
              <a:rPr lang="en-US" sz="2400" dirty="0"/>
              <a:t> </a:t>
            </a:r>
            <a:r>
              <a:rPr lang="en-US" sz="2400" dirty="0" err="1"/>
              <a:t>hành</a:t>
            </a:r>
            <a:r>
              <a:rPr lang="en-US" sz="2400" dirty="0"/>
              <a:t> </a:t>
            </a:r>
            <a:r>
              <a:rPr lang="en-US" sz="2400" dirty="0" err="1"/>
              <a:t>động</a:t>
            </a:r>
            <a:r>
              <a:rPr lang="en-US" sz="2400" dirty="0"/>
              <a:t> </a:t>
            </a:r>
            <a:r>
              <a:rPr lang="en-US" sz="2400" dirty="0" err="1"/>
              <a:t>đang</a:t>
            </a:r>
            <a:r>
              <a:rPr lang="en-US" sz="2400" dirty="0"/>
              <a:t> </a:t>
            </a:r>
            <a:r>
              <a:rPr lang="en-US" sz="2400" dirty="0" err="1"/>
              <a:t>diễn</a:t>
            </a:r>
            <a:r>
              <a:rPr lang="en-US" sz="2400" dirty="0"/>
              <a:t> </a:t>
            </a:r>
            <a:r>
              <a:rPr lang="en-US" sz="2400" dirty="0" err="1"/>
              <a:t>ra</a:t>
            </a:r>
            <a:r>
              <a:rPr lang="en-US" sz="2400" dirty="0"/>
              <a:t> </a:t>
            </a:r>
            <a:r>
              <a:rPr lang="en-US" sz="2400" dirty="0" err="1"/>
              <a:t>thì</a:t>
            </a:r>
            <a:r>
              <a:rPr lang="en-US" sz="2400" dirty="0"/>
              <a:t> </a:t>
            </a:r>
            <a:r>
              <a:rPr lang="en-US" sz="2400" dirty="0" err="1"/>
              <a:t>bị</a:t>
            </a:r>
            <a:r>
              <a:rPr lang="en-US" sz="2400" dirty="0"/>
              <a:t> </a:t>
            </a:r>
            <a:r>
              <a:rPr lang="en-US" sz="2400" dirty="0" err="1"/>
              <a:t>một</a:t>
            </a:r>
            <a:r>
              <a:rPr lang="en-US" sz="2400" dirty="0"/>
              <a:t> </a:t>
            </a:r>
            <a:r>
              <a:rPr lang="en-US" sz="2400" dirty="0" err="1"/>
              <a:t>hành</a:t>
            </a:r>
            <a:r>
              <a:rPr lang="en-US" sz="2400" dirty="0"/>
              <a:t> </a:t>
            </a:r>
            <a:r>
              <a:rPr lang="en-US" sz="2400" dirty="0" err="1"/>
              <a:t>động</a:t>
            </a:r>
            <a:r>
              <a:rPr lang="en-US" sz="2400" dirty="0"/>
              <a:t> </a:t>
            </a:r>
            <a:r>
              <a:rPr lang="en-US" sz="2400" dirty="0" err="1"/>
              <a:t>khác</a:t>
            </a:r>
            <a:r>
              <a:rPr lang="en-US" sz="2400" dirty="0"/>
              <a:t> </a:t>
            </a:r>
            <a:r>
              <a:rPr lang="en-US" sz="2400" dirty="0" err="1"/>
              <a:t>xen</a:t>
            </a:r>
            <a:r>
              <a:rPr lang="en-US" sz="2400" dirty="0"/>
              <a:t> </a:t>
            </a:r>
            <a:r>
              <a:rPr lang="en-US" sz="2400" dirty="0" err="1"/>
              <a:t>vào</a:t>
            </a:r>
            <a:r>
              <a:rPr lang="en-US" sz="2400" dirty="0"/>
              <a:t>).</a:t>
            </a:r>
          </a:p>
          <a:p>
            <a:r>
              <a:rPr lang="en-US" sz="2400" dirty="0" err="1"/>
              <a:t>Công</a:t>
            </a:r>
            <a:r>
              <a:rPr lang="en-US" sz="2400" dirty="0"/>
              <a:t> </a:t>
            </a:r>
            <a:r>
              <a:rPr lang="en-US" sz="2400" dirty="0" err="1"/>
              <a:t>thức</a:t>
            </a:r>
            <a:r>
              <a:rPr lang="en-US" sz="2400" dirty="0"/>
              <a:t>: </a:t>
            </a:r>
            <a:r>
              <a:rPr lang="en-US" sz="2400" b="1" dirty="0"/>
              <a:t>S1 + was/ were + V1-ing + when + S2 + V2-simple past</a:t>
            </a:r>
            <a:r>
              <a:rPr lang="en-US" sz="2400" dirty="0"/>
              <a:t>  </a:t>
            </a:r>
          </a:p>
          <a:p>
            <a:r>
              <a:rPr lang="en-US" sz="2400" dirty="0" err="1"/>
              <a:t>Vậy</a:t>
            </a:r>
            <a:r>
              <a:rPr lang="en-US" sz="2400" dirty="0"/>
              <a:t> </a:t>
            </a:r>
            <a:r>
              <a:rPr lang="en-US" sz="2400" dirty="0" err="1"/>
              <a:t>đáp</a:t>
            </a:r>
            <a:r>
              <a:rPr lang="en-US" sz="2400" dirty="0"/>
              <a:t> </a:t>
            </a:r>
            <a:r>
              <a:rPr lang="en-US" sz="2400" dirty="0" err="1"/>
              <a:t>án</a:t>
            </a:r>
            <a:r>
              <a:rPr lang="en-US" sz="2400" dirty="0"/>
              <a:t> </a:t>
            </a:r>
            <a:r>
              <a:rPr lang="en-US" sz="2400" dirty="0" err="1"/>
              <a:t>đúng</a:t>
            </a:r>
            <a:r>
              <a:rPr lang="en-US" sz="2400" dirty="0"/>
              <a:t> </a:t>
            </a:r>
            <a:r>
              <a:rPr lang="en-US" sz="2400" dirty="0" err="1"/>
              <a:t>là</a:t>
            </a:r>
            <a:r>
              <a:rPr lang="en-US" sz="2400" dirty="0"/>
              <a:t>: B (were talking)</a:t>
            </a:r>
          </a:p>
          <a:p>
            <a:r>
              <a:rPr lang="vi-VN" sz="2400" dirty="0"/>
              <a:t>Tạm dịch: Các học sinh đang nói về kỳ nghỉ hè của họ khi giáo viên của họ đến</a:t>
            </a:r>
            <a:endParaRPr lang="en-US" sz="2400" dirty="0"/>
          </a:p>
        </p:txBody>
      </p:sp>
      <p:sp>
        <p:nvSpPr>
          <p:cNvPr id="3" name="Oval 2"/>
          <p:cNvSpPr/>
          <p:nvPr/>
        </p:nvSpPr>
        <p:spPr>
          <a:xfrm>
            <a:off x="1905000" y="10668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22035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anim calcmode="lin" valueType="num">
                                      <p:cBhvr additive="base">
                                        <p:cTn id="1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anim calcmode="lin" valueType="num">
                                      <p:cBhvr additive="base">
                                        <p:cTn id="2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 calcmode="lin" valueType="num">
                                      <p:cBhvr additive="base">
                                        <p:cTn id="2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fade">
                                      <p:cBhvr>
                                        <p:cTn id="33" dur="1000"/>
                                        <p:tgtEl>
                                          <p:spTgt spid="3"/>
                                        </p:tgtEl>
                                      </p:cBhvr>
                                    </p:animEffect>
                                    <p:anim calcmode="lin" valueType="num">
                                      <p:cBhvr>
                                        <p:cTn id="34" dur="1000" fill="hold"/>
                                        <p:tgtEl>
                                          <p:spTgt spid="3"/>
                                        </p:tgtEl>
                                        <p:attrNameLst>
                                          <p:attrName>ppt_x</p:attrName>
                                        </p:attrNameLst>
                                      </p:cBhvr>
                                      <p:tavLst>
                                        <p:tav tm="0">
                                          <p:val>
                                            <p:strVal val="#ppt_x"/>
                                          </p:val>
                                        </p:tav>
                                        <p:tav tm="100000">
                                          <p:val>
                                            <p:strVal val="#ppt_x"/>
                                          </p:val>
                                        </p:tav>
                                      </p:tavLst>
                                    </p:anim>
                                    <p:anim calcmode="lin" valueType="num">
                                      <p:cBhvr>
                                        <p:cTn id="3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1028</Words>
  <Application>Microsoft Office PowerPoint</Application>
  <PresentationFormat>On-screen Show (4:3)</PresentationFormat>
  <Paragraphs>578</Paragraphs>
  <Slides>50</Slides>
  <Notes>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Tuan</dc:creator>
  <cp:lastModifiedBy>Mr Tuan</cp:lastModifiedBy>
  <cp:revision>6</cp:revision>
  <dcterms:created xsi:type="dcterms:W3CDTF">2022-04-11T06:03:43Z</dcterms:created>
  <dcterms:modified xsi:type="dcterms:W3CDTF">2022-04-12T15:58:33Z</dcterms:modified>
</cp:coreProperties>
</file>