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01" r:id="rId2"/>
    <p:sldId id="257" r:id="rId3"/>
    <p:sldId id="284" r:id="rId4"/>
    <p:sldId id="285" r:id="rId5"/>
    <p:sldId id="334" r:id="rId6"/>
    <p:sldId id="335" r:id="rId7"/>
    <p:sldId id="312" r:id="rId8"/>
    <p:sldId id="314" r:id="rId9"/>
    <p:sldId id="313" r:id="rId10"/>
    <p:sldId id="289" r:id="rId11"/>
    <p:sldId id="315" r:id="rId12"/>
    <p:sldId id="316" r:id="rId13"/>
    <p:sldId id="306" r:id="rId14"/>
    <p:sldId id="317" r:id="rId15"/>
    <p:sldId id="320" r:id="rId16"/>
    <p:sldId id="321" r:id="rId17"/>
    <p:sldId id="322" r:id="rId18"/>
    <p:sldId id="323" r:id="rId19"/>
    <p:sldId id="303" r:id="rId20"/>
    <p:sldId id="324" r:id="rId21"/>
    <p:sldId id="326" r:id="rId22"/>
    <p:sldId id="310" r:id="rId23"/>
    <p:sldId id="327" r:id="rId24"/>
    <p:sldId id="311" r:id="rId25"/>
    <p:sldId id="329" r:id="rId26"/>
    <p:sldId id="328" r:id="rId27"/>
    <p:sldId id="332" r:id="rId28"/>
    <p:sldId id="331" r:id="rId29"/>
    <p:sldId id="295" r:id="rId30"/>
    <p:sldId id="333" r:id="rId3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3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5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6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1.3</a:t>
            </a:r>
          </a:p>
        </p:txBody>
      </p:sp>
    </p:spTree>
    <p:extLst>
      <p:ext uri="{BB962C8B-B14F-4D97-AF65-F5344CB8AC3E}">
        <p14:creationId xmlns:p14="http://schemas.microsoft.com/office/powerpoint/2010/main" val="298693353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0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40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3978F-E48B-0D4A-2F5D-2397A1F738CA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1.3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microsoft.com/office/2007/relationships/media" Target="../media/media9.mp3"/><Relationship Id="rId18" Type="http://schemas.openxmlformats.org/officeDocument/2006/relationships/notesSlide" Target="../notesSlides/notesSlide2.xml"/><Relationship Id="rId3" Type="http://schemas.microsoft.com/office/2007/relationships/media" Target="../media/media4.mp3"/><Relationship Id="rId21" Type="http://schemas.openxmlformats.org/officeDocument/2006/relationships/image" Target="../media/image33.png"/><Relationship Id="rId7" Type="http://schemas.microsoft.com/office/2007/relationships/media" Target="../media/media6.mp3"/><Relationship Id="rId12" Type="http://schemas.openxmlformats.org/officeDocument/2006/relationships/audio" Target="../media/media8.mp3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6" Type="http://schemas.openxmlformats.org/officeDocument/2006/relationships/audio" Target="../media/media10.mp3"/><Relationship Id="rId20" Type="http://schemas.openxmlformats.org/officeDocument/2006/relationships/image" Target="../media/image37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microsoft.com/office/2007/relationships/media" Target="../media/media8.mp3"/><Relationship Id="rId5" Type="http://schemas.microsoft.com/office/2007/relationships/media" Target="../media/media5.mp3"/><Relationship Id="rId15" Type="http://schemas.microsoft.com/office/2007/relationships/media" Target="../media/media10.mp3"/><Relationship Id="rId10" Type="http://schemas.openxmlformats.org/officeDocument/2006/relationships/audio" Target="../media/media7.mp3"/><Relationship Id="rId19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microsoft.com/office/2007/relationships/media" Target="../media/media7.mp3"/><Relationship Id="rId14" Type="http://schemas.openxmlformats.org/officeDocument/2006/relationships/audio" Target="../media/media9.mp3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19&amp;idSubject=1&amp;idSeries=117&amp;idTheme=979&amp;IdLevel=1&amp;idThemeServer=67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35914" y="2486256"/>
            <a:ext cx="657107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10: NEW WAYS TO LEARN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1.3 – Pronunciation &amp; Speaking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84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AF0780-9078-43D8-DE08-31C013C302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254" y="312822"/>
            <a:ext cx="9047746" cy="6031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185F34-C187-9115-9841-AAC1914440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8877"/>
            <a:ext cx="5440074" cy="9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08" y="402213"/>
            <a:ext cx="8701021" cy="2257860"/>
          </a:xfrm>
          <a:prstGeom prst="rect">
            <a:avLst/>
          </a:prstGeom>
        </p:spPr>
      </p:pic>
      <p:pic>
        <p:nvPicPr>
          <p:cNvPr id="3" name="CD2-TRACK 37">
            <a:hlinkClick r:id="" action="ppaction://media"/>
            <a:extLst>
              <a:ext uri="{FF2B5EF4-FFF2-40B4-BE49-F238E27FC236}">
                <a16:creationId xmlns:a16="http://schemas.microsoft.com/office/drawing/2014/main" id="{6BB9845E-45AA-A96B-3AE7-AE9F5E199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1540" y="266007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559" y="2899064"/>
            <a:ext cx="7226878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42" y="1062469"/>
            <a:ext cx="10768640" cy="1043421"/>
          </a:xfrm>
          <a:prstGeom prst="rect">
            <a:avLst/>
          </a:prstGeom>
        </p:spPr>
      </p:pic>
      <p:pic>
        <p:nvPicPr>
          <p:cNvPr id="3" name="CD2-TRACK 38">
            <a:hlinkClick r:id="" action="ppaction://media"/>
            <a:extLst>
              <a:ext uri="{FF2B5EF4-FFF2-40B4-BE49-F238E27FC236}">
                <a16:creationId xmlns:a16="http://schemas.microsoft.com/office/drawing/2014/main" id="{7BBDD440-FC07-9797-372C-D060E50CDE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7279" y="1478104"/>
            <a:ext cx="609600" cy="6096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DD28F2-9030-DBD8-2D13-FAC558971FE5}"/>
              </a:ext>
            </a:extLst>
          </p:cNvPr>
          <p:cNvCxnSpPr/>
          <p:nvPr/>
        </p:nvCxnSpPr>
        <p:spPr>
          <a:xfrm>
            <a:off x="3152898" y="1868877"/>
            <a:ext cx="18208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39" y="2728972"/>
            <a:ext cx="6290397" cy="112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6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554CE5-D872-9747-8DA5-8DCECB5174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042" y="343568"/>
            <a:ext cx="9127958" cy="60853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BE76D9-3B7E-AF62-E457-27524242A6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1684" y="915385"/>
            <a:ext cx="5600992" cy="99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4176" y="402814"/>
            <a:ext cx="5238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Look and name the pictures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9230" y="1143000"/>
            <a:ext cx="11451582" cy="4986337"/>
            <a:chOff x="509230" y="1285875"/>
            <a:chExt cx="11451582" cy="49863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230" y="1285875"/>
              <a:ext cx="11451582" cy="498633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34358" y="3416465"/>
              <a:ext cx="10601325" cy="45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39020" y="3311574"/>
            <a:ext cx="44044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interactive whiteboard </a:t>
            </a:r>
            <a:br>
              <a:rPr lang="en-US" sz="3200">
                <a:solidFill>
                  <a:srgbClr val="FF0000"/>
                </a:solidFill>
              </a:rPr>
            </a:b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8079" y="323889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e-learning </a:t>
            </a:r>
            <a:br>
              <a:rPr lang="en-US" sz="3200">
                <a:solidFill>
                  <a:srgbClr val="FF0000"/>
                </a:solidFill>
              </a:rPr>
            </a:b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9714" y="1315937"/>
            <a:ext cx="443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1</a:t>
            </a:r>
            <a:br>
              <a:rPr lang="en-US" sz="3200">
                <a:solidFill>
                  <a:srgbClr val="FF0000"/>
                </a:solidFill>
              </a:rPr>
            </a:b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3669" y="1217546"/>
            <a:ext cx="443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2</a:t>
            </a:r>
            <a:br>
              <a:rPr lang="en-US" sz="3200">
                <a:solidFill>
                  <a:srgbClr val="FF0000"/>
                </a:solidFill>
              </a:rPr>
            </a:b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98108" y="1315937"/>
            <a:ext cx="443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3</a:t>
            </a:r>
            <a:br>
              <a:rPr lang="en-US" sz="3200">
                <a:solidFill>
                  <a:srgbClr val="FF0000"/>
                </a:solidFill>
              </a:rPr>
            </a:b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464" y="4005594"/>
            <a:ext cx="443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4</a:t>
            </a:r>
            <a:br>
              <a:rPr lang="en-US" sz="3200">
                <a:solidFill>
                  <a:srgbClr val="FF0000"/>
                </a:solidFill>
              </a:rPr>
            </a:b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4659" y="4005594"/>
            <a:ext cx="443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5</a:t>
            </a:r>
            <a:br>
              <a:rPr lang="en-US" sz="3200">
                <a:solidFill>
                  <a:srgbClr val="FF0000"/>
                </a:solidFill>
              </a:rPr>
            </a:b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98854" y="3985136"/>
            <a:ext cx="443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6</a:t>
            </a:r>
            <a:br>
              <a:rPr lang="en-US" sz="3200">
                <a:solidFill>
                  <a:srgbClr val="FF0000"/>
                </a:solidFill>
              </a:rPr>
            </a:b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68974" y="327359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robot teacher </a:t>
            </a:r>
            <a:br>
              <a:rPr lang="en-US" sz="3200">
                <a:solidFill>
                  <a:srgbClr val="FF0000"/>
                </a:solidFill>
              </a:rPr>
            </a:b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464" y="592835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educational app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17747" y="588133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virtual classroom</a:t>
            </a:r>
            <a:br>
              <a:rPr lang="en-US" sz="3200">
                <a:solidFill>
                  <a:srgbClr val="FF0000"/>
                </a:solidFill>
              </a:rPr>
            </a:b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26939" y="589004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robot students </a:t>
            </a:r>
            <a:br>
              <a:rPr lang="en-US" sz="3200">
                <a:solidFill>
                  <a:srgbClr val="FF0000"/>
                </a:solidFill>
              </a:rPr>
            </a:b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3" y="27709"/>
            <a:ext cx="872833" cy="2355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3" y="-39194"/>
            <a:ext cx="106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3" y="2227235"/>
            <a:ext cx="121530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/>
              <a:t>A: What do you think education is going to be like in the future?</a:t>
            </a:r>
          </a:p>
          <a:p>
            <a:pPr>
              <a:spcAft>
                <a:spcPts val="0"/>
              </a:spcAft>
            </a:pPr>
            <a:r>
              <a:rPr lang="en-US" sz="3600"/>
              <a:t>B: _______we're going to have more_____________________. </a:t>
            </a:r>
            <a:br>
              <a:rPr lang="en-US" sz="3600"/>
            </a:br>
            <a:r>
              <a:rPr lang="en-US" sz="3600"/>
              <a:t> </a:t>
            </a:r>
            <a:br>
              <a:rPr lang="en-US" sz="3600"/>
            </a:br>
            <a:endParaRPr lang="en-US" sz="3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5523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conversation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372" y="2724524"/>
            <a:ext cx="1359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 think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55872" y="2706886"/>
            <a:ext cx="4611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interactive whiteboards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830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400050"/>
            <a:ext cx="10053638" cy="1130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307" y="2438400"/>
            <a:ext cx="5984693" cy="21097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66700" y="2157412"/>
            <a:ext cx="5940607" cy="2088625"/>
            <a:chOff x="266700" y="2157412"/>
            <a:chExt cx="5940607" cy="20886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099" y="2157412"/>
              <a:ext cx="5788208" cy="20886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66700" y="2438400"/>
              <a:ext cx="47625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8900" y="441594"/>
            <a:ext cx="1707378" cy="10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DD28F2-9030-DBD8-2D13-FAC558971FE5}"/>
              </a:ext>
            </a:extLst>
          </p:cNvPr>
          <p:cNvCxnSpPr/>
          <p:nvPr/>
        </p:nvCxnSpPr>
        <p:spPr>
          <a:xfrm>
            <a:off x="4000500" y="1011627"/>
            <a:ext cx="72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DD28F2-9030-DBD8-2D13-FAC558971FE5}"/>
              </a:ext>
            </a:extLst>
          </p:cNvPr>
          <p:cNvCxnSpPr/>
          <p:nvPr/>
        </p:nvCxnSpPr>
        <p:spPr>
          <a:xfrm>
            <a:off x="5359705" y="1013604"/>
            <a:ext cx="1022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DD28F2-9030-DBD8-2D13-FAC558971FE5}"/>
              </a:ext>
            </a:extLst>
          </p:cNvPr>
          <p:cNvCxnSpPr/>
          <p:nvPr/>
        </p:nvCxnSpPr>
        <p:spPr>
          <a:xfrm>
            <a:off x="6731305" y="1522064"/>
            <a:ext cx="1574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DD28F2-9030-DBD8-2D13-FAC558971FE5}"/>
              </a:ext>
            </a:extLst>
          </p:cNvPr>
          <p:cNvCxnSpPr/>
          <p:nvPr/>
        </p:nvCxnSpPr>
        <p:spPr>
          <a:xfrm>
            <a:off x="9017305" y="1530580"/>
            <a:ext cx="1022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9726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419100"/>
            <a:ext cx="11296650" cy="580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82752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60135" y="14487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8186" y="1910404"/>
            <a:ext cx="11639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Think of reasons for these predictions and practice again</a:t>
            </a:r>
            <a:r>
              <a:rPr lang="en-US" b="1">
                <a:solidFill>
                  <a:srgbClr val="242021"/>
                </a:solidFill>
                <a:latin typeface="HelveticaNeueLTStd-BdCn"/>
              </a:rPr>
              <a:t>.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6" y="2765046"/>
            <a:ext cx="10634664" cy="20588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50153" y="650558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139" y="441594"/>
            <a:ext cx="2391411" cy="152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34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F7B644-3842-E1E0-FA48-2E0D4FCFD2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937" y="304801"/>
            <a:ext cx="9930063" cy="6167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AA3015-77D3-95C4-3DC5-BADFEBAD98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7813" y="1012247"/>
            <a:ext cx="5780540" cy="102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9824" y="633540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458654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2193366" y="5594462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4F31ED-01B3-3E95-9D30-92E23F3E72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36" y="3433996"/>
            <a:ext cx="3819875" cy="677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2BF759-C5D1-1D2D-5E75-5D61D8A004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097" y="2436204"/>
            <a:ext cx="4009753" cy="7110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FCABD9-B000-64EF-2EF7-33E23D2B9C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061" y="4445258"/>
            <a:ext cx="3819876" cy="6774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640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61950"/>
            <a:ext cx="12192000" cy="5905500"/>
            <a:chOff x="0" y="361950"/>
            <a:chExt cx="12192000" cy="5905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61950"/>
              <a:ext cx="12191999" cy="59055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1009650"/>
              <a:ext cx="121920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52400" y="910620"/>
            <a:ext cx="1181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>
                <a:solidFill>
                  <a:srgbClr val="0070C0"/>
                </a:solidFill>
                <a:latin typeface="HelveticaNeueLTStd-BdCn"/>
              </a:rPr>
              <a:t>What do you think will happen in classrooms in the future? Make some predictions and tell your partner.</a:t>
            </a:r>
            <a:r>
              <a:rPr lang="en-US" sz="3200" i="1">
                <a:solidFill>
                  <a:srgbClr val="0070C0"/>
                </a:solidFill>
              </a:rPr>
              <a:t> </a:t>
            </a:r>
            <a:br>
              <a:rPr lang="en-US" sz="3200" i="1">
                <a:solidFill>
                  <a:srgbClr val="0070C0"/>
                </a:solidFill>
              </a:rPr>
            </a:br>
            <a:endParaRPr lang="en-US" sz="3200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75605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638302" y="893679"/>
            <a:ext cx="5153844" cy="1324694"/>
          </a:xfrm>
          <a:prstGeom prst="wedgeRoundRectCallout">
            <a:avLst>
              <a:gd name="adj1" fmla="val -42820"/>
              <a:gd name="adj2" fmla="val 861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0">
                <a:solidFill>
                  <a:schemeClr val="bg1"/>
                </a:solidFill>
                <a:effectLst/>
              </a:rPr>
              <a:t>What</a:t>
            </a:r>
            <a:r>
              <a:rPr lang="en-US" sz="3200" b="0" i="0">
                <a:solidFill>
                  <a:schemeClr val="bg1"/>
                </a:solidFill>
                <a:effectLst/>
              </a:rPr>
              <a:t> do think will happen in the future?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54011" y="893679"/>
            <a:ext cx="4986233" cy="1421574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0" i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I think there will be more </a:t>
            </a:r>
            <a:r>
              <a:rPr lang="en-US" sz="3200" b="1" i="0">
                <a:solidFill>
                  <a:srgbClr val="242021"/>
                </a:solidFill>
                <a:effectLst/>
              </a:rPr>
              <a:t>interactive whiteboards. </a:t>
            </a:r>
            <a:endParaRPr lang="en-US" sz="3200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811124" y="160850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613532" y="2694109"/>
            <a:ext cx="5178614" cy="1211139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0">
                <a:solidFill>
                  <a:schemeClr val="bg1"/>
                </a:solidFill>
                <a:effectLst/>
              </a:rPr>
              <a:t>What else</a:t>
            </a:r>
            <a:r>
              <a:rPr lang="en-US" sz="3200" b="0" i="0">
                <a:solidFill>
                  <a:schemeClr val="bg1"/>
                </a:solidFill>
                <a:effectLst/>
              </a:rPr>
              <a:t>?</a:t>
            </a:r>
            <a:r>
              <a:rPr lang="en-US" sz="320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396737" y="2694110"/>
            <a:ext cx="5043508" cy="121113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I don’t think </a:t>
            </a:r>
            <a:r>
              <a:rPr lang="en-US" sz="3200" b="1">
                <a:solidFill>
                  <a:srgbClr val="242021"/>
                </a:solidFill>
              </a:rPr>
              <a:t>robot teachers </a:t>
            </a:r>
            <a:r>
              <a:rPr lang="en-US" sz="3200">
                <a:solidFill>
                  <a:srgbClr val="242021"/>
                </a:solidFill>
              </a:rPr>
              <a:t>will take care of children. </a:t>
            </a:r>
            <a:endParaRPr lang="en-US" sz="3200" b="1">
              <a:solidFill>
                <a:srgbClr val="24202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811125" y="302986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663094" y="4314996"/>
            <a:ext cx="5115863" cy="1323804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0">
                <a:solidFill>
                  <a:schemeClr val="bg1"/>
                </a:solidFill>
                <a:effectLst/>
              </a:rPr>
              <a:t>How </a:t>
            </a:r>
            <a:r>
              <a:rPr lang="en-US" sz="3200" i="0">
                <a:solidFill>
                  <a:schemeClr val="bg1"/>
                </a:solidFill>
                <a:effectLst/>
              </a:rPr>
              <a:t>will students connect to the Internet?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09927" y="4312502"/>
            <a:ext cx="5185536" cy="1326298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600">
              <a:solidFill>
                <a:srgbClr val="242021"/>
              </a:solidFill>
            </a:endParaRPr>
          </a:p>
          <a:p>
            <a:r>
              <a:rPr lang="en-US" sz="3200">
                <a:solidFill>
                  <a:srgbClr val="242021"/>
                </a:solidFill>
              </a:rPr>
              <a:t>I think students will connect to the</a:t>
            </a:r>
            <a:r>
              <a:rPr lang="en-US" sz="3200" b="1">
                <a:solidFill>
                  <a:srgbClr val="242021"/>
                </a:solidFill>
              </a:rPr>
              <a:t>internet using artificial intelligence. </a:t>
            </a:r>
            <a:br>
              <a:rPr lang="en-US" sz="3200" b="1"/>
            </a:br>
            <a:endParaRPr lang="en-US" sz="3200" b="1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835916" y="463014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17234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weep the fl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87442" y="2067902"/>
            <a:ext cx="487363" cy="487363"/>
          </a:xfrm>
          <a:prstGeom prst="rect">
            <a:avLst/>
          </a:prstGeom>
        </p:spPr>
      </p:pic>
      <p:pic>
        <p:nvPicPr>
          <p:cNvPr id="35" name="vaccuum the sof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87441" y="2076455"/>
            <a:ext cx="487363" cy="487363"/>
          </a:xfrm>
          <a:prstGeom prst="rect">
            <a:avLst/>
          </a:prstGeom>
        </p:spPr>
      </p:pic>
      <p:pic>
        <p:nvPicPr>
          <p:cNvPr id="36" name="mop the living ro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618140" y="2076933"/>
            <a:ext cx="487363" cy="487363"/>
          </a:xfrm>
          <a:prstGeom prst="rect">
            <a:avLst/>
          </a:prstGeom>
        </p:spPr>
      </p:pic>
      <p:pic>
        <p:nvPicPr>
          <p:cNvPr id="37" name="dust the furnitur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87442" y="2093485"/>
            <a:ext cx="487363" cy="487363"/>
          </a:xfrm>
          <a:prstGeom prst="rect">
            <a:avLst/>
          </a:prstGeom>
        </p:spPr>
      </p:pic>
      <p:pic>
        <p:nvPicPr>
          <p:cNvPr id="38" name="tidy my ro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87442" y="2084731"/>
            <a:ext cx="487363" cy="487363"/>
          </a:xfrm>
          <a:prstGeom prst="rect">
            <a:avLst/>
          </a:prstGeom>
        </p:spPr>
      </p:pic>
      <p:pic>
        <p:nvPicPr>
          <p:cNvPr id="39" name="put away the clothe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618140" y="2094268"/>
            <a:ext cx="487363" cy="487363"/>
          </a:xfrm>
          <a:prstGeom prst="rect">
            <a:avLst/>
          </a:prstGeom>
        </p:spPr>
      </p:pic>
      <p:pic>
        <p:nvPicPr>
          <p:cNvPr id="40" name="wash do the dishes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93334" y="2094268"/>
            <a:ext cx="487363" cy="487363"/>
          </a:xfrm>
          <a:prstGeom prst="rect">
            <a:avLst/>
          </a:prstGeom>
        </p:spPr>
      </p:pic>
      <p:pic>
        <p:nvPicPr>
          <p:cNvPr id="41" name="clean the bathroom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612247" y="2076838"/>
            <a:ext cx="487363" cy="48736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528F40-1D7B-1924-A0FA-2A68AD7E6958}"/>
              </a:ext>
            </a:extLst>
          </p:cNvPr>
          <p:cNvSpPr/>
          <p:nvPr/>
        </p:nvSpPr>
        <p:spPr>
          <a:xfrm>
            <a:off x="3336758" y="3737811"/>
            <a:ext cx="1973179" cy="37892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811050" y="1785584"/>
            <a:ext cx="11218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Which predictions do you think are most likely to come true? Why? </a:t>
            </a:r>
            <a:br>
              <a:rPr lang="en-US" sz="3600">
                <a:solidFill>
                  <a:srgbClr val="0070C0"/>
                </a:solidFill>
              </a:rPr>
            </a:br>
            <a:endParaRPr lang="en-US" sz="360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88823" y="2700894"/>
            <a:ext cx="4318557" cy="30636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0153" y="650558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139" y="441594"/>
            <a:ext cx="2391411" cy="152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3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638302" y="1138741"/>
            <a:ext cx="5153844" cy="1079632"/>
          </a:xfrm>
          <a:prstGeom prst="wedgeRoundRectCallout">
            <a:avLst>
              <a:gd name="adj1" fmla="val -42820"/>
              <a:gd name="adj2" fmla="val 861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</a:rPr>
              <a:t>Which predictions do you think are most likely to come true?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54011" y="1148753"/>
            <a:ext cx="5452239" cy="116649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>
                <a:solidFill>
                  <a:srgbClr val="242021"/>
                </a:solidFill>
                <a:effectLst/>
              </a:rPr>
              <a:t> I think we are going to have more </a:t>
            </a:r>
            <a:r>
              <a:rPr lang="en-US" sz="3200" b="1" i="0">
                <a:solidFill>
                  <a:srgbClr val="242021"/>
                </a:solidFill>
                <a:effectLst/>
              </a:rPr>
              <a:t>interactive whiteboards. </a:t>
            </a:r>
            <a:endParaRPr lang="en-US" sz="3200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811124" y="160850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613532" y="2720284"/>
            <a:ext cx="5178614" cy="993904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0">
                <a:solidFill>
                  <a:schemeClr val="bg1"/>
                </a:solidFill>
                <a:effectLst/>
              </a:rPr>
              <a:t>Why?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396736" y="2759147"/>
            <a:ext cx="5043509" cy="957060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242021"/>
                </a:solidFill>
              </a:rPr>
              <a:t>Because</a:t>
            </a:r>
            <a:r>
              <a:rPr lang="en-US" sz="3200">
                <a:solidFill>
                  <a:srgbClr val="242021"/>
                </a:solidFill>
              </a:rPr>
              <a:t> it will help teaching and learning a lot.</a:t>
            </a:r>
            <a:endParaRPr lang="en-US" sz="3200" b="1">
              <a:solidFill>
                <a:srgbClr val="24202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811125" y="302986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393793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9101" y="1600200"/>
            <a:ext cx="2330450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402604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950" y="2056342"/>
            <a:ext cx="9171243" cy="4076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5346" y="781050"/>
            <a:ext cx="2075529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7905750" y="781050"/>
            <a:ext cx="330517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games.</a:t>
            </a:r>
          </a:p>
        </p:txBody>
      </p:sp>
    </p:spTree>
    <p:extLst>
      <p:ext uri="{BB962C8B-B14F-4D97-AF65-F5344CB8AC3E}">
        <p14:creationId xmlns:p14="http://schemas.microsoft.com/office/powerpoint/2010/main" val="1904557185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696" y="545695"/>
            <a:ext cx="11137847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a </a:t>
            </a:r>
            <a:r>
              <a:rPr lang="en-US" sz="3600" i="1">
                <a:solidFill>
                  <a:srgbClr val="0070C0"/>
                </a:solidFill>
              </a:rPr>
              <a:t>paragraph about your prediction of the future learning. You can begin with. 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696" y="2311727"/>
            <a:ext cx="10802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I think in the future, there will be more…..</a:t>
            </a:r>
            <a:endParaRPr lang="en-US" sz="36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05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600976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901" y="2018782"/>
            <a:ext cx="1146809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>
                <a:solidFill>
                  <a:srgbClr val="0070C0"/>
                </a:solidFill>
              </a:rPr>
              <a:t>Pronunciation:</a:t>
            </a:r>
          </a:p>
          <a:p>
            <a:r>
              <a:rPr lang="en-US" sz="360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- Practice </a:t>
            </a:r>
            <a:r>
              <a:rPr lang="en-US" sz="3600" i="1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word stress </a:t>
            </a:r>
            <a:r>
              <a:rPr lang="en-US" sz="360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for words with suffix –ion.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>
                <a:solidFill>
                  <a:srgbClr val="0070C0"/>
                </a:solidFill>
              </a:rPr>
              <a:t>Speaking</a:t>
            </a:r>
            <a:r>
              <a:rPr lang="en-US" sz="3600" i="1" dirty="0">
                <a:solidFill>
                  <a:srgbClr val="0070C0"/>
                </a:solidFill>
              </a:rPr>
              <a:t>:</a:t>
            </a:r>
          </a:p>
          <a:p>
            <a:r>
              <a:rPr lang="en-US" sz="3600" i="1">
                <a:solidFill>
                  <a:srgbClr val="0070C0"/>
                </a:solidFill>
              </a:rPr>
              <a:t>-   Talk about the future of education.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062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" y="1612847"/>
            <a:ext cx="117195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- Write a short paragraph about how to be a successful learner in the future.</a:t>
            </a: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- Prepare the next lesson: Lesson 2.1 – Vocab &amp; Listening, (page 85).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Review the vocabulary and grammar notes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</a:p>
          <a:p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 Notebook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(pages 56 &amp; 57).</a:t>
            </a: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- Play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 DHA App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on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57" y="0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863" y="3538174"/>
            <a:ext cx="11874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Practice </a:t>
            </a:r>
            <a:r>
              <a:rPr lang="en-US" sz="3600" i="1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word stress </a:t>
            </a:r>
            <a:r>
              <a:rPr lang="en-US" sz="360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for words with suffix </a:t>
            </a:r>
            <a:r>
              <a:rPr lang="en-US" sz="3600" i="1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–ion</a:t>
            </a:r>
            <a:r>
              <a:rPr lang="en-US" sz="360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.</a:t>
            </a:r>
          </a:p>
          <a:p>
            <a:r>
              <a:rPr lang="en-US" sz="360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Talk about the future of education.</a:t>
            </a:r>
          </a:p>
          <a:p>
            <a:r>
              <a:rPr lang="en-US" sz="360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Improve speaking skill.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280" y="-1148080"/>
            <a:ext cx="12374880" cy="8249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2480" y="5127674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98A2"/>
                </a:solidFill>
              </a:rPr>
              <a:t>Stay positive and have a happy day! </a:t>
            </a:r>
            <a:endParaRPr lang="en-US" dirty="0">
              <a:solidFill>
                <a:srgbClr val="0098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6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56" y="1001962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A. actual		B. global		C. fluent		D. extreme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2. necessary		B. fashionable	C. reasonable	D. reusable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3. A. virtual		B. public		C. afraid		D. lazy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0321" y="89984"/>
            <a:ext cx="106991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differently from the others. </a:t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283" y="767150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257829" y="1328173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53812" y="331907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63634" y="5218360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3337" y="1690318"/>
            <a:ext cx="2466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 /ˈæktʃuəl/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89737" y="1648832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ɡloʊbəl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7662" y="1678546"/>
            <a:ext cx="2556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/ˈflu:ənt/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52450" y="1648832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/ɪkˈstri:m/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4557" y="3665782"/>
            <a:ext cx="2953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/ˈnesəseri/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53614" y="3642391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/ˈfæʃənəbəl/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01177" y="3665782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ri:zənəbəl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42506" y="3665782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/ˌ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ri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:ˈ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ju:zəbəl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8911" y="5591345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/ˈvɜ:tʃuəl/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90515" y="5598420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/ˈpʌblɪk/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43880" y="5539362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/əˈfreɪd/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82149" y="5539362"/>
            <a:ext cx="239951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/ˈleɪzi/</a:t>
            </a:r>
          </a:p>
        </p:txBody>
      </p:sp>
    </p:spTree>
    <p:extLst>
      <p:ext uri="{BB962C8B-B14F-4D97-AF65-F5344CB8AC3E}">
        <p14:creationId xmlns:p14="http://schemas.microsoft.com/office/powerpoint/2010/main" val="1853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2" y="1104010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/>
              <a:t>A. wh</a:t>
            </a:r>
            <a:r>
              <a:rPr lang="en-US" sz="3200" u="sng"/>
              <a:t>i</a:t>
            </a:r>
            <a:r>
              <a:rPr lang="en-US" sz="3200"/>
              <a:t>teboard	B. test</a:t>
            </a:r>
            <a:r>
              <a:rPr lang="en-US" sz="3200" u="sng"/>
              <a:t>i</a:t>
            </a:r>
            <a:r>
              <a:rPr lang="en-US" sz="3200"/>
              <a:t>ng		C. th</a:t>
            </a:r>
            <a:r>
              <a:rPr lang="en-US" sz="3200" u="sng"/>
              <a:t>i</a:t>
            </a:r>
            <a:r>
              <a:rPr lang="en-US" sz="3200"/>
              <a:t>nking		 D. ch</a:t>
            </a:r>
            <a:r>
              <a:rPr lang="en-US" sz="3200" u="sng"/>
              <a:t>i</a:t>
            </a:r>
            <a:r>
              <a:rPr lang="en-US" sz="3200"/>
              <a:t>ldren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2. A. v</a:t>
            </a:r>
            <a:r>
              <a:rPr lang="en-US" sz="3200" u="sng"/>
              <a:t>i</a:t>
            </a:r>
            <a:r>
              <a:rPr lang="en-US" sz="3200"/>
              <a:t>rtual		B. sk</a:t>
            </a:r>
            <a:r>
              <a:rPr lang="en-US" sz="3200" u="sng"/>
              <a:t>i</a:t>
            </a:r>
            <a:r>
              <a:rPr lang="en-US" sz="3200"/>
              <a:t>llful		C. </a:t>
            </a:r>
            <a:r>
              <a:rPr lang="en-US" sz="3200" u="sng"/>
              <a:t>i</a:t>
            </a:r>
            <a:r>
              <a:rPr lang="en-US" sz="3200"/>
              <a:t>nner		D. s</a:t>
            </a:r>
            <a:r>
              <a:rPr lang="en-US" sz="3200" u="sng"/>
              <a:t>i</a:t>
            </a:r>
            <a:r>
              <a:rPr lang="en-US" sz="3200"/>
              <a:t>lky</a:t>
            </a:r>
            <a:endParaRPr lang="en-US" sz="3200" u="sng"/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3. A. f</a:t>
            </a:r>
            <a:r>
              <a:rPr lang="en-US" sz="3200" u="sng"/>
              <a:t>oo</a:t>
            </a:r>
            <a:r>
              <a:rPr lang="en-US" sz="3200"/>
              <a:t>d			B. d</a:t>
            </a:r>
            <a:r>
              <a:rPr lang="en-US" sz="3200" u="sng"/>
              <a:t>oo</a:t>
            </a:r>
            <a:r>
              <a:rPr lang="en-US" sz="3200"/>
              <a:t>r		C. r</a:t>
            </a:r>
            <a:r>
              <a:rPr lang="en-US" sz="3200" u="sng"/>
              <a:t>oo</a:t>
            </a:r>
            <a:r>
              <a:rPr lang="en-US" sz="3200"/>
              <a:t>m		D. m</a:t>
            </a:r>
            <a:r>
              <a:rPr lang="en-US" sz="3200" u="sng"/>
              <a:t>oo</a:t>
            </a:r>
            <a:r>
              <a:rPr lang="en-US" sz="3200"/>
              <a:t>d</a:t>
            </a:r>
            <a:endParaRPr lang="en-US" sz="3200" u="sng"/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52374" y="151218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2113" y="3393168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3774442" y="5361448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0969" y="1819905"/>
            <a:ext cx="2188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/ˈwaɪtbɔ:rd/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74442" y="1765832"/>
            <a:ext cx="258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/ˈtestɪŋ/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28250" y="1754853"/>
            <a:ext cx="3411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200">
                <a:solidFill>
                  <a:srgbClr val="FF0000"/>
                </a:solidFill>
                <a:latin typeface="+mj-lt"/>
              </a:rPr>
              <a:t>/ˈθ</a:t>
            </a:r>
            <a:r>
              <a:rPr lang="en-US" sz="3200">
                <a:solidFill>
                  <a:srgbClr val="FF0000"/>
                </a:solidFill>
                <a:latin typeface="+mj-lt"/>
              </a:rPr>
              <a:t>ɪŋkɪŋ/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498036" y="1812266"/>
            <a:ext cx="34545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/ˈtʃɪldrən/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374" y="380233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/ˈvɜ:tʃuəl/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52297" y="3747216"/>
            <a:ext cx="311172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/ˈskɪlfəl/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28250" y="3740663"/>
            <a:ext cx="314750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/ˈɪnə/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21807" y="3689902"/>
            <a:ext cx="299805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/ˈsɪlki/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86022" y="569069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fu:d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91785" y="5690697"/>
            <a:ext cx="30722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/dɔ:r/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90150" y="5666844"/>
            <a:ext cx="292535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ru:m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402424" y="5667883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/mu:d/</a:t>
            </a:r>
          </a:p>
        </p:txBody>
      </p:sp>
    </p:spTree>
    <p:extLst>
      <p:ext uri="{BB962C8B-B14F-4D97-AF65-F5344CB8AC3E}">
        <p14:creationId xmlns:p14="http://schemas.microsoft.com/office/powerpoint/2010/main" val="292760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55669" y="3334915"/>
            <a:ext cx="5010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/>
              <a:t>INTERAACTION</a:t>
            </a:r>
          </a:p>
          <a:p>
            <a:pPr marL="342900" indent="-342900">
              <a:buAutoNum type="arabicPeriod"/>
            </a:pPr>
            <a:r>
              <a:rPr lang="en-US" sz="3600"/>
              <a:t>PRESENATATION</a:t>
            </a:r>
          </a:p>
          <a:p>
            <a:pPr marL="342900" indent="-342900">
              <a:buAutoNum type="arabicPeriod"/>
            </a:pPr>
            <a:r>
              <a:rPr lang="en-US" sz="3600"/>
              <a:t>CONVERSATTION</a:t>
            </a:r>
          </a:p>
          <a:p>
            <a:pPr marL="342900" indent="-342900">
              <a:buAutoNum type="arabicPeriod"/>
            </a:pPr>
            <a:r>
              <a:rPr lang="en-US" sz="3600"/>
              <a:t>EDUCATIION</a:t>
            </a:r>
          </a:p>
          <a:p>
            <a:pPr marL="342900" indent="-342900">
              <a:buAutoNum type="arabicPeriod"/>
            </a:pPr>
            <a:r>
              <a:rPr lang="en-US" sz="3600"/>
              <a:t>PRODDUCTION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60135" y="14487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138" y="435249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118" y="472795"/>
            <a:ext cx="2454581" cy="15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671335" y="1888178"/>
            <a:ext cx="13718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Pick out one redundant letter in each word </a:t>
            </a:r>
          </a:p>
          <a:p>
            <a:pPr algn="ctr"/>
            <a:r>
              <a:rPr lang="en-US" sz="3600" b="1">
                <a:solidFill>
                  <a:srgbClr val="0070C0"/>
                </a:solidFill>
              </a:rPr>
              <a:t>to make correct words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2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7593" y="2740918"/>
            <a:ext cx="5010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/>
              <a:t>INTERAACTION</a:t>
            </a:r>
          </a:p>
          <a:p>
            <a:pPr marL="342900" indent="-342900">
              <a:buAutoNum type="arabicPeriod"/>
            </a:pPr>
            <a:r>
              <a:rPr lang="en-US" sz="3600"/>
              <a:t>PRESENATATION</a:t>
            </a:r>
          </a:p>
          <a:p>
            <a:pPr marL="342900" indent="-342900">
              <a:buAutoNum type="arabicPeriod"/>
            </a:pPr>
            <a:r>
              <a:rPr lang="en-US" sz="3600"/>
              <a:t>CONVERSATTION</a:t>
            </a:r>
          </a:p>
          <a:p>
            <a:pPr marL="342900" indent="-342900">
              <a:buAutoNum type="arabicPeriod"/>
            </a:pPr>
            <a:r>
              <a:rPr lang="en-US" sz="3600"/>
              <a:t>EDUCATIION</a:t>
            </a:r>
          </a:p>
          <a:p>
            <a:pPr marL="342900" indent="-342900">
              <a:buAutoNum type="arabicPeriod"/>
            </a:pPr>
            <a:r>
              <a:rPr lang="en-US" sz="3600"/>
              <a:t>PRODDUCTION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60135" y="14487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0153" y="650558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139" y="441594"/>
            <a:ext cx="2592692" cy="165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485597" y="3525748"/>
            <a:ext cx="13718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KEY ANSWERS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0831" y="2558979"/>
            <a:ext cx="5010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/>
              <a:t>INTERACTION</a:t>
            </a:r>
          </a:p>
          <a:p>
            <a:pPr marL="342900" indent="-342900">
              <a:buAutoNum type="arabicPeriod"/>
            </a:pPr>
            <a:r>
              <a:rPr lang="en-US" sz="3600"/>
              <a:t>PRESENTATION</a:t>
            </a:r>
          </a:p>
          <a:p>
            <a:pPr marL="342900" indent="-342900">
              <a:buAutoNum type="arabicPeriod"/>
            </a:pPr>
            <a:r>
              <a:rPr lang="en-US" sz="3600"/>
              <a:t>CONVERSATION</a:t>
            </a:r>
          </a:p>
          <a:p>
            <a:pPr marL="342900" indent="-342900">
              <a:buAutoNum type="arabicPeriod"/>
            </a:pPr>
            <a:r>
              <a:rPr lang="en-US" sz="3600"/>
              <a:t>EDUCATION</a:t>
            </a:r>
          </a:p>
          <a:p>
            <a:pPr marL="342900" indent="-342900">
              <a:buAutoNum type="arabicPeriod"/>
            </a:pPr>
            <a:r>
              <a:rPr lang="en-US" sz="3600"/>
              <a:t>PRODUCTION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024437" y="4026029"/>
            <a:ext cx="2743199" cy="3372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71335" y="1888178"/>
            <a:ext cx="13718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/>
              <a:t>What do those words have in common?</a:t>
            </a: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71335" y="2826390"/>
            <a:ext cx="13718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They end in “-ion”.</a:t>
            </a: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9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4065</TotalTime>
  <Words>765</Words>
  <Application>Microsoft Office PowerPoint</Application>
  <PresentationFormat>Màn hình rộng</PresentationFormat>
  <Paragraphs>134</Paragraphs>
  <Slides>30</Slides>
  <Notes>2</Notes>
  <HiddenSlides>0</HiddenSlides>
  <MMClips>10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HelveticaNeueLTStd-BdCn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237</cp:revision>
  <dcterms:created xsi:type="dcterms:W3CDTF">2022-02-12T14:14:43Z</dcterms:created>
  <dcterms:modified xsi:type="dcterms:W3CDTF">2022-07-26T04:04:34Z</dcterms:modified>
</cp:coreProperties>
</file>