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0" r:id="rId7"/>
    <p:sldId id="291" r:id="rId8"/>
    <p:sldId id="293" r:id="rId9"/>
    <p:sldId id="292" r:id="rId10"/>
    <p:sldId id="294" r:id="rId11"/>
    <p:sldId id="295" r:id="rId12"/>
    <p:sldId id="296" r:id="rId13"/>
    <p:sldId id="297" r:id="rId14"/>
    <p:sldId id="261" r:id="rId15"/>
    <p:sldId id="287" r:id="rId16"/>
  </p:sldIdLst>
  <p:sldSz cx="9144000" cy="5143500" type="screen16x9"/>
  <p:notesSz cx="6858000" cy="9144000"/>
  <p:embeddedFontLst>
    <p:embeddedFont>
      <p:font typeface="Karla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F80B52-00C4-4C8B-ADAB-B17BFD24B861}">
  <a:tblStyle styleId="{88F80B52-00C4-4C8B-ADAB-B17BFD24B8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4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5fa35068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5fa35068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5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5fa350687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05fa350687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894d5915d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894d5915d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5fa35068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05fa35068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5fa35068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5fa35068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5fa35068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05fa35068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5fa350687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5fa350687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5fa350687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5fa350687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4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5fa350687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5fa350687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64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5fa350687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5fa350687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72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15050" y="948806"/>
            <a:ext cx="4415700" cy="22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15050" y="3455794"/>
            <a:ext cx="2701200" cy="7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0" y="321000"/>
            <a:ext cx="486600" cy="45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4"/>
          <p:cNvSpPr/>
          <p:nvPr/>
        </p:nvSpPr>
        <p:spPr>
          <a:xfrm>
            <a:off x="486450" y="321000"/>
            <a:ext cx="8171100" cy="45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/>
          <p:nvPr/>
        </p:nvSpPr>
        <p:spPr>
          <a:xfrm>
            <a:off x="9024000" y="0"/>
            <a:ext cx="12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/>
          <p:nvPr/>
        </p:nvSpPr>
        <p:spPr>
          <a:xfrm>
            <a:off x="9024000" y="0"/>
            <a:ext cx="12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9"/>
          <p:cNvSpPr/>
          <p:nvPr/>
        </p:nvSpPr>
        <p:spPr>
          <a:xfrm>
            <a:off x="0" y="0"/>
            <a:ext cx="120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371475" y="321000"/>
            <a:ext cx="8400900" cy="45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271100" y="1430950"/>
            <a:ext cx="37230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937175"/>
            <a:ext cx="819300" cy="77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271100" y="3467425"/>
            <a:ext cx="2709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2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rdo"/>
              <a:buChar char="●"/>
              <a:defRPr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rdo"/>
              <a:buChar char="○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rdo"/>
              <a:buChar char="■"/>
              <a:defRPr sz="1100"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rdo"/>
              <a:buChar char="●"/>
              <a:defRPr sz="1100"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rdo"/>
              <a:buChar char="○"/>
              <a:defRPr sz="1100"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rdo"/>
              <a:buChar char="■"/>
              <a:defRPr sz="1100"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rdo"/>
              <a:buChar char="●"/>
              <a:defRPr sz="1100"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rdo"/>
              <a:buChar char="○"/>
              <a:defRPr sz="1100"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rdo"/>
              <a:buChar char="■"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333375" y="364775"/>
            <a:ext cx="84774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2"/>
          </p:nvPr>
        </p:nvSpPr>
        <p:spPr>
          <a:xfrm>
            <a:off x="4415454" y="1346150"/>
            <a:ext cx="3767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4415980" y="3062003"/>
            <a:ext cx="37665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4415980" y="3629873"/>
            <a:ext cx="37665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415980" y="1914020"/>
            <a:ext cx="37665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631150" y="1933700"/>
            <a:ext cx="4386900" cy="2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631150" y="916525"/>
            <a:ext cx="438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411200" y="1248000"/>
            <a:ext cx="6321600" cy="26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-50" y="0"/>
            <a:ext cx="9144000" cy="2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50" y="4875350"/>
            <a:ext cx="9144000" cy="26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413100" y="1504413"/>
            <a:ext cx="418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413100" y="2485738"/>
            <a:ext cx="41826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-50" y="0"/>
            <a:ext cx="9144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44550" y="552750"/>
            <a:ext cx="3174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488725" y="1396800"/>
            <a:ext cx="61665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488775" y="3249600"/>
            <a:ext cx="61665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ctrTitle"/>
          </p:nvPr>
        </p:nvSpPr>
        <p:spPr>
          <a:xfrm>
            <a:off x="3137580" y="983269"/>
            <a:ext cx="6166440" cy="22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C00000"/>
                </a:solidFill>
              </a:rPr>
              <a:t>Bài 11. </a:t>
            </a:r>
            <a:br>
              <a:rPr lang="en" sz="3600" dirty="0">
                <a:solidFill>
                  <a:srgbClr val="C00000"/>
                </a:solidFill>
              </a:rPr>
            </a:br>
            <a:r>
              <a:rPr lang="en" sz="3600" dirty="0">
                <a:solidFill>
                  <a:srgbClr val="C00000"/>
                </a:solidFill>
              </a:rPr>
              <a:t>Vi sinh vật trong </a:t>
            </a:r>
            <a:br>
              <a:rPr lang="en" sz="3600" dirty="0">
                <a:solidFill>
                  <a:srgbClr val="C00000"/>
                </a:solidFill>
              </a:rPr>
            </a:br>
            <a:r>
              <a:rPr lang="en" sz="3600" dirty="0">
                <a:solidFill>
                  <a:srgbClr val="C00000"/>
                </a:solidFill>
              </a:rPr>
              <a:t>phân hủy các hợp chất</a:t>
            </a:r>
            <a:endParaRPr sz="3600" b="0" dirty="0">
              <a:solidFill>
                <a:srgbClr val="C00000"/>
              </a:solidFill>
            </a:endParaRPr>
          </a:p>
        </p:txBody>
      </p:sp>
      <p:cxnSp>
        <p:nvCxnSpPr>
          <p:cNvPr id="86" name="Google Shape;86;p23"/>
          <p:cNvCxnSpPr/>
          <p:nvPr/>
        </p:nvCxnSpPr>
        <p:spPr>
          <a:xfrm>
            <a:off x="3297600" y="3309181"/>
            <a:ext cx="5846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7" name="Google Shape;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25" y="948800"/>
            <a:ext cx="4227100" cy="38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7;p26">
            <a:extLst>
              <a:ext uri="{FF2B5EF4-FFF2-40B4-BE49-F238E27FC236}">
                <a16:creationId xmlns:a16="http://schemas.microsoft.com/office/drawing/2014/main" id="{315BB72D-7062-BB59-5B39-1CAA026B1B4D}"/>
              </a:ext>
            </a:extLst>
          </p:cNvPr>
          <p:cNvSpPr txBox="1"/>
          <p:nvPr/>
        </p:nvSpPr>
        <p:spPr>
          <a:xfrm>
            <a:off x="5872935" y="3768601"/>
            <a:ext cx="2310300" cy="86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VSV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phân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giải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phosphate</a:t>
            </a:r>
            <a:endParaRPr sz="22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6" name="Google Shape;137;p26">
            <a:extLst>
              <a:ext uri="{FF2B5EF4-FFF2-40B4-BE49-F238E27FC236}">
                <a16:creationId xmlns:a16="http://schemas.microsoft.com/office/drawing/2014/main" id="{C3381E8F-78D1-AE1A-076A-433947CC52F2}"/>
              </a:ext>
            </a:extLst>
          </p:cNvPr>
          <p:cNvSpPr txBox="1"/>
          <p:nvPr/>
        </p:nvSpPr>
        <p:spPr>
          <a:xfrm>
            <a:off x="955263" y="3743689"/>
            <a:ext cx="2310300" cy="86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VSV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phân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giải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tinh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bột</a:t>
            </a:r>
            <a:endParaRPr sz="22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5" name="Google Shape;137;p26">
            <a:extLst>
              <a:ext uri="{FF2B5EF4-FFF2-40B4-BE49-F238E27FC236}">
                <a16:creationId xmlns:a16="http://schemas.microsoft.com/office/drawing/2014/main" id="{D42A57A9-14BB-6533-D5A4-CAE41EC2A974}"/>
              </a:ext>
            </a:extLst>
          </p:cNvPr>
          <p:cNvSpPr txBox="1"/>
          <p:nvPr/>
        </p:nvSpPr>
        <p:spPr>
          <a:xfrm>
            <a:off x="5871949" y="1964989"/>
            <a:ext cx="2310300" cy="86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VSV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phân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giải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protein</a:t>
            </a:r>
            <a:endParaRPr sz="22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152732" y="133627"/>
            <a:ext cx="86695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kern="1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ác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2800" b="1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thải</a:t>
            </a:r>
            <a:endParaRPr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Google Shape;129;p26"/>
          <p:cNvCxnSpPr>
            <a:stCxn id="130" idx="2"/>
            <a:endCxn id="131" idx="2"/>
          </p:cNvCxnSpPr>
          <p:nvPr/>
        </p:nvCxnSpPr>
        <p:spPr>
          <a:xfrm rot="-5400000" flipH="1">
            <a:off x="4979700" y="3025400"/>
            <a:ext cx="372600" cy="11880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6"/>
          <p:cNvSpPr txBox="1"/>
          <p:nvPr/>
        </p:nvSpPr>
        <p:spPr>
          <a:xfrm>
            <a:off x="3656100" y="2382500"/>
            <a:ext cx="1831800" cy="105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Chất thải</a:t>
            </a:r>
            <a:endParaRPr sz="2400" b="1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2" name="Google Shape;132;p26"/>
          <p:cNvCxnSpPr>
            <a:stCxn id="130" idx="0"/>
            <a:endCxn id="133" idx="6"/>
          </p:cNvCxnSpPr>
          <p:nvPr/>
        </p:nvCxnSpPr>
        <p:spPr>
          <a:xfrm rot="5400000" flipH="1">
            <a:off x="3802350" y="1612850"/>
            <a:ext cx="355500" cy="11838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26"/>
          <p:cNvSpPr txBox="1"/>
          <p:nvPr/>
        </p:nvSpPr>
        <p:spPr>
          <a:xfrm>
            <a:off x="955113" y="1426337"/>
            <a:ext cx="23106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ội dung 1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955263" y="1925062"/>
            <a:ext cx="2310300" cy="86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VSV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phân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giải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cellulose</a:t>
            </a:r>
            <a:endParaRPr sz="22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3164503" y="1915029"/>
            <a:ext cx="223800" cy="22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26"/>
          <p:cNvCxnSpPr>
            <a:stCxn id="130" idx="0"/>
            <a:endCxn id="139" idx="2"/>
          </p:cNvCxnSpPr>
          <p:nvPr/>
        </p:nvCxnSpPr>
        <p:spPr>
          <a:xfrm rot="-5400000">
            <a:off x="4988250" y="1610750"/>
            <a:ext cx="355500" cy="11880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6"/>
          <p:cNvSpPr txBox="1"/>
          <p:nvPr/>
        </p:nvSpPr>
        <p:spPr>
          <a:xfrm>
            <a:off x="5878287" y="1426337"/>
            <a:ext cx="23106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Nội dung 2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5760049" y="1915029"/>
            <a:ext cx="223800" cy="22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" name="Google Shape;144;p26"/>
          <p:cNvCxnSpPr>
            <a:stCxn id="130" idx="2"/>
            <a:endCxn id="145" idx="6"/>
          </p:cNvCxnSpPr>
          <p:nvPr/>
        </p:nvCxnSpPr>
        <p:spPr>
          <a:xfrm rot="5400000">
            <a:off x="3793800" y="3027500"/>
            <a:ext cx="372600" cy="11838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6"/>
          <p:cNvSpPr txBox="1"/>
          <p:nvPr/>
        </p:nvSpPr>
        <p:spPr>
          <a:xfrm>
            <a:off x="955113" y="3205037"/>
            <a:ext cx="23106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Nội dung 3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3164503" y="3693729"/>
            <a:ext cx="223800" cy="22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5878287" y="3205037"/>
            <a:ext cx="23106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Nội dung 4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5760049" y="3693729"/>
            <a:ext cx="223800" cy="22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9326E-FD34-A8A2-ED1D-237CC6C701E0}"/>
              </a:ext>
            </a:extLst>
          </p:cNvPr>
          <p:cNvSpPr txBox="1"/>
          <p:nvPr/>
        </p:nvSpPr>
        <p:spPr>
          <a:xfrm>
            <a:off x="1771985" y="674223"/>
            <a:ext cx="5722620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2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2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1078-D4AC-2707-69D6-97983B4C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50" y="489250"/>
            <a:ext cx="8158150" cy="923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VSV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cellulose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vsv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xạ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Azobacter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Achromobacter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Pseudomonas,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Vibtio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Cellulomonas,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Cellvibrio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Bacillus,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Cytophaga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Angiococcus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Polyangium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Sorangium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…</a:t>
            </a:r>
            <a:b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Ascomysetes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Trichoderma)</a:t>
            </a:r>
            <a:b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đốm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(Ceratocystis sp., Cladosporium sp.,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Aureobasidium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sp.,…), </a:t>
            </a:r>
            <a:b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xốp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(chi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Humicola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Chaetomium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Phialophora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Phaeolus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schweiniti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Piptoprous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betulinus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Laaetiprous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sulphureus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Sperassis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cripa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…)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trắng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Armillaria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mellea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Fongus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fomentarius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Meripilus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giganteus, 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…)</a:t>
            </a:r>
            <a:br>
              <a:rPr lang="en-US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0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1078-D4AC-2707-69D6-97983B4C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50" y="489250"/>
            <a:ext cx="8158150" cy="4044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VSV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protein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nitrite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Nitrosomonas,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Nitrosocystis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Nitrosopira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</a:t>
            </a:r>
            <a:b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nitrate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Nitrobacter,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Nitrospira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Nitrococcus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nitrogen: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Azobacter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Clostridium (Clostridium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pastenisium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6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1078-D4AC-2707-69D6-97983B4C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50" y="171535"/>
            <a:ext cx="8158150" cy="2939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VSV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bột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enzyme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enzyme amylase: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Aspergillus, Rhizopus, Bacillus,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Cytophaga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Pseudomonas …</a:t>
            </a:r>
            <a:b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Không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enzyme amylase: 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Aspergillus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candidus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Pasteurianum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Bacillus </a:t>
            </a:r>
            <a:r>
              <a:rPr lang="en-US" sz="2000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subtillis</a:t>
            </a:r>
            <a: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Clostridium, Aspergillus oryzae.</a:t>
            </a:r>
            <a:br>
              <a:rPr lang="en-US" sz="20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0179EF-D9BA-8C2A-1E6A-58F7B0C1E5AA}"/>
              </a:ext>
            </a:extLst>
          </p:cNvPr>
          <p:cNvSpPr txBox="1">
            <a:spLocks/>
          </p:cNvSpPr>
          <p:nvPr/>
        </p:nvSpPr>
        <p:spPr>
          <a:xfrm>
            <a:off x="655650" y="3200399"/>
            <a:ext cx="8158150" cy="168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VSV phân giải phosphate</a:t>
            </a:r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Bacillus megaterium, Bacillus mycoides, Bacillus butyricus và Pseudomonas sp., Pseudomonas radiobacter, Pseudomonas gracilis, …Aspergillus niger</a:t>
            </a:r>
            <a:br>
              <a:rPr lang="en-US" sz="2000" b="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28"/>
          <p:cNvCxnSpPr>
            <a:stCxn id="187" idx="1"/>
            <a:endCxn id="188" idx="3"/>
          </p:cNvCxnSpPr>
          <p:nvPr/>
        </p:nvCxnSpPr>
        <p:spPr>
          <a:xfrm flipH="1">
            <a:off x="3909083" y="2854000"/>
            <a:ext cx="13173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Ứng dụng</a:t>
            </a:r>
            <a:endParaRPr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4188300" y="2478847"/>
            <a:ext cx="750300" cy="750300"/>
          </a:xfrm>
          <a:prstGeom prst="octagon">
            <a:avLst>
              <a:gd name="adj" fmla="val 2928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5226383" y="3260300"/>
            <a:ext cx="30558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</a:pPr>
            <a:r>
              <a:rPr lang="en-US" sz="24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Lên</a:t>
            </a: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men lactic</a:t>
            </a:r>
            <a:endParaRPr sz="24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</a:pPr>
            <a:r>
              <a:rPr lang="en-US" sz="24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Lên</a:t>
            </a: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men </a:t>
            </a:r>
            <a:r>
              <a:rPr lang="en-US" sz="24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rượu</a:t>
            </a:r>
            <a:endParaRPr sz="24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</a:pPr>
            <a:r>
              <a:rPr lang="en-US" sz="24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Lên</a:t>
            </a: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men ethanol</a:t>
            </a:r>
            <a:endParaRPr sz="24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5226383" y="2601850"/>
            <a:ext cx="3055800" cy="504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Phân giải kị khí</a:t>
            </a:r>
            <a:endParaRPr sz="2400" b="1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6379133" y="1504920"/>
            <a:ext cx="750300" cy="750300"/>
          </a:xfrm>
          <a:prstGeom prst="octagon">
            <a:avLst>
              <a:gd name="adj" fmla="val 2928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grpSp>
        <p:nvGrpSpPr>
          <p:cNvPr id="195" name="Google Shape;195;p28"/>
          <p:cNvGrpSpPr/>
          <p:nvPr/>
        </p:nvGrpSpPr>
        <p:grpSpPr>
          <a:xfrm>
            <a:off x="6531551" y="1668792"/>
            <a:ext cx="453980" cy="422540"/>
            <a:chOff x="-21322300" y="4077125"/>
            <a:chExt cx="307200" cy="285925"/>
          </a:xfrm>
        </p:grpSpPr>
        <p:sp>
          <p:nvSpPr>
            <p:cNvPr id="196" name="Google Shape;196;p28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28"/>
          <p:cNvSpPr txBox="1"/>
          <p:nvPr/>
        </p:nvSpPr>
        <p:spPr>
          <a:xfrm>
            <a:off x="853270" y="3260300"/>
            <a:ext cx="30558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2605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</a:pPr>
            <a:r>
              <a:rPr lang="en-US" sz="24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Xử</a:t>
            </a: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lí</a:t>
            </a: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các</a:t>
            </a: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phế</a:t>
            </a: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phẩm</a:t>
            </a:r>
            <a:endParaRPr sz="24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853270" y="2601850"/>
            <a:ext cx="3055800" cy="5043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Phân giải hiếu khí</a:t>
            </a:r>
            <a:endParaRPr sz="2400" b="1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2006020" y="1504920"/>
            <a:ext cx="750300" cy="750300"/>
          </a:xfrm>
          <a:prstGeom prst="octagon">
            <a:avLst>
              <a:gd name="adj" fmla="val 2928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grpSp>
        <p:nvGrpSpPr>
          <p:cNvPr id="212" name="Google Shape;212;p28"/>
          <p:cNvGrpSpPr/>
          <p:nvPr/>
        </p:nvGrpSpPr>
        <p:grpSpPr>
          <a:xfrm>
            <a:off x="2151666" y="1655408"/>
            <a:ext cx="450470" cy="449325"/>
            <a:chOff x="-20946600" y="3317850"/>
            <a:chExt cx="304825" cy="304050"/>
          </a:xfrm>
        </p:grpSpPr>
        <p:sp>
          <p:nvSpPr>
            <p:cNvPr id="213" name="Google Shape;213;p28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5A8458-F3F7-5B46-3876-F704FA45013E}"/>
              </a:ext>
            </a:extLst>
          </p:cNvPr>
          <p:cNvSpPr txBox="1"/>
          <p:nvPr/>
        </p:nvSpPr>
        <p:spPr>
          <a:xfrm>
            <a:off x="1771985" y="878252"/>
            <a:ext cx="5722620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vsv</a:t>
            </a:r>
            <a:endParaRPr lang="en-US" sz="2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4"/>
          <p:cNvSpPr txBox="1">
            <a:spLocks noGrp="1"/>
          </p:cNvSpPr>
          <p:nvPr>
            <p:ph type="title"/>
          </p:nvPr>
        </p:nvSpPr>
        <p:spPr>
          <a:xfrm>
            <a:off x="3674865" y="1402195"/>
            <a:ext cx="4918801" cy="2769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 ơn </a:t>
            </a:r>
            <a:br>
              <a:rPr lang="en" sz="7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" sz="7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 lắng nghe</a:t>
            </a:r>
            <a:endParaRPr sz="7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78" name="Google Shape;97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2347686"/>
            <a:ext cx="2820175" cy="182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558" y="1624997"/>
            <a:ext cx="999934" cy="973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Ô nhiễm môi trường nước là gì? Nguyên nhân gây ô nhiễm nước và biện pháp  khắc phục">
            <a:extLst>
              <a:ext uri="{FF2B5EF4-FFF2-40B4-BE49-F238E27FC236}">
                <a16:creationId xmlns:a16="http://schemas.microsoft.com/office/drawing/2014/main" id="{ED1CCD15-BE3E-1F29-C542-5B55DFDEC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1"/>
          <a:stretch/>
        </p:blipFill>
        <p:spPr bwMode="auto">
          <a:xfrm>
            <a:off x="5498086" y="2754669"/>
            <a:ext cx="3672892" cy="23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Ô nhiễm môi trường nước là gì? Nguyên nhân, hậu quả, cách khắc phục">
            <a:extLst>
              <a:ext uri="{FF2B5EF4-FFF2-40B4-BE49-F238E27FC236}">
                <a16:creationId xmlns:a16="http://schemas.microsoft.com/office/drawing/2014/main" id="{BD0FA64B-8C36-6EE3-C2E9-45D5048B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669"/>
            <a:ext cx="3645916" cy="23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Ô nhiễm môi trường nước có thể tăng lên gấp đôi vào năm 2030">
            <a:extLst>
              <a:ext uri="{FF2B5EF4-FFF2-40B4-BE49-F238E27FC236}">
                <a16:creationId xmlns:a16="http://schemas.microsoft.com/office/drawing/2014/main" id="{0BE08501-B69E-18F0-C16D-6DF88EED1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186690"/>
            <a:ext cx="3493770" cy="23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Ô nhiễm môi trường làm nhiều người chết hơn cả đại dịch Covid-19">
            <a:extLst>
              <a:ext uri="{FF2B5EF4-FFF2-40B4-BE49-F238E27FC236}">
                <a16:creationId xmlns:a16="http://schemas.microsoft.com/office/drawing/2014/main" id="{788264FE-14A2-508C-D1FD-ECD2526D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"/>
            <a:ext cx="3721553" cy="20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artoon of a planet with a sad face&#10;&#10;Description automatically generated">
            <a:extLst>
              <a:ext uri="{FF2B5EF4-FFF2-40B4-BE49-F238E27FC236}">
                <a16:creationId xmlns:a16="http://schemas.microsoft.com/office/drawing/2014/main" id="{2AF8B8F9-6C40-5EBD-F67C-C2E27DE9A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125" y="623887"/>
            <a:ext cx="333375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CÂU HỎI THẢO LUẬN</a:t>
            </a:r>
          </a:p>
        </p:txBody>
      </p:sp>
      <p:pic>
        <p:nvPicPr>
          <p:cNvPr id="4" name="Picture 3" descr="A cartoon of a person with blue hair and purple and yellow bubbles&#10;&#10;Description automatically generated">
            <a:extLst>
              <a:ext uri="{FF2B5EF4-FFF2-40B4-BE49-F238E27FC236}">
                <a16:creationId xmlns:a16="http://schemas.microsoft.com/office/drawing/2014/main" id="{2FE04854-71C5-DB28-F8AF-D73948C7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4" r="2" b="8624"/>
          <a:stretch/>
        </p:blipFill>
        <p:spPr>
          <a:xfrm>
            <a:off x="713100" y="1152475"/>
            <a:ext cx="376365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9;p26">
            <a:extLst>
              <a:ext uri="{FF2B5EF4-FFF2-40B4-BE49-F238E27FC236}">
                <a16:creationId xmlns:a16="http://schemas.microsoft.com/office/drawing/2014/main" id="{04B97CA7-2F35-2C92-7D0C-509B2278F29F}"/>
              </a:ext>
            </a:extLst>
          </p:cNvPr>
          <p:cNvSpPr txBox="1"/>
          <p:nvPr/>
        </p:nvSpPr>
        <p:spPr>
          <a:xfrm>
            <a:off x="4667252" y="1942889"/>
            <a:ext cx="3763650" cy="14192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 anchorCtr="0">
            <a:normAutofit lnSpcReduction="10000"/>
          </a:bodyPr>
          <a:lstStyle/>
          <a:p>
            <a:pPr marL="0" lvl="0" indent="0" algn="ctr">
              <a:spcAft>
                <a:spcPts val="600"/>
              </a:spcAft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trạng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nhiễm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nay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 xử lý các chất thải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Google Shape;129;p26"/>
          <p:cNvCxnSpPr>
            <a:stCxn id="130" idx="2"/>
            <a:endCxn id="131" idx="2"/>
          </p:cNvCxnSpPr>
          <p:nvPr/>
        </p:nvCxnSpPr>
        <p:spPr>
          <a:xfrm rot="-5400000" flipH="1">
            <a:off x="4979700" y="3025400"/>
            <a:ext cx="372600" cy="11880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6"/>
          <p:cNvSpPr txBox="1"/>
          <p:nvPr/>
        </p:nvSpPr>
        <p:spPr>
          <a:xfrm>
            <a:off x="3656100" y="2382500"/>
            <a:ext cx="1831800" cy="105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Chất thải</a:t>
            </a:r>
            <a:endParaRPr sz="2400" b="1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2" name="Google Shape;132;p26"/>
          <p:cNvCxnSpPr>
            <a:stCxn id="130" idx="0"/>
            <a:endCxn id="133" idx="6"/>
          </p:cNvCxnSpPr>
          <p:nvPr/>
        </p:nvCxnSpPr>
        <p:spPr>
          <a:xfrm rot="5400000" flipH="1">
            <a:off x="3802350" y="1612850"/>
            <a:ext cx="355500" cy="11838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26"/>
          <p:cNvSpPr txBox="1"/>
          <p:nvPr/>
        </p:nvSpPr>
        <p:spPr>
          <a:xfrm>
            <a:off x="955113" y="1426337"/>
            <a:ext cx="23106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Chai nhựa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955263" y="1925062"/>
            <a:ext cx="2310300" cy="68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Tái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chế</a:t>
            </a:r>
            <a:endParaRPr sz="28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3164503" y="1915029"/>
            <a:ext cx="223800" cy="22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26"/>
          <p:cNvCxnSpPr>
            <a:stCxn id="130" idx="0"/>
            <a:endCxn id="139" idx="2"/>
          </p:cNvCxnSpPr>
          <p:nvPr/>
        </p:nvCxnSpPr>
        <p:spPr>
          <a:xfrm rot="-5400000">
            <a:off x="4988250" y="1610750"/>
            <a:ext cx="355500" cy="11880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6"/>
          <p:cNvSpPr txBox="1"/>
          <p:nvPr/>
        </p:nvSpPr>
        <p:spPr>
          <a:xfrm>
            <a:off x="5878287" y="1426337"/>
            <a:ext cx="23106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Khí thải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5878437" y="1925062"/>
            <a:ext cx="2310300" cy="68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Lọc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khí</a:t>
            </a:r>
            <a:endParaRPr sz="28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5760049" y="1915029"/>
            <a:ext cx="223800" cy="22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" name="Google Shape;144;p26"/>
          <p:cNvCxnSpPr>
            <a:stCxn id="130" idx="2"/>
            <a:endCxn id="145" idx="6"/>
          </p:cNvCxnSpPr>
          <p:nvPr/>
        </p:nvCxnSpPr>
        <p:spPr>
          <a:xfrm rot="5400000">
            <a:off x="3793800" y="3027500"/>
            <a:ext cx="372600" cy="11838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6"/>
          <p:cNvSpPr txBox="1"/>
          <p:nvPr/>
        </p:nvSpPr>
        <p:spPr>
          <a:xfrm>
            <a:off x="955113" y="3205037"/>
            <a:ext cx="23106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Nước thải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955263" y="3703762"/>
            <a:ext cx="2310300" cy="68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Lọc</a:t>
            </a:r>
            <a:r>
              <a:rPr lang="en-US" sz="27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, </a:t>
            </a:r>
            <a:r>
              <a:rPr lang="en-US" sz="27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xử</a:t>
            </a:r>
            <a:r>
              <a:rPr lang="en-US" sz="27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lí</a:t>
            </a:r>
            <a:r>
              <a:rPr lang="en-US" sz="27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nước</a:t>
            </a:r>
            <a:endParaRPr sz="27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3164503" y="3693729"/>
            <a:ext cx="223800" cy="22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5878287" y="3205037"/>
            <a:ext cx="23106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Rác sinh hoạt</a:t>
            </a:r>
            <a:endParaRPr sz="2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5878437" y="3703762"/>
            <a:ext cx="2310300" cy="68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Đốt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Karla"/>
              </a:rPr>
              <a:t>chôn</a:t>
            </a:r>
            <a:endParaRPr sz="28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Karla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5760049" y="3693729"/>
            <a:ext cx="223800" cy="22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A7187047-B9C2-A720-FCA2-5F90C6B62647}"/>
              </a:ext>
            </a:extLst>
          </p:cNvPr>
          <p:cNvSpPr/>
          <p:nvPr/>
        </p:nvSpPr>
        <p:spPr>
          <a:xfrm flipH="1" flipV="1">
            <a:off x="2110413" y="3899926"/>
            <a:ext cx="2146618" cy="733006"/>
          </a:xfrm>
          <a:prstGeom prst="arc">
            <a:avLst>
              <a:gd name="adj1" fmla="val 15657850"/>
              <a:gd name="adj2" fmla="val 21204632"/>
            </a:avLst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0EFB0E7-87D7-7BDB-5B90-87D25A64AB98}"/>
              </a:ext>
            </a:extLst>
          </p:cNvPr>
          <p:cNvSpPr/>
          <p:nvPr/>
        </p:nvSpPr>
        <p:spPr>
          <a:xfrm flipV="1">
            <a:off x="4910540" y="3909959"/>
            <a:ext cx="2146618" cy="733006"/>
          </a:xfrm>
          <a:prstGeom prst="arc">
            <a:avLst>
              <a:gd name="adj1" fmla="val 16989527"/>
              <a:gd name="adj2" fmla="val 21204632"/>
            </a:avLst>
          </a:prstGeom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A092C-CD38-C4AF-228E-32A681F7FF73}"/>
              </a:ext>
            </a:extLst>
          </p:cNvPr>
          <p:cNvSpPr txBox="1"/>
          <p:nvPr/>
        </p:nvSpPr>
        <p:spPr>
          <a:xfrm>
            <a:off x="3383951" y="4506733"/>
            <a:ext cx="2435282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4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VSV </a:t>
            </a:r>
            <a:r>
              <a:rPr lang="en-US" sz="24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4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endParaRPr lang="en-US" sz="2400" b="1" i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43" grpId="0" animBg="1"/>
      <p:bldP spid="149" grpId="0" animBg="1"/>
      <p:bldP spid="153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04AD6-0570-663A-9368-A6C5C993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2" y="182558"/>
            <a:ext cx="8373533" cy="5727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54E7F-1B0C-A900-3082-81AE8D974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30" y="1167550"/>
            <a:ext cx="7419740" cy="32331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774213" y="1982133"/>
            <a:ext cx="1698900" cy="105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Hữu cơ</a:t>
            </a:r>
            <a:endParaRPr sz="2400" b="1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0" name="Google Shape;160;p27"/>
          <p:cNvCxnSpPr>
            <a:stCxn id="161" idx="2"/>
            <a:endCxn id="159" idx="0"/>
          </p:cNvCxnSpPr>
          <p:nvPr/>
        </p:nvCxnSpPr>
        <p:spPr>
          <a:xfrm flipH="1">
            <a:off x="1623688" y="1398480"/>
            <a:ext cx="2141700" cy="5838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2" name="Google Shape;162;p27"/>
          <p:cNvGrpSpPr/>
          <p:nvPr/>
        </p:nvGrpSpPr>
        <p:grpSpPr>
          <a:xfrm>
            <a:off x="2749075" y="989133"/>
            <a:ext cx="5578775" cy="814949"/>
            <a:chOff x="2774475" y="1480200"/>
            <a:chExt cx="5578775" cy="814949"/>
          </a:xfrm>
        </p:grpSpPr>
        <p:grpSp>
          <p:nvGrpSpPr>
            <p:cNvPr id="163" name="Google Shape;163;p27"/>
            <p:cNvGrpSpPr/>
            <p:nvPr/>
          </p:nvGrpSpPr>
          <p:grpSpPr>
            <a:xfrm>
              <a:off x="2774475" y="1480200"/>
              <a:ext cx="5578775" cy="814949"/>
              <a:chOff x="2774475" y="1480200"/>
              <a:chExt cx="5578775" cy="814949"/>
            </a:xfrm>
          </p:grpSpPr>
          <p:sp>
            <p:nvSpPr>
              <p:cNvPr id="165" name="Google Shape;165;p27"/>
              <p:cNvSpPr txBox="1"/>
              <p:nvPr/>
            </p:nvSpPr>
            <p:spPr>
              <a:xfrm>
                <a:off x="3867925" y="1862549"/>
                <a:ext cx="4484700" cy="43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2774475" y="1509232"/>
                <a:ext cx="750300" cy="750300"/>
              </a:xfrm>
              <a:prstGeom prst="octagon">
                <a:avLst>
                  <a:gd name="adj" fmla="val 2928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</a:t>
                </a:r>
                <a:endParaRPr sz="2400"/>
              </a:p>
            </p:txBody>
          </p:sp>
          <p:sp>
            <p:nvSpPr>
              <p:cNvPr id="164" name="Google Shape;164;p27"/>
              <p:cNvSpPr txBox="1"/>
              <p:nvPr/>
            </p:nvSpPr>
            <p:spPr>
              <a:xfrm>
                <a:off x="3867650" y="1480200"/>
                <a:ext cx="4485600" cy="518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Phân giải hiếu khí</a:t>
                </a:r>
                <a:endParaRPr sz="2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61" name="Google Shape;161;p27"/>
            <p:cNvSpPr/>
            <p:nvPr/>
          </p:nvSpPr>
          <p:spPr>
            <a:xfrm>
              <a:off x="3790788" y="1819947"/>
              <a:ext cx="139200" cy="139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4" name="Google Shape;174;p27"/>
          <p:cNvCxnSpPr>
            <a:stCxn id="175" idx="2"/>
            <a:endCxn id="159" idx="2"/>
          </p:cNvCxnSpPr>
          <p:nvPr/>
        </p:nvCxnSpPr>
        <p:spPr>
          <a:xfrm rot="10800000">
            <a:off x="1623688" y="3032606"/>
            <a:ext cx="2141700" cy="5616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" name="Google Shape;176;p27"/>
          <p:cNvGrpSpPr/>
          <p:nvPr/>
        </p:nvGrpSpPr>
        <p:grpSpPr>
          <a:xfrm>
            <a:off x="2749075" y="3180708"/>
            <a:ext cx="5578775" cy="814949"/>
            <a:chOff x="2774475" y="3671775"/>
            <a:chExt cx="5578775" cy="814949"/>
          </a:xfrm>
        </p:grpSpPr>
        <p:sp>
          <p:nvSpPr>
            <p:cNvPr id="177" name="Google Shape;177;p27"/>
            <p:cNvSpPr txBox="1"/>
            <p:nvPr/>
          </p:nvSpPr>
          <p:spPr>
            <a:xfrm>
              <a:off x="3867925" y="4054124"/>
              <a:ext cx="4484700" cy="43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grpSp>
          <p:nvGrpSpPr>
            <p:cNvPr id="178" name="Google Shape;178;p27"/>
            <p:cNvGrpSpPr/>
            <p:nvPr/>
          </p:nvGrpSpPr>
          <p:grpSpPr>
            <a:xfrm>
              <a:off x="2774475" y="3671775"/>
              <a:ext cx="5578775" cy="782622"/>
              <a:chOff x="2774475" y="3671775"/>
              <a:chExt cx="5578775" cy="782622"/>
            </a:xfrm>
          </p:grpSpPr>
          <p:grpSp>
            <p:nvGrpSpPr>
              <p:cNvPr id="179" name="Google Shape;179;p27"/>
              <p:cNvGrpSpPr/>
              <p:nvPr/>
            </p:nvGrpSpPr>
            <p:grpSpPr>
              <a:xfrm>
                <a:off x="2774475" y="3671775"/>
                <a:ext cx="5578775" cy="782622"/>
                <a:chOff x="2774475" y="3671775"/>
                <a:chExt cx="5578775" cy="782622"/>
              </a:xfrm>
            </p:grpSpPr>
            <p:sp>
              <p:nvSpPr>
                <p:cNvPr id="180" name="Google Shape;180;p27"/>
                <p:cNvSpPr/>
                <p:nvPr/>
              </p:nvSpPr>
              <p:spPr>
                <a:xfrm>
                  <a:off x="2774475" y="3704097"/>
                  <a:ext cx="750300" cy="750300"/>
                </a:xfrm>
                <a:prstGeom prst="octagon">
                  <a:avLst>
                    <a:gd name="adj" fmla="val 2928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2</a:t>
                  </a:r>
                  <a:endParaRPr sz="2400" dirty="0"/>
                </a:p>
              </p:txBody>
            </p:sp>
            <p:sp>
              <p:nvSpPr>
                <p:cNvPr id="181" name="Google Shape;181;p27"/>
                <p:cNvSpPr txBox="1"/>
                <p:nvPr/>
              </p:nvSpPr>
              <p:spPr>
                <a:xfrm>
                  <a:off x="3867650" y="3671775"/>
                  <a:ext cx="4485600" cy="5181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b="1" dirty="0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Phân giải kị khí</a:t>
                  </a:r>
                  <a:endParaRPr sz="24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175" name="Google Shape;175;p27"/>
              <p:cNvSpPr/>
              <p:nvPr/>
            </p:nvSpPr>
            <p:spPr>
              <a:xfrm>
                <a:off x="3790788" y="4015673"/>
                <a:ext cx="139200" cy="13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587947" y="246466"/>
            <a:ext cx="1698900" cy="105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Hữu cơ</a:t>
            </a:r>
            <a:endParaRPr sz="2400" b="1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0" name="Google Shape;160;p27"/>
          <p:cNvCxnSpPr>
            <a:cxnSpLocks/>
            <a:stCxn id="161" idx="2"/>
            <a:endCxn id="159" idx="3"/>
          </p:cNvCxnSpPr>
          <p:nvPr/>
        </p:nvCxnSpPr>
        <p:spPr>
          <a:xfrm rot="10800000">
            <a:off x="2286847" y="771766"/>
            <a:ext cx="1436208" cy="187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2" name="Google Shape;162;p27"/>
          <p:cNvGrpSpPr/>
          <p:nvPr/>
        </p:nvGrpSpPr>
        <p:grpSpPr>
          <a:xfrm>
            <a:off x="2706742" y="364291"/>
            <a:ext cx="5578775" cy="814949"/>
            <a:chOff x="2774475" y="1480200"/>
            <a:chExt cx="5578775" cy="814949"/>
          </a:xfrm>
        </p:grpSpPr>
        <p:grpSp>
          <p:nvGrpSpPr>
            <p:cNvPr id="163" name="Google Shape;163;p27"/>
            <p:cNvGrpSpPr/>
            <p:nvPr/>
          </p:nvGrpSpPr>
          <p:grpSpPr>
            <a:xfrm>
              <a:off x="2774475" y="1480200"/>
              <a:ext cx="5578775" cy="814949"/>
              <a:chOff x="2774475" y="1480200"/>
              <a:chExt cx="5578775" cy="814949"/>
            </a:xfrm>
          </p:grpSpPr>
          <p:sp>
            <p:nvSpPr>
              <p:cNvPr id="165" name="Google Shape;165;p27"/>
              <p:cNvSpPr txBox="1"/>
              <p:nvPr/>
            </p:nvSpPr>
            <p:spPr>
              <a:xfrm>
                <a:off x="3867925" y="1862549"/>
                <a:ext cx="4484700" cy="43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2774475" y="1509232"/>
                <a:ext cx="750300" cy="750300"/>
              </a:xfrm>
              <a:prstGeom prst="octagon">
                <a:avLst>
                  <a:gd name="adj" fmla="val 2928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</a:t>
                </a:r>
                <a:endParaRPr sz="2400"/>
              </a:p>
            </p:txBody>
          </p:sp>
          <p:sp>
            <p:nvSpPr>
              <p:cNvPr id="164" name="Google Shape;164;p27"/>
              <p:cNvSpPr txBox="1"/>
              <p:nvPr/>
            </p:nvSpPr>
            <p:spPr>
              <a:xfrm>
                <a:off x="3867650" y="1480200"/>
                <a:ext cx="4485600" cy="518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Phân giải hiếu khí</a:t>
                </a:r>
                <a:endParaRPr sz="2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61" name="Google Shape;161;p27"/>
            <p:cNvSpPr/>
            <p:nvPr/>
          </p:nvSpPr>
          <p:spPr>
            <a:xfrm>
              <a:off x="3790788" y="1819947"/>
              <a:ext cx="139200" cy="139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17BCBEF-58A1-9E69-6384-04FED8762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175" y="1440510"/>
            <a:ext cx="5021214" cy="2542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B000E-6249-D3BE-130F-CF3810CA5B68}"/>
              </a:ext>
            </a:extLst>
          </p:cNvPr>
          <p:cNvSpPr txBox="1"/>
          <p:nvPr/>
        </p:nvSpPr>
        <p:spPr>
          <a:xfrm>
            <a:off x="279522" y="1575873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09C3D-4528-7934-C20E-7CD03B59A507}"/>
              </a:ext>
            </a:extLst>
          </p:cNvPr>
          <p:cNvSpPr txBox="1"/>
          <p:nvPr/>
        </p:nvSpPr>
        <p:spPr>
          <a:xfrm>
            <a:off x="250872" y="2290126"/>
            <a:ext cx="35522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VSV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E4E6C-31E9-9B0E-3D0F-117600AB1D43}"/>
              </a:ext>
            </a:extLst>
          </p:cNvPr>
          <p:cNvSpPr txBox="1"/>
          <p:nvPr/>
        </p:nvSpPr>
        <p:spPr>
          <a:xfrm>
            <a:off x="428913" y="4133978"/>
            <a:ext cx="7004525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hiếu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VSV?</a:t>
            </a:r>
          </a:p>
        </p:txBody>
      </p:sp>
    </p:spTree>
    <p:extLst>
      <p:ext uri="{BB962C8B-B14F-4D97-AF65-F5344CB8AC3E}">
        <p14:creationId xmlns:p14="http://schemas.microsoft.com/office/powerpoint/2010/main" val="306902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587947" y="246466"/>
            <a:ext cx="1698900" cy="105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Hữu cơ</a:t>
            </a:r>
            <a:endParaRPr sz="2400" b="1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0" name="Google Shape;160;p27"/>
          <p:cNvCxnSpPr>
            <a:cxnSpLocks/>
            <a:stCxn id="161" idx="2"/>
            <a:endCxn id="159" idx="3"/>
          </p:cNvCxnSpPr>
          <p:nvPr/>
        </p:nvCxnSpPr>
        <p:spPr>
          <a:xfrm rot="10800000">
            <a:off x="2286847" y="771766"/>
            <a:ext cx="1436208" cy="187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2" name="Google Shape;162;p27"/>
          <p:cNvGrpSpPr/>
          <p:nvPr/>
        </p:nvGrpSpPr>
        <p:grpSpPr>
          <a:xfrm>
            <a:off x="2706742" y="364291"/>
            <a:ext cx="5578775" cy="814949"/>
            <a:chOff x="2774475" y="1480200"/>
            <a:chExt cx="5578775" cy="814949"/>
          </a:xfrm>
        </p:grpSpPr>
        <p:grpSp>
          <p:nvGrpSpPr>
            <p:cNvPr id="163" name="Google Shape;163;p27"/>
            <p:cNvGrpSpPr/>
            <p:nvPr/>
          </p:nvGrpSpPr>
          <p:grpSpPr>
            <a:xfrm>
              <a:off x="2774475" y="1480200"/>
              <a:ext cx="5578775" cy="814949"/>
              <a:chOff x="2774475" y="1480200"/>
              <a:chExt cx="5578775" cy="814949"/>
            </a:xfrm>
          </p:grpSpPr>
          <p:sp>
            <p:nvSpPr>
              <p:cNvPr id="165" name="Google Shape;165;p27"/>
              <p:cNvSpPr txBox="1"/>
              <p:nvPr/>
            </p:nvSpPr>
            <p:spPr>
              <a:xfrm>
                <a:off x="3867925" y="1862549"/>
                <a:ext cx="4484700" cy="43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2774475" y="1509232"/>
                <a:ext cx="750300" cy="750300"/>
              </a:xfrm>
              <a:prstGeom prst="octagon">
                <a:avLst>
                  <a:gd name="adj" fmla="val 2928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</a:t>
                </a:r>
                <a:endParaRPr sz="2400" dirty="0"/>
              </a:p>
            </p:txBody>
          </p:sp>
          <p:sp>
            <p:nvSpPr>
              <p:cNvPr id="164" name="Google Shape;164;p27"/>
              <p:cNvSpPr txBox="1"/>
              <p:nvPr/>
            </p:nvSpPr>
            <p:spPr>
              <a:xfrm>
                <a:off x="3867650" y="1480200"/>
                <a:ext cx="4485600" cy="518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Phân giải kị khí</a:t>
                </a:r>
                <a:endParaRPr sz="2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61" name="Google Shape;161;p27"/>
            <p:cNvSpPr/>
            <p:nvPr/>
          </p:nvSpPr>
          <p:spPr>
            <a:xfrm>
              <a:off x="3790788" y="1819947"/>
              <a:ext cx="139200" cy="139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Rác Thải Sinh Hoạt Là Gì? Quy Trình Cách Xử Lý Rác Thải Sinh Hoạt – Thu mua  phế liệu Lộc Phát 86">
            <a:extLst>
              <a:ext uri="{FF2B5EF4-FFF2-40B4-BE49-F238E27FC236}">
                <a16:creationId xmlns:a16="http://schemas.microsoft.com/office/drawing/2014/main" id="{FDCDC0D3-4ABD-7F95-BADA-23463F1ED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7"/>
          <a:stretch/>
        </p:blipFill>
        <p:spPr bwMode="auto">
          <a:xfrm>
            <a:off x="1968500" y="1998966"/>
            <a:ext cx="5003800" cy="21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203EA-375E-7706-1E35-C390054C7537}"/>
              </a:ext>
            </a:extLst>
          </p:cNvPr>
          <p:cNvSpPr txBox="1"/>
          <p:nvPr/>
        </p:nvSpPr>
        <p:spPr>
          <a:xfrm>
            <a:off x="1829647" y="1368537"/>
            <a:ext cx="5722620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thải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hữu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93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587947" y="246466"/>
            <a:ext cx="1698900" cy="105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Hữu cơ</a:t>
            </a:r>
            <a:endParaRPr sz="2400" b="1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0" name="Google Shape;160;p27"/>
          <p:cNvCxnSpPr>
            <a:cxnSpLocks/>
            <a:stCxn id="161" idx="2"/>
            <a:endCxn id="159" idx="3"/>
          </p:cNvCxnSpPr>
          <p:nvPr/>
        </p:nvCxnSpPr>
        <p:spPr>
          <a:xfrm rot="10800000">
            <a:off x="2286847" y="771766"/>
            <a:ext cx="1436208" cy="187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2" name="Google Shape;162;p27"/>
          <p:cNvGrpSpPr/>
          <p:nvPr/>
        </p:nvGrpSpPr>
        <p:grpSpPr>
          <a:xfrm>
            <a:off x="2706742" y="364291"/>
            <a:ext cx="5578775" cy="814949"/>
            <a:chOff x="2774475" y="1480200"/>
            <a:chExt cx="5578775" cy="814949"/>
          </a:xfrm>
        </p:grpSpPr>
        <p:grpSp>
          <p:nvGrpSpPr>
            <p:cNvPr id="163" name="Google Shape;163;p27"/>
            <p:cNvGrpSpPr/>
            <p:nvPr/>
          </p:nvGrpSpPr>
          <p:grpSpPr>
            <a:xfrm>
              <a:off x="2774475" y="1480200"/>
              <a:ext cx="5578775" cy="814949"/>
              <a:chOff x="2774475" y="1480200"/>
              <a:chExt cx="5578775" cy="814949"/>
            </a:xfrm>
          </p:grpSpPr>
          <p:sp>
            <p:nvSpPr>
              <p:cNvPr id="165" name="Google Shape;165;p27"/>
              <p:cNvSpPr txBox="1"/>
              <p:nvPr/>
            </p:nvSpPr>
            <p:spPr>
              <a:xfrm>
                <a:off x="3867925" y="1862549"/>
                <a:ext cx="4484700" cy="43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2774475" y="1509232"/>
                <a:ext cx="750300" cy="750300"/>
              </a:xfrm>
              <a:prstGeom prst="octagon">
                <a:avLst>
                  <a:gd name="adj" fmla="val 2928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</a:t>
                </a:r>
                <a:endParaRPr sz="2400" dirty="0"/>
              </a:p>
            </p:txBody>
          </p:sp>
          <p:sp>
            <p:nvSpPr>
              <p:cNvPr id="164" name="Google Shape;164;p27"/>
              <p:cNvSpPr txBox="1"/>
              <p:nvPr/>
            </p:nvSpPr>
            <p:spPr>
              <a:xfrm>
                <a:off x="3867650" y="1480200"/>
                <a:ext cx="4485600" cy="518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Phân giải kị khí</a:t>
                </a:r>
                <a:endParaRPr sz="2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61" name="Google Shape;161;p27"/>
            <p:cNvSpPr/>
            <p:nvPr/>
          </p:nvSpPr>
          <p:spPr>
            <a:xfrm>
              <a:off x="3790788" y="1819947"/>
              <a:ext cx="139200" cy="139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9B000E-6249-D3BE-130F-CF3810CA5B68}"/>
              </a:ext>
            </a:extLst>
          </p:cNvPr>
          <p:cNvSpPr txBox="1"/>
          <p:nvPr/>
        </p:nvSpPr>
        <p:spPr>
          <a:xfrm>
            <a:off x="279522" y="1575873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E4E6C-31E9-9B0E-3D0F-117600AB1D43}"/>
              </a:ext>
            </a:extLst>
          </p:cNvPr>
          <p:cNvSpPr txBox="1"/>
          <p:nvPr/>
        </p:nvSpPr>
        <p:spPr>
          <a:xfrm>
            <a:off x="359993" y="2099093"/>
            <a:ext cx="3678608" cy="123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kị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VSV?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8D229-4A14-2722-36B3-EBDAF892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964" y="1297066"/>
            <a:ext cx="3791009" cy="33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26891"/>
      </p:ext>
    </p:extLst>
  </p:cSld>
  <p:clrMapOvr>
    <a:masterClrMapping/>
  </p:clrMapOvr>
</p:sld>
</file>

<file path=ppt/theme/theme1.xml><?xml version="1.0" encoding="utf-8"?>
<a:theme xmlns:a="http://schemas.openxmlformats.org/drawingml/2006/main" name="Soil Pollution Prevention Project Proposal Infographics by Slidesgo">
  <a:themeElements>
    <a:clrScheme name="Simple Light">
      <a:dk1>
        <a:srgbClr val="212F40"/>
      </a:dk1>
      <a:lt1>
        <a:srgbClr val="39474B"/>
      </a:lt1>
      <a:dk2>
        <a:srgbClr val="5A676D"/>
      </a:dk2>
      <a:lt2>
        <a:srgbClr val="A1A299"/>
      </a:lt2>
      <a:accent1>
        <a:srgbClr val="EDE8E5"/>
      </a:accent1>
      <a:accent2>
        <a:srgbClr val="FFFFFF"/>
      </a:accent2>
      <a:accent3>
        <a:srgbClr val="F3A92C"/>
      </a:accent3>
      <a:accent4>
        <a:srgbClr val="FFFFFF"/>
      </a:accent4>
      <a:accent5>
        <a:srgbClr val="FFFFFF"/>
      </a:accent5>
      <a:accent6>
        <a:srgbClr val="FFFFFF"/>
      </a:accent6>
      <a:hlink>
        <a:srgbClr val="5A67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528</Words>
  <PresentationFormat>On-screen Show (16:9)</PresentationFormat>
  <Paragraphs>60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Open Sans</vt:lpstr>
      <vt:lpstr>Arial</vt:lpstr>
      <vt:lpstr>Cardo</vt:lpstr>
      <vt:lpstr>Calibri</vt:lpstr>
      <vt:lpstr>Karla</vt:lpstr>
      <vt:lpstr>Soil Pollution Prevention Project Proposal Infographics by Slidesgo</vt:lpstr>
      <vt:lpstr>Bài 11.  Vi sinh vật trong  phân hủy các hợp chất</vt:lpstr>
      <vt:lpstr>PowerPoint Presentation</vt:lpstr>
      <vt:lpstr>CÂU HỎI THẢO LUẬN</vt:lpstr>
      <vt:lpstr>Cách xử lý các chất thải</vt:lpstr>
      <vt:lpstr>1. Quá trình phân giải các chất của VSV</vt:lpstr>
      <vt:lpstr>PowerPoint Presentation</vt:lpstr>
      <vt:lpstr>PowerPoint Presentation</vt:lpstr>
      <vt:lpstr>PowerPoint Presentation</vt:lpstr>
      <vt:lpstr>PowerPoint Presentation</vt:lpstr>
      <vt:lpstr>2. Các loại vi sinh vật được ứng dụng trong xử lí chất thải</vt:lpstr>
      <vt:lpstr>VSV phân giải cellulose - Nhóm vsv và xạ khuẩn: Azobacter, Achromobacter, Pseudomonas, Vibtio, Cellulomonas, Cellvibrio, Bacillus, Cytophaga, Angiococcus, Polyangium, Sorangium, … - Các nhóm vi nấm:  + nấm mốc (Nấm bất toàn, nấm Ascomysetes, Trichoderma) + nấm đốm (Ceratocystis sp., Cladosporium sp., Aureobasidium sp.,…),  + nấm mục xốp (chi Humicola, Chaetomium và Phialophora) + nấm mục nâu (Phaeolus schweiniti, Piptoprous betulinus, Laaetiprous sulphureus, Sperassis cripa, …)  + nấm mục trắng (Armillaria mellea, Fongus fomentarius, Meripilus giganteus, …)  </vt:lpstr>
      <vt:lpstr>VSV phân giải protein - Nhóm vi khuẩn nitrite hóa: Nitrosomonas, Nitrosocystis, Nitrosopira … - Nhóm vi khuẩn nitrate hóa: Nitrobacter, Nitrospira và Nitrococcus. - Nhóm vi khuẩn cố định nitrogen: Azobacter, Clostridium (Clostridium pastenisium)  </vt:lpstr>
      <vt:lpstr>VSV phân giải tinh bột - Nhóm vi khuẩn tiết ra môi trường đầy đủ các loại enzyme trong hệ enzyme amylase: Aspergillus, Rhizopus, Bacillus, Cytophaga, Pseudomonas … - Nhóm vi khuẩn Không có khả năng tiết ra đầy đủ hệ enzyme amylase: Aspergillus candidus, Pasteurianum, Bacillus subtillis, Clostridium, Aspergillus oryzae.   </vt:lpstr>
      <vt:lpstr>3. Ứng dụng</vt:lpstr>
      <vt:lpstr>Cảm ơn 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2024-08-21T02:42:18Z</dcterms:modified>
</cp:coreProperties>
</file>