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79" r:id="rId3"/>
    <p:sldId id="388" r:id="rId4"/>
    <p:sldId id="383" r:id="rId5"/>
    <p:sldId id="391" r:id="rId6"/>
    <p:sldId id="393" r:id="rId7"/>
    <p:sldId id="394" r:id="rId8"/>
    <p:sldId id="389" r:id="rId9"/>
    <p:sldId id="390" r:id="rId10"/>
    <p:sldId id="384" r:id="rId11"/>
    <p:sldId id="386" r:id="rId12"/>
    <p:sldId id="395" r:id="rId13"/>
    <p:sldId id="397" r:id="rId14"/>
    <p:sldId id="399" r:id="rId15"/>
    <p:sldId id="400" r:id="rId16"/>
    <p:sldId id="405" r:id="rId17"/>
    <p:sldId id="401" r:id="rId18"/>
    <p:sldId id="402" r:id="rId19"/>
    <p:sldId id="403" r:id="rId20"/>
    <p:sldId id="404" r:id="rId21"/>
    <p:sldId id="409" r:id="rId22"/>
    <p:sldId id="407" r:id="rId23"/>
    <p:sldId id="408" r:id="rId24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0768C1-30C6-4AC2-8D19-5BE8E2DAA973}">
          <p14:sldIdLst>
            <p14:sldId id="257"/>
            <p14:sldId id="379"/>
            <p14:sldId id="388"/>
            <p14:sldId id="383"/>
            <p14:sldId id="391"/>
            <p14:sldId id="393"/>
            <p14:sldId id="394"/>
            <p14:sldId id="389"/>
            <p14:sldId id="390"/>
            <p14:sldId id="384"/>
            <p14:sldId id="386"/>
            <p14:sldId id="395"/>
            <p14:sldId id="397"/>
            <p14:sldId id="399"/>
            <p14:sldId id="400"/>
            <p14:sldId id="405"/>
            <p14:sldId id="401"/>
            <p14:sldId id="402"/>
            <p14:sldId id="403"/>
            <p14:sldId id="404"/>
            <p14:sldId id="409"/>
            <p14:sldId id="407"/>
            <p14:sldId id="408"/>
          </p14:sldIdLst>
        </p14:section>
        <p14:section name="Untitled Section" id="{A13D4C3F-BD70-490D-9BE4-CB9A53AB8E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434" autoAdjust="0"/>
  </p:normalViewPr>
  <p:slideViewPr>
    <p:cSldViewPr>
      <p:cViewPr varScale="1">
        <p:scale>
          <a:sx n="35" d="100"/>
          <a:sy n="35" d="100"/>
        </p:scale>
        <p:origin x="636" y="4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B612C-9F36-4F1E-BCBB-3930823EB3F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A53E6F-02BA-4689-89F3-2FB7AB41F6FF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GIÁ TRỊ LƯỢNG GIÁC CỦA MỘT GÓC BẤT KÌ TỪ 0</a:t>
          </a:r>
          <a:r>
            <a:rPr lang="en-US" sz="32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ĐẾN 180</a:t>
          </a:r>
          <a:r>
            <a:rPr lang="en-US" sz="32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en-US" sz="3200" dirty="0"/>
        </a:p>
      </dgm:t>
    </dgm:pt>
    <dgm:pt modelId="{D9581FF2-BEEA-4CEB-A6A6-8E55B1DE0B6E}" type="parTrans" cxnId="{42612C55-8BD7-45FB-B377-12632D3087F5}">
      <dgm:prSet/>
      <dgm:spPr/>
      <dgm:t>
        <a:bodyPr/>
        <a:lstStyle/>
        <a:p>
          <a:endParaRPr lang="en-US"/>
        </a:p>
      </dgm:t>
    </dgm:pt>
    <dgm:pt modelId="{F60E4859-B8A3-4EEE-A874-6C625BD5C9A2}" type="sibTrans" cxnId="{42612C55-8BD7-45FB-B377-12632D3087F5}">
      <dgm:prSet/>
      <dgm:spPr/>
      <dgm:t>
        <a:bodyPr/>
        <a:lstStyle/>
        <a:p>
          <a:endParaRPr lang="en-US"/>
        </a:p>
      </dgm:t>
    </dgm:pt>
    <dgm:pt modelId="{D10FD20E-D2D4-43A8-A4D5-2FC252501F9C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 NGHĨA GTLG</a:t>
          </a:r>
          <a:endParaRPr lang="en-US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6AA3D-6D3B-4DC2-B1F2-60ADB41FA735}" type="parTrans" cxnId="{C405C025-C9D1-4E05-A6F1-E85D53CD9642}">
      <dgm:prSet/>
      <dgm:spPr/>
      <dgm:t>
        <a:bodyPr/>
        <a:lstStyle/>
        <a:p>
          <a:endParaRPr lang="en-US"/>
        </a:p>
      </dgm:t>
    </dgm:pt>
    <dgm:pt modelId="{712CE5DE-5EE0-4C10-BDCE-D865962C4028}" type="sibTrans" cxnId="{C405C025-C9D1-4E05-A6F1-E85D53CD9642}">
      <dgm:prSet/>
      <dgm:spPr/>
      <dgm:t>
        <a:bodyPr/>
        <a:lstStyle/>
        <a:p>
          <a:endParaRPr lang="en-US"/>
        </a:p>
      </dgm:t>
    </dgm:pt>
    <dgm:pt modelId="{496521A2-3D3C-4A21-B2A9-71787FA46D14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 CHẤT</a:t>
          </a:r>
          <a:endParaRPr lang="en-US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3213A-B4A5-4D8E-B8BC-13B010778CAC}" type="parTrans" cxnId="{F11F685C-C784-48F9-996F-B8639D1BA5E7}">
      <dgm:prSet/>
      <dgm:spPr/>
      <dgm:t>
        <a:bodyPr/>
        <a:lstStyle/>
        <a:p>
          <a:endParaRPr lang="en-US"/>
        </a:p>
      </dgm:t>
    </dgm:pt>
    <dgm:pt modelId="{46A90DE2-0C1A-4C6C-9935-7F3397747640}" type="sibTrans" cxnId="{F11F685C-C784-48F9-996F-B8639D1BA5E7}">
      <dgm:prSet/>
      <dgm:spPr/>
      <dgm:t>
        <a:bodyPr/>
        <a:lstStyle/>
        <a:p>
          <a:endParaRPr lang="en-US"/>
        </a:p>
      </dgm:t>
    </dgm:pt>
    <dgm:pt modelId="{E4E1F488-B2E9-4117-959A-F3A27F1278FA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GTLG CỦA CÁC GÓC ĐẶC BIỆT</a:t>
          </a:r>
          <a:endParaRPr lang="en-US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BB6A0-ACBC-4468-B5AC-218E5184EF53}" type="parTrans" cxnId="{30D1CAA7-5905-4005-A633-B241750C2E92}">
      <dgm:prSet/>
      <dgm:spPr/>
      <dgm:t>
        <a:bodyPr/>
        <a:lstStyle/>
        <a:p>
          <a:endParaRPr lang="en-US"/>
        </a:p>
      </dgm:t>
    </dgm:pt>
    <dgm:pt modelId="{1B3523CF-7911-4485-9C9B-736F1B9E5AFA}" type="sibTrans" cxnId="{30D1CAA7-5905-4005-A633-B241750C2E92}">
      <dgm:prSet/>
      <dgm:spPr/>
      <dgm:t>
        <a:bodyPr/>
        <a:lstStyle/>
        <a:p>
          <a:endParaRPr lang="en-US"/>
        </a:p>
      </dgm:t>
    </dgm:pt>
    <dgm:pt modelId="{83C8E955-9191-4586-B786-7CF08269086B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GIỮA HAI VÉC TƠ</a:t>
          </a:r>
          <a:endParaRPr lang="en-US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68BB9-BAFC-42A8-ADB7-A6F7CB992755}" type="parTrans" cxnId="{8C6178A1-FA6E-4D1C-A3E8-EC2ACD56FAA2}">
      <dgm:prSet/>
      <dgm:spPr/>
      <dgm:t>
        <a:bodyPr/>
        <a:lstStyle/>
        <a:p>
          <a:endParaRPr lang="en-US"/>
        </a:p>
      </dgm:t>
    </dgm:pt>
    <dgm:pt modelId="{06F87066-1D47-4D58-AC7F-D650744CB070}" type="sibTrans" cxnId="{8C6178A1-FA6E-4D1C-A3E8-EC2ACD56FAA2}">
      <dgm:prSet/>
      <dgm:spPr/>
      <dgm:t>
        <a:bodyPr/>
        <a:lstStyle/>
        <a:p>
          <a:endParaRPr lang="en-US"/>
        </a:p>
      </dgm:t>
    </dgm:pt>
    <dgm:pt modelId="{8D8D964E-5352-4C47-B053-B1319493F192}" type="pres">
      <dgm:prSet presAssocID="{34FB612C-9F36-4F1E-BCBB-3930823EB3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278B2-1D04-4B0F-9EF7-51CCDCA248F8}" type="pres">
      <dgm:prSet presAssocID="{63A53E6F-02BA-4689-89F3-2FB7AB41F6FF}" presName="centerShape" presStyleLbl="node0" presStyleIdx="0" presStyleCnt="1" custScaleX="111189" custScaleY="103247"/>
      <dgm:spPr/>
      <dgm:t>
        <a:bodyPr/>
        <a:lstStyle/>
        <a:p>
          <a:endParaRPr lang="en-US"/>
        </a:p>
      </dgm:t>
    </dgm:pt>
    <dgm:pt modelId="{5EC33E57-73F4-4ECD-9E97-353F3250BFB6}" type="pres">
      <dgm:prSet presAssocID="{D10FD20E-D2D4-43A8-A4D5-2FC252501F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97CD5-5E55-4690-86FE-408F18CEB60C}" type="pres">
      <dgm:prSet presAssocID="{D10FD20E-D2D4-43A8-A4D5-2FC252501F9C}" presName="dummy" presStyleCnt="0"/>
      <dgm:spPr/>
    </dgm:pt>
    <dgm:pt modelId="{FEAA0C23-8A7D-45CA-BC04-EAC20B0134F5}" type="pres">
      <dgm:prSet presAssocID="{712CE5DE-5EE0-4C10-BDCE-D865962C402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1C137E4-2354-4530-80C3-02D7B3EF73B7}" type="pres">
      <dgm:prSet presAssocID="{496521A2-3D3C-4A21-B2A9-71787FA46D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E3EFF-FAA9-4313-9598-214BC53C42B2}" type="pres">
      <dgm:prSet presAssocID="{496521A2-3D3C-4A21-B2A9-71787FA46D14}" presName="dummy" presStyleCnt="0"/>
      <dgm:spPr/>
    </dgm:pt>
    <dgm:pt modelId="{A8234F5D-0A51-4847-A42D-4CC4890B2DFA}" type="pres">
      <dgm:prSet presAssocID="{46A90DE2-0C1A-4C6C-9935-7F339774764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57E091E-0311-4142-8C80-2BA53241150F}" type="pres">
      <dgm:prSet presAssocID="{E4E1F488-B2E9-4117-959A-F3A27F1278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44F27-5301-4D61-9872-D18A3F54B4D9}" type="pres">
      <dgm:prSet presAssocID="{E4E1F488-B2E9-4117-959A-F3A27F1278FA}" presName="dummy" presStyleCnt="0"/>
      <dgm:spPr/>
    </dgm:pt>
    <dgm:pt modelId="{1E93D799-EB92-4CA5-BA8F-5FC0A66A2D10}" type="pres">
      <dgm:prSet presAssocID="{1B3523CF-7911-4485-9C9B-736F1B9E5AF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551C7C6-1CB8-4183-A73F-AE3E737FC768}" type="pres">
      <dgm:prSet presAssocID="{83C8E955-9191-4586-B786-7CF08269086B}" presName="node" presStyleLbl="node1" presStyleIdx="3" presStyleCnt="4" custRadScaleRad="101787" custRadScaleInc="1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01D28-7324-4829-B3AA-914B573B87DA}" type="pres">
      <dgm:prSet presAssocID="{83C8E955-9191-4586-B786-7CF08269086B}" presName="dummy" presStyleCnt="0"/>
      <dgm:spPr/>
    </dgm:pt>
    <dgm:pt modelId="{56CDBF67-1436-4DAE-8C1A-C72036350835}" type="pres">
      <dgm:prSet presAssocID="{06F87066-1D47-4D58-AC7F-D650744CB07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0D1CAA7-5905-4005-A633-B241750C2E92}" srcId="{63A53E6F-02BA-4689-89F3-2FB7AB41F6FF}" destId="{E4E1F488-B2E9-4117-959A-F3A27F1278FA}" srcOrd="2" destOrd="0" parTransId="{01FBB6A0-ACBC-4468-B5AC-218E5184EF53}" sibTransId="{1B3523CF-7911-4485-9C9B-736F1B9E5AFA}"/>
    <dgm:cxn modelId="{CF67391A-161B-4E49-86C1-DB0C3F73711B}" type="presOf" srcId="{1B3523CF-7911-4485-9C9B-736F1B9E5AFA}" destId="{1E93D799-EB92-4CA5-BA8F-5FC0A66A2D10}" srcOrd="0" destOrd="0" presId="urn:microsoft.com/office/officeart/2005/8/layout/radial6"/>
    <dgm:cxn modelId="{F8C82F22-D80B-45A8-B1F0-7DFA8E18A4A0}" type="presOf" srcId="{496521A2-3D3C-4A21-B2A9-71787FA46D14}" destId="{31C137E4-2354-4530-80C3-02D7B3EF73B7}" srcOrd="0" destOrd="0" presId="urn:microsoft.com/office/officeart/2005/8/layout/radial6"/>
    <dgm:cxn modelId="{A21ACC39-3BCE-4739-A864-061C9E2F90DE}" type="presOf" srcId="{63A53E6F-02BA-4689-89F3-2FB7AB41F6FF}" destId="{748278B2-1D04-4B0F-9EF7-51CCDCA248F8}" srcOrd="0" destOrd="0" presId="urn:microsoft.com/office/officeart/2005/8/layout/radial6"/>
    <dgm:cxn modelId="{8C6178A1-FA6E-4D1C-A3E8-EC2ACD56FAA2}" srcId="{63A53E6F-02BA-4689-89F3-2FB7AB41F6FF}" destId="{83C8E955-9191-4586-B786-7CF08269086B}" srcOrd="3" destOrd="0" parTransId="{A8568BB9-BAFC-42A8-ADB7-A6F7CB992755}" sibTransId="{06F87066-1D47-4D58-AC7F-D650744CB070}"/>
    <dgm:cxn modelId="{F11F685C-C784-48F9-996F-B8639D1BA5E7}" srcId="{63A53E6F-02BA-4689-89F3-2FB7AB41F6FF}" destId="{496521A2-3D3C-4A21-B2A9-71787FA46D14}" srcOrd="1" destOrd="0" parTransId="{D903213A-B4A5-4D8E-B8BC-13B010778CAC}" sibTransId="{46A90DE2-0C1A-4C6C-9935-7F3397747640}"/>
    <dgm:cxn modelId="{3BFC562A-37E6-42B4-BAB9-B2EE5F3D2D8B}" type="presOf" srcId="{46A90DE2-0C1A-4C6C-9935-7F3397747640}" destId="{A8234F5D-0A51-4847-A42D-4CC4890B2DFA}" srcOrd="0" destOrd="0" presId="urn:microsoft.com/office/officeart/2005/8/layout/radial6"/>
    <dgm:cxn modelId="{F6A26881-9825-41C2-BCB2-B4552FE89F56}" type="presOf" srcId="{D10FD20E-D2D4-43A8-A4D5-2FC252501F9C}" destId="{5EC33E57-73F4-4ECD-9E97-353F3250BFB6}" srcOrd="0" destOrd="0" presId="urn:microsoft.com/office/officeart/2005/8/layout/radial6"/>
    <dgm:cxn modelId="{7D21AECE-332E-4356-97A4-B5A469FAC9F5}" type="presOf" srcId="{34FB612C-9F36-4F1E-BCBB-3930823EB3FD}" destId="{8D8D964E-5352-4C47-B053-B1319493F192}" srcOrd="0" destOrd="0" presId="urn:microsoft.com/office/officeart/2005/8/layout/radial6"/>
    <dgm:cxn modelId="{C587E18A-4DEA-4883-9BD9-8BCFC4FE1B2F}" type="presOf" srcId="{E4E1F488-B2E9-4117-959A-F3A27F1278FA}" destId="{657E091E-0311-4142-8C80-2BA53241150F}" srcOrd="0" destOrd="0" presId="urn:microsoft.com/office/officeart/2005/8/layout/radial6"/>
    <dgm:cxn modelId="{42612C55-8BD7-45FB-B377-12632D3087F5}" srcId="{34FB612C-9F36-4F1E-BCBB-3930823EB3FD}" destId="{63A53E6F-02BA-4689-89F3-2FB7AB41F6FF}" srcOrd="0" destOrd="0" parTransId="{D9581FF2-BEEA-4CEB-A6A6-8E55B1DE0B6E}" sibTransId="{F60E4859-B8A3-4EEE-A874-6C625BD5C9A2}"/>
    <dgm:cxn modelId="{51B9AB9C-418D-4EDD-AE8B-D8FE968CC11D}" type="presOf" srcId="{06F87066-1D47-4D58-AC7F-D650744CB070}" destId="{56CDBF67-1436-4DAE-8C1A-C72036350835}" srcOrd="0" destOrd="0" presId="urn:microsoft.com/office/officeart/2005/8/layout/radial6"/>
    <dgm:cxn modelId="{14E3E1D5-3EAB-45D1-9D62-12D3AD180136}" type="presOf" srcId="{712CE5DE-5EE0-4C10-BDCE-D865962C4028}" destId="{FEAA0C23-8A7D-45CA-BC04-EAC20B0134F5}" srcOrd="0" destOrd="0" presId="urn:microsoft.com/office/officeart/2005/8/layout/radial6"/>
    <dgm:cxn modelId="{9C5318E4-072A-43FE-944A-77209101241E}" type="presOf" srcId="{83C8E955-9191-4586-B786-7CF08269086B}" destId="{B551C7C6-1CB8-4183-A73F-AE3E737FC768}" srcOrd="0" destOrd="0" presId="urn:microsoft.com/office/officeart/2005/8/layout/radial6"/>
    <dgm:cxn modelId="{C405C025-C9D1-4E05-A6F1-E85D53CD9642}" srcId="{63A53E6F-02BA-4689-89F3-2FB7AB41F6FF}" destId="{D10FD20E-D2D4-43A8-A4D5-2FC252501F9C}" srcOrd="0" destOrd="0" parTransId="{E346AA3D-6D3B-4DC2-B1F2-60ADB41FA735}" sibTransId="{712CE5DE-5EE0-4C10-BDCE-D865962C4028}"/>
    <dgm:cxn modelId="{D4CBDBE1-68F1-40BD-94BE-665AFB46E733}" type="presParOf" srcId="{8D8D964E-5352-4C47-B053-B1319493F192}" destId="{748278B2-1D04-4B0F-9EF7-51CCDCA248F8}" srcOrd="0" destOrd="0" presId="urn:microsoft.com/office/officeart/2005/8/layout/radial6"/>
    <dgm:cxn modelId="{0EBE7CDE-2CEA-4AC5-A506-85D3776A8660}" type="presParOf" srcId="{8D8D964E-5352-4C47-B053-B1319493F192}" destId="{5EC33E57-73F4-4ECD-9E97-353F3250BFB6}" srcOrd="1" destOrd="0" presId="urn:microsoft.com/office/officeart/2005/8/layout/radial6"/>
    <dgm:cxn modelId="{79DF9E30-3D6A-4928-AA6D-FE02895BAC00}" type="presParOf" srcId="{8D8D964E-5352-4C47-B053-B1319493F192}" destId="{7A897CD5-5E55-4690-86FE-408F18CEB60C}" srcOrd="2" destOrd="0" presId="urn:microsoft.com/office/officeart/2005/8/layout/radial6"/>
    <dgm:cxn modelId="{8BBD6159-F552-4CDC-9B91-4ADD10292AF9}" type="presParOf" srcId="{8D8D964E-5352-4C47-B053-B1319493F192}" destId="{FEAA0C23-8A7D-45CA-BC04-EAC20B0134F5}" srcOrd="3" destOrd="0" presId="urn:microsoft.com/office/officeart/2005/8/layout/radial6"/>
    <dgm:cxn modelId="{73E35CC3-4684-4417-B1B2-2998A51C29E4}" type="presParOf" srcId="{8D8D964E-5352-4C47-B053-B1319493F192}" destId="{31C137E4-2354-4530-80C3-02D7B3EF73B7}" srcOrd="4" destOrd="0" presId="urn:microsoft.com/office/officeart/2005/8/layout/radial6"/>
    <dgm:cxn modelId="{A21FE0AD-36F6-46B2-8A40-247C80DB78FE}" type="presParOf" srcId="{8D8D964E-5352-4C47-B053-B1319493F192}" destId="{C7AE3EFF-FAA9-4313-9598-214BC53C42B2}" srcOrd="5" destOrd="0" presId="urn:microsoft.com/office/officeart/2005/8/layout/radial6"/>
    <dgm:cxn modelId="{7617D453-90C5-4F1C-AAA7-79A609D8C909}" type="presParOf" srcId="{8D8D964E-5352-4C47-B053-B1319493F192}" destId="{A8234F5D-0A51-4847-A42D-4CC4890B2DFA}" srcOrd="6" destOrd="0" presId="urn:microsoft.com/office/officeart/2005/8/layout/radial6"/>
    <dgm:cxn modelId="{242B2817-41C7-4956-8D00-2A7009C1D843}" type="presParOf" srcId="{8D8D964E-5352-4C47-B053-B1319493F192}" destId="{657E091E-0311-4142-8C80-2BA53241150F}" srcOrd="7" destOrd="0" presId="urn:microsoft.com/office/officeart/2005/8/layout/radial6"/>
    <dgm:cxn modelId="{0118845C-A714-4037-AD76-C8C55BBB5BA1}" type="presParOf" srcId="{8D8D964E-5352-4C47-B053-B1319493F192}" destId="{0C744F27-5301-4D61-9872-D18A3F54B4D9}" srcOrd="8" destOrd="0" presId="urn:microsoft.com/office/officeart/2005/8/layout/radial6"/>
    <dgm:cxn modelId="{2E36E120-2D3A-4B78-B597-6EDEC357EA0A}" type="presParOf" srcId="{8D8D964E-5352-4C47-B053-B1319493F192}" destId="{1E93D799-EB92-4CA5-BA8F-5FC0A66A2D10}" srcOrd="9" destOrd="0" presId="urn:microsoft.com/office/officeart/2005/8/layout/radial6"/>
    <dgm:cxn modelId="{94C041EB-7038-45DC-9C94-2B2A4DED083D}" type="presParOf" srcId="{8D8D964E-5352-4C47-B053-B1319493F192}" destId="{B551C7C6-1CB8-4183-A73F-AE3E737FC768}" srcOrd="10" destOrd="0" presId="urn:microsoft.com/office/officeart/2005/8/layout/radial6"/>
    <dgm:cxn modelId="{9526DEA2-67DD-49E4-B789-DCE2CCD321D2}" type="presParOf" srcId="{8D8D964E-5352-4C47-B053-B1319493F192}" destId="{1E201D28-7324-4829-B3AA-914B573B87DA}" srcOrd="11" destOrd="0" presId="urn:microsoft.com/office/officeart/2005/8/layout/radial6"/>
    <dgm:cxn modelId="{E9431DBB-22FF-407F-91A7-C93AB43E2F85}" type="presParOf" srcId="{8D8D964E-5352-4C47-B053-B1319493F192}" destId="{56CDBF67-1436-4DAE-8C1A-C7203635083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DBF67-1436-4DAE-8C1A-C72036350835}">
      <dsp:nvSpPr>
        <dsp:cNvPr id="0" name=""/>
        <dsp:cNvSpPr/>
      </dsp:nvSpPr>
      <dsp:spPr>
        <a:xfrm>
          <a:off x="3888023" y="1250778"/>
          <a:ext cx="8334476" cy="8334476"/>
        </a:xfrm>
        <a:prstGeom prst="blockArc">
          <a:avLst>
            <a:gd name="adj1" fmla="val 10823416"/>
            <a:gd name="adj2" fmla="val 1626143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3D799-EB92-4CA5-BA8F-5FC0A66A2D10}">
      <dsp:nvSpPr>
        <dsp:cNvPr id="0" name=""/>
        <dsp:cNvSpPr/>
      </dsp:nvSpPr>
      <dsp:spPr>
        <a:xfrm>
          <a:off x="3888014" y="1252078"/>
          <a:ext cx="8334476" cy="8334476"/>
        </a:xfrm>
        <a:prstGeom prst="blockArc">
          <a:avLst>
            <a:gd name="adj1" fmla="val 5338559"/>
            <a:gd name="adj2" fmla="val 1082451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34F5D-0A51-4847-A42D-4CC4890B2DFA}">
      <dsp:nvSpPr>
        <dsp:cNvPr id="0" name=""/>
        <dsp:cNvSpPr/>
      </dsp:nvSpPr>
      <dsp:spPr>
        <a:xfrm>
          <a:off x="3960761" y="1251428"/>
          <a:ext cx="8334476" cy="833447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A0C23-8A7D-45CA-BC04-EAC20B0134F5}">
      <dsp:nvSpPr>
        <dsp:cNvPr id="0" name=""/>
        <dsp:cNvSpPr/>
      </dsp:nvSpPr>
      <dsp:spPr>
        <a:xfrm>
          <a:off x="3960761" y="1251428"/>
          <a:ext cx="8334476" cy="833447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278B2-1D04-4B0F-9EF7-51CCDCA248F8}">
      <dsp:nvSpPr>
        <dsp:cNvPr id="0" name=""/>
        <dsp:cNvSpPr/>
      </dsp:nvSpPr>
      <dsp:spPr>
        <a:xfrm>
          <a:off x="5994404" y="3437469"/>
          <a:ext cx="4267190" cy="39623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GIÁ TRỊ LƯỢNG GIÁC CỦA MỘT GÓC BẤT KÌ TỪ 0</a:t>
          </a:r>
          <a:r>
            <a:rPr lang="en-US" sz="3200" kern="12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en-US" sz="32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ĐẾN 180</a:t>
          </a:r>
          <a:r>
            <a:rPr lang="en-US" sz="3200" kern="12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en-US" sz="3200" kern="1200" dirty="0"/>
        </a:p>
      </dsp:txBody>
      <dsp:txXfrm>
        <a:off x="6619320" y="4017748"/>
        <a:ext cx="3017358" cy="2801836"/>
      </dsp:txXfrm>
    </dsp:sp>
    <dsp:sp modelId="{5EC33E57-73F4-4ECD-9E97-353F3250BFB6}">
      <dsp:nvSpPr>
        <dsp:cNvPr id="0" name=""/>
        <dsp:cNvSpPr/>
      </dsp:nvSpPr>
      <dsp:spPr>
        <a:xfrm>
          <a:off x="6784776" y="4916"/>
          <a:ext cx="2686446" cy="2686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 NGHĨA GTLG</a:t>
          </a:r>
          <a:endParaRPr lang="en-US" sz="32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8197" y="398337"/>
        <a:ext cx="1899604" cy="1899604"/>
      </dsp:txXfrm>
    </dsp:sp>
    <dsp:sp modelId="{31C137E4-2354-4530-80C3-02D7B3EF73B7}">
      <dsp:nvSpPr>
        <dsp:cNvPr id="0" name=""/>
        <dsp:cNvSpPr/>
      </dsp:nvSpPr>
      <dsp:spPr>
        <a:xfrm>
          <a:off x="10855302" y="4075443"/>
          <a:ext cx="2686446" cy="2686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 CHẤT</a:t>
          </a:r>
          <a:endParaRPr lang="en-US" sz="32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48723" y="4468864"/>
        <a:ext cx="1899604" cy="1899604"/>
      </dsp:txXfrm>
    </dsp:sp>
    <dsp:sp modelId="{657E091E-0311-4142-8C80-2BA53241150F}">
      <dsp:nvSpPr>
        <dsp:cNvPr id="0" name=""/>
        <dsp:cNvSpPr/>
      </dsp:nvSpPr>
      <dsp:spPr>
        <a:xfrm>
          <a:off x="6784776" y="8145969"/>
          <a:ext cx="2686446" cy="2686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GTLG CỦA CÁC GÓC ĐẶC BIỆT</a:t>
          </a:r>
          <a:endParaRPr lang="en-US" sz="32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8197" y="8539390"/>
        <a:ext cx="1899604" cy="1899604"/>
      </dsp:txXfrm>
    </dsp:sp>
    <dsp:sp modelId="{B551C7C6-1CB8-4183-A73F-AE3E737FC768}">
      <dsp:nvSpPr>
        <dsp:cNvPr id="0" name=""/>
        <dsp:cNvSpPr/>
      </dsp:nvSpPr>
      <dsp:spPr>
        <a:xfrm>
          <a:off x="2641607" y="4047067"/>
          <a:ext cx="2686446" cy="2686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GIỮA HAI VÉC TƠ</a:t>
          </a:r>
          <a:endParaRPr lang="en-US" sz="32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5028" y="4440488"/>
        <a:ext cx="1899604" cy="1899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pPr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968927" y="12712701"/>
            <a:ext cx="5562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Vũ Xuân Lương - THPT Văn Miếu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782076" y="12712701"/>
            <a:ext cx="1498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267B3-24FC-4FF4-A0D3-5C7BA4F4C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26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44476"/>
            <a:ext cx="17881600" cy="11271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1" y="2457450"/>
            <a:ext cx="21395267" cy="9842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44000" y="12677777"/>
            <a:ext cx="5689600" cy="4889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023DBD-1FA1-4F55-9277-C2EF6B83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397865" y="455251"/>
            <a:ext cx="170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94404" y="185947"/>
            <a:ext cx="1354858" cy="1186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2800" b="1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2800" b="1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28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44573" y="457201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6.wmf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image" Target="../media/image41.wmf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2.wmf"/><Relationship Id="rId1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gif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slide" Target="slide9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gif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slide" Target="slide9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gif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slide" Target="slide9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gif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slide" Target="slide9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gif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oleObject51.bin"/><Relationship Id="rId3" Type="http://schemas.openxmlformats.org/officeDocument/2006/relationships/audio" Target="../media/audio1.wav"/><Relationship Id="rId7" Type="http://schemas.openxmlformats.org/officeDocument/2006/relationships/image" Target="../media/image66.png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50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7.w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9.png"/><Relationship Id="rId17" Type="http://schemas.openxmlformats.org/officeDocument/2006/relationships/oleObject" Target="../embeddings/oleObject6.bin"/><Relationship Id="rId2" Type="http://schemas.openxmlformats.org/officeDocument/2006/relationships/tags" Target="../tags/tag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tags" Target="../tags/tag4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5.emf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5.emf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3436" y="4520672"/>
            <a:ext cx="18288000" cy="31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6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2:TÍCH VÔ HƯỚNG CỦA HAI VÉC TƠ VÀ ỨNG  DỤNG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422284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30899" y="198970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0" y="8068641"/>
            <a:ext cx="23926800" cy="23082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7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72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17</a:t>
            </a:r>
            <a:r>
              <a:rPr lang="en-US" sz="7200" dirty="0" smtClean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 </a:t>
            </a:r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 LƯỢNG GIÁC CỦA MỘT GÓC BẤT KÌ TỪ 0</a:t>
            </a:r>
            <a:r>
              <a:rPr lang="en-US" sz="7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7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ĐẾN </a:t>
            </a:r>
            <a:r>
              <a:rPr lang="en-US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7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7200" b="1" dirty="0">
              <a:ln w="11430"/>
              <a:solidFill>
                <a:srgbClr val="2E238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549276"/>
            <a:ext cx="16459200" cy="1736724"/>
          </a:xfrm>
        </p:spPr>
        <p:txBody>
          <a:bodyPr/>
          <a:lstStyle/>
          <a:p>
            <a:pPr eaLnBrk="1" hangingPunct="1"/>
            <a:r>
              <a:rPr lang="en-US" sz="7200" i="1" u="sng">
                <a:solidFill>
                  <a:srgbClr val="FF01BC"/>
                </a:solidFill>
                <a:latin typeface="Times New Roman" panose="02020603050405020304" pitchFamily="18" charset="0"/>
              </a:rPr>
              <a:t/>
            </a:r>
            <a:br>
              <a:rPr lang="en-US" sz="7200" i="1" u="sng">
                <a:solidFill>
                  <a:srgbClr val="FF01BC"/>
                </a:solidFill>
                <a:latin typeface="Times New Roman" panose="02020603050405020304" pitchFamily="18" charset="0"/>
              </a:rPr>
            </a:br>
            <a:endParaRPr lang="en-US" sz="4000" u="sng">
              <a:solidFill>
                <a:srgbClr val="867D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3352800" y="6096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b="1" i="1" u="sng">
                <a:latin typeface="Times New Roman" panose="02020603050405020304" pitchFamily="18" charset="0"/>
              </a:rPr>
              <a:t>Tiết 14 :</a:t>
            </a:r>
            <a:r>
              <a:rPr lang="en-US" sz="6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4114800" y="1828801"/>
            <a:ext cx="563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6" name="Object 103"/>
          <p:cNvGraphicFramePr>
            <a:graphicFrameLocks noChangeAspect="1"/>
          </p:cNvGraphicFramePr>
          <p:nvPr/>
        </p:nvGraphicFramePr>
        <p:xfrm>
          <a:off x="5029200" y="2895600"/>
          <a:ext cx="6988176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Equation" r:id="rId3" imgW="1295280" imgH="228600" progId="Equation.DSMT4">
                  <p:embed/>
                </p:oleObj>
              </mc:Choice>
              <mc:Fallback>
                <p:oleObj name="Equation" r:id="rId3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6988176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4"/>
          <p:cNvGraphicFramePr>
            <a:graphicFrameLocks noChangeAspect="1"/>
          </p:cNvGraphicFramePr>
          <p:nvPr/>
        </p:nvGraphicFramePr>
        <p:xfrm>
          <a:off x="4876800" y="5095876"/>
          <a:ext cx="7670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9" name="Equation" r:id="rId5" imgW="1422360" imgH="228600" progId="Equation.DSMT4">
                  <p:embed/>
                </p:oleObj>
              </mc:Choice>
              <mc:Fallback>
                <p:oleObj name="Equation" r:id="rId5" imgW="1422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5876"/>
                        <a:ext cx="7670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4733927" y="2743200"/>
            <a:ext cx="7915274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pic>
        <p:nvPicPr>
          <p:cNvPr id="82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1" y="1524000"/>
            <a:ext cx="846772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9"/>
          <p:cNvSpPr>
            <a:spLocks noChangeArrowheads="1"/>
          </p:cNvSpPr>
          <p:nvPr/>
        </p:nvSpPr>
        <p:spPr bwMode="auto">
          <a:xfrm>
            <a:off x="4267200" y="7781927"/>
            <a:ext cx="15697200" cy="10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7676"/>
              </a:lnSpc>
            </a:pPr>
            <a:r>
              <a:rPr lang="en-US" sz="6400" b="1" u="sng" dirty="0">
                <a:latin typeface="Times New Roman" panose="02020603050405020304" pitchFamily="18" charset="0"/>
              </a:rPr>
              <a:t>BT3/ SGK </a:t>
            </a:r>
            <a:r>
              <a:rPr lang="en-US" sz="6400" b="1" u="sng" dirty="0" err="1">
                <a:latin typeface="Times New Roman" panose="02020603050405020304" pitchFamily="18" charset="0"/>
              </a:rPr>
              <a:t>trang</a:t>
            </a:r>
            <a:r>
              <a:rPr lang="en-US" sz="6400" b="1" u="sng" dirty="0">
                <a:latin typeface="Times New Roman" panose="02020603050405020304" pitchFamily="18" charset="0"/>
              </a:rPr>
              <a:t> 40: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Chứng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minh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196" name="Object 10"/>
          <p:cNvGraphicFramePr>
            <a:graphicFrameLocks noChangeAspect="1"/>
          </p:cNvGraphicFramePr>
          <p:nvPr/>
        </p:nvGraphicFramePr>
        <p:xfrm>
          <a:off x="3810000" y="8848727"/>
          <a:ext cx="169164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Equation" r:id="rId8" imgW="4647960" imgH="253800" progId="Equation.DSMT4">
                  <p:embed/>
                </p:oleObj>
              </mc:Choice>
              <mc:Fallback>
                <p:oleObj name="Equation" r:id="rId8" imgW="464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8848727"/>
                        <a:ext cx="1691640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4267200" y="9915526"/>
            <a:ext cx="15697200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7676"/>
              </a:lnSpc>
            </a:pPr>
            <a:r>
              <a:rPr lang="en-US" sz="6400" b="1" u="sng" dirty="0">
                <a:latin typeface="Times New Roman" panose="02020603050405020304" pitchFamily="18" charset="0"/>
              </a:rPr>
              <a:t>BT1/ SGK </a:t>
            </a:r>
            <a:r>
              <a:rPr lang="en-US" sz="6400" b="1" u="sng" dirty="0" err="1">
                <a:latin typeface="Times New Roman" panose="02020603050405020304" pitchFamily="18" charset="0"/>
              </a:rPr>
              <a:t>trang</a:t>
            </a:r>
            <a:r>
              <a:rPr lang="en-US" sz="6400" b="1" u="sng" dirty="0">
                <a:latin typeface="Times New Roman" panose="02020603050405020304" pitchFamily="18" charset="0"/>
              </a:rPr>
              <a:t> 40: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Chứng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minh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endParaRPr lang="en-US" sz="6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ts val="7676"/>
              </a:lnSpc>
            </a:pP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tam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giác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ABC ta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419600" y="11830051"/>
          <a:ext cx="14633576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Equation" r:id="rId10" imgW="3466800" imgH="228600" progId="Equation.DSMT4">
                  <p:embed/>
                </p:oleObj>
              </mc:Choice>
              <mc:Fallback>
                <p:oleObj name="Equation" r:id="rId10" imgW="346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830051"/>
                        <a:ext cx="14633576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4876800" y="3946526"/>
          <a:ext cx="75850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2" name="Equation" r:id="rId12" imgW="1422360" imgH="228600" progId="Equation.DSMT4">
                  <p:embed/>
                </p:oleObj>
              </mc:Choice>
              <mc:Fallback>
                <p:oleObj name="Equation" r:id="rId12" imgW="1422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46526"/>
                        <a:ext cx="7585076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4921250" y="6248400"/>
          <a:ext cx="75850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3" name="Equation" r:id="rId14" imgW="1422360" imgH="228600" progId="Equation.DSMT4">
                  <p:embed/>
                </p:oleObj>
              </mc:Choice>
              <mc:Fallback>
                <p:oleObj name="Equation" r:id="rId14" imgW="1422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6248400"/>
                        <a:ext cx="7585076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24673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13" grpId="0"/>
      <p:bldP spid="20" grpId="0" animBg="1"/>
      <p:bldP spid="820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2286001"/>
            <a:ext cx="17068800" cy="844232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3-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biệt</a:t>
            </a:r>
            <a:endParaRPr lang="en-US" sz="60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5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5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5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5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5600" dirty="0">
              <a:latin typeface="Times New Roman" panose="02020603050405020304" pitchFamily="18" charset="0"/>
            </a:endParaRPr>
          </a:p>
        </p:txBody>
      </p:sp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3352800" y="6096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b="1" i="1" u="sng">
                <a:latin typeface="Times New Roman" panose="02020603050405020304" pitchFamily="18" charset="0"/>
              </a:rPr>
              <a:t>Tiết 14 :</a:t>
            </a:r>
            <a:r>
              <a:rPr lang="en-US" sz="64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052" name="Group 9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5157732"/>
              </p:ext>
            </p:extLst>
          </p:nvPr>
        </p:nvGraphicFramePr>
        <p:xfrm>
          <a:off x="4114800" y="3505200"/>
          <a:ext cx="16154400" cy="7620000"/>
        </p:xfrm>
        <a:graphic>
          <a:graphicData uri="http://schemas.openxmlformats.org/drawingml/2006/table">
            <a:tbl>
              <a:tblPr/>
              <a:tblGrid>
                <a:gridCol w="2311400"/>
                <a:gridCol w="2305050"/>
                <a:gridCol w="2305050"/>
                <a:gridCol w="2311400"/>
                <a:gridCol w="2305050"/>
                <a:gridCol w="2305050"/>
                <a:gridCol w="23114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en-US" sz="5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  <a:r>
                        <a:rPr kumimoji="0" lang="en-US" sz="5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5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  <a:r>
                        <a:rPr kumimoji="0" lang="en-US" sz="5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  <a:r>
                        <a:rPr kumimoji="0" lang="en-US" sz="5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  <a:r>
                        <a:rPr kumimoji="0" lang="en-US" sz="5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180</a:t>
                      </a:r>
                      <a:r>
                        <a:rPr kumimoji="0" lang="en-US" sz="5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5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</a:t>
                      </a: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</a:t>
                      </a: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Tan</a:t>
                      </a: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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Cot</a:t>
                      </a: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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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82" name="Rectangle 70"/>
          <p:cNvSpPr>
            <a:spLocks noChangeArrowheads="1"/>
          </p:cNvSpPr>
          <p:nvPr/>
        </p:nvSpPr>
        <p:spPr bwMode="auto">
          <a:xfrm>
            <a:off x="8610601" y="7294702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>
              <a:latin typeface="Times New Roman" panose="02020603050405020304" pitchFamily="18" charset="0"/>
            </a:endParaRPr>
          </a:p>
        </p:txBody>
      </p:sp>
      <p:graphicFrame>
        <p:nvGraphicFramePr>
          <p:cNvPr id="9218" name="Object 69"/>
          <p:cNvGraphicFramePr>
            <a:graphicFrameLocks noChangeAspect="1"/>
          </p:cNvGraphicFramePr>
          <p:nvPr/>
        </p:nvGraphicFramePr>
        <p:xfrm>
          <a:off x="9144000" y="5029200"/>
          <a:ext cx="1066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" name="Equation" r:id="rId3" imgW="139639" imgH="380835" progId="Equation.DSMT4">
                  <p:embed/>
                </p:oleObj>
              </mc:Choice>
              <mc:Fallback>
                <p:oleObj name="Equation" r:id="rId3" imgW="139639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5029200"/>
                        <a:ext cx="1066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3" name="Rectangle 72"/>
          <p:cNvSpPr>
            <a:spLocks noChangeArrowheads="1"/>
          </p:cNvSpPr>
          <p:nvPr/>
        </p:nvSpPr>
        <p:spPr bwMode="auto">
          <a:xfrm>
            <a:off x="11252201" y="7597914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>
              <a:latin typeface="Times New Roman" panose="02020603050405020304" pitchFamily="18" charset="0"/>
            </a:endParaRPr>
          </a:p>
        </p:txBody>
      </p:sp>
      <p:graphicFrame>
        <p:nvGraphicFramePr>
          <p:cNvPr id="9219" name="Object 71"/>
          <p:cNvGraphicFramePr>
            <a:graphicFrameLocks noChangeAspect="1"/>
          </p:cNvGraphicFramePr>
          <p:nvPr/>
        </p:nvGraphicFramePr>
        <p:xfrm>
          <a:off x="11125200" y="533400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" name="Equation" r:id="rId5" imgW="241195" imgH="406224" progId="Equation.DSMT4">
                  <p:embed/>
                </p:oleObj>
              </mc:Choice>
              <mc:Fallback>
                <p:oleObj name="Equation" r:id="rId5" imgW="24119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0" y="533400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4" name="Rectangle 74"/>
          <p:cNvSpPr>
            <a:spLocks noChangeArrowheads="1"/>
          </p:cNvSpPr>
          <p:nvPr/>
        </p:nvSpPr>
        <p:spPr bwMode="auto">
          <a:xfrm>
            <a:off x="13563601" y="7547114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>
              <a:latin typeface="Times New Roman" panose="02020603050405020304" pitchFamily="18" charset="0"/>
            </a:endParaRPr>
          </a:p>
        </p:txBody>
      </p:sp>
      <p:graphicFrame>
        <p:nvGraphicFramePr>
          <p:cNvPr id="9220" name="Object 73"/>
          <p:cNvGraphicFramePr>
            <a:graphicFrameLocks noChangeAspect="1"/>
          </p:cNvGraphicFramePr>
          <p:nvPr/>
        </p:nvGraphicFramePr>
        <p:xfrm>
          <a:off x="13716000" y="5181600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0" name="Equation" r:id="rId7" imgW="241195" imgH="406224" progId="Equation.DSMT4">
                  <p:embed/>
                </p:oleObj>
              </mc:Choice>
              <mc:Fallback>
                <p:oleObj name="Equation" r:id="rId7" imgW="24119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0" y="5181600"/>
                        <a:ext cx="1143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5"/>
          <p:cNvGraphicFramePr>
            <a:graphicFrameLocks noChangeAspect="1"/>
          </p:cNvGraphicFramePr>
          <p:nvPr/>
        </p:nvGraphicFramePr>
        <p:xfrm>
          <a:off x="9144001" y="6705600"/>
          <a:ext cx="97472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" name="Equation" r:id="rId9" imgW="241195" imgH="406224" progId="Equation.DSMT4">
                  <p:embed/>
                </p:oleObj>
              </mc:Choice>
              <mc:Fallback>
                <p:oleObj name="Equation" r:id="rId9" imgW="24119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1" y="6705600"/>
                        <a:ext cx="974726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76"/>
          <p:cNvGraphicFramePr>
            <a:graphicFrameLocks noChangeAspect="1"/>
          </p:cNvGraphicFramePr>
          <p:nvPr/>
        </p:nvGraphicFramePr>
        <p:xfrm>
          <a:off x="11125200" y="685800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2" name="Equation" r:id="rId10" imgW="241195" imgH="406224" progId="Equation.DSMT4">
                  <p:embed/>
                </p:oleObj>
              </mc:Choice>
              <mc:Fallback>
                <p:oleObj name="Equation" r:id="rId10" imgW="24119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0" y="685800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7"/>
          <p:cNvGraphicFramePr>
            <a:graphicFrameLocks noChangeAspect="1"/>
          </p:cNvGraphicFramePr>
          <p:nvPr/>
        </p:nvGraphicFramePr>
        <p:xfrm>
          <a:off x="13716000" y="6705600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3" name="Equation" r:id="rId11" imgW="139639" imgH="380835" progId="Equation.DSMT4">
                  <p:embed/>
                </p:oleObj>
              </mc:Choice>
              <mc:Fallback>
                <p:oleObj name="Equation" r:id="rId11" imgW="139639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0" y="6705600"/>
                        <a:ext cx="1143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5" name="Rectangle 79"/>
          <p:cNvSpPr>
            <a:spLocks noChangeArrowheads="1"/>
          </p:cNvSpPr>
          <p:nvPr/>
        </p:nvSpPr>
        <p:spPr bwMode="auto">
          <a:xfrm>
            <a:off x="8839201" y="9350514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>
              <a:latin typeface="Times New Roman" panose="02020603050405020304" pitchFamily="18" charset="0"/>
            </a:endParaRPr>
          </a:p>
        </p:txBody>
      </p:sp>
      <p:graphicFrame>
        <p:nvGraphicFramePr>
          <p:cNvPr id="9224" name="Object 78"/>
          <p:cNvGraphicFramePr>
            <a:graphicFrameLocks noChangeAspect="1"/>
          </p:cNvGraphicFramePr>
          <p:nvPr/>
        </p:nvGraphicFramePr>
        <p:xfrm>
          <a:off x="8839200" y="8382000"/>
          <a:ext cx="1219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4" name="Equation" r:id="rId12" imgW="241195" imgH="406224" progId="Equation.DSMT4">
                  <p:embed/>
                </p:oleObj>
              </mc:Choice>
              <mc:Fallback>
                <p:oleObj name="Equation" r:id="rId12" imgW="24119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8382000"/>
                        <a:ext cx="1219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80"/>
          <p:cNvGraphicFramePr>
            <a:graphicFrameLocks noChangeAspect="1"/>
          </p:cNvGraphicFramePr>
          <p:nvPr/>
        </p:nvGraphicFramePr>
        <p:xfrm>
          <a:off x="9144000" y="100584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5" name="Equation" r:id="rId14" imgW="215619" imgH="215619" progId="Equation.DSMT4">
                  <p:embed/>
                </p:oleObj>
              </mc:Choice>
              <mc:Fallback>
                <p:oleObj name="Equation" r:id="rId14" imgW="215619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100584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82"/>
          <p:cNvGraphicFramePr>
            <a:graphicFrameLocks noChangeAspect="1"/>
          </p:cNvGraphicFramePr>
          <p:nvPr/>
        </p:nvGraphicFramePr>
        <p:xfrm>
          <a:off x="13868400" y="838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6" name="Equation" r:id="rId16" imgW="215619" imgH="215619" progId="Equation.DSMT4">
                  <p:embed/>
                </p:oleObj>
              </mc:Choice>
              <mc:Fallback>
                <p:oleObj name="Equation" r:id="rId16" imgW="215619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838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83"/>
          <p:cNvGraphicFramePr>
            <a:graphicFrameLocks noChangeAspect="1"/>
          </p:cNvGraphicFramePr>
          <p:nvPr/>
        </p:nvGraphicFramePr>
        <p:xfrm>
          <a:off x="13716000" y="990600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7" name="Equation" r:id="rId17" imgW="241195" imgH="406224" progId="Equation.DSMT4">
                  <p:embed/>
                </p:oleObj>
              </mc:Choice>
              <mc:Fallback>
                <p:oleObj name="Equation" r:id="rId17" imgW="241195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0" y="9906000"/>
                        <a:ext cx="1219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29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724150" y="3276600"/>
            <a:ext cx="16459200" cy="102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7676"/>
              </a:lnSpc>
            </a:pPr>
            <a:r>
              <a:rPr lang="en-US" sz="6400" b="1" u="sng" dirty="0" smtClean="0">
                <a:latin typeface="Times New Roman" panose="02020603050405020304" pitchFamily="18" charset="0"/>
              </a:rPr>
              <a:t>BT2.3/ SBT </a:t>
            </a:r>
            <a:r>
              <a:rPr lang="en-US" sz="6400" b="1" u="sng" dirty="0" err="1" smtClean="0">
                <a:latin typeface="Times New Roman" panose="02020603050405020304" pitchFamily="18" charset="0"/>
              </a:rPr>
              <a:t>trang</a:t>
            </a:r>
            <a:r>
              <a:rPr lang="en-US" sz="6400" b="1" u="sng" dirty="0" smtClean="0">
                <a:latin typeface="Times New Roman" panose="02020603050405020304" pitchFamily="18" charset="0"/>
              </a:rPr>
              <a:t> 81:</a:t>
            </a:r>
            <a:r>
              <a:rPr lang="en-US" sz="6400" b="1" dirty="0" smtClean="0">
                <a:latin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sz="6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trị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biểu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:        </a:t>
            </a:r>
            <a:endParaRPr lang="en-US" sz="6400" baseline="30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55949"/>
              </p:ext>
            </p:extLst>
          </p:nvPr>
        </p:nvGraphicFramePr>
        <p:xfrm>
          <a:off x="5029199" y="4800600"/>
          <a:ext cx="936413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3" imgW="2006280" imgH="457200" progId="Equation.DSMT4">
                  <p:embed/>
                </p:oleObj>
              </mc:Choice>
              <mc:Fallback>
                <p:oleObj name="Equation" r:id="rId3" imgW="2006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199" y="4800600"/>
                        <a:ext cx="9364133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20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724150" y="3276600"/>
            <a:ext cx="16459200" cy="10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7676"/>
              </a:lnSpc>
            </a:pPr>
            <a:r>
              <a:rPr lang="en-US" sz="6400" b="1" u="sng" dirty="0" smtClean="0">
                <a:latin typeface="Times New Roman" panose="02020603050405020304" pitchFamily="18" charset="0"/>
              </a:rPr>
              <a:t>BT2.4/ SBT </a:t>
            </a:r>
            <a:r>
              <a:rPr lang="en-US" sz="6400" b="1" u="sng" dirty="0" err="1" smtClean="0">
                <a:latin typeface="Times New Roman" panose="02020603050405020304" pitchFamily="18" charset="0"/>
              </a:rPr>
              <a:t>trang</a:t>
            </a:r>
            <a:r>
              <a:rPr lang="en-US" sz="6400" b="1" u="sng" dirty="0" smtClean="0">
                <a:latin typeface="Times New Roman" panose="02020603050405020304" pitchFamily="18" charset="0"/>
              </a:rPr>
              <a:t> 81:</a:t>
            </a:r>
            <a:r>
              <a:rPr lang="en-US" sz="6400" b="1" dirty="0" smtClean="0">
                <a:latin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Rút</a:t>
            </a:r>
            <a:r>
              <a:rPr lang="en-US" sz="6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gọn</a:t>
            </a:r>
            <a:r>
              <a:rPr lang="en-US" sz="6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biểu</a:t>
            </a:r>
            <a:r>
              <a:rPr lang="en-US" sz="6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:        </a:t>
            </a:r>
            <a:endParaRPr lang="en-US" sz="6400" baseline="30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33489"/>
              </p:ext>
            </p:extLst>
          </p:nvPr>
        </p:nvGraphicFramePr>
        <p:xfrm>
          <a:off x="3103563" y="4386263"/>
          <a:ext cx="1321752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Equation" r:id="rId3" imgW="2831760" imgH="634680" progId="Equation.DSMT4">
                  <p:embed/>
                </p:oleObj>
              </mc:Choice>
              <mc:Fallback>
                <p:oleObj name="Equation" r:id="rId3" imgW="28317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3563" y="4386263"/>
                        <a:ext cx="13217525" cy="296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563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rc 40">
            <a:extLst>
              <a:ext uri="{FF2B5EF4-FFF2-40B4-BE49-F238E27FC236}">
                <a16:creationId xmlns="" xmlns:a16="http://schemas.microsoft.com/office/drawing/2014/main" id="{8E81B17C-4358-493C-A61E-24FBD7B47147}"/>
              </a:ext>
            </a:extLst>
          </p:cNvPr>
          <p:cNvSpPr/>
          <p:nvPr/>
        </p:nvSpPr>
        <p:spPr>
          <a:xfrm rot="18644834">
            <a:off x="17449800" y="5179511"/>
            <a:ext cx="914400" cy="914400"/>
          </a:xfrm>
          <a:prstGeom prst="arc">
            <a:avLst/>
          </a:prstGeom>
          <a:noFill/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09600" y="6019800"/>
            <a:ext cx="23080571" cy="4651272"/>
            <a:chOff x="1076414" y="4334859"/>
            <a:chExt cx="23080571" cy="46634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>
                <a:xfrm>
                  <a:off x="1533268" y="4671091"/>
                  <a:ext cx="22623717" cy="4327266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</a:t>
                  </a:r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ơ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khác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O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kì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𝑶𝑨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𝑨𝑶𝑩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⊥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hoặc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⊥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3268" y="4671091"/>
                  <a:ext cx="22623717" cy="4327266"/>
                </a:xfrm>
                <a:prstGeom prst="roundRect">
                  <a:avLst>
                    <a:gd name="adj" fmla="val 4110"/>
                  </a:avLst>
                </a:prstGeom>
                <a:blipFill rotWithShape="0">
                  <a:blip r:embed="rId3"/>
                  <a:stretch>
                    <a:fillRect l="-1184"/>
                  </a:stretch>
                </a:blipFill>
                <a:ln w="28575">
                  <a:solidFill>
                    <a:srgbClr val="0999C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140638" cy="824978"/>
              <a:chOff x="166396" y="8712046"/>
              <a:chExt cx="5140638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922512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776996" cy="802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42940" y="1752600"/>
            <a:ext cx="7510460" cy="861774"/>
            <a:chOff x="644526" y="2766774"/>
            <a:chExt cx="7510460" cy="861774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751046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6587" y="2766774"/>
              <a:ext cx="6248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308F2019-EFC4-4EA9-B9A1-4909CD90CF6D}"/>
              </a:ext>
            </a:extLst>
          </p:cNvPr>
          <p:cNvCxnSpPr>
            <a:cxnSpLocks/>
          </p:cNvCxnSpPr>
          <p:nvPr/>
        </p:nvCxnSpPr>
        <p:spPr>
          <a:xfrm flipH="1" flipV="1">
            <a:off x="10439400" y="1756177"/>
            <a:ext cx="2667000" cy="12289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718BA86C-1F59-4635-82B1-310F44553BCF}"/>
              </a:ext>
            </a:extLst>
          </p:cNvPr>
          <p:cNvCxnSpPr>
            <a:cxnSpLocks/>
          </p:cNvCxnSpPr>
          <p:nvPr/>
        </p:nvCxnSpPr>
        <p:spPr>
          <a:xfrm flipV="1">
            <a:off x="13258800" y="1752600"/>
            <a:ext cx="2590800" cy="2021644"/>
          </a:xfrm>
          <a:prstGeom prst="straightConnector1">
            <a:avLst/>
          </a:prstGeom>
          <a:ln w="7620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FA2AFC4C-47F3-41BD-B373-E6C13CD2DA07}"/>
              </a:ext>
            </a:extLst>
          </p:cNvPr>
          <p:cNvCxnSpPr>
            <a:cxnSpLocks/>
          </p:cNvCxnSpPr>
          <p:nvPr/>
        </p:nvCxnSpPr>
        <p:spPr>
          <a:xfrm flipH="1" flipV="1">
            <a:off x="15228916" y="4283146"/>
            <a:ext cx="2667000" cy="12289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14F8AB5D-B2EE-4A85-B3A9-FD4E9C55A615}"/>
              </a:ext>
            </a:extLst>
          </p:cNvPr>
          <p:cNvCxnSpPr>
            <a:cxnSpLocks/>
          </p:cNvCxnSpPr>
          <p:nvPr/>
        </p:nvCxnSpPr>
        <p:spPr>
          <a:xfrm flipV="1">
            <a:off x="17967960" y="3478829"/>
            <a:ext cx="2590800" cy="2021644"/>
          </a:xfrm>
          <a:prstGeom prst="straightConnector1">
            <a:avLst/>
          </a:prstGeom>
          <a:ln w="76200"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C1D6A3E-E82C-4284-8A44-EA678136CDAB}"/>
              </a:ext>
            </a:extLst>
          </p:cNvPr>
          <p:cNvSpPr/>
          <p:nvPr/>
        </p:nvSpPr>
        <p:spPr>
          <a:xfrm>
            <a:off x="17861280" y="543812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D3A28F7-84A6-4044-9CC1-76B9075344B9}"/>
                  </a:ext>
                </a:extLst>
              </p:cNvPr>
              <p:cNvSpPr txBox="1"/>
              <p:nvPr/>
            </p:nvSpPr>
            <p:spPr>
              <a:xfrm>
                <a:off x="10938164" y="2370659"/>
                <a:ext cx="121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3A28F7-84A6-4044-9CC1-76B907534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164" y="2370659"/>
                <a:ext cx="1219200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1480808A-2739-404E-BD64-AD38E156DF01}"/>
                  </a:ext>
                </a:extLst>
              </p:cNvPr>
              <p:cNvSpPr txBox="1"/>
              <p:nvPr/>
            </p:nvSpPr>
            <p:spPr>
              <a:xfrm>
                <a:off x="14401800" y="2710289"/>
                <a:ext cx="990600" cy="940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80808A-2739-404E-BD64-AD38E156D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800" y="2710289"/>
                <a:ext cx="990600" cy="9401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F52C5434-7C33-4641-A390-63E2C6DA497B}"/>
                  </a:ext>
                </a:extLst>
              </p:cNvPr>
              <p:cNvSpPr txBox="1"/>
              <p:nvPr/>
            </p:nvSpPr>
            <p:spPr>
              <a:xfrm>
                <a:off x="15669838" y="4820402"/>
                <a:ext cx="121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2C5434-7C33-4641-A390-63E2C6DA4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9838" y="4820402"/>
                <a:ext cx="1219200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974D3D9C-198D-4B55-BC8C-A95592C31960}"/>
                  </a:ext>
                </a:extLst>
              </p:cNvPr>
              <p:cNvSpPr txBox="1"/>
              <p:nvPr/>
            </p:nvSpPr>
            <p:spPr>
              <a:xfrm>
                <a:off x="19060736" y="4373964"/>
                <a:ext cx="990600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4D3D9C-198D-4B55-BC8C-A95592C31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736" y="4373964"/>
                <a:ext cx="990600" cy="9401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EC04FF8-F3AF-4C80-8E92-AC2B22EBF98A}"/>
              </a:ext>
            </a:extLst>
          </p:cNvPr>
          <p:cNvSpPr txBox="1"/>
          <p:nvPr/>
        </p:nvSpPr>
        <p:spPr>
          <a:xfrm>
            <a:off x="17678400" y="5499741"/>
            <a:ext cx="73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45534C0-9B1A-48EF-B5C7-8B5CA6CA6DD8}"/>
              </a:ext>
            </a:extLst>
          </p:cNvPr>
          <p:cNvSpPr txBox="1"/>
          <p:nvPr/>
        </p:nvSpPr>
        <p:spPr>
          <a:xfrm>
            <a:off x="14597668" y="3764078"/>
            <a:ext cx="755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4DB901D-8EC9-41E6-8C39-14A6E2FEDE07}"/>
              </a:ext>
            </a:extLst>
          </p:cNvPr>
          <p:cNvSpPr txBox="1"/>
          <p:nvPr/>
        </p:nvSpPr>
        <p:spPr>
          <a:xfrm>
            <a:off x="20531051" y="2796886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3E4A0E21-613E-4B5B-8AE8-26B216B633C3}"/>
              </a:ext>
            </a:extLst>
          </p:cNvPr>
          <p:cNvGrpSpPr/>
          <p:nvPr/>
        </p:nvGrpSpPr>
        <p:grpSpPr>
          <a:xfrm>
            <a:off x="609600" y="10820400"/>
            <a:ext cx="23080571" cy="1569975"/>
            <a:chOff x="1076414" y="4334859"/>
            <a:chExt cx="23080571" cy="1574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38">
                  <a:extLst>
                    <a:ext uri="{FF2B5EF4-FFF2-40B4-BE49-F238E27FC236}">
                      <a16:creationId xmlns="" xmlns:a16="http://schemas.microsoft.com/office/drawing/2014/main" id="{370679A4-BD37-4A98-8D94-4BE89742F2B8}"/>
                    </a:ext>
                  </a:extLst>
                </p:cNvPr>
                <p:cNvSpPr/>
                <p:nvPr/>
              </p:nvSpPr>
              <p:spPr>
                <a:xfrm>
                  <a:off x="1533268" y="4671092"/>
                  <a:ext cx="22623717" cy="1237869"/>
                </a:xfrm>
                <a:prstGeom prst="roundRect">
                  <a:avLst>
                    <a:gd name="adj" fmla="val 411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Từ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9" name="Rounded Rectangle 3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70679A4-BD37-4A98-8D94-4BE89742F2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3268" y="4671092"/>
                  <a:ext cx="22623717" cy="1237869"/>
                </a:xfrm>
                <a:prstGeom prst="roundRect">
                  <a:avLst>
                    <a:gd name="adj" fmla="val 4110"/>
                  </a:avLst>
                </a:prstGeom>
                <a:blipFill rotWithShape="0">
                  <a:blip r:embed="rId8"/>
                  <a:stretch>
                    <a:fillRect b="-10577"/>
                  </a:stretch>
                </a:blipFill>
                <a:ln w="28575">
                  <a:solidFill>
                    <a:srgbClr val="0999C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65">
              <a:extLst>
                <a:ext uri="{FF2B5EF4-FFF2-40B4-BE49-F238E27FC236}">
                  <a16:creationId xmlns="" xmlns:a16="http://schemas.microsoft.com/office/drawing/2014/main" id="{830A6971-7437-416D-AED2-3C48DFD01CF9}"/>
                </a:ext>
              </a:extLst>
            </p:cNvPr>
            <p:cNvGrpSpPr/>
            <p:nvPr/>
          </p:nvGrpSpPr>
          <p:grpSpPr>
            <a:xfrm>
              <a:off x="1076414" y="4334859"/>
              <a:ext cx="3573372" cy="824978"/>
              <a:chOff x="166396" y="8712046"/>
              <a:chExt cx="3573372" cy="824978"/>
            </a:xfrm>
          </p:grpSpPr>
          <p:sp>
            <p:nvSpPr>
              <p:cNvPr id="61" name="Freeform 20">
                <a:extLst>
                  <a:ext uri="{FF2B5EF4-FFF2-40B4-BE49-F238E27FC236}">
                    <a16:creationId xmlns="" xmlns:a16="http://schemas.microsoft.com/office/drawing/2014/main" id="{76B8C4AF-D160-4338-9D86-B34289EF8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335524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2" name="Group 7">
                <a:extLst>
                  <a:ext uri="{FF2B5EF4-FFF2-40B4-BE49-F238E27FC236}">
                    <a16:creationId xmlns="" xmlns:a16="http://schemas.microsoft.com/office/drawing/2014/main" id="{03C18A1C-EED5-4487-9ABD-CB393E3808C7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4" name="Freeform 45">
                  <a:extLst>
                    <a:ext uri="{FF2B5EF4-FFF2-40B4-BE49-F238E27FC236}">
                      <a16:creationId xmlns="" xmlns:a16="http://schemas.microsoft.com/office/drawing/2014/main" id="{1735F3C5-61BB-42EF-8C5F-02537C2DC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="" xmlns:a16="http://schemas.microsoft.com/office/drawing/2014/main" id="{6FE8D056-8D4F-4A60-A163-2F07FB788D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="" xmlns:a16="http://schemas.microsoft.com/office/drawing/2014/main" id="{6DAD7F3E-3852-4BE4-AA1A-D6B309631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="" xmlns:a16="http://schemas.microsoft.com/office/drawing/2014/main" id="{57640BF5-C709-4708-9035-E5A22088BB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="" xmlns:a16="http://schemas.microsoft.com/office/drawing/2014/main" id="{54C659A7-5D0F-41C9-BDFE-FD2D4C7FE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="" xmlns:a16="http://schemas.microsoft.com/office/drawing/2014/main" id="{CBFC2AD0-100F-4733-90DD-6A2CBFF1C4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="" xmlns:a16="http://schemas.microsoft.com/office/drawing/2014/main" id="{C105997D-0C41-4B42-9C6F-7825546F70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="" xmlns:a16="http://schemas.microsoft.com/office/drawing/2014/main" id="{05646D09-E758-4E32-A7F0-78ADA9C344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Rectangle 53">
                  <a:extLst>
                    <a:ext uri="{FF2B5EF4-FFF2-40B4-BE49-F238E27FC236}">
                      <a16:creationId xmlns="" xmlns:a16="http://schemas.microsoft.com/office/drawing/2014/main" id="{C41AB514-DB11-44CF-B08A-3228BCF9B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Rectangle 54">
                  <a:extLst>
                    <a:ext uri="{FF2B5EF4-FFF2-40B4-BE49-F238E27FC236}">
                      <a16:creationId xmlns="" xmlns:a16="http://schemas.microsoft.com/office/drawing/2014/main" id="{4CFC767C-66C2-482A-82F3-C4EE81C6D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="" xmlns:a16="http://schemas.microsoft.com/office/drawing/2014/main" id="{3747D6D8-3A4B-4AC0-8C5D-772CE3C5C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="" xmlns:a16="http://schemas.microsoft.com/office/drawing/2014/main" id="{257A40B3-2141-4F31-91C4-BAC6A04CE5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A3EFB077-57C2-4B24-B1D7-A65A9C9A65A9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2662908" cy="802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41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1" grpId="0" animBg="1"/>
      <p:bldP spid="42" grpId="0"/>
      <p:bldP spid="44" grpId="0"/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7772401"/>
            <a:ext cx="8686246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991600" y="3657600"/>
          <a:ext cx="3746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4" imgW="749160" imgH="241200" progId="Equation.DSMT4">
                  <p:embed/>
                </p:oleObj>
              </mc:Choice>
              <mc:Fallback>
                <p:oleObj name="Equation" r:id="rId4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0" y="3657600"/>
                        <a:ext cx="3746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4114800" y="12801600"/>
            <a:ext cx="685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14800" y="8839200"/>
            <a:ext cx="0" cy="396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8915400" y="5181600"/>
          <a:ext cx="3810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Equation" r:id="rId6" imgW="761760" imgH="241200" progId="Equation.DSMT4">
                  <p:embed/>
                </p:oleObj>
              </mc:Choice>
              <mc:Fallback>
                <p:oleObj name="Equation" r:id="rId6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5181600"/>
                        <a:ext cx="38100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4114800" y="8839200"/>
            <a:ext cx="6705600" cy="3962400"/>
          </a:xfrm>
          <a:prstGeom prst="straightConnector1">
            <a:avLst/>
          </a:prstGeom>
          <a:ln w="57150">
            <a:solidFill>
              <a:srgbClr val="FB33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14800" y="8839200"/>
            <a:ext cx="0" cy="4114800"/>
          </a:xfrm>
          <a:prstGeom prst="straightConnector1">
            <a:avLst/>
          </a:prstGeom>
          <a:ln w="57150">
            <a:solidFill>
              <a:srgbClr val="FB33E3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8940800" y="6718300"/>
          <a:ext cx="4064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Equation" r:id="rId8" imgW="812520" imgH="241200" progId="Equation.DSMT4">
                  <p:embed/>
                </p:oleObj>
              </mc:Choice>
              <mc:Fallback>
                <p:oleObj name="Equation" r:id="rId8" imgW="812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0800" y="6718300"/>
                        <a:ext cx="40640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 flipV="1">
            <a:off x="4114800" y="8839200"/>
            <a:ext cx="6705600" cy="3962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14800" y="12801600"/>
            <a:ext cx="70104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535400" y="11353800"/>
            <a:ext cx="78971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352801" y="1828800"/>
            <a:ext cx="17735550" cy="6553200"/>
            <a:chOff x="152400" y="914400"/>
            <a:chExt cx="8867775" cy="32766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914400"/>
              <a:ext cx="8867775" cy="1031052"/>
              <a:chOff x="152400" y="914400"/>
              <a:chExt cx="8867775" cy="103105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52400" y="914400"/>
                <a:ext cx="8382000" cy="1031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400" u="sng" dirty="0" err="1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Bài</a:t>
                </a:r>
                <a:r>
                  <a:rPr lang="en-US" sz="6400" u="sng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 </a:t>
                </a:r>
                <a:r>
                  <a:rPr lang="en-US" sz="6400" u="sng" dirty="0" err="1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tập</a:t>
                </a:r>
                <a:r>
                  <a:rPr lang="en-US" sz="6400" u="sng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: </a:t>
                </a:r>
                <a:r>
                  <a:rPr lang="en-US" sz="6400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Cho tam </a:t>
                </a:r>
                <a:r>
                  <a:rPr lang="en-US" sz="6400" dirty="0" err="1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giác</a:t>
                </a:r>
                <a:r>
                  <a:rPr lang="en-US" sz="6400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 ABC </a:t>
                </a:r>
                <a:r>
                  <a:rPr lang="en-US" sz="6400" dirty="0" err="1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vuông</a:t>
                </a:r>
                <a:r>
                  <a:rPr lang="en-US" sz="6400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 </a:t>
                </a:r>
                <a:r>
                  <a:rPr lang="en-US" sz="6400" dirty="0" err="1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tại</a:t>
                </a:r>
                <a:r>
                  <a:rPr lang="en-US" sz="6400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 A </a:t>
                </a:r>
                <a:r>
                  <a:rPr lang="en-US" sz="6400" dirty="0" err="1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và</a:t>
                </a:r>
                <a:r>
                  <a:rPr lang="en-US" sz="6400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 </a:t>
                </a:r>
                <a:r>
                  <a:rPr lang="en-US" sz="6400" dirty="0" err="1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có</a:t>
                </a:r>
                <a:r>
                  <a:rPr lang="en-US" sz="6400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          </a:t>
                </a:r>
                <a:r>
                  <a:rPr lang="en-US" sz="6400" dirty="0" err="1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Khi</a:t>
                </a:r>
                <a:r>
                  <a:rPr lang="en-US" sz="6400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 </a:t>
                </a:r>
                <a:r>
                  <a:rPr lang="en-US" sz="6400" dirty="0" err="1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đó</a:t>
                </a:r>
                <a:r>
                  <a:rPr lang="en-US" sz="6400" dirty="0">
                    <a:latin typeface="Times New Roman" pitchFamily="18" charset="0"/>
                    <a:ea typeface="Tiffany" pitchFamily="18" charset="0"/>
                    <a:cs typeface="Times New Roman" pitchFamily="18" charset="0"/>
                  </a:rPr>
                  <a:t>:</a:t>
                </a:r>
                <a:endParaRPr lang="en-US" sz="6400" u="sng" dirty="0">
                  <a:latin typeface="Times New Roman" pitchFamily="18" charset="0"/>
                  <a:ea typeface="Tiffany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727950" y="954088"/>
              <a:ext cx="1292225" cy="474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80" name="Equation" r:id="rId11" imgW="1104840" imgH="406080" progId="Equation.DSMT4">
                      <p:embed/>
                    </p:oleObj>
                  </mc:Choice>
                  <mc:Fallback>
                    <p:oleObj name="Equation" r:id="rId11" imgW="1104840" imgH="4060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727950" y="954088"/>
                            <a:ext cx="1292225" cy="4746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1811338"/>
            <a:ext cx="2465388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1" name="Equation" r:id="rId13" imgW="1054080" imgH="368280" progId="Equation.DSMT4">
                    <p:embed/>
                  </p:oleObj>
                </mc:Choice>
                <mc:Fallback>
                  <p:oleObj name="Equation" r:id="rId13" imgW="10540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" y="1811338"/>
                          <a:ext cx="2465388" cy="860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515938" y="2568575"/>
            <a:ext cx="2346325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2" name="Equation" r:id="rId15" imgW="1002960" imgH="368280" progId="Equation.DSMT4">
                    <p:embed/>
                  </p:oleObj>
                </mc:Choice>
                <mc:Fallback>
                  <p:oleObj name="Equation" r:id="rId15" imgW="100296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938" y="2568575"/>
                          <a:ext cx="2346325" cy="860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504825" y="3330575"/>
            <a:ext cx="2405063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3" name="Equation" r:id="rId17" imgW="1028520" imgH="368280" progId="Equation.DSMT4">
                    <p:embed/>
                  </p:oleObj>
                </mc:Choice>
                <mc:Fallback>
                  <p:oleObj name="Equation" r:id="rId17" imgW="102852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825" y="3330575"/>
                          <a:ext cx="2405063" cy="860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499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556 L 0.25625 0.00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096000" y="-151857"/>
            <a:ext cx="1222057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657601" y="3962400"/>
            <a:ext cx="6740526" cy="7204076"/>
            <a:chOff x="1776" y="672"/>
            <a:chExt cx="2123" cy="2269"/>
          </a:xfrm>
        </p:grpSpPr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2016" y="960"/>
              <a:ext cx="1728" cy="1728"/>
              <a:chOff x="2016" y="960"/>
              <a:chExt cx="1728" cy="1728"/>
            </a:xfrm>
          </p:grpSpPr>
          <p:sp>
            <p:nvSpPr>
              <p:cNvPr id="11271" name="Rectangle 7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016" y="960"/>
                <a:ext cx="1728" cy="1728"/>
              </a:xfrm>
              <a:prstGeom prst="rect">
                <a:avLst/>
              </a:prstGeom>
              <a:solidFill>
                <a:srgbClr val="66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600"/>
              </a:p>
            </p:txBody>
          </p:sp>
          <p:grpSp>
            <p:nvGrpSpPr>
              <p:cNvPr id="11272" name="Group 8"/>
              <p:cNvGrpSpPr>
                <a:grpSpLocks/>
              </p:cNvGrpSpPr>
              <p:nvPr/>
            </p:nvGrpSpPr>
            <p:grpSpPr bwMode="auto">
              <a:xfrm>
                <a:off x="2567" y="1671"/>
                <a:ext cx="331" cy="301"/>
                <a:chOff x="2567" y="1671"/>
                <a:chExt cx="331" cy="301"/>
              </a:xfrm>
            </p:grpSpPr>
            <p:sp>
              <p:nvSpPr>
                <p:cNvPr id="1127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67" y="1671"/>
                  <a:ext cx="218" cy="3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5600">
                      <a:latin typeface="Tahoma" panose="020B0604030504040204" pitchFamily="34" charset="0"/>
                    </a:rPr>
                    <a:t>O</a:t>
                  </a:r>
                </a:p>
              </p:txBody>
            </p:sp>
            <p:sp>
              <p:nvSpPr>
                <p:cNvPr id="112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823" y="1785"/>
                  <a:ext cx="75" cy="75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600"/>
                </a:p>
              </p:txBody>
            </p:sp>
          </p:grpSp>
        </p:grp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824" y="672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3708" y="690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696" y="2640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776" y="2640"/>
              <a:ext cx="21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743200" y="2035718"/>
            <a:ext cx="1813560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Cho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K, M, N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BC, CD, DA.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1582400" y="4316424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</a:rPr>
              <a:t>Xác</a:t>
            </a:r>
            <a:r>
              <a:rPr lang="en-US" sz="4800" b="1" dirty="0">
                <a:latin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</a:rPr>
              <a:t>góc</a:t>
            </a:r>
            <a:r>
              <a:rPr lang="en-US" sz="4800" b="1" dirty="0" smtClean="0">
                <a:latin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</a:rPr>
              <a:t>giữa</a:t>
            </a:r>
            <a:r>
              <a:rPr lang="en-US" sz="4800" b="1" dirty="0" smtClean="0">
                <a:latin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</a:rPr>
              <a:t>các</a:t>
            </a:r>
            <a:r>
              <a:rPr lang="en-US" sz="4800" b="1" dirty="0" smtClean="0">
                <a:latin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</a:rPr>
              <a:t>vec</a:t>
            </a:r>
            <a:r>
              <a:rPr lang="en-US" sz="4800" b="1" dirty="0" smtClean="0">
                <a:latin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Tahoma" panose="020B0604030504040204" pitchFamily="34" charset="0"/>
              </a:rPr>
              <a:t>tơ</a:t>
            </a:r>
            <a:r>
              <a:rPr lang="en-US" sz="4800" b="1" dirty="0" smtClean="0">
                <a:latin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</a:rPr>
              <a:t> ?</a:t>
            </a:r>
          </a:p>
        </p:txBody>
      </p:sp>
      <p:graphicFrame>
        <p:nvGraphicFramePr>
          <p:cNvPr id="112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35304"/>
              </p:ext>
            </p:extLst>
          </p:nvPr>
        </p:nvGraphicFramePr>
        <p:xfrm>
          <a:off x="11328398" y="6285395"/>
          <a:ext cx="83566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4" imgW="4178160" imgH="1117440" progId="Equation.DSMT4">
                  <p:embed/>
                </p:oleObj>
              </mc:Choice>
              <mc:Fallback>
                <p:oleObj name="Equation" r:id="rId4" imgW="41781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8398" y="6285395"/>
                        <a:ext cx="83566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Line 18"/>
          <p:cNvSpPr>
            <a:spLocks noChangeShapeType="1"/>
          </p:cNvSpPr>
          <p:nvPr/>
        </p:nvSpPr>
        <p:spPr bwMode="auto">
          <a:xfrm rot="5400000">
            <a:off x="7162800" y="7620000"/>
            <a:ext cx="5486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6915151" y="3838586"/>
            <a:ext cx="450850" cy="1162051"/>
            <a:chOff x="1488" y="3405"/>
            <a:chExt cx="142" cy="366"/>
          </a:xfrm>
        </p:grpSpPr>
        <p:sp>
          <p:nvSpPr>
            <p:cNvPr id="11287" name="Oval 23"/>
            <p:cNvSpPr>
              <a:spLocks noChangeAspect="1" noChangeArrowheads="1"/>
            </p:cNvSpPr>
            <p:nvPr/>
          </p:nvSpPr>
          <p:spPr bwMode="auto">
            <a:xfrm>
              <a:off x="1536" y="3696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1488" y="3405"/>
              <a:ext cx="14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9782174" y="7067551"/>
            <a:ext cx="800099" cy="955676"/>
            <a:chOff x="3705" y="1641"/>
            <a:chExt cx="252" cy="301"/>
          </a:xfrm>
        </p:grpSpPr>
        <p:sp>
          <p:nvSpPr>
            <p:cNvPr id="11290" name="Oval 26"/>
            <p:cNvSpPr>
              <a:spLocks noChangeAspect="1" noChangeArrowheads="1"/>
            </p:cNvSpPr>
            <p:nvPr/>
          </p:nvSpPr>
          <p:spPr bwMode="auto">
            <a:xfrm>
              <a:off x="3705" y="179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3766" y="1641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K</a:t>
              </a:r>
            </a:p>
          </p:txBody>
        </p:sp>
      </p:grpSp>
      <p:grpSp>
        <p:nvGrpSpPr>
          <p:cNvPr id="11292" name="Group 28"/>
          <p:cNvGrpSpPr>
            <a:grpSpLocks/>
          </p:cNvGrpSpPr>
          <p:nvPr/>
        </p:nvGrpSpPr>
        <p:grpSpPr bwMode="auto">
          <a:xfrm>
            <a:off x="3505201" y="7191376"/>
            <a:ext cx="1028700" cy="955674"/>
            <a:chOff x="1728" y="1680"/>
            <a:chExt cx="324" cy="301"/>
          </a:xfrm>
        </p:grpSpPr>
        <p:sp>
          <p:nvSpPr>
            <p:cNvPr id="11293" name="Oval 29"/>
            <p:cNvSpPr>
              <a:spLocks noChangeAspect="1" noChangeArrowheads="1"/>
            </p:cNvSpPr>
            <p:nvPr/>
          </p:nvSpPr>
          <p:spPr bwMode="auto">
            <a:xfrm>
              <a:off x="1977" y="1794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1728" y="1680"/>
              <a:ext cx="209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N</a:t>
              </a:r>
            </a:p>
          </p:txBody>
        </p:sp>
      </p:grp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6648440" y="10306050"/>
            <a:ext cx="736600" cy="1041400"/>
            <a:chOff x="2736" y="2661"/>
            <a:chExt cx="232" cy="328"/>
          </a:xfrm>
        </p:grpSpPr>
        <p:sp>
          <p:nvSpPr>
            <p:cNvPr id="11296" name="Oval 32"/>
            <p:cNvSpPr>
              <a:spLocks noChangeAspect="1" noChangeArrowheads="1"/>
            </p:cNvSpPr>
            <p:nvPr/>
          </p:nvSpPr>
          <p:spPr bwMode="auto">
            <a:xfrm>
              <a:off x="2841" y="266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2736" y="2688"/>
              <a:ext cx="23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M</a:t>
              </a:r>
            </a:p>
          </p:txBody>
        </p:sp>
      </p:grpSp>
      <p:pic>
        <p:nvPicPr>
          <p:cNvPr id="11298" name="Picture 34" descr="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304800"/>
            <a:ext cx="1955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72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096000" y="-151857"/>
            <a:ext cx="1222057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657601" y="3962400"/>
            <a:ext cx="6740526" cy="7204076"/>
            <a:chOff x="1776" y="672"/>
            <a:chExt cx="2123" cy="2269"/>
          </a:xfrm>
        </p:grpSpPr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2016" y="960"/>
              <a:ext cx="1728" cy="1728"/>
              <a:chOff x="2016" y="960"/>
              <a:chExt cx="1728" cy="1728"/>
            </a:xfrm>
          </p:grpSpPr>
          <p:sp>
            <p:nvSpPr>
              <p:cNvPr id="11271" name="Rectangle 7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016" y="960"/>
                <a:ext cx="1728" cy="1728"/>
              </a:xfrm>
              <a:prstGeom prst="rect">
                <a:avLst/>
              </a:prstGeom>
              <a:solidFill>
                <a:srgbClr val="66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600"/>
              </a:p>
            </p:txBody>
          </p:sp>
          <p:grpSp>
            <p:nvGrpSpPr>
              <p:cNvPr id="11272" name="Group 8"/>
              <p:cNvGrpSpPr>
                <a:grpSpLocks/>
              </p:cNvGrpSpPr>
              <p:nvPr/>
            </p:nvGrpSpPr>
            <p:grpSpPr bwMode="auto">
              <a:xfrm>
                <a:off x="2567" y="1671"/>
                <a:ext cx="331" cy="301"/>
                <a:chOff x="2567" y="1671"/>
                <a:chExt cx="331" cy="301"/>
              </a:xfrm>
            </p:grpSpPr>
            <p:sp>
              <p:nvSpPr>
                <p:cNvPr id="1127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67" y="1671"/>
                  <a:ext cx="218" cy="3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5600">
                      <a:latin typeface="Tahoma" panose="020B0604030504040204" pitchFamily="34" charset="0"/>
                    </a:rPr>
                    <a:t>O</a:t>
                  </a:r>
                </a:p>
              </p:txBody>
            </p:sp>
            <p:sp>
              <p:nvSpPr>
                <p:cNvPr id="1127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823" y="1785"/>
                  <a:ext cx="75" cy="75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600"/>
                </a:p>
              </p:txBody>
            </p:sp>
          </p:grpSp>
        </p:grp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824" y="672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3708" y="690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696" y="2640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776" y="2640"/>
              <a:ext cx="21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778251" y="1781176"/>
            <a:ext cx="171005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Cho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K, M, N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BC, CD, DA.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2801600" y="3962400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</a:rPr>
              <a:t>Xác</a:t>
            </a:r>
            <a:r>
              <a:rPr lang="en-US" sz="4800" b="1" dirty="0">
                <a:latin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</a:rPr>
              <a:t>góc</a:t>
            </a:r>
            <a:r>
              <a:rPr lang="en-US" sz="4800" b="1" dirty="0">
                <a:latin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</a:rPr>
              <a:t> ?</a:t>
            </a:r>
          </a:p>
        </p:txBody>
      </p:sp>
      <p:graphicFrame>
        <p:nvGraphicFramePr>
          <p:cNvPr id="11281" name="Object 17"/>
          <p:cNvGraphicFramePr>
            <a:graphicFrameLocks noChangeAspect="1"/>
          </p:cNvGraphicFramePr>
          <p:nvPr/>
        </p:nvGraphicFramePr>
        <p:xfrm>
          <a:off x="11734800" y="6553200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4" imgW="1371600" imgH="507960" progId="Equation.DSMT4">
                  <p:embed/>
                </p:oleObj>
              </mc:Choice>
              <mc:Fallback>
                <p:oleObj name="Equation" r:id="rId4" imgW="1371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4800" y="6553200"/>
                        <a:ext cx="274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Line 18"/>
          <p:cNvSpPr>
            <a:spLocks noChangeShapeType="1"/>
          </p:cNvSpPr>
          <p:nvPr/>
        </p:nvSpPr>
        <p:spPr bwMode="auto">
          <a:xfrm rot="5400000">
            <a:off x="7162800" y="7620000"/>
            <a:ext cx="5486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8592800" y="6553201"/>
            <a:ext cx="15856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600">
                <a:latin typeface="Tahoma" panose="020B0604030504040204" pitchFamily="34" charset="0"/>
              </a:rPr>
              <a:t>= 0</a:t>
            </a:r>
            <a:r>
              <a:rPr lang="en-US" sz="5600" baseline="30000">
                <a:latin typeface="Tahoma" panose="020B0604030504040204" pitchFamily="34" charset="0"/>
              </a:rPr>
              <a:t>0</a:t>
            </a:r>
            <a:endParaRPr lang="en-US" sz="5600">
              <a:latin typeface="Tahoma" panose="020B0604030504040204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7096126" y="7620000"/>
            <a:ext cx="0" cy="2743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6915151" y="3838586"/>
            <a:ext cx="450850" cy="1162051"/>
            <a:chOff x="1488" y="3405"/>
            <a:chExt cx="142" cy="366"/>
          </a:xfrm>
        </p:grpSpPr>
        <p:sp>
          <p:nvSpPr>
            <p:cNvPr id="11287" name="Oval 23"/>
            <p:cNvSpPr>
              <a:spLocks noChangeAspect="1" noChangeArrowheads="1"/>
            </p:cNvSpPr>
            <p:nvPr/>
          </p:nvSpPr>
          <p:spPr bwMode="auto">
            <a:xfrm>
              <a:off x="1536" y="3696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1488" y="3405"/>
              <a:ext cx="14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9782174" y="7067551"/>
            <a:ext cx="800099" cy="955676"/>
            <a:chOff x="3705" y="1641"/>
            <a:chExt cx="252" cy="301"/>
          </a:xfrm>
        </p:grpSpPr>
        <p:sp>
          <p:nvSpPr>
            <p:cNvPr id="11290" name="Oval 26"/>
            <p:cNvSpPr>
              <a:spLocks noChangeAspect="1" noChangeArrowheads="1"/>
            </p:cNvSpPr>
            <p:nvPr/>
          </p:nvSpPr>
          <p:spPr bwMode="auto">
            <a:xfrm>
              <a:off x="3705" y="179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3766" y="1641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K</a:t>
              </a:r>
            </a:p>
          </p:txBody>
        </p:sp>
      </p:grpSp>
      <p:grpSp>
        <p:nvGrpSpPr>
          <p:cNvPr id="11292" name="Group 28"/>
          <p:cNvGrpSpPr>
            <a:grpSpLocks/>
          </p:cNvGrpSpPr>
          <p:nvPr/>
        </p:nvGrpSpPr>
        <p:grpSpPr bwMode="auto">
          <a:xfrm>
            <a:off x="3505201" y="7191376"/>
            <a:ext cx="1028700" cy="955674"/>
            <a:chOff x="1728" y="1680"/>
            <a:chExt cx="324" cy="301"/>
          </a:xfrm>
        </p:grpSpPr>
        <p:sp>
          <p:nvSpPr>
            <p:cNvPr id="11293" name="Oval 29"/>
            <p:cNvSpPr>
              <a:spLocks noChangeAspect="1" noChangeArrowheads="1"/>
            </p:cNvSpPr>
            <p:nvPr/>
          </p:nvSpPr>
          <p:spPr bwMode="auto">
            <a:xfrm>
              <a:off x="1977" y="1794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1728" y="1680"/>
              <a:ext cx="209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N</a:t>
              </a:r>
            </a:p>
          </p:txBody>
        </p:sp>
      </p:grp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6648440" y="10306050"/>
            <a:ext cx="736600" cy="1041400"/>
            <a:chOff x="2736" y="2661"/>
            <a:chExt cx="232" cy="328"/>
          </a:xfrm>
        </p:grpSpPr>
        <p:sp>
          <p:nvSpPr>
            <p:cNvPr id="11296" name="Oval 32"/>
            <p:cNvSpPr>
              <a:spLocks noChangeAspect="1" noChangeArrowheads="1"/>
            </p:cNvSpPr>
            <p:nvPr/>
          </p:nvSpPr>
          <p:spPr bwMode="auto">
            <a:xfrm>
              <a:off x="2841" y="266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2736" y="2688"/>
              <a:ext cx="23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M</a:t>
              </a:r>
            </a:p>
          </p:txBody>
        </p:sp>
      </p:grpSp>
      <p:pic>
        <p:nvPicPr>
          <p:cNvPr id="11298" name="Picture 34" descr="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304800"/>
            <a:ext cx="1955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99" name="Object 35"/>
          <p:cNvGraphicFramePr>
            <a:graphicFrameLocks noChangeAspect="1"/>
          </p:cNvGraphicFramePr>
          <p:nvPr/>
        </p:nvGraphicFramePr>
        <p:xfrm>
          <a:off x="14935200" y="6521451"/>
          <a:ext cx="30734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7" imgW="711000" imgH="253800" progId="Equation.3">
                  <p:embed/>
                </p:oleObj>
              </mc:Choice>
              <mc:Fallback>
                <p:oleObj name="Equation" r:id="rId7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5200" y="6521451"/>
                        <a:ext cx="30734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026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1214E-6 L 0.15365 -0.199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9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nimBg="1"/>
      <p:bldP spid="11284" grpId="0"/>
      <p:bldP spid="11285" grpId="0" animBg="1"/>
      <p:bldP spid="1128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6096000" y="-151857"/>
            <a:ext cx="1222057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3657601" y="3990977"/>
            <a:ext cx="6740526" cy="7204074"/>
            <a:chOff x="1776" y="672"/>
            <a:chExt cx="2123" cy="2269"/>
          </a:xfrm>
        </p:grpSpPr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2016" y="960"/>
              <a:ext cx="1728" cy="1728"/>
              <a:chOff x="2016" y="960"/>
              <a:chExt cx="1728" cy="1728"/>
            </a:xfrm>
          </p:grpSpPr>
          <p:sp>
            <p:nvSpPr>
              <p:cNvPr id="12295" name="Rectangle 7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016" y="960"/>
                <a:ext cx="1728" cy="1728"/>
              </a:xfrm>
              <a:prstGeom prst="rect">
                <a:avLst/>
              </a:prstGeom>
              <a:solidFill>
                <a:srgbClr val="66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600"/>
              </a:p>
            </p:txBody>
          </p:sp>
          <p:grpSp>
            <p:nvGrpSpPr>
              <p:cNvPr id="12296" name="Group 8"/>
              <p:cNvGrpSpPr>
                <a:grpSpLocks/>
              </p:cNvGrpSpPr>
              <p:nvPr/>
            </p:nvGrpSpPr>
            <p:grpSpPr bwMode="auto">
              <a:xfrm>
                <a:off x="2567" y="1671"/>
                <a:ext cx="331" cy="301"/>
                <a:chOff x="2567" y="1671"/>
                <a:chExt cx="331" cy="301"/>
              </a:xfrm>
            </p:grpSpPr>
            <p:sp>
              <p:nvSpPr>
                <p:cNvPr id="1229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67" y="1671"/>
                  <a:ext cx="218" cy="3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5600">
                      <a:latin typeface="Tahoma" panose="020B0604030504040204" pitchFamily="34" charset="0"/>
                    </a:rPr>
                    <a:t>O</a:t>
                  </a:r>
                </a:p>
              </p:txBody>
            </p:sp>
            <p:sp>
              <p:nvSpPr>
                <p:cNvPr id="122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823" y="1785"/>
                  <a:ext cx="75" cy="75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600"/>
                </a:p>
              </p:txBody>
            </p:sp>
          </p:grpSp>
        </p:grp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1824" y="672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708" y="690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3696" y="2640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1776" y="2640"/>
              <a:ext cx="21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778251" y="1781176"/>
            <a:ext cx="171005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Cho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K, M, N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BC, CD, DA.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562917" y="404891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11430000" y="5791200"/>
          <a:ext cx="276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4" imgW="1384200" imgH="507960" progId="Equation.DSMT4">
                  <p:embed/>
                </p:oleObj>
              </mc:Choice>
              <mc:Fallback>
                <p:oleObj name="Equation" r:id="rId4" imgW="138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0" y="5791200"/>
                        <a:ext cx="2768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4173200" y="7010400"/>
            <a:ext cx="350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600">
                <a:latin typeface="Tahoma" panose="020B0604030504040204" pitchFamily="34" charset="0"/>
              </a:rPr>
              <a:t>= 180</a:t>
            </a:r>
            <a:r>
              <a:rPr lang="en-US" sz="5600" baseline="30000">
                <a:latin typeface="Tahoma" panose="020B0604030504040204" pitchFamily="34" charset="0"/>
              </a:rPr>
              <a:t>0</a:t>
            </a:r>
            <a:endParaRPr lang="en-US" sz="5600">
              <a:latin typeface="Tahoma" panose="020B0604030504040204" pitchFamily="34" charset="0"/>
            </a:endParaRPr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915151" y="3838586"/>
            <a:ext cx="450850" cy="1162051"/>
            <a:chOff x="1488" y="3405"/>
            <a:chExt cx="142" cy="366"/>
          </a:xfrm>
        </p:grpSpPr>
        <p:sp>
          <p:nvSpPr>
            <p:cNvPr id="12309" name="Oval 21"/>
            <p:cNvSpPr>
              <a:spLocks noChangeAspect="1" noChangeArrowheads="1"/>
            </p:cNvSpPr>
            <p:nvPr/>
          </p:nvSpPr>
          <p:spPr bwMode="auto">
            <a:xfrm>
              <a:off x="1536" y="3696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1488" y="3405"/>
              <a:ext cx="14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9782174" y="7067551"/>
            <a:ext cx="800099" cy="955676"/>
            <a:chOff x="3705" y="1641"/>
            <a:chExt cx="252" cy="301"/>
          </a:xfrm>
        </p:grpSpPr>
        <p:sp>
          <p:nvSpPr>
            <p:cNvPr id="12312" name="Oval 24"/>
            <p:cNvSpPr>
              <a:spLocks noChangeAspect="1" noChangeArrowheads="1"/>
            </p:cNvSpPr>
            <p:nvPr/>
          </p:nvSpPr>
          <p:spPr bwMode="auto">
            <a:xfrm>
              <a:off x="3705" y="179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3766" y="1641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K</a:t>
              </a:r>
            </a:p>
          </p:txBody>
        </p:sp>
      </p:grpSp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3505201" y="7191376"/>
            <a:ext cx="1028700" cy="955674"/>
            <a:chOff x="1728" y="1680"/>
            <a:chExt cx="324" cy="301"/>
          </a:xfrm>
        </p:grpSpPr>
        <p:sp>
          <p:nvSpPr>
            <p:cNvPr id="12315" name="Oval 27"/>
            <p:cNvSpPr>
              <a:spLocks noChangeAspect="1" noChangeArrowheads="1"/>
            </p:cNvSpPr>
            <p:nvPr/>
          </p:nvSpPr>
          <p:spPr bwMode="auto">
            <a:xfrm>
              <a:off x="1977" y="1794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1728" y="1680"/>
              <a:ext cx="209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N</a:t>
              </a:r>
            </a:p>
          </p:txBody>
        </p:sp>
      </p:grpSp>
      <p:sp>
        <p:nvSpPr>
          <p:cNvPr id="12317" name="Arc 29"/>
          <p:cNvSpPr>
            <a:spLocks noChangeAspect="1"/>
          </p:cNvSpPr>
          <p:nvPr/>
        </p:nvSpPr>
        <p:spPr bwMode="auto">
          <a:xfrm>
            <a:off x="9182101" y="9632951"/>
            <a:ext cx="1454150" cy="730250"/>
          </a:xfrm>
          <a:custGeom>
            <a:avLst/>
            <a:gdLst>
              <a:gd name="G0" fmla="+- 21458 0 0"/>
              <a:gd name="G1" fmla="+- 21600 0 0"/>
              <a:gd name="G2" fmla="+- 21600 0 0"/>
              <a:gd name="T0" fmla="*/ 0 w 43058"/>
              <a:gd name="T1" fmla="*/ 19130 h 21600"/>
              <a:gd name="T2" fmla="*/ 43058 w 43058"/>
              <a:gd name="T3" fmla="*/ 21600 h 21600"/>
              <a:gd name="T4" fmla="*/ 21458 w 430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8" h="21600" fill="none" extrusionOk="0">
                <a:moveTo>
                  <a:pt x="-1" y="19129"/>
                </a:moveTo>
                <a:cubicBezTo>
                  <a:pt x="1254" y="8228"/>
                  <a:pt x="10484" y="0"/>
                  <a:pt x="21458" y="0"/>
                </a:cubicBezTo>
                <a:cubicBezTo>
                  <a:pt x="33387" y="0"/>
                  <a:pt x="43058" y="9670"/>
                  <a:pt x="43058" y="21600"/>
                </a:cubicBezTo>
              </a:path>
              <a:path w="43058" h="21600" stroke="0" extrusionOk="0">
                <a:moveTo>
                  <a:pt x="-1" y="19129"/>
                </a:moveTo>
                <a:cubicBezTo>
                  <a:pt x="1254" y="8228"/>
                  <a:pt x="10484" y="0"/>
                  <a:pt x="21458" y="0"/>
                </a:cubicBezTo>
                <a:cubicBezTo>
                  <a:pt x="33387" y="0"/>
                  <a:pt x="43058" y="9670"/>
                  <a:pt x="43058" y="21600"/>
                </a:cubicBezTo>
                <a:lnTo>
                  <a:pt x="21458" y="21600"/>
                </a:lnTo>
                <a:close/>
              </a:path>
            </a:pathLst>
          </a:custGeom>
          <a:solidFill>
            <a:srgbClr val="9900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600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rot="10800000">
            <a:off x="4419600" y="10363200"/>
            <a:ext cx="5486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2319" name="Group 31"/>
          <p:cNvGrpSpPr>
            <a:grpSpLocks/>
          </p:cNvGrpSpPr>
          <p:nvPr/>
        </p:nvGrpSpPr>
        <p:grpSpPr bwMode="auto">
          <a:xfrm>
            <a:off x="6648440" y="10248900"/>
            <a:ext cx="736600" cy="1041400"/>
            <a:chOff x="2736" y="2661"/>
            <a:chExt cx="232" cy="328"/>
          </a:xfrm>
        </p:grpSpPr>
        <p:sp>
          <p:nvSpPr>
            <p:cNvPr id="12320" name="Oval 32"/>
            <p:cNvSpPr>
              <a:spLocks noChangeAspect="1" noChangeArrowheads="1"/>
            </p:cNvSpPr>
            <p:nvPr/>
          </p:nvSpPr>
          <p:spPr bwMode="auto">
            <a:xfrm>
              <a:off x="2841" y="266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2321" name="Text Box 33"/>
            <p:cNvSpPr txBox="1">
              <a:spLocks noChangeArrowheads="1"/>
            </p:cNvSpPr>
            <p:nvPr/>
          </p:nvSpPr>
          <p:spPr bwMode="auto">
            <a:xfrm>
              <a:off x="2736" y="2688"/>
              <a:ext cx="23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M</a:t>
              </a:r>
            </a:p>
          </p:txBody>
        </p:sp>
      </p:grpSp>
      <p:pic>
        <p:nvPicPr>
          <p:cNvPr id="12322" name="Picture 34" descr="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304800"/>
            <a:ext cx="1955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3" name="Line 35"/>
          <p:cNvSpPr>
            <a:spLocks noChangeShapeType="1"/>
          </p:cNvSpPr>
          <p:nvPr/>
        </p:nvSpPr>
        <p:spPr bwMode="auto">
          <a:xfrm rot="-5400000">
            <a:off x="8505826" y="9020176"/>
            <a:ext cx="0" cy="2743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2496800" y="10363201"/>
            <a:ext cx="152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600" b="1"/>
              <a:t>L</a:t>
            </a:r>
          </a:p>
        </p:txBody>
      </p:sp>
      <p:graphicFrame>
        <p:nvGraphicFramePr>
          <p:cNvPr id="12325" name="Object 37"/>
          <p:cNvGraphicFramePr>
            <a:graphicFrameLocks noChangeAspect="1"/>
          </p:cNvGraphicFramePr>
          <p:nvPr/>
        </p:nvGraphicFramePr>
        <p:xfrm>
          <a:off x="14325600" y="5638800"/>
          <a:ext cx="3263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7" imgW="672840" imgH="253800" progId="Equation.3">
                  <p:embed/>
                </p:oleObj>
              </mc:Choice>
              <mc:Fallback>
                <p:oleObj name="Equation" r:id="rId7" imgW="672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0" y="5638800"/>
                        <a:ext cx="32639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701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0578E-6 L 0.15313 -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/>
      <p:bldP spid="12317" grpId="0" animBg="1"/>
      <p:bldP spid="12318" grpId="0" animBg="1"/>
      <p:bldP spid="12323" grpId="0" animBg="1"/>
      <p:bldP spid="12323" grpId="1" animBg="1"/>
      <p:bldP spid="123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657601" y="3990977"/>
            <a:ext cx="6740526" cy="7204074"/>
            <a:chOff x="1776" y="672"/>
            <a:chExt cx="2123" cy="2269"/>
          </a:xfrm>
        </p:grpSpPr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2016" y="960"/>
              <a:ext cx="1728" cy="1728"/>
              <a:chOff x="2016" y="960"/>
              <a:chExt cx="1728" cy="1728"/>
            </a:xfrm>
          </p:grpSpPr>
          <p:sp>
            <p:nvSpPr>
              <p:cNvPr id="13319" name="Rectangle 7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016" y="960"/>
                <a:ext cx="1728" cy="1728"/>
              </a:xfrm>
              <a:prstGeom prst="rect">
                <a:avLst/>
              </a:prstGeom>
              <a:solidFill>
                <a:srgbClr val="66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600"/>
              </a:p>
            </p:txBody>
          </p:sp>
          <p:grpSp>
            <p:nvGrpSpPr>
              <p:cNvPr id="13320" name="Group 8"/>
              <p:cNvGrpSpPr>
                <a:grpSpLocks/>
              </p:cNvGrpSpPr>
              <p:nvPr/>
            </p:nvGrpSpPr>
            <p:grpSpPr bwMode="auto">
              <a:xfrm>
                <a:off x="2567" y="1671"/>
                <a:ext cx="331" cy="301"/>
                <a:chOff x="2567" y="1671"/>
                <a:chExt cx="331" cy="301"/>
              </a:xfrm>
            </p:grpSpPr>
            <p:sp>
              <p:nvSpPr>
                <p:cNvPr id="133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67" y="1671"/>
                  <a:ext cx="218" cy="3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5600">
                      <a:latin typeface="Tahoma" panose="020B0604030504040204" pitchFamily="34" charset="0"/>
                    </a:rPr>
                    <a:t>O</a:t>
                  </a:r>
                </a:p>
              </p:txBody>
            </p:sp>
            <p:sp>
              <p:nvSpPr>
                <p:cNvPr id="1332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823" y="1785"/>
                  <a:ext cx="75" cy="75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600"/>
                </a:p>
              </p:txBody>
            </p:sp>
          </p:grpSp>
        </p:grp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1824" y="672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3708" y="690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696" y="2640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776" y="2640"/>
              <a:ext cx="21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778251" y="1781176"/>
            <a:ext cx="171005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:Cho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K, M, N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BC, CD, DA.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2725400" y="395127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13329" name="Object 17"/>
          <p:cNvGraphicFramePr>
            <a:graphicFrameLocks noChangeAspect="1"/>
          </p:cNvGraphicFramePr>
          <p:nvPr/>
        </p:nvGraphicFramePr>
        <p:xfrm>
          <a:off x="12344400" y="5638800"/>
          <a:ext cx="276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4" imgW="1384200" imgH="507960" progId="Equation.DSMT4">
                  <p:embed/>
                </p:oleObj>
              </mc:Choice>
              <mc:Fallback>
                <p:oleObj name="Equation" r:id="rId4" imgW="138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5638800"/>
                        <a:ext cx="2768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7077076" y="7620000"/>
            <a:ext cx="2743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6705601" y="3810010"/>
            <a:ext cx="450850" cy="1162051"/>
            <a:chOff x="1488" y="3405"/>
            <a:chExt cx="142" cy="366"/>
          </a:xfrm>
        </p:grpSpPr>
        <p:sp>
          <p:nvSpPr>
            <p:cNvPr id="13333" name="Oval 21"/>
            <p:cNvSpPr>
              <a:spLocks noChangeAspect="1" noChangeArrowheads="1"/>
            </p:cNvSpPr>
            <p:nvPr/>
          </p:nvSpPr>
          <p:spPr bwMode="auto">
            <a:xfrm>
              <a:off x="1536" y="3696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1488" y="3405"/>
              <a:ext cx="14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3335" name="Group 23"/>
          <p:cNvGrpSpPr>
            <a:grpSpLocks/>
          </p:cNvGrpSpPr>
          <p:nvPr/>
        </p:nvGrpSpPr>
        <p:grpSpPr bwMode="auto">
          <a:xfrm>
            <a:off x="9782174" y="7067551"/>
            <a:ext cx="800099" cy="955676"/>
            <a:chOff x="3705" y="1641"/>
            <a:chExt cx="252" cy="301"/>
          </a:xfrm>
        </p:grpSpPr>
        <p:sp>
          <p:nvSpPr>
            <p:cNvPr id="13336" name="Oval 24"/>
            <p:cNvSpPr>
              <a:spLocks noChangeAspect="1" noChangeArrowheads="1"/>
            </p:cNvSpPr>
            <p:nvPr/>
          </p:nvSpPr>
          <p:spPr bwMode="auto">
            <a:xfrm>
              <a:off x="3705" y="179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3766" y="1641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K</a:t>
              </a:r>
            </a:p>
          </p:txBody>
        </p:sp>
      </p:grp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3505201" y="7191376"/>
            <a:ext cx="1028700" cy="955674"/>
            <a:chOff x="1728" y="1680"/>
            <a:chExt cx="324" cy="301"/>
          </a:xfrm>
        </p:grpSpPr>
        <p:sp>
          <p:nvSpPr>
            <p:cNvPr id="13339" name="Oval 27"/>
            <p:cNvSpPr>
              <a:spLocks noChangeAspect="1" noChangeArrowheads="1"/>
            </p:cNvSpPr>
            <p:nvPr/>
          </p:nvSpPr>
          <p:spPr bwMode="auto">
            <a:xfrm>
              <a:off x="1977" y="1794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>
              <a:off x="1728" y="1680"/>
              <a:ext cx="209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N</a:t>
              </a:r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6705590" y="10306050"/>
            <a:ext cx="736600" cy="1041400"/>
            <a:chOff x="2736" y="2661"/>
            <a:chExt cx="232" cy="328"/>
          </a:xfrm>
        </p:grpSpPr>
        <p:sp>
          <p:nvSpPr>
            <p:cNvPr id="13342" name="Oval 30"/>
            <p:cNvSpPr>
              <a:spLocks noChangeAspect="1" noChangeArrowheads="1"/>
            </p:cNvSpPr>
            <p:nvPr/>
          </p:nvSpPr>
          <p:spPr bwMode="auto">
            <a:xfrm>
              <a:off x="2841" y="266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2736" y="2688"/>
              <a:ext cx="23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M</a:t>
              </a:r>
            </a:p>
          </p:txBody>
        </p:sp>
      </p:grp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15849600" y="7800977"/>
            <a:ext cx="23711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600">
                <a:latin typeface="Tahoma" panose="020B0604030504040204" pitchFamily="34" charset="0"/>
              </a:rPr>
              <a:t>= 135</a:t>
            </a:r>
            <a:r>
              <a:rPr lang="en-US" sz="5600" baseline="30000">
                <a:latin typeface="Tahoma" panose="020B0604030504040204" pitchFamily="34" charset="0"/>
              </a:rPr>
              <a:t>0</a:t>
            </a:r>
            <a:endParaRPr lang="en-US" sz="5600">
              <a:latin typeface="Tahoma" panose="020B0604030504040204" pitchFamily="34" charset="0"/>
            </a:endParaRPr>
          </a:p>
        </p:txBody>
      </p:sp>
      <p:sp>
        <p:nvSpPr>
          <p:cNvPr id="13345" name="Arc 33"/>
          <p:cNvSpPr>
            <a:spLocks noChangeAspect="1"/>
          </p:cNvSpPr>
          <p:nvPr/>
        </p:nvSpPr>
        <p:spPr bwMode="auto">
          <a:xfrm rot="1232174" flipV="1">
            <a:off x="6502401" y="7375526"/>
            <a:ext cx="1530350" cy="1473200"/>
          </a:xfrm>
          <a:custGeom>
            <a:avLst/>
            <a:gdLst>
              <a:gd name="G0" fmla="+- 8560 0 0"/>
              <a:gd name="G1" fmla="+- 21600 0 0"/>
              <a:gd name="G2" fmla="+- 21600 0 0"/>
              <a:gd name="T0" fmla="*/ 0 w 30160"/>
              <a:gd name="T1" fmla="*/ 1768 h 29043"/>
              <a:gd name="T2" fmla="*/ 28837 w 30160"/>
              <a:gd name="T3" fmla="*/ 29043 h 29043"/>
              <a:gd name="T4" fmla="*/ 8560 w 30160"/>
              <a:gd name="T5" fmla="*/ 21600 h 29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160" h="29043" fill="none" extrusionOk="0">
                <a:moveTo>
                  <a:pt x="0" y="1768"/>
                </a:moveTo>
                <a:cubicBezTo>
                  <a:pt x="2703" y="601"/>
                  <a:pt x="5616" y="0"/>
                  <a:pt x="8560" y="0"/>
                </a:cubicBezTo>
                <a:cubicBezTo>
                  <a:pt x="20489" y="0"/>
                  <a:pt x="30160" y="9670"/>
                  <a:pt x="30160" y="21600"/>
                </a:cubicBezTo>
                <a:cubicBezTo>
                  <a:pt x="30160" y="24139"/>
                  <a:pt x="29712" y="26659"/>
                  <a:pt x="28837" y="29043"/>
                </a:cubicBezTo>
              </a:path>
              <a:path w="30160" h="29043" stroke="0" extrusionOk="0">
                <a:moveTo>
                  <a:pt x="0" y="1768"/>
                </a:moveTo>
                <a:cubicBezTo>
                  <a:pt x="2703" y="601"/>
                  <a:pt x="5616" y="0"/>
                  <a:pt x="8560" y="0"/>
                </a:cubicBezTo>
                <a:cubicBezTo>
                  <a:pt x="20489" y="0"/>
                  <a:pt x="30160" y="9670"/>
                  <a:pt x="30160" y="21600"/>
                </a:cubicBezTo>
                <a:cubicBezTo>
                  <a:pt x="30160" y="24139"/>
                  <a:pt x="29712" y="26659"/>
                  <a:pt x="28837" y="29043"/>
                </a:cubicBezTo>
                <a:lnTo>
                  <a:pt x="8560" y="21600"/>
                </a:lnTo>
                <a:close/>
              </a:path>
            </a:pathLst>
          </a:custGeom>
          <a:solidFill>
            <a:srgbClr val="9900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600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rot="5400000">
            <a:off x="7134226" y="7658100"/>
            <a:ext cx="2743200" cy="2743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pic>
        <p:nvPicPr>
          <p:cNvPr id="13347" name="Picture 35" descr="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304800"/>
            <a:ext cx="1955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48" name="Object 36"/>
          <p:cNvGraphicFramePr>
            <a:graphicFrameLocks noChangeAspect="1"/>
          </p:cNvGraphicFramePr>
          <p:nvPr/>
        </p:nvGraphicFramePr>
        <p:xfrm>
          <a:off x="15392400" y="5486400"/>
          <a:ext cx="3048000" cy="106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7" imgW="723600" imgH="253800" progId="Equation.3">
                  <p:embed/>
                </p:oleObj>
              </mc:Choice>
              <mc:Fallback>
                <p:oleObj name="Equation" r:id="rId7" imgW="723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2400" y="5486400"/>
                        <a:ext cx="3048000" cy="1069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1" name="Line 39"/>
          <p:cNvSpPr>
            <a:spLocks noChangeShapeType="1"/>
          </p:cNvSpPr>
          <p:nvPr/>
        </p:nvSpPr>
        <p:spPr bwMode="auto">
          <a:xfrm flipH="1">
            <a:off x="7162800" y="4876800"/>
            <a:ext cx="27432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657790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5434E-6 L -0.14844 -0.002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 animBg="1"/>
      <p:bldP spid="13344" grpId="0"/>
      <p:bldP spid="13345" grpId="0" animBg="1"/>
      <p:bldP spid="13346" grpId="0" animBg="1"/>
      <p:bldP spid="13346" grpId="1" animBg="1"/>
      <p:bldP spid="133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3581108"/>
              </p:ext>
            </p:extLst>
          </p:nvPr>
        </p:nvGraphicFramePr>
        <p:xfrm>
          <a:off x="4064000" y="1439333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9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278B2-1D04-4B0F-9EF7-51CCDCA24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48278B2-1D04-4B0F-9EF7-51CCDCA24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C33E57-73F4-4ECD-9E97-353F3250B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5EC33E57-73F4-4ECD-9E97-353F3250B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AA0C23-8A7D-45CA-BC04-EAC20B01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FEAA0C23-8A7D-45CA-BC04-EAC20B013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137E4-2354-4530-80C3-02D7B3EF7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31C137E4-2354-4530-80C3-02D7B3EF7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234F5D-0A51-4847-A42D-4CC4890B2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8234F5D-0A51-4847-A42D-4CC4890B2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7E091E-0311-4142-8C80-2BA532411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657E091E-0311-4142-8C80-2BA532411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93D799-EB92-4CA5-BA8F-5FC0A66A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1E93D799-EB92-4CA5-BA8F-5FC0A66A2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51C7C6-1CB8-4183-A73F-AE3E737FC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B551C7C6-1CB8-4183-A73F-AE3E737FC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CDBF67-1436-4DAE-8C1A-C72036350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6CDBF67-1436-4DAE-8C1A-C72036350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278B2-1D04-4B0F-9EF7-51CCDCA24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C33E57-73F4-4ECD-9E97-353F3250B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AA0C23-8A7D-45CA-BC04-EAC20B01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137E4-2354-4530-80C3-02D7B3EF7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234F5D-0A51-4847-A42D-4CC4890B2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7E091E-0311-4142-8C80-2BA532411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93D799-EB92-4CA5-BA8F-5FC0A66A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51C7C6-1CB8-4183-A73F-AE3E737FC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CDBF67-1436-4DAE-8C1A-C72036350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  <p:bldGraphic spid="7" grpId="1" uiExpand="1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657601" y="3990977"/>
            <a:ext cx="6740526" cy="7204074"/>
            <a:chOff x="1776" y="672"/>
            <a:chExt cx="2123" cy="2269"/>
          </a:xfrm>
        </p:grpSpPr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2016" y="960"/>
              <a:ext cx="1728" cy="1728"/>
              <a:chOff x="2016" y="960"/>
              <a:chExt cx="1728" cy="1728"/>
            </a:xfrm>
          </p:grpSpPr>
          <p:sp>
            <p:nvSpPr>
              <p:cNvPr id="14343" name="Rectangle 7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016" y="960"/>
                <a:ext cx="1728" cy="1728"/>
              </a:xfrm>
              <a:prstGeom prst="rect">
                <a:avLst/>
              </a:prstGeom>
              <a:solidFill>
                <a:srgbClr val="66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600"/>
              </a:p>
            </p:txBody>
          </p:sp>
          <p:grpSp>
            <p:nvGrpSpPr>
              <p:cNvPr id="14344" name="Group 8"/>
              <p:cNvGrpSpPr>
                <a:grpSpLocks/>
              </p:cNvGrpSpPr>
              <p:nvPr/>
            </p:nvGrpSpPr>
            <p:grpSpPr bwMode="auto">
              <a:xfrm>
                <a:off x="2567" y="1671"/>
                <a:ext cx="331" cy="301"/>
                <a:chOff x="2567" y="1671"/>
                <a:chExt cx="331" cy="301"/>
              </a:xfrm>
            </p:grpSpPr>
            <p:sp>
              <p:nvSpPr>
                <p:cNvPr id="143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67" y="1671"/>
                  <a:ext cx="218" cy="3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5600">
                      <a:latin typeface="Tahoma" panose="020B0604030504040204" pitchFamily="34" charset="0"/>
                    </a:rPr>
                    <a:t>O</a:t>
                  </a:r>
                </a:p>
              </p:txBody>
            </p:sp>
            <p:sp>
              <p:nvSpPr>
                <p:cNvPr id="143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823" y="1785"/>
                  <a:ext cx="75" cy="75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600"/>
                </a:p>
              </p:txBody>
            </p:sp>
          </p:grpSp>
        </p:grp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1824" y="672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708" y="690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3696" y="2640"/>
              <a:ext cx="1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1776" y="2640"/>
              <a:ext cx="21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778251" y="1781176"/>
            <a:ext cx="171005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Cho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K, M, N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BC, CD, DA.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2801600" y="396240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12039600" y="56388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quation" r:id="rId4" imgW="1346040" imgH="507960" progId="Equation.DSMT4">
                  <p:embed/>
                </p:oleObj>
              </mc:Choice>
              <mc:Fallback>
                <p:oleObj name="Equation" r:id="rId4" imgW="1346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9600" y="5638800"/>
                        <a:ext cx="2692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4362450" y="7648576"/>
            <a:ext cx="2743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6915151" y="3838586"/>
            <a:ext cx="450850" cy="1162051"/>
            <a:chOff x="1488" y="3405"/>
            <a:chExt cx="142" cy="366"/>
          </a:xfrm>
        </p:grpSpPr>
        <p:sp>
          <p:nvSpPr>
            <p:cNvPr id="14357" name="Oval 21"/>
            <p:cNvSpPr>
              <a:spLocks noChangeAspect="1" noChangeArrowheads="1"/>
            </p:cNvSpPr>
            <p:nvPr/>
          </p:nvSpPr>
          <p:spPr bwMode="auto">
            <a:xfrm>
              <a:off x="1536" y="3696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1488" y="3405"/>
              <a:ext cx="14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4359" name="Group 23"/>
          <p:cNvGrpSpPr>
            <a:grpSpLocks/>
          </p:cNvGrpSpPr>
          <p:nvPr/>
        </p:nvGrpSpPr>
        <p:grpSpPr bwMode="auto">
          <a:xfrm>
            <a:off x="9782174" y="7067551"/>
            <a:ext cx="800099" cy="955676"/>
            <a:chOff x="3705" y="1641"/>
            <a:chExt cx="252" cy="301"/>
          </a:xfrm>
        </p:grpSpPr>
        <p:sp>
          <p:nvSpPr>
            <p:cNvPr id="14360" name="Oval 24"/>
            <p:cNvSpPr>
              <a:spLocks noChangeAspect="1" noChangeArrowheads="1"/>
            </p:cNvSpPr>
            <p:nvPr/>
          </p:nvSpPr>
          <p:spPr bwMode="auto">
            <a:xfrm>
              <a:off x="3705" y="179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3766" y="1641"/>
              <a:ext cx="19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K</a:t>
              </a:r>
            </a:p>
          </p:txBody>
        </p:sp>
      </p:grpSp>
      <p:grpSp>
        <p:nvGrpSpPr>
          <p:cNvPr id="14362" name="Group 26"/>
          <p:cNvGrpSpPr>
            <a:grpSpLocks/>
          </p:cNvGrpSpPr>
          <p:nvPr/>
        </p:nvGrpSpPr>
        <p:grpSpPr bwMode="auto">
          <a:xfrm>
            <a:off x="3505201" y="7191376"/>
            <a:ext cx="1028700" cy="955674"/>
            <a:chOff x="1728" y="1680"/>
            <a:chExt cx="324" cy="301"/>
          </a:xfrm>
        </p:grpSpPr>
        <p:sp>
          <p:nvSpPr>
            <p:cNvPr id="14363" name="Oval 27"/>
            <p:cNvSpPr>
              <a:spLocks noChangeAspect="1" noChangeArrowheads="1"/>
            </p:cNvSpPr>
            <p:nvPr/>
          </p:nvSpPr>
          <p:spPr bwMode="auto">
            <a:xfrm>
              <a:off x="1977" y="1794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1728" y="1680"/>
              <a:ext cx="209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N</a:t>
              </a:r>
            </a:p>
          </p:txBody>
        </p:sp>
      </p:grp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6705590" y="10306050"/>
            <a:ext cx="736600" cy="1041400"/>
            <a:chOff x="2736" y="2661"/>
            <a:chExt cx="232" cy="328"/>
          </a:xfrm>
        </p:grpSpPr>
        <p:sp>
          <p:nvSpPr>
            <p:cNvPr id="14366" name="Oval 30"/>
            <p:cNvSpPr>
              <a:spLocks noChangeAspect="1" noChangeArrowheads="1"/>
            </p:cNvSpPr>
            <p:nvPr/>
          </p:nvSpPr>
          <p:spPr bwMode="auto">
            <a:xfrm>
              <a:off x="2841" y="2661"/>
              <a:ext cx="75" cy="7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2736" y="2688"/>
              <a:ext cx="23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600">
                  <a:latin typeface="Tahoma" panose="020B0604030504040204" pitchFamily="34" charset="0"/>
                </a:rPr>
                <a:t>M</a:t>
              </a:r>
            </a:p>
          </p:txBody>
        </p:sp>
      </p:grp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5087601" y="7010401"/>
            <a:ext cx="19784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600">
                <a:latin typeface="Tahoma" panose="020B0604030504040204" pitchFamily="34" charset="0"/>
              </a:rPr>
              <a:t>= 90</a:t>
            </a:r>
            <a:r>
              <a:rPr lang="en-US" sz="5600" baseline="30000">
                <a:latin typeface="Tahoma" panose="020B0604030504040204" pitchFamily="34" charset="0"/>
              </a:rPr>
              <a:t>0</a:t>
            </a:r>
            <a:endParaRPr lang="en-US" sz="5600">
              <a:latin typeface="Tahoma" panose="020B0604030504040204" pitchFamily="34" charset="0"/>
            </a:endParaRPr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9906000" y="4905376"/>
            <a:ext cx="0" cy="54864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9229726" y="4943476"/>
            <a:ext cx="609600" cy="609600"/>
          </a:xfrm>
          <a:prstGeom prst="rect">
            <a:avLst/>
          </a:prstGeom>
          <a:solidFill>
            <a:srgbClr val="9900CC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600"/>
          </a:p>
        </p:txBody>
      </p:sp>
      <p:pic>
        <p:nvPicPr>
          <p:cNvPr id="14371" name="Picture 35" descr="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304800"/>
            <a:ext cx="1955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72" name="Object 36"/>
          <p:cNvGraphicFramePr>
            <a:graphicFrameLocks noChangeAspect="1"/>
          </p:cNvGraphicFramePr>
          <p:nvPr/>
        </p:nvGraphicFramePr>
        <p:xfrm>
          <a:off x="15087600" y="5486401"/>
          <a:ext cx="3098800" cy="119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7" imgW="660240" imgH="253800" progId="Equation.3">
                  <p:embed/>
                </p:oleObj>
              </mc:Choice>
              <mc:Fallback>
                <p:oleObj name="Equation" r:id="rId7" imgW="660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600" y="5486401"/>
                        <a:ext cx="3098800" cy="1190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134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21965E-6 L 0.15313 -0.2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0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animBg="1"/>
      <p:bldP spid="14354" grpId="1" animBg="1"/>
      <p:bldP spid="14368" grpId="0"/>
      <p:bldP spid="14369" grpId="0" animBg="1"/>
      <p:bldP spid="143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Content Placeholder 10"/>
          <p:cNvSpPr>
            <a:spLocks noGrp="1"/>
          </p:cNvSpPr>
          <p:nvPr>
            <p:ph idx="1"/>
          </p:nvPr>
        </p:nvSpPr>
        <p:spPr>
          <a:xfrm>
            <a:off x="3810000" y="2895600"/>
            <a:ext cx="175260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 1: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048001" y="-707886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048001" y="-707886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3048001" y="-250686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/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3048001" y="-250686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/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3048001" y="-250686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/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3048001" y="-250686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/>
          </a:p>
        </p:txBody>
      </p:sp>
      <p:sp>
        <p:nvSpPr>
          <p:cNvPr id="15372" name="Rectangle 4"/>
          <p:cNvSpPr>
            <a:spLocks noChangeArrowheads="1"/>
          </p:cNvSpPr>
          <p:nvPr/>
        </p:nvSpPr>
        <p:spPr bwMode="auto">
          <a:xfrm>
            <a:off x="3048001" y="-707886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038756"/>
              </p:ext>
            </p:extLst>
          </p:nvPr>
        </p:nvGraphicFramePr>
        <p:xfrm>
          <a:off x="13546730" y="4100511"/>
          <a:ext cx="1171576" cy="1127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3" imgW="241300" imgH="228600" progId="Equation.DSMT4">
                  <p:embed/>
                </p:oleObj>
              </mc:Choice>
              <mc:Fallback>
                <p:oleObj name="Equation" r:id="rId3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6730" y="4100511"/>
                        <a:ext cx="1171576" cy="1127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3048001" y="-707886"/>
            <a:ext cx="1847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8600"/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00686"/>
              </p:ext>
            </p:extLst>
          </p:nvPr>
        </p:nvGraphicFramePr>
        <p:xfrm>
          <a:off x="16074745" y="4144496"/>
          <a:ext cx="13398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5" imgW="279360" imgH="228600" progId="Equation.DSMT4">
                  <p:embed/>
                </p:oleObj>
              </mc:Choice>
              <mc:Fallback>
                <p:oleObj name="Equation" r:id="rId5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4745" y="4144496"/>
                        <a:ext cx="133985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6400800" y="5181600"/>
            <a:ext cx="45820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6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30</a:t>
            </a:r>
            <a:r>
              <a:rPr lang="en-US" sz="6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6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6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6400800" y="6400800"/>
            <a:ext cx="24432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6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60</a:t>
            </a:r>
            <a:r>
              <a:rPr lang="en-US" sz="6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6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6" name="Rectangle 20"/>
          <p:cNvSpPr>
            <a:spLocks noChangeArrowheads="1"/>
          </p:cNvSpPr>
          <p:nvPr/>
        </p:nvSpPr>
        <p:spPr bwMode="auto">
          <a:xfrm>
            <a:off x="6400800" y="7620000"/>
            <a:ext cx="24432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6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90</a:t>
            </a:r>
            <a:r>
              <a:rPr lang="en-US" sz="6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6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6400800" y="8839200"/>
            <a:ext cx="2898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120</a:t>
            </a:r>
            <a:r>
              <a:rPr lang="en-US" sz="6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6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2833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505201" y="3352800"/>
            <a:ext cx="17413890" cy="28956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6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TN 2:</a:t>
            </a:r>
            <a:r>
              <a:rPr lang="en-US" sz="6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ABC.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120</a:t>
            </a:r>
            <a:r>
              <a:rPr lang="en-US" sz="6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01253" y="7754768"/>
            <a:ext cx="6713810" cy="15416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64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6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6504" y="7763146"/>
            <a:ext cx="7368616" cy="15416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6400" dirty="0">
                <a:solidFill>
                  <a:prstClr val="black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6506" y="9565936"/>
            <a:ext cx="7368616" cy="15416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4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29163" y="9583568"/>
            <a:ext cx="6698274" cy="15416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vi-VN" sz="6400" dirty="0">
                <a:solidFill>
                  <a:prstClr val="black"/>
                </a:solidFill>
                <a:cs typeface="Times New Roman" pitchFamily="18" charset="0"/>
              </a:rPr>
              <a:t>D.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6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8665952" y="8039775"/>
            <a:ext cx="1463040" cy="1170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932842" y="9696670"/>
            <a:ext cx="1462792" cy="128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797" y="9735000"/>
            <a:ext cx="1330154" cy="1168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1" y="7857100"/>
            <a:ext cx="1463170" cy="1285820"/>
          </a:xfrm>
          <a:prstGeom prst="rect">
            <a:avLst/>
          </a:prstGeom>
        </p:spPr>
      </p:pic>
      <p:graphicFrame>
        <p:nvGraphicFramePr>
          <p:cNvPr id="3" name="Đối tượng 2"/>
          <p:cNvGraphicFramePr>
            <a:graphicFrameLocks noChangeAspect="1"/>
          </p:cNvGraphicFramePr>
          <p:nvPr>
            <p:extLst/>
          </p:nvPr>
        </p:nvGraphicFramePr>
        <p:xfrm>
          <a:off x="5334000" y="7857100"/>
          <a:ext cx="3479800" cy="160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9" imgW="1739880" imgH="787320" progId="Equation.DSMT4">
                  <p:embed/>
                </p:oleObj>
              </mc:Choice>
              <mc:Fallback>
                <p:oleObj name="Equation" r:id="rId9" imgW="17398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857100"/>
                        <a:ext cx="3479800" cy="160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/>
          <p:cNvGraphicFramePr>
            <a:graphicFrameLocks noChangeAspect="1"/>
          </p:cNvGraphicFramePr>
          <p:nvPr>
            <p:extLst/>
          </p:nvPr>
        </p:nvGraphicFramePr>
        <p:xfrm>
          <a:off x="5181600" y="9677400"/>
          <a:ext cx="3530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11" imgW="1777680" imgH="787320" progId="Equation.DSMT4">
                  <p:embed/>
                </p:oleObj>
              </mc:Choice>
              <mc:Fallback>
                <p:oleObj name="Equation" r:id="rId11" imgW="17776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677400"/>
                        <a:ext cx="3530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/>
          <p:cNvGraphicFramePr>
            <a:graphicFrameLocks noChangeAspect="1"/>
          </p:cNvGraphicFramePr>
          <p:nvPr>
            <p:extLst/>
          </p:nvPr>
        </p:nvGraphicFramePr>
        <p:xfrm>
          <a:off x="14478001" y="7763147"/>
          <a:ext cx="3273426" cy="1603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Equation" r:id="rId13" imgW="1650960" imgH="787320" progId="Equation.DSMT4">
                  <p:embed/>
                </p:oleObj>
              </mc:Choice>
              <mc:Fallback>
                <p:oleObj name="Equation" r:id="rId13" imgW="16509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1" y="7763147"/>
                        <a:ext cx="3273426" cy="1603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/>
          <p:cNvGraphicFramePr>
            <a:graphicFrameLocks noChangeAspect="1"/>
          </p:cNvGraphicFramePr>
          <p:nvPr>
            <p:extLst/>
          </p:nvPr>
        </p:nvGraphicFramePr>
        <p:xfrm>
          <a:off x="14478000" y="9587922"/>
          <a:ext cx="3606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Equation" r:id="rId15" imgW="1803240" imgH="787320" progId="Equation.DSMT4">
                  <p:embed/>
                </p:oleObj>
              </mc:Choice>
              <mc:Fallback>
                <p:oleObj name="Equation" r:id="rId15" imgW="18032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0" y="9587922"/>
                        <a:ext cx="36068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3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828800"/>
            <a:ext cx="16459200" cy="1127124"/>
          </a:xfrm>
        </p:spPr>
        <p:txBody>
          <a:bodyPr/>
          <a:lstStyle/>
          <a:p>
            <a:pPr eaLnBrk="1" hangingPunct="1"/>
            <a:r>
              <a:rPr lang="en-US" sz="8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Củng</a:t>
            </a:r>
            <a:r>
              <a:rPr lang="en-US" sz="8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endParaRPr lang="en-US" sz="80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581400"/>
            <a:ext cx="16459200" cy="6248400"/>
          </a:xfrm>
        </p:spPr>
        <p:txBody>
          <a:bodyPr/>
          <a:lstStyle/>
          <a:p>
            <a:pPr marL="1219200" indent="-1219200"/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Trong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bài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này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các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em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cần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nắm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được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các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dạng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bài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tập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liên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quan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 smtClean="0">
                <a:solidFill>
                  <a:srgbClr val="005000"/>
                </a:solidFill>
                <a:latin typeface="Times New Roman" panose="02020603050405020304" pitchFamily="18" charset="0"/>
              </a:rPr>
              <a:t>đến</a:t>
            </a:r>
            <a:r>
              <a:rPr lang="en-US" i="1" u="sng" dirty="0" smtClean="0">
                <a:solidFill>
                  <a:srgbClr val="005000"/>
                </a:solidFill>
                <a:latin typeface="Times New Roman" panose="02020603050405020304" pitchFamily="18" charset="0"/>
              </a:rPr>
              <a:t> </a:t>
            </a:r>
          </a:p>
          <a:p>
            <a:pPr marL="1219200" indent="-1219200">
              <a:buFontTx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nghĩa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L="1219200" indent="-1219200">
              <a:buFontTx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chất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L="1219200" indent="-1219200">
              <a:buFontTx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giác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biệt</a:t>
            </a:r>
            <a:endParaRPr lang="vi-VN" dirty="0" smtClean="0">
              <a:latin typeface="Times New Roman" panose="02020603050405020304" pitchFamily="18" charset="0"/>
            </a:endParaRPr>
          </a:p>
          <a:p>
            <a:pPr marL="1219200" indent="-1219200">
              <a:buFontTx/>
              <a:buAutoNum type="arabicPeriod"/>
            </a:pPr>
            <a:r>
              <a:rPr lang="vi-VN" dirty="0" smtClean="0">
                <a:latin typeface="Times New Roman" panose="02020603050405020304" pitchFamily="18" charset="0"/>
              </a:rPr>
              <a:t>Góc giữa hai vectơ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L="1219200" indent="-1219200">
              <a:buNone/>
            </a:pPr>
            <a:endParaRPr 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2400" y="7299120"/>
            <a:ext cx="23850599" cy="6154823"/>
            <a:chOff x="1076414" y="4334859"/>
            <a:chExt cx="31801866" cy="615482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31345011" cy="5818591"/>
              <a:chOff x="637542" y="1083939"/>
              <a:chExt cx="12343335" cy="229080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12343335" cy="229080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7025734" cy="824978"/>
              <a:chOff x="166396" y="8712046"/>
              <a:chExt cx="7025734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659436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7" y="8712046"/>
                <a:ext cx="626001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CE72D345-4771-46CB-9FC9-3DE24B632256}"/>
                  </a:ext>
                </a:extLst>
              </p:cNvPr>
              <p:cNvSpPr txBox="1"/>
              <p:nvPr/>
            </p:nvSpPr>
            <p:spPr>
              <a:xfrm>
                <a:off x="3352800" y="10668000"/>
                <a:ext cx="312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𝜶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E72D345-4771-46CB-9FC9-3DE24B63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0668000"/>
                <a:ext cx="3124200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AE20AB3B-7C36-4B84-9080-322C46B48AB3}"/>
                  </a:ext>
                </a:extLst>
              </p:cNvPr>
              <p:cNvSpPr txBox="1"/>
              <p:nvPr/>
            </p:nvSpPr>
            <p:spPr>
              <a:xfrm>
                <a:off x="6934200" y="10668000"/>
                <a:ext cx="312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𝜶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20AB3B-7C36-4B84-9080-322C46B48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0668000"/>
                <a:ext cx="3124200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B5D855A-0C02-4CF7-8AD7-08C70A03560B}"/>
                  </a:ext>
                </a:extLst>
              </p:cNvPr>
              <p:cNvSpPr txBox="1"/>
              <p:nvPr/>
            </p:nvSpPr>
            <p:spPr>
              <a:xfrm>
                <a:off x="10744200" y="10439400"/>
                <a:ext cx="5310238" cy="1375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𝒕𝒂𝒏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𝜶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(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B5D855A-0C02-4CF7-8AD7-08C70A035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10439400"/>
                <a:ext cx="5310238" cy="13755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A570B1F-35FD-4472-80C2-4A4FE27A6057}"/>
                  </a:ext>
                </a:extLst>
              </p:cNvPr>
              <p:cNvSpPr txBox="1"/>
              <p:nvPr/>
            </p:nvSpPr>
            <p:spPr>
              <a:xfrm>
                <a:off x="16611600" y="10363200"/>
                <a:ext cx="5529107" cy="1377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𝒄𝒐𝒕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𝜶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(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570B1F-35FD-4472-80C2-4A4FE27A6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10363200"/>
                <a:ext cx="5529107" cy="13776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270A061-6380-4DEE-8856-D0AFA43D516B}"/>
                  </a:ext>
                </a:extLst>
              </p:cNvPr>
              <p:cNvSpPr txBox="1"/>
              <p:nvPr/>
            </p:nvSpPr>
            <p:spPr>
              <a:xfrm>
                <a:off x="914400" y="8435571"/>
                <a:ext cx="22783800" cy="161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270A061-6380-4DEE-8856-D0AFA43D5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435571"/>
                <a:ext cx="22783800" cy="1611147"/>
              </a:xfrm>
              <a:prstGeom prst="rect">
                <a:avLst/>
              </a:prstGeom>
              <a:blipFill rotWithShape="0">
                <a:blip r:embed="rId7"/>
                <a:stretch>
                  <a:fillRect l="-1204" t="-7197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4CCC0AF2-A502-408E-B612-9BAAF7C09D72}"/>
                  </a:ext>
                </a:extLst>
              </p:cNvPr>
              <p:cNvSpPr txBox="1"/>
              <p:nvPr/>
            </p:nvSpPr>
            <p:spPr>
              <a:xfrm>
                <a:off x="914400" y="12115800"/>
                <a:ext cx="2278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𝒄𝒐𝒕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CC0AF2-A502-408E-B612-9BAAF7C09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115800"/>
                <a:ext cx="22783800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04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Diagram&#10;&#10;Description automatically generated">
            <a:extLst>
              <a:ext uri="{FF2B5EF4-FFF2-40B4-BE49-F238E27FC236}">
                <a16:creationId xmlns="" xmlns:a16="http://schemas.microsoft.com/office/drawing/2014/main" id="{04F70058-8163-4C44-966F-C2CDF16E39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97" y="1354123"/>
            <a:ext cx="9168403" cy="60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4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352800" y="6096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b="1" i="1" u="sng">
                <a:latin typeface="Times New Roman" panose="02020603050405020304" pitchFamily="18" charset="0"/>
              </a:rPr>
              <a:t>Tiết 14 :</a:t>
            </a:r>
            <a:r>
              <a:rPr lang="en-US" sz="6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7" name="Rectangle 19"/>
          <p:cNvSpPr>
            <a:spLocks noChangeArrowheads="1"/>
          </p:cNvSpPr>
          <p:nvPr/>
        </p:nvSpPr>
        <p:spPr bwMode="auto">
          <a:xfrm>
            <a:off x="4114800" y="2286000"/>
            <a:ext cx="15697200" cy="305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7676"/>
              </a:lnSpc>
            </a:pPr>
            <a:r>
              <a:rPr lang="en-US" sz="6400" b="1" u="sng" dirty="0">
                <a:latin typeface="Times New Roman" panose="02020603050405020304" pitchFamily="18" charset="0"/>
              </a:rPr>
              <a:t>BT4/ SGK </a:t>
            </a:r>
            <a:r>
              <a:rPr lang="en-US" sz="6400" b="1" u="sng" dirty="0" err="1">
                <a:latin typeface="Times New Roman" panose="02020603050405020304" pitchFamily="18" charset="0"/>
              </a:rPr>
              <a:t>trang</a:t>
            </a:r>
            <a:r>
              <a:rPr lang="en-US" sz="6400" b="1" u="sng" dirty="0">
                <a:latin typeface="Times New Roman" panose="02020603050405020304" pitchFamily="18" charset="0"/>
              </a:rPr>
              <a:t> 40: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ts val="7676"/>
              </a:lnSpc>
            </a:pP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Chứng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minh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mọi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</a:t>
            </a:r>
          </a:p>
          <a:p>
            <a:pPr eaLnBrk="1" hangingPunct="1">
              <a:lnSpc>
                <a:spcPts val="7676"/>
              </a:lnSpc>
            </a:pP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ta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đều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</a:t>
            </a:r>
            <a:endParaRPr lang="en-US" sz="6400" baseline="30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233526" y="3228977"/>
          <a:ext cx="59436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3" imgW="1206360" imgH="253800" progId="Equation.DSMT4">
                  <p:embed/>
                </p:oleObj>
              </mc:Choice>
              <mc:Fallback>
                <p:oleObj name="Equation" r:id="rId3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3526" y="3228977"/>
                        <a:ext cx="594360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467601" y="4206876"/>
          <a:ext cx="6257926" cy="106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5" imgW="1269720" imgH="215640" progId="Equation.DSMT4">
                  <p:embed/>
                </p:oleObj>
              </mc:Choice>
              <mc:Fallback>
                <p:oleObj name="Equation" r:id="rId5" imgW="1269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4206876"/>
                        <a:ext cx="6257926" cy="1063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0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mmprod_question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641601" y="3311526"/>
            <a:ext cx="17672050" cy="5359401"/>
            <a:chOff x="-128" y="1043"/>
            <a:chExt cx="5566" cy="1688"/>
          </a:xfrm>
        </p:grpSpPr>
        <p:sp>
          <p:nvSpPr>
            <p:cNvPr id="23558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128" y="2462"/>
              <a:ext cx="50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 dirty="0" err="1" smtClean="0">
                  <a:solidFill>
                    <a:schemeClr val="tx2"/>
                  </a:solidFill>
                </a:rPr>
                <a:t>Xét</a:t>
              </a:r>
              <a:r>
                <a:rPr lang="en-US" sz="4800" dirty="0" smtClean="0">
                  <a:solidFill>
                    <a:schemeClr val="tx2"/>
                  </a:solidFill>
                </a:rPr>
                <a:t>                  ta </a:t>
              </a:r>
              <a:r>
                <a:rPr lang="en-US" sz="4800" dirty="0" err="1">
                  <a:solidFill>
                    <a:schemeClr val="tx2"/>
                  </a:solidFill>
                </a:rPr>
                <a:t>có</a:t>
              </a:r>
              <a:r>
                <a:rPr lang="en-US" sz="4800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23559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4" y="1043"/>
              <a:ext cx="50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>
                  <a:solidFill>
                    <a:schemeClr val="tx2"/>
                  </a:solidFill>
                </a:rPr>
                <a:t>                                              </a:t>
              </a:r>
            </a:p>
          </p:txBody>
        </p:sp>
        <p:grpSp>
          <p:nvGrpSpPr>
            <p:cNvPr id="23560" name="Group 6"/>
            <p:cNvGrpSpPr>
              <a:grpSpLocks/>
            </p:cNvGrpSpPr>
            <p:nvPr/>
          </p:nvGrpSpPr>
          <p:grpSpPr bwMode="auto">
            <a:xfrm>
              <a:off x="384" y="1312"/>
              <a:ext cx="2108" cy="269"/>
              <a:chOff x="384" y="1312"/>
              <a:chExt cx="2108" cy="269"/>
            </a:xfrm>
          </p:grpSpPr>
          <p:sp>
            <p:nvSpPr>
              <p:cNvPr id="2356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6" y="1312"/>
                <a:ext cx="18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sz="4800">
                    <a:solidFill>
                      <a:schemeClr val="tx2"/>
                    </a:solidFill>
                  </a:rPr>
                  <a:t>   </a:t>
                </a:r>
              </a:p>
            </p:txBody>
          </p:sp>
          <p:sp>
            <p:nvSpPr>
              <p:cNvPr id="2356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84" y="1312"/>
                <a:ext cx="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endParaRPr lang="en-US" sz="4800">
                  <a:solidFill>
                    <a:schemeClr val="tx2"/>
                  </a:solidFill>
                </a:endParaRPr>
              </a:p>
            </p:txBody>
          </p:sp>
        </p:grpSp>
      </p:grpSp>
      <p:graphicFrame>
        <p:nvGraphicFramePr>
          <p:cNvPr id="23557" name="Object 2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6079494"/>
              </p:ext>
            </p:extLst>
          </p:nvPr>
        </p:nvGraphicFramePr>
        <p:xfrm>
          <a:off x="3664324" y="9247953"/>
          <a:ext cx="121920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1" name="Equation" r:id="rId9" imgW="4736880" imgH="279360" progId="Equation.DSMT4">
                  <p:embed/>
                </p:oleObj>
              </mc:Choice>
              <mc:Fallback>
                <p:oleObj name="Equation" r:id="rId9" imgW="473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324" y="9247953"/>
                        <a:ext cx="121920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901" y="1974851"/>
            <a:ext cx="73533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21983" y="3679699"/>
                <a:ext cx="12192000" cy="34851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ới</a:t>
                </a:r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p>
                    <m:r>
                      <a:rPr lang="en-US" sz="44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44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𝛼</m:t>
                    </m:r>
                    <m:r>
                      <a:rPr lang="en-US" sz="44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ta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𝑥𝑂𝑀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44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83" y="3679699"/>
                <a:ext cx="12192000" cy="3485185"/>
              </a:xfrm>
              <a:prstGeom prst="rect">
                <a:avLst/>
              </a:prstGeom>
              <a:blipFill rotWithShape="0">
                <a:blip r:embed="rId12"/>
                <a:stretch>
                  <a:fillRect l="-2000" t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00137"/>
              </p:ext>
            </p:extLst>
          </p:nvPr>
        </p:nvGraphicFramePr>
        <p:xfrm>
          <a:off x="2641601" y="6662372"/>
          <a:ext cx="5376382" cy="72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2" name="Equation" r:id="rId13" imgW="1498320" imgH="203040" progId="Equation.DSMT4">
                  <p:embed/>
                </p:oleObj>
              </mc:Choice>
              <mc:Fallback>
                <p:oleObj name="Equation" r:id="rId13" imgW="1498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1601" y="6662372"/>
                        <a:ext cx="5376382" cy="729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81107"/>
              </p:ext>
            </p:extLst>
          </p:nvPr>
        </p:nvGraphicFramePr>
        <p:xfrm>
          <a:off x="3962400" y="7816852"/>
          <a:ext cx="1905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3" name="Equation" r:id="rId15" imgW="507960" imgH="177480" progId="Equation.DSMT4">
                  <p:embed/>
                </p:oleObj>
              </mc:Choice>
              <mc:Fallback>
                <p:oleObj name="Equation" r:id="rId15" imgW="507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62400" y="7816852"/>
                        <a:ext cx="19050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39107"/>
              </p:ext>
            </p:extLst>
          </p:nvPr>
        </p:nvGraphicFramePr>
        <p:xfrm>
          <a:off x="11201400" y="10363200"/>
          <a:ext cx="4190999" cy="71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4" name="Equation" r:id="rId17" imgW="1346040" imgH="228600" progId="Equation.DSMT4">
                  <p:embed/>
                </p:oleObj>
              </mc:Choice>
              <mc:Fallback>
                <p:oleObj name="Equation" r:id="rId17" imgW="1346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201400" y="10363200"/>
                        <a:ext cx="4190999" cy="711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81106" y="2395909"/>
            <a:ext cx="30295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6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352800" y="6096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b="1" i="1" u="sng">
                <a:latin typeface="Times New Roman" panose="02020603050405020304" pitchFamily="18" charset="0"/>
              </a:rPr>
              <a:t>Tiết 14 :</a:t>
            </a:r>
            <a:r>
              <a:rPr lang="en-US" sz="6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2724150" y="3276600"/>
            <a:ext cx="16459200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7676"/>
              </a:lnSpc>
            </a:pPr>
            <a:r>
              <a:rPr lang="en-US" sz="6400" b="1" u="sng" dirty="0">
                <a:latin typeface="Times New Roman" panose="02020603050405020304" pitchFamily="18" charset="0"/>
              </a:rPr>
              <a:t>BT5/ SGK </a:t>
            </a:r>
            <a:r>
              <a:rPr lang="en-US" sz="6400" b="1" u="sng" dirty="0" err="1">
                <a:latin typeface="Times New Roman" panose="02020603050405020304" pitchFamily="18" charset="0"/>
              </a:rPr>
              <a:t>trang</a:t>
            </a:r>
            <a:r>
              <a:rPr lang="en-US" sz="6400" b="1" u="sng" dirty="0">
                <a:latin typeface="Times New Roman" panose="02020603050405020304" pitchFamily="18" charset="0"/>
              </a:rPr>
              <a:t> 40: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ts val="7676"/>
              </a:lnSpc>
            </a:pP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Cho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   ,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trị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biểu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sz="6400" dirty="0">
                <a:solidFill>
                  <a:srgbClr val="0070C0"/>
                </a:solidFill>
                <a:latin typeface="Times New Roman" panose="02020603050405020304" pitchFamily="18" charset="0"/>
              </a:rPr>
              <a:t>:        </a:t>
            </a:r>
            <a:endParaRPr lang="en-US" sz="6400" baseline="30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76516"/>
              </p:ext>
            </p:extLst>
          </p:nvPr>
        </p:nvGraphicFramePr>
        <p:xfrm>
          <a:off x="8077200" y="3733800"/>
          <a:ext cx="3314700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733800"/>
                        <a:ext cx="3314700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166773"/>
              </p:ext>
            </p:extLst>
          </p:nvPr>
        </p:nvGraphicFramePr>
        <p:xfrm>
          <a:off x="2819400" y="5410200"/>
          <a:ext cx="6696076" cy="106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5" imgW="1358640" imgH="215640" progId="Equation.DSMT4">
                  <p:embed/>
                </p:oleObj>
              </mc:Choice>
              <mc:Fallback>
                <p:oleObj name="Equation" r:id="rId5" imgW="1358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410200"/>
                        <a:ext cx="6696076" cy="1063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660320"/>
              </p:ext>
            </p:extLst>
          </p:nvPr>
        </p:nvGraphicFramePr>
        <p:xfrm>
          <a:off x="5775324" y="4568824"/>
          <a:ext cx="625476" cy="68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4" y="4568824"/>
                        <a:ext cx="625476" cy="688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4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2819400"/>
            <a:ext cx="3886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391996"/>
              </p:ext>
            </p:extLst>
          </p:nvPr>
        </p:nvGraphicFramePr>
        <p:xfrm>
          <a:off x="2971800" y="4792663"/>
          <a:ext cx="58213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3" imgW="1180800" imgH="215640" progId="Equation.DSMT4">
                  <p:embed/>
                </p:oleObj>
              </mc:Choice>
              <mc:Fallback>
                <p:oleObj name="Equation" r:id="rId3" imgW="1180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92663"/>
                        <a:ext cx="582136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07159"/>
              </p:ext>
            </p:extLst>
          </p:nvPr>
        </p:nvGraphicFramePr>
        <p:xfrm>
          <a:off x="10363200" y="4273550"/>
          <a:ext cx="797560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5" imgW="1638000" imgH="431640" progId="Equation.DSMT4">
                  <p:embed/>
                </p:oleObj>
              </mc:Choice>
              <mc:Fallback>
                <p:oleObj name="Equation" r:id="rId5" imgW="1638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63200" y="4273550"/>
                        <a:ext cx="7975600" cy="210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76452"/>
              </p:ext>
            </p:extLst>
          </p:nvPr>
        </p:nvGraphicFramePr>
        <p:xfrm>
          <a:off x="1866900" y="6238875"/>
          <a:ext cx="8323263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7" imgW="1688760" imgH="431640" progId="Equation.DSMT4">
                  <p:embed/>
                </p:oleObj>
              </mc:Choice>
              <mc:Fallback>
                <p:oleObj name="Equation" r:id="rId7" imgW="1688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6238875"/>
                        <a:ext cx="8323263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6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mprod_title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066800" y="1738498"/>
            <a:ext cx="16002000" cy="26049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TN1: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nửa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tròn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đơn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vị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M(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a;b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)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xOM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= α, (0° ≤ α ≤ 180°) sin α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sz="48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31" name="Group 222"/>
          <p:cNvGrpSpPr>
            <a:grpSpLocks/>
          </p:cNvGrpSpPr>
          <p:nvPr/>
        </p:nvGrpSpPr>
        <p:grpSpPr bwMode="auto">
          <a:xfrm>
            <a:off x="17560927" y="41276"/>
            <a:ext cx="1184274" cy="161924"/>
            <a:chOff x="4328" y="13"/>
            <a:chExt cx="373" cy="51"/>
          </a:xfrm>
        </p:grpSpPr>
        <p:sp>
          <p:nvSpPr>
            <p:cNvPr id="9241" name="Line 220"/>
            <p:cNvSpPr>
              <a:spLocks noChangeShapeType="1"/>
            </p:cNvSpPr>
            <p:nvPr/>
          </p:nvSpPr>
          <p:spPr bwMode="auto">
            <a:xfrm flipV="1">
              <a:off x="4328" y="13"/>
              <a:ext cx="169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9242" name="Line 221"/>
            <p:cNvSpPr>
              <a:spLocks noChangeShapeType="1"/>
            </p:cNvSpPr>
            <p:nvPr/>
          </p:nvSpPr>
          <p:spPr bwMode="auto">
            <a:xfrm>
              <a:off x="4498" y="17"/>
              <a:ext cx="203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pic>
        <p:nvPicPr>
          <p:cNvPr id="9232" name="Picture 2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277" y="5486400"/>
            <a:ext cx="73533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34" name="mmprod_answer1009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74485" y="6021205"/>
            <a:ext cx="11179176" cy="730250"/>
            <a:chOff x="360" y="1200"/>
            <a:chExt cx="3521" cy="230"/>
          </a:xfrm>
        </p:grpSpPr>
        <p:sp>
          <p:nvSpPr>
            <p:cNvPr id="9235" name="mmprod_s2_104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96" y="1200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 dirty="0">
                  <a:solidFill>
                    <a:schemeClr val="tx2"/>
                  </a:solidFill>
                </a:rPr>
                <a:t>B) </a:t>
              </a:r>
            </a:p>
          </p:txBody>
        </p:sp>
        <p:sp>
          <p:nvSpPr>
            <p:cNvPr id="9236" name="mmprod_s1_102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6" y="1200"/>
              <a:ext cx="304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 dirty="0">
                  <a:solidFill>
                    <a:schemeClr val="tx2"/>
                  </a:solidFill>
                </a:rPr>
                <a:t>OH = a (</a:t>
              </a:r>
              <a:r>
                <a:rPr lang="en-US" sz="4800" dirty="0" err="1">
                  <a:solidFill>
                    <a:schemeClr val="tx2"/>
                  </a:solidFill>
                </a:rPr>
                <a:t>Hoành</a:t>
              </a:r>
              <a:r>
                <a:rPr lang="en-US" sz="4800" dirty="0">
                  <a:solidFill>
                    <a:schemeClr val="tx2"/>
                  </a:solidFill>
                </a:rPr>
                <a:t> </a:t>
              </a:r>
              <a:r>
                <a:rPr lang="en-US" sz="4800" dirty="0" err="1">
                  <a:solidFill>
                    <a:schemeClr val="tx2"/>
                  </a:solidFill>
                </a:rPr>
                <a:t>độ</a:t>
              </a:r>
              <a:r>
                <a:rPr lang="en-US" sz="4800" dirty="0">
                  <a:solidFill>
                    <a:schemeClr val="tx2"/>
                  </a:solidFill>
                </a:rPr>
                <a:t> </a:t>
              </a:r>
              <a:r>
                <a:rPr lang="en-US" sz="4800" dirty="0" err="1">
                  <a:solidFill>
                    <a:schemeClr val="tx2"/>
                  </a:solidFill>
                </a:rPr>
                <a:t>điểm</a:t>
              </a:r>
              <a:r>
                <a:rPr lang="en-US" sz="4800" dirty="0">
                  <a:solidFill>
                    <a:schemeClr val="tx2"/>
                  </a:solidFill>
                </a:rPr>
                <a:t> M)</a:t>
              </a:r>
            </a:p>
          </p:txBody>
        </p:sp>
        <p:pic>
          <p:nvPicPr>
            <p:cNvPr id="9237" name="mmprod_answer_input10092" descr="radio1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1251"/>
              <a:ext cx="12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mmprod_answer1009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74485" y="5067113"/>
            <a:ext cx="11236326" cy="784225"/>
            <a:chOff x="463" y="414"/>
            <a:chExt cx="3539" cy="247"/>
          </a:xfrm>
        </p:grpSpPr>
        <p:sp>
          <p:nvSpPr>
            <p:cNvPr id="34" name="mmprod_s2_104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17" y="414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 dirty="0" smtClean="0">
                  <a:solidFill>
                    <a:schemeClr val="tx2"/>
                  </a:solidFill>
                </a:rPr>
                <a:t>A) </a:t>
              </a:r>
              <a:endParaRPr lang="en-US" sz="4800" dirty="0">
                <a:solidFill>
                  <a:schemeClr val="tx2"/>
                </a:solidFill>
              </a:endParaRPr>
            </a:p>
          </p:txBody>
        </p:sp>
        <p:sp>
          <p:nvSpPr>
            <p:cNvPr id="35" name="mmprod_s1_102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57" y="431"/>
              <a:ext cx="304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 dirty="0" smtClean="0">
                  <a:solidFill>
                    <a:schemeClr val="tx2"/>
                  </a:solidFill>
                </a:rPr>
                <a:t>OK </a:t>
              </a:r>
              <a:r>
                <a:rPr lang="en-US" sz="4800" dirty="0">
                  <a:solidFill>
                    <a:schemeClr val="tx2"/>
                  </a:solidFill>
                </a:rPr>
                <a:t>= </a:t>
              </a:r>
              <a:r>
                <a:rPr lang="en-US" sz="4800" dirty="0" smtClean="0">
                  <a:solidFill>
                    <a:schemeClr val="tx2"/>
                  </a:solidFill>
                </a:rPr>
                <a:t>b (Tung </a:t>
              </a:r>
              <a:r>
                <a:rPr lang="en-US" sz="4800" dirty="0" err="1">
                  <a:solidFill>
                    <a:schemeClr val="tx2"/>
                  </a:solidFill>
                </a:rPr>
                <a:t>độ</a:t>
              </a:r>
              <a:r>
                <a:rPr lang="en-US" sz="4800" dirty="0">
                  <a:solidFill>
                    <a:schemeClr val="tx2"/>
                  </a:solidFill>
                </a:rPr>
                <a:t> </a:t>
              </a:r>
              <a:r>
                <a:rPr lang="en-US" sz="4800" dirty="0" err="1">
                  <a:solidFill>
                    <a:schemeClr val="tx2"/>
                  </a:solidFill>
                </a:rPr>
                <a:t>điểm</a:t>
              </a:r>
              <a:r>
                <a:rPr lang="en-US" sz="4800" dirty="0">
                  <a:solidFill>
                    <a:schemeClr val="tx2"/>
                  </a:solidFill>
                </a:rPr>
                <a:t> M)</a:t>
              </a:r>
            </a:p>
          </p:txBody>
        </p:sp>
        <p:pic>
          <p:nvPicPr>
            <p:cNvPr id="36" name="mmprod_answer_input10092" descr="radio1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516"/>
              <a:ext cx="12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482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mmprod_title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132751" y="1903505"/>
            <a:ext cx="16306800" cy="1127126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TN 2: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nửa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tròn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đơn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vị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M(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a;b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)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xOM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 = α, 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(0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≤ 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α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180°) </a:t>
            </a:r>
            <a:r>
              <a:rPr lang="en-US" sz="4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cos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</a:rPr>
              <a:t>α bằng</a:t>
            </a:r>
          </a:p>
        </p:txBody>
      </p:sp>
      <p:sp>
        <p:nvSpPr>
          <p:cNvPr id="10248" name="Line 32"/>
          <p:cNvSpPr>
            <a:spLocks noChangeShapeType="1"/>
          </p:cNvSpPr>
          <p:nvPr/>
        </p:nvSpPr>
        <p:spPr bwMode="auto">
          <a:xfrm>
            <a:off x="6248400" y="259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0254" name="Group 195"/>
          <p:cNvGrpSpPr>
            <a:grpSpLocks/>
          </p:cNvGrpSpPr>
          <p:nvPr/>
        </p:nvGrpSpPr>
        <p:grpSpPr bwMode="auto">
          <a:xfrm>
            <a:off x="17560927" y="1"/>
            <a:ext cx="1184274" cy="161926"/>
            <a:chOff x="4328" y="13"/>
            <a:chExt cx="373" cy="51"/>
          </a:xfrm>
        </p:grpSpPr>
        <p:sp>
          <p:nvSpPr>
            <p:cNvPr id="10264" name="Line 196"/>
            <p:cNvSpPr>
              <a:spLocks noChangeShapeType="1"/>
            </p:cNvSpPr>
            <p:nvPr/>
          </p:nvSpPr>
          <p:spPr bwMode="auto">
            <a:xfrm flipV="1">
              <a:off x="4328" y="13"/>
              <a:ext cx="169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0265" name="Line 197"/>
            <p:cNvSpPr>
              <a:spLocks noChangeShapeType="1"/>
            </p:cNvSpPr>
            <p:nvPr/>
          </p:nvSpPr>
          <p:spPr bwMode="auto">
            <a:xfrm>
              <a:off x="4498" y="17"/>
              <a:ext cx="203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pic>
        <p:nvPicPr>
          <p:cNvPr id="10255" name="Picture 19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852" y="3352800"/>
            <a:ext cx="73533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56" name="mmprod_answer1010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411662" y="3810190"/>
            <a:ext cx="10429876" cy="730250"/>
            <a:chOff x="736" y="803"/>
            <a:chExt cx="3285" cy="230"/>
          </a:xfrm>
        </p:grpSpPr>
        <p:sp>
          <p:nvSpPr>
            <p:cNvPr id="10261" name="mmprod_s2_10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36" y="803"/>
              <a:ext cx="25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>
                  <a:solidFill>
                    <a:schemeClr val="tx2"/>
                  </a:solidFill>
                </a:rPr>
                <a:t>A) </a:t>
              </a:r>
            </a:p>
          </p:txBody>
        </p:sp>
        <p:sp>
          <p:nvSpPr>
            <p:cNvPr id="10262" name="mmprod_s1_102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84" y="803"/>
              <a:ext cx="30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 dirty="0">
                  <a:solidFill>
                    <a:schemeClr val="tx2"/>
                  </a:solidFill>
                </a:rPr>
                <a:t>OH = a (</a:t>
              </a:r>
              <a:r>
                <a:rPr lang="en-US" sz="4800" dirty="0" err="1">
                  <a:solidFill>
                    <a:schemeClr val="tx2"/>
                  </a:solidFill>
                </a:rPr>
                <a:t>Hoành</a:t>
              </a:r>
              <a:r>
                <a:rPr lang="en-US" sz="4800" dirty="0">
                  <a:solidFill>
                    <a:schemeClr val="tx2"/>
                  </a:solidFill>
                </a:rPr>
                <a:t> </a:t>
              </a:r>
              <a:r>
                <a:rPr lang="en-US" sz="4800" dirty="0" err="1">
                  <a:solidFill>
                    <a:schemeClr val="tx2"/>
                  </a:solidFill>
                </a:rPr>
                <a:t>độ</a:t>
              </a:r>
              <a:r>
                <a:rPr lang="en-US" sz="4800" dirty="0">
                  <a:solidFill>
                    <a:schemeClr val="tx2"/>
                  </a:solidFill>
                </a:rPr>
                <a:t> </a:t>
              </a:r>
              <a:r>
                <a:rPr lang="en-US" sz="4800" dirty="0" err="1">
                  <a:solidFill>
                    <a:schemeClr val="tx2"/>
                  </a:solidFill>
                </a:rPr>
                <a:t>điểm</a:t>
              </a:r>
              <a:r>
                <a:rPr lang="en-US" sz="4800" dirty="0">
                  <a:solidFill>
                    <a:schemeClr val="tx2"/>
                  </a:solidFill>
                </a:rPr>
                <a:t> M)</a:t>
              </a:r>
            </a:p>
          </p:txBody>
        </p:sp>
      </p:grpSp>
      <p:grpSp>
        <p:nvGrpSpPr>
          <p:cNvPr id="10257" name="mmprod_answer1010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61568" y="5819775"/>
            <a:ext cx="11423651" cy="831850"/>
            <a:chOff x="183" y="1915"/>
            <a:chExt cx="3598" cy="262"/>
          </a:xfrm>
        </p:grpSpPr>
        <p:sp>
          <p:nvSpPr>
            <p:cNvPr id="10258" name="mmprod_s2_104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9" y="1915"/>
              <a:ext cx="26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 dirty="0">
                  <a:solidFill>
                    <a:schemeClr val="tx2"/>
                  </a:solidFill>
                </a:rPr>
                <a:t>B) </a:t>
              </a:r>
            </a:p>
          </p:txBody>
        </p:sp>
        <p:sp>
          <p:nvSpPr>
            <p:cNvPr id="10259" name="mmprod_s1_102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36" y="1947"/>
              <a:ext cx="304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sz="4800" dirty="0">
                  <a:solidFill>
                    <a:schemeClr val="tx2"/>
                  </a:solidFill>
                </a:rPr>
                <a:t>OK = b (Tung </a:t>
              </a:r>
              <a:r>
                <a:rPr lang="en-US" sz="4800" dirty="0" err="1">
                  <a:solidFill>
                    <a:schemeClr val="tx2"/>
                  </a:solidFill>
                </a:rPr>
                <a:t>độ</a:t>
              </a:r>
              <a:r>
                <a:rPr lang="en-US" sz="4800" dirty="0">
                  <a:solidFill>
                    <a:schemeClr val="tx2"/>
                  </a:solidFill>
                </a:rPr>
                <a:t> </a:t>
              </a:r>
              <a:r>
                <a:rPr lang="en-US" sz="4800" dirty="0" err="1">
                  <a:solidFill>
                    <a:schemeClr val="tx2"/>
                  </a:solidFill>
                </a:rPr>
                <a:t>điểm</a:t>
              </a:r>
              <a:r>
                <a:rPr lang="en-US" sz="4800" dirty="0">
                  <a:solidFill>
                    <a:schemeClr val="tx2"/>
                  </a:solidFill>
                </a:rPr>
                <a:t> M)</a:t>
              </a:r>
            </a:p>
          </p:txBody>
        </p:sp>
        <p:pic>
          <p:nvPicPr>
            <p:cNvPr id="10260" name="mmprod_answer_input10103" descr="radio1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1998"/>
              <a:ext cx="12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mmprod_answer_input10103" descr="radio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4095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9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5]]&gt;&lt;/Left&gt;&lt;Top&gt;&lt;![CDATA[150]]&gt;&lt;/Top&gt;&lt;/ChangeData&gt;"/>
  <p:tag name="MMPROD_ID" val="1009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93&quot;&gt;&lt;property id=&quot;10020&quot; value=&quot;9&quot;/&gt;&lt;property id=&quot;10102&quot; value=&quot;0&quot;/&gt;&lt;property id=&quot;10191&quot; value=&quot;-1&quot;/&gt;&lt;/object&gt;"/>
  <p:tag name="MMPROD_COLLECTIONCONTAINERID" val="10087"/>
  <p:tag name="MMPROD_PARENTID" val="10086"/>
  <p:tag name="MMPROD_ANSWERLETTER" val="B)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5]]&gt;&lt;/Left&gt;&lt;Top&gt;&lt;![CDATA[150]]&gt;&lt;/Top&gt;&lt;/ChangeData&gt;"/>
  <p:tag name="MMPROD_ID" val="1009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93&quot;&gt;&lt;property id=&quot;10020&quot; value=&quot;9&quot;/&gt;&lt;property id=&quot;10102&quot; value=&quot;0&quot;/&gt;&lt;property id=&quot;10191&quot; value=&quot;-1&quot;/&gt;&lt;/object&gt;"/>
  <p:tag name="MMPROD_COLLECTIONCONTAINERID" val="10087"/>
  <p:tag name="MMPROD_PARENTID" val="10086"/>
  <p:tag name="MMPROD_ANSWERLETTER" val="B)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92]]&gt;&lt;/Left&gt;&lt;Top&gt;&lt;![CDATA[142.75]]&gt;&lt;/Top&gt;&lt;/ChangeData&gt;"/>
  <p:tag name="MMPROD_ABSOLUTEPOSITIONID" val="10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OH = a (Hoành độ điểm M)]]&gt;&lt;/Text&gt;&lt;FontSize&gt;&lt;![CDATA[24]]&gt;&lt;/FontSize&gt;&lt;Left&gt;&lt;![CDATA[122]]&gt;&lt;/Left&gt;&lt;Top&gt;&lt;![CDATA[142.75]]&gt;&lt;/Top&gt;&lt;/ChangeData&gt;"/>
  <p:tag name="MMPROD_ABSOLUTEPOSITIONID" val="10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92]]&gt;&lt;/Left&gt;&lt;Top&gt;&lt;![CDATA[142.75]]&gt;&lt;/Top&gt;&lt;/ChangeData&gt;"/>
  <p:tag name="MMPROD_ABSOLUTEPOSITIONID" val="10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OH = a (Hoành độ điểm M)]]&gt;&lt;/Text&gt;&lt;FontSize&gt;&lt;![CDATA[24]]&gt;&lt;/FontSize&gt;&lt;Left&gt;&lt;![CDATA[122]]&gt;&lt;/Left&gt;&lt;Top&gt;&lt;![CDATA[142.75]]&gt;&lt;/Top&gt;&lt;/ChangeData&gt;"/>
  <p:tag name="MMPROD_ABSOLUTEPOSITIONID" val="10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6]]&gt;&lt;/SlideID&gt;&lt;/ChangeData&gt;"/>
  <p:tag name="MMPROD_PASSDATA" val="&lt;object type=&quot;10050&quot; unique_id=&quot;10099&quot;&gt;&lt;property id=&quot;10020&quot; value=&quot;2&quot;/&gt;&lt;property id=&quot;10102&quot; value=&quot;0&quot;/&gt;&lt;property id=&quot;10191&quot; value=&quot;10&quot;/&gt;&lt;/object&gt;"/>
  <p:tag name="MMPROD_FAILDATA" val="&lt;object type=&quot;10051&quot; unique_id=&quot;10100&quot;&gt;&lt;property id=&quot;10020&quot; value=&quot;2&quot;/&gt;&lt;property id=&quot;10102&quot; value=&quot;0&quot;/&gt;&lt;property id=&quot;10191&quot; value=&quot;11&quot;/&gt;&lt;/object&gt;"/>
  <p:tag name="MMPROD_ID" val="10097"/>
  <p:tag name="MMPROD_TYPE" val="10008"/>
  <p:tag name="MMPROD_DATA" val="&lt;property id=&quot;10026&quot; value=&quot;10&quot;/&gt;&lt;property id=&quot;10027&quot; value=&quot;Interaction10097&quot;/&gt;&lt;property id=&quot;10028&quot; value=&quot;0&quot;/&gt;&lt;property id=&quot;10063&quot; value=&quot;2&quot;/&gt;&lt;property id=&quot;10070&quot; value=&quot;Hoạt động hình thành định nghĩa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446165994,D:\2014-2015\E-learning 2014-2015\GIA TRI LUONG GIAC CUA MOT CUNG\Media.ppcx"/>
  <p:tag name="PPSNARRATION" val="4,446165994,D:\E-learning thptmuonma nop so\GIA TRI LUONG GIAC CUA MOT CUNG\Media.ppcx"/>
  <p:tag name="MMPROD_ANSWERCOUN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86"/>
  <p:tag name="MMPROD_ABSOLUTEPOSITIONID" val="100"/>
  <p:tag name="MMPROD_LASTVALUES" val="&lt;ChangeData&gt;&lt;Text&gt;&lt;![CDATA[HĐ3: Trên nửa đường tròn đơn vị cho M(a;b) sao cho xOM = α, (0° ≤ α ≤ 180°) cosα bằng]]&gt;&lt;/Text&gt;&lt;FontSize&gt;&lt;![CDATA[24]]&gt;&lt;/FontSize&gt;&lt;Left&gt;&lt;![CDATA[0]]&gt;&lt;/Left&gt;&lt;Top&gt;&lt;![CDATA[0]]&gt;&lt;/Top&gt;&lt;/Change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3]]&gt;&lt;/SlideID&gt;&lt;/ChangeData&gt;"/>
  <p:tag name="MMPROD_PASSDATA" val="&lt;object type=&quot;10050&quot; unique_id=&quot;10386&quot;&gt;&lt;property id=&quot;10020&quot; value=&quot;2&quot;/&gt;&lt;property id=&quot;10191&quot; value=&quot;22&quot;/&gt;&lt;/object&gt;"/>
  <p:tag name="MMPROD_FAILDATA" val="&lt;object type=&quot;10051&quot; unique_id=&quot;10387&quot;&gt;&lt;property id=&quot;10020&quot; value=&quot;2&quot;/&gt;&lt;property id=&quot;10191&quot; value=&quot;24&quot;/&gt;&lt;/object&gt;"/>
  <p:tag name="MMPROD_ID" val="10384"/>
  <p:tag name="MMPROD_TYPE" val="10011"/>
  <p:tag name="MMPROD_DATA" val="&lt;property id=&quot;10025&quot; value=&quot;300&quot;/&gt;&lt;property id=&quot;10026&quot; value=&quot;10&quot;/&gt;&lt;property id=&quot;10027&quot; value=&quot;Interaction10384&quot;/&gt;&lt;property id=&quot;10028&quot; value=&quot;0&quot;/&gt;&lt;property id=&quot;10070&quot; value=&quot;Hoạt động dẫn đến công thức lượng giác cơ bản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10413"/>
  <p:tag name="QUIZCLIPSSOURCE" val="446165994,D:\2014-2015\E-learning 2014-2015\GIA TRI LUONG GIAC CUA MOT CUNG\Media.ppcx"/>
  <p:tag name="PPSNARRATION" val="54,446165994,D:\E-learning thptmuonma nop so\GIA TRI LUONG GIAC CUA MOT CUNG\Media.ppcx"/>
  <p:tag name="MMPROD_ANSWERCOUN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62.5]]&gt;&lt;/Left&gt;&lt;Top&gt;&lt;![CDATA[100.375]]&gt;&lt;/Top&gt;&lt;/ChangeData&gt;"/>
  <p:tag name="MMPROD_ID" val="10101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02&quot;&gt;&lt;property id=&quot;10020&quot; value=&quot;9&quot;/&gt;&lt;property id=&quot;10102&quot; value=&quot;0&quot;/&gt;&lt;property id=&quot;10191&quot; value=&quot;-1&quot;/&gt;&lt;/object&gt;"/>
  <p:tag name="MMPROD_COLLECTIONCONTAINERID" val="10098"/>
  <p:tag name="MMPROD_PARENTID" val="10097"/>
  <p:tag name="MMPROD_ANSWERLETTER" val="A)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62.5]]&gt;&lt;/Left&gt;&lt;Top&gt;&lt;![CDATA[142.75]]&gt;&lt;/Top&gt;&lt;/ChangeData&gt;"/>
  <p:tag name="MMPROD_ID" val="1010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04&quot;&gt;&lt;property id=&quot;10020&quot; value=&quot;9&quot;/&gt;&lt;property id=&quot;10102&quot; value=&quot;0&quot;/&gt;&lt;property id=&quot;10191&quot; value=&quot;-1&quot;/&gt;&lt;/object&gt;"/>
  <p:tag name="MMPROD_COLLECTIONCONTAINERID" val="10098"/>
  <p:tag name="MMPROD_PARENTID" val="10097"/>
  <p:tag name="MMPROD_ANSWERLETTER" val="B)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92]]&gt;&lt;/Left&gt;&lt;Top&gt;&lt;![CDATA[142.75]]&gt;&lt;/Top&gt;&lt;/ChangeData&gt;"/>
  <p:tag name="MMPROD_ABSOLUTEPOSITIONID" val="10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OK = b (Tung độ điểm M)]]&gt;&lt;/Text&gt;&lt;FontSize&gt;&lt;![CDATA[24]]&gt;&lt;/FontSize&gt;&lt;Left&gt;&lt;![CDATA[122]]&gt;&lt;/Left&gt;&lt;Top&gt;&lt;![CDATA[142.75]]&gt;&lt;/Top&gt;&lt;/ChangeData&gt;"/>
  <p:tag name="MMPROD_ABSOLUTEPOSITIONID" val="10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92]]&gt;&lt;/Left&gt;&lt;Top&gt;&lt;![CDATA[100.375]]&gt;&lt;/Top&gt;&lt;/ChangeData&gt;"/>
  <p:tag name="MMPROD_ABSOLUTEPOSITIONID" val="10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OH = a (Hoành độ điểm M)]]&gt;&lt;/Text&gt;&lt;FontSize&gt;&lt;![CDATA[24]]&gt;&lt;/FontSize&gt;&lt;Left&gt;&lt;![CDATA[123]]&gt;&lt;/Left&gt;&lt;Top&gt;&lt;![CDATA[100.375]]&gt;&lt;/Top&gt;&lt;/ChangeData&gt;"/>
  <p:tag name="MMPROD_ABSOLUTEPOSITIONID" val="10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84"/>
  <p:tag name="MMPROD_ABSOLUTEPOSITIONID" val="102"/>
  <p:tag name="MMPROD_DATA" val="Quan sát hình vẽ bên và dựa vào định lý pitago ta có                                               &amp;lt;1&amp;gt;   &amp;#x0D;&amp;#x0A;"/>
  <p:tag name="MMPROD_FILLBLANKQUESTIONCHANG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an sát hình vẽ bên và dựa vào định lý ]]&gt;&lt;/Text&gt;&lt;FontSize&gt;&lt;![CDATA[28]]&gt;&lt;/FontSize&gt;&lt;Left&gt;&lt;![CDATA[0]]&gt;&lt;/Left&gt;&lt;Top&gt;&lt;![CDATA[0]]&gt;&lt;/Top&gt;&lt;/Change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pitago ta có:                                              ]]&gt;&lt;/Text&gt;&lt;FontSize&gt;&lt;![CDATA[28]]&gt;&lt;/FontSize&gt;&lt;Left&gt;&lt;![CDATA[0]]&gt;&lt;/Left&gt;&lt;Top&gt;&lt;![CDATA[0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&amp;lt;&amp;lt;1&amp;gt;XXXXXXXX&amp;gt;    ]]&gt;&lt;/Text&gt;&lt;FontSize&gt;&lt;![CDATA[28]]&gt;&lt;/FontSize&gt;&lt;Left&gt;&lt;![CDATA[0]]&gt;&lt;/Left&gt;&lt;Top&gt;&lt;![CDATA[0]]&gt;&lt;/Top&gt;&lt;/ChangeData&gt;"/>
  <p:tag name="MMPROD_SEGMENT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5]]&gt;&lt;/SlideID&gt;&lt;/ChangeData&gt;"/>
  <p:tag name="MMPROD_PASSDATA" val="&lt;object type=&quot;10050&quot; unique_id=&quot;10088&quot;&gt;&lt;property id=&quot;10020&quot; value=&quot;2&quot;/&gt;&lt;property id=&quot;10102&quot; value=&quot;0&quot;/&gt;&lt;property id=&quot;10191&quot; value=&quot;8&quot;/&gt;&lt;/object&gt;"/>
  <p:tag name="MMPROD_FAILDATA" val="&lt;object type=&quot;10051&quot; unique_id=&quot;10089&quot;&gt;&lt;property id=&quot;10020&quot; value=&quot;2&quot;/&gt;&lt;property id=&quot;10102&quot; value=&quot;0&quot;/&gt;&lt;property id=&quot;10191&quot; value=&quot;9&quot;/&gt;&lt;/object&gt;"/>
  <p:tag name="MMPROD_ID" val="10086"/>
  <p:tag name="MMPROD_TYPE" val="10008"/>
  <p:tag name="MMPROD_DATA" val="&lt;property id=&quot;10026&quot; value=&quot;10&quot;/&gt;&lt;property id=&quot;10027&quot; value=&quot;Interaction10086&quot;/&gt;&lt;property id=&quot;10028&quot; value=&quot;0&quot;/&gt;&lt;property id=&quot;10063&quot; value=&quot;2&quot;/&gt;&lt;property id=&quot;10070&quot; value=&quot;Hoạt động hình thành định nghĩa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446165994,D:\2014-2015\E-learning 2014-2015\GIA TRI LUONG GIAC CUA MOT CUNG\Media.ppcx"/>
  <p:tag name="PPSNARRATION" val="3,446165994,D:\E-learning thptmuonma nop so\GIA TRI LUONG GIAC CUA MOT CUNG\Media.ppcx"/>
  <p:tag name="MMPROD_ANSWERCOUN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86"/>
  <p:tag name="MMPROD_ABSOLUTEPOSITIONID" val="100"/>
  <p:tag name="MMPROD_LASTVALUES" val="&lt;ChangeData&gt;&lt;Text&gt;&lt;![CDATA[&amp;#x0D;&amp;#x0A;HĐ2: Trên nửa đường tròn đơn vị cho M(a;b) sao cho xOM = α, (0° ≤ α ≤ 180°) sin α bằng&amp;#x0D;&amp;#x0A;]]&gt;&lt;/Text&gt;&lt;FontSize&gt;&lt;![CDATA[24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4785</TotalTime>
  <Words>754</Words>
  <Application>Microsoft Office PowerPoint</Application>
  <PresentationFormat>Custom</PresentationFormat>
  <Paragraphs>180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Symbol</vt:lpstr>
      <vt:lpstr>Tahoma</vt:lpstr>
      <vt:lpstr>Tiffany</vt:lpstr>
      <vt:lpstr>Times New Roman</vt:lpstr>
      <vt:lpstr>Webdings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TN1: Trên nửa đường tròn đơn vị cho M(a;b) sao cho xOM = α, (0° ≤ α ≤ 180°) sin α bằng </vt:lpstr>
      <vt:lpstr>TN 2: Trên nửa đường tròn đơn vị cho M(a;b) sao cho xOM = α, (0° ≤ α ≤ 180°) cosα bằng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Administrator</cp:lastModifiedBy>
  <cp:revision>469</cp:revision>
  <dcterms:created xsi:type="dcterms:W3CDTF">2013-08-31T11:42:51Z</dcterms:created>
  <dcterms:modified xsi:type="dcterms:W3CDTF">2021-09-03T14:21:43Z</dcterms:modified>
</cp:coreProperties>
</file>