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300" y="-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352C1-2436-42B9-B07E-9B62520B9552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9F728-0422-48B6-8479-B13957B488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5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6" name="Google Shape;166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:notes"/>
          <p:cNvSpPr txBox="1">
            <a:spLocks noGrp="1"/>
          </p:cNvSpPr>
          <p:nvPr>
            <p:ph type="sldNum" idx="12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36967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9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620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6"/>
          <p:cNvSpPr txBox="1">
            <a:spLocks noGrp="1"/>
          </p:cNvSpPr>
          <p:nvPr>
            <p:ph type="dt" idx="10"/>
          </p:nvPr>
        </p:nvSpPr>
        <p:spPr>
          <a:xfrm>
            <a:off x="609601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16"/>
          <p:cNvSpPr txBox="1">
            <a:spLocks noGrp="1"/>
          </p:cNvSpPr>
          <p:nvPr>
            <p:ph type="ft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sldNum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spcBef>
                <a:spcPts val="0"/>
              </a:spcBef>
              <a:buNone/>
              <a:defRPr sz="21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948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  <p15:guide id="2" pos="76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72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9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8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7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09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610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60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B2876-EBCF-45E8-9BFC-314A8D0DEF3B}" type="datetimeFigureOut">
              <a:rPr lang="en-US" smtClean="0"/>
              <a:t>26/4/2023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ADFB3-330E-4926-A0C6-D4CAA305F6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45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"/>
          <p:cNvSpPr/>
          <p:nvPr/>
        </p:nvSpPr>
        <p:spPr>
          <a:xfrm>
            <a:off x="648319" y="3009678"/>
            <a:ext cx="11195602" cy="3638318"/>
          </a:xfrm>
          <a:prstGeom prst="roundRect">
            <a:avLst>
              <a:gd name="adj" fmla="val 4570"/>
            </a:avLst>
          </a:prstGeom>
          <a:noFill/>
          <a:ln w="25400" cap="flat" cmpd="sng">
            <a:solidFill>
              <a:srgbClr val="135F8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5695" tIns="22847" rIns="45695" bIns="22847" anchor="ctr" anchorCtr="0">
            <a:noAutofit/>
          </a:bodyPr>
          <a:lstStyle/>
          <a:p>
            <a:pPr algn="ctr"/>
            <a:endParaRPr sz="215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5755" y="1747257"/>
            <a:ext cx="12198042" cy="393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695" tIns="22847" rIns="45695" bIns="22847" anchor="t" anchorCtr="0">
            <a:spAutoFit/>
          </a:bodyPr>
          <a:lstStyle/>
          <a:p>
            <a:pPr algn="ctr">
              <a:lnSpc>
                <a:spcPct val="93750"/>
              </a:lnSpc>
            </a:pPr>
            <a:r>
              <a:rPr lang="en-US" sz="2400" b="1">
                <a:solidFill>
                  <a:srgbClr val="776249"/>
                </a:solidFill>
                <a:latin typeface="Tahoma"/>
                <a:ea typeface="Tahoma"/>
                <a:cs typeface="Tahoma"/>
                <a:sym typeface="Tahoma"/>
              </a:rPr>
              <a:t>Chủ đề 3: ĐẠI CƯƠNG HOÁ HỌC HỮU CƠ</a:t>
            </a:r>
            <a:endParaRPr sz="900"/>
          </a:p>
        </p:txBody>
      </p:sp>
      <p:grpSp>
        <p:nvGrpSpPr>
          <p:cNvPr id="173" name="Google Shape;173;p1"/>
          <p:cNvGrpSpPr/>
          <p:nvPr/>
        </p:nvGrpSpPr>
        <p:grpSpPr>
          <a:xfrm>
            <a:off x="1592474" y="2279134"/>
            <a:ext cx="9486435" cy="1162471"/>
            <a:chOff x="3024409" y="3659656"/>
            <a:chExt cx="18976301" cy="2325362"/>
          </a:xfrm>
        </p:grpSpPr>
        <p:sp>
          <p:nvSpPr>
            <p:cNvPr id="174" name="Google Shape;174;p1"/>
            <p:cNvSpPr/>
            <p:nvPr/>
          </p:nvSpPr>
          <p:spPr>
            <a:xfrm>
              <a:off x="3344318" y="4469240"/>
              <a:ext cx="18438768" cy="83322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45695" tIns="22847" rIns="45695" bIns="22847" anchor="ctr" anchorCtr="0">
              <a:noAutofit/>
            </a:bodyPr>
            <a:lstStyle/>
            <a:p>
              <a:pPr algn="ctr"/>
              <a:endParaRPr sz="215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1"/>
            <p:cNvSpPr txBox="1"/>
            <p:nvPr/>
          </p:nvSpPr>
          <p:spPr>
            <a:xfrm>
              <a:off x="3024409" y="3659656"/>
              <a:ext cx="18976301" cy="232536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695" tIns="22847" rIns="45695" bIns="22847" anchor="t" anchorCtr="0">
              <a:spAutoFit/>
            </a:bodyPr>
            <a:lstStyle/>
            <a:p>
              <a:pPr algn="ctr">
                <a:lnSpc>
                  <a:spcPct val="90909"/>
                </a:lnSpc>
              </a:pPr>
              <a:r>
                <a:rPr lang="en-US" sz="3299" b="1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Bài 8</a:t>
              </a:r>
              <a:endParaRPr sz="3299" b="1">
                <a:solidFill>
                  <a:srgbClr val="135F82"/>
                </a:solidFill>
                <a:latin typeface="Questrial"/>
                <a:ea typeface="Questrial"/>
                <a:cs typeface="Questrial"/>
                <a:sym typeface="Questrial"/>
              </a:endParaRPr>
            </a:p>
            <a:p>
              <a:pPr algn="ctr">
                <a:lnSpc>
                  <a:spcPct val="90909"/>
                </a:lnSpc>
                <a:spcBef>
                  <a:spcPts val="1500"/>
                </a:spcBef>
              </a:pPr>
              <a:r>
                <a:rPr lang="en-US" sz="3299" b="1">
                  <a:solidFill>
                    <a:srgbClr val="135F82"/>
                  </a:solidFill>
                  <a:latin typeface="Questrial"/>
                  <a:ea typeface="Questrial"/>
                  <a:cs typeface="Questrial"/>
                  <a:sym typeface="Questrial"/>
                </a:rPr>
                <a:t>HỢP CHẤT HỮU CƠ VÀ HOÁ HỌC HỮU CƠ</a:t>
              </a:r>
              <a:endParaRPr sz="3299" b="1">
                <a:solidFill>
                  <a:srgbClr val="135F82"/>
                </a:solidFill>
                <a:latin typeface="Questrial"/>
                <a:ea typeface="Questrial"/>
                <a:cs typeface="Questrial"/>
                <a:sym typeface="Questrial"/>
              </a:endParaRPr>
            </a:p>
          </p:txBody>
        </p:sp>
      </p:grpSp>
      <p:grpSp>
        <p:nvGrpSpPr>
          <p:cNvPr id="185" name="Google Shape;185;p1"/>
          <p:cNvGrpSpPr/>
          <p:nvPr/>
        </p:nvGrpSpPr>
        <p:grpSpPr>
          <a:xfrm>
            <a:off x="558574" y="3628174"/>
            <a:ext cx="10002859" cy="461252"/>
            <a:chOff x="7459670" y="7086599"/>
            <a:chExt cx="20011654" cy="922777"/>
          </a:xfrm>
        </p:grpSpPr>
        <p:sp>
          <p:nvSpPr>
            <p:cNvPr id="186" name="Google Shape;186;p1">
              <a:hlinkClick r:id="" action="ppaction://noaction"/>
            </p:cNvPr>
            <p:cNvSpPr/>
            <p:nvPr/>
          </p:nvSpPr>
          <p:spPr>
            <a:xfrm>
              <a:off x="9092456" y="7178186"/>
              <a:ext cx="18378868" cy="83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>
                <a:buClr>
                  <a:srgbClr val="135F82"/>
                </a:buClr>
                <a:buSzPts val="4800"/>
              </a:pPr>
              <a:r>
                <a:rPr lang="en-US" sz="2400" b="1">
                  <a:solidFill>
                    <a:srgbClr val="135F82"/>
                  </a:solidFill>
                  <a:latin typeface="Tahoma"/>
                  <a:ea typeface="Tahoma"/>
                  <a:cs typeface="Tahoma"/>
                  <a:sym typeface="Tahoma"/>
                </a:rPr>
                <a:t>Hợp chất hữu cơ và hoá học hữu cơ</a:t>
              </a:r>
              <a:endParaRPr sz="2400" b="1">
                <a:solidFill>
                  <a:srgbClr val="135F82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187" name="Google Shape;187;p1"/>
            <p:cNvGrpSpPr/>
            <p:nvPr/>
          </p:nvGrpSpPr>
          <p:grpSpPr>
            <a:xfrm>
              <a:off x="7459670" y="7086599"/>
              <a:ext cx="1392614" cy="872846"/>
              <a:chOff x="7459670" y="7543799"/>
              <a:chExt cx="1381117" cy="872846"/>
            </a:xfrm>
          </p:grpSpPr>
          <p:sp>
            <p:nvSpPr>
              <p:cNvPr id="188" name="Google Shape;188;p1"/>
              <p:cNvSpPr/>
              <p:nvPr/>
            </p:nvSpPr>
            <p:spPr>
              <a:xfrm rot="-5400000">
                <a:off x="7469936" y="7533533"/>
                <a:ext cx="143688" cy="164221"/>
              </a:xfrm>
              <a:custGeom>
                <a:avLst/>
                <a:gdLst/>
                <a:ahLst/>
                <a:cxnLst/>
                <a:rect l="l" t="t" r="r" b="b"/>
                <a:pathLst>
                  <a:path w="296088" h="164221" extrusionOk="0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387025"/>
              </a:solidFill>
              <a:ln>
                <a:noFill/>
              </a:ln>
            </p:spPr>
            <p:txBody>
              <a:bodyPr spcFirstLastPara="1" wrap="square" lIns="45707" tIns="22847" rIns="45707" bIns="22847" anchor="ctr" anchorCtr="0">
                <a:noAutofit/>
              </a:bodyPr>
              <a:lstStyle/>
              <a:p>
                <a:pPr algn="ctr"/>
                <a:endPara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89" name="Google Shape;189;p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90" name="Google Shape;190;p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>
                    <a:gd name="adj1" fmla="val 16667"/>
                    <a:gd name="adj2" fmla="val 0"/>
                  </a:avLst>
                </a:prstGeom>
                <a:solidFill>
                  <a:srgbClr val="135F82"/>
                </a:solidFill>
                <a:ln w="25400" cap="flat" cmpd="sng">
                  <a:solidFill>
                    <a:srgbClr val="BFBFB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45707" tIns="22847" rIns="45707" bIns="22847" anchor="ctr" anchorCtr="0">
                  <a:noAutofit/>
                </a:bodyPr>
                <a:lstStyle/>
                <a:p>
                  <a:pPr algn="ctr"/>
                  <a:endPara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1" name="Google Shape;191;p1"/>
                <p:cNvSpPr txBox="1"/>
                <p:nvPr/>
              </p:nvSpPr>
              <p:spPr>
                <a:xfrm>
                  <a:off x="7997785" y="7688759"/>
                  <a:ext cx="429555" cy="7080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5707" tIns="22847" rIns="45707" bIns="22847" anchor="t" anchorCtr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rgbClr val="FFFFFF"/>
                      </a:solidFill>
                      <a:latin typeface="Tahoma"/>
                      <a:ea typeface="Tahoma"/>
                      <a:cs typeface="Tahoma"/>
                      <a:sym typeface="Tahoma"/>
                    </a:rPr>
                    <a:t>I</a:t>
                  </a:r>
                  <a:endParaRPr sz="900"/>
                </a:p>
              </p:txBody>
            </p:sp>
          </p:grpSp>
        </p:grpSp>
      </p:grpSp>
      <p:grpSp>
        <p:nvGrpSpPr>
          <p:cNvPr id="192" name="Google Shape;192;p1"/>
          <p:cNvGrpSpPr/>
          <p:nvPr/>
        </p:nvGrpSpPr>
        <p:grpSpPr>
          <a:xfrm>
            <a:off x="558574" y="4223579"/>
            <a:ext cx="8405651" cy="472545"/>
            <a:chOff x="7459670" y="8524495"/>
            <a:chExt cx="16816291" cy="945370"/>
          </a:xfrm>
        </p:grpSpPr>
        <p:sp>
          <p:nvSpPr>
            <p:cNvPr id="193" name="Google Shape;193;p1"/>
            <p:cNvSpPr/>
            <p:nvPr/>
          </p:nvSpPr>
          <p:spPr>
            <a:xfrm>
              <a:off x="9092456" y="8638675"/>
              <a:ext cx="15183505" cy="83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>
                <a:buClr>
                  <a:srgbClr val="135F82"/>
                </a:buClr>
                <a:buSzPts val="4800"/>
              </a:pPr>
              <a:r>
                <a:rPr lang="en-US" sz="2400" b="1">
                  <a:solidFill>
                    <a:srgbClr val="135F82"/>
                  </a:solidFill>
                  <a:latin typeface="Tahoma"/>
                  <a:ea typeface="Tahoma"/>
                  <a:cs typeface="Tahoma"/>
                  <a:sym typeface="Tahoma"/>
                </a:rPr>
                <a:t>Đặc điểm chung của các hợp chất hữu cơ</a:t>
              </a:r>
              <a:endParaRPr sz="2400" b="1">
                <a:solidFill>
                  <a:srgbClr val="135F82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194" name="Google Shape;194;p1"/>
            <p:cNvGrpSpPr/>
            <p:nvPr/>
          </p:nvGrpSpPr>
          <p:grpSpPr>
            <a:xfrm>
              <a:off x="7459670" y="8524495"/>
              <a:ext cx="1392614" cy="872846"/>
              <a:chOff x="7459670" y="7543799"/>
              <a:chExt cx="1381117" cy="872846"/>
            </a:xfrm>
          </p:grpSpPr>
          <p:sp>
            <p:nvSpPr>
              <p:cNvPr id="195" name="Google Shape;195;p1"/>
              <p:cNvSpPr/>
              <p:nvPr/>
            </p:nvSpPr>
            <p:spPr>
              <a:xfrm rot="-5400000">
                <a:off x="7469936" y="7533533"/>
                <a:ext cx="143688" cy="164221"/>
              </a:xfrm>
              <a:custGeom>
                <a:avLst/>
                <a:gdLst/>
                <a:ahLst/>
                <a:cxnLst/>
                <a:rect l="l" t="t" r="r" b="b"/>
                <a:pathLst>
                  <a:path w="296088" h="164221" extrusionOk="0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387025"/>
              </a:solidFill>
              <a:ln>
                <a:noFill/>
              </a:ln>
            </p:spPr>
            <p:txBody>
              <a:bodyPr spcFirstLastPara="1" wrap="square" lIns="45707" tIns="22847" rIns="45707" bIns="22847" anchor="ctr" anchorCtr="0">
                <a:noAutofit/>
              </a:bodyPr>
              <a:lstStyle/>
              <a:p>
                <a:pPr algn="ctr"/>
                <a:endPara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196" name="Google Shape;196;p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197" name="Google Shape;197;p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>
                    <a:gd name="adj1" fmla="val 16667"/>
                    <a:gd name="adj2" fmla="val 0"/>
                  </a:avLst>
                </a:prstGeom>
                <a:solidFill>
                  <a:srgbClr val="135F82"/>
                </a:solidFill>
                <a:ln w="25400" cap="flat" cmpd="sng">
                  <a:solidFill>
                    <a:srgbClr val="BFBFB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45707" tIns="22847" rIns="45707" bIns="22847" anchor="ctr" anchorCtr="0">
                  <a:noAutofit/>
                </a:bodyPr>
                <a:lstStyle/>
                <a:p>
                  <a:pPr algn="ctr"/>
                  <a:endPara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98" name="Google Shape;198;p1"/>
                <p:cNvSpPr txBox="1"/>
                <p:nvPr/>
              </p:nvSpPr>
              <p:spPr>
                <a:xfrm>
                  <a:off x="7874578" y="7688759"/>
                  <a:ext cx="675970" cy="7080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5707" tIns="22847" rIns="45707" bIns="22847" anchor="t" anchorCtr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rgbClr val="FFFFFF"/>
                      </a:solidFill>
                      <a:latin typeface="Tahoma"/>
                      <a:ea typeface="Tahoma"/>
                      <a:cs typeface="Tahoma"/>
                      <a:sym typeface="Tahoma"/>
                    </a:rPr>
                    <a:t>II</a:t>
                  </a:r>
                  <a:endParaRPr sz="900"/>
                </a:p>
              </p:txBody>
            </p:sp>
          </p:grpSp>
        </p:grpSp>
      </p:grpSp>
      <p:grpSp>
        <p:nvGrpSpPr>
          <p:cNvPr id="199" name="Google Shape;199;p1"/>
          <p:cNvGrpSpPr/>
          <p:nvPr/>
        </p:nvGrpSpPr>
        <p:grpSpPr>
          <a:xfrm>
            <a:off x="558574" y="4847883"/>
            <a:ext cx="11285346" cy="478712"/>
            <a:chOff x="7459670" y="9982199"/>
            <a:chExt cx="22577386" cy="957707"/>
          </a:xfrm>
        </p:grpSpPr>
        <p:sp>
          <p:nvSpPr>
            <p:cNvPr id="200" name="Google Shape;200;p1"/>
            <p:cNvSpPr/>
            <p:nvPr/>
          </p:nvSpPr>
          <p:spPr>
            <a:xfrm>
              <a:off x="9092454" y="10108716"/>
              <a:ext cx="20944602" cy="83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>
                <a:buClr>
                  <a:srgbClr val="135F82"/>
                </a:buClr>
                <a:buSzPts val="4800"/>
              </a:pPr>
              <a:r>
                <a:rPr lang="en-US" sz="2400" b="1">
                  <a:solidFill>
                    <a:srgbClr val="135F82"/>
                  </a:solidFill>
                  <a:latin typeface="Tahoma"/>
                  <a:ea typeface="Tahoma"/>
                  <a:cs typeface="Tahoma"/>
                  <a:sym typeface="Tahoma"/>
                </a:rPr>
                <a:t>Phân loại các hợp chất hữu cơ</a:t>
              </a:r>
              <a:endParaRPr sz="2400" b="1">
                <a:solidFill>
                  <a:srgbClr val="135F82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201" name="Google Shape;201;p1"/>
            <p:cNvGrpSpPr/>
            <p:nvPr/>
          </p:nvGrpSpPr>
          <p:grpSpPr>
            <a:xfrm>
              <a:off x="7459670" y="9982199"/>
              <a:ext cx="1392614" cy="872846"/>
              <a:chOff x="7459670" y="7543799"/>
              <a:chExt cx="1381117" cy="872846"/>
            </a:xfrm>
          </p:grpSpPr>
          <p:sp>
            <p:nvSpPr>
              <p:cNvPr id="202" name="Google Shape;202;p1"/>
              <p:cNvSpPr/>
              <p:nvPr/>
            </p:nvSpPr>
            <p:spPr>
              <a:xfrm rot="-5400000">
                <a:off x="7469936" y="7533533"/>
                <a:ext cx="143688" cy="164221"/>
              </a:xfrm>
              <a:custGeom>
                <a:avLst/>
                <a:gdLst/>
                <a:ahLst/>
                <a:cxnLst/>
                <a:rect l="l" t="t" r="r" b="b"/>
                <a:pathLst>
                  <a:path w="296088" h="164221" extrusionOk="0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387025"/>
              </a:solidFill>
              <a:ln>
                <a:noFill/>
              </a:ln>
            </p:spPr>
            <p:txBody>
              <a:bodyPr spcFirstLastPara="1" wrap="square" lIns="45707" tIns="22847" rIns="45707" bIns="22847" anchor="ctr" anchorCtr="0">
                <a:noAutofit/>
              </a:bodyPr>
              <a:lstStyle/>
              <a:p>
                <a:pPr algn="ctr"/>
                <a:endPara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03" name="Google Shape;203;p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204" name="Google Shape;204;p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>
                    <a:gd name="adj1" fmla="val 16667"/>
                    <a:gd name="adj2" fmla="val 0"/>
                  </a:avLst>
                </a:prstGeom>
                <a:solidFill>
                  <a:srgbClr val="135F82"/>
                </a:solidFill>
                <a:ln w="25400" cap="flat" cmpd="sng">
                  <a:solidFill>
                    <a:srgbClr val="BFBFB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45707" tIns="22847" rIns="45707" bIns="22847" anchor="ctr" anchorCtr="0">
                  <a:noAutofit/>
                </a:bodyPr>
                <a:lstStyle/>
                <a:p>
                  <a:pPr algn="ctr"/>
                  <a:endPara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05" name="Google Shape;205;p1"/>
                <p:cNvSpPr txBox="1"/>
                <p:nvPr/>
              </p:nvSpPr>
              <p:spPr>
                <a:xfrm>
                  <a:off x="7751372" y="7688759"/>
                  <a:ext cx="922383" cy="7080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5707" tIns="22847" rIns="45707" bIns="22847" anchor="t" anchorCtr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rgbClr val="FFFFFF"/>
                      </a:solidFill>
                      <a:latin typeface="Tahoma"/>
                      <a:ea typeface="Tahoma"/>
                      <a:cs typeface="Tahoma"/>
                      <a:sym typeface="Tahoma"/>
                    </a:rPr>
                    <a:t>III</a:t>
                  </a:r>
                  <a:endParaRPr sz="900"/>
                </a:p>
              </p:txBody>
            </p:sp>
          </p:grpSp>
        </p:grpSp>
      </p:grpSp>
      <p:grpSp>
        <p:nvGrpSpPr>
          <p:cNvPr id="206" name="Google Shape;206;p1"/>
          <p:cNvGrpSpPr/>
          <p:nvPr/>
        </p:nvGrpSpPr>
        <p:grpSpPr>
          <a:xfrm>
            <a:off x="558574" y="5478351"/>
            <a:ext cx="10668613" cy="478712"/>
            <a:chOff x="7459670" y="9982199"/>
            <a:chExt cx="21343553" cy="957707"/>
          </a:xfrm>
        </p:grpSpPr>
        <p:sp>
          <p:nvSpPr>
            <p:cNvPr id="207" name="Google Shape;207;p1"/>
            <p:cNvSpPr/>
            <p:nvPr/>
          </p:nvSpPr>
          <p:spPr>
            <a:xfrm>
              <a:off x="9092456" y="10108716"/>
              <a:ext cx="19710767" cy="8311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>
                <a:buClr>
                  <a:srgbClr val="135F82"/>
                </a:buClr>
                <a:buSzPts val="4800"/>
              </a:pPr>
              <a:r>
                <a:rPr lang="en-US" sz="2400" b="1">
                  <a:solidFill>
                    <a:srgbClr val="135F82"/>
                  </a:solidFill>
                  <a:latin typeface="Tahoma"/>
                  <a:ea typeface="Tahoma"/>
                  <a:cs typeface="Tahoma"/>
                  <a:sym typeface="Tahoma"/>
                </a:rPr>
                <a:t>Nhóm chức</a:t>
              </a:r>
              <a:endParaRPr sz="2400" b="1">
                <a:solidFill>
                  <a:srgbClr val="135F82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  <p:grpSp>
          <p:nvGrpSpPr>
            <p:cNvPr id="208" name="Google Shape;208;p1"/>
            <p:cNvGrpSpPr/>
            <p:nvPr/>
          </p:nvGrpSpPr>
          <p:grpSpPr>
            <a:xfrm>
              <a:off x="7459670" y="9982199"/>
              <a:ext cx="1392614" cy="872846"/>
              <a:chOff x="7459670" y="7543799"/>
              <a:chExt cx="1381117" cy="872846"/>
            </a:xfrm>
          </p:grpSpPr>
          <p:sp>
            <p:nvSpPr>
              <p:cNvPr id="209" name="Google Shape;209;p1"/>
              <p:cNvSpPr/>
              <p:nvPr/>
            </p:nvSpPr>
            <p:spPr>
              <a:xfrm rot="-5400000">
                <a:off x="7469936" y="7533533"/>
                <a:ext cx="143688" cy="164221"/>
              </a:xfrm>
              <a:custGeom>
                <a:avLst/>
                <a:gdLst/>
                <a:ahLst/>
                <a:cxnLst/>
                <a:rect l="l" t="t" r="r" b="b"/>
                <a:pathLst>
                  <a:path w="296088" h="164221" extrusionOk="0">
                    <a:moveTo>
                      <a:pt x="2363" y="164221"/>
                    </a:moveTo>
                    <a:cubicBezTo>
                      <a:pt x="1575" y="109481"/>
                      <a:pt x="788" y="54740"/>
                      <a:pt x="0" y="0"/>
                    </a:cubicBezTo>
                    <a:lnTo>
                      <a:pt x="296088" y="164221"/>
                    </a:lnTo>
                    <a:lnTo>
                      <a:pt x="2363" y="164221"/>
                    </a:lnTo>
                    <a:close/>
                  </a:path>
                </a:pathLst>
              </a:custGeom>
              <a:solidFill>
                <a:srgbClr val="387025"/>
              </a:solidFill>
              <a:ln>
                <a:noFill/>
              </a:ln>
            </p:spPr>
            <p:txBody>
              <a:bodyPr spcFirstLastPara="1" wrap="square" lIns="45707" tIns="22847" rIns="45707" bIns="22847" anchor="ctr" anchorCtr="0">
                <a:noAutofit/>
              </a:bodyPr>
              <a:lstStyle/>
              <a:p>
                <a:pPr algn="ctr"/>
                <a:endPara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210" name="Google Shape;210;p1"/>
              <p:cNvGrpSpPr/>
              <p:nvPr/>
            </p:nvGrpSpPr>
            <p:grpSpPr>
              <a:xfrm>
                <a:off x="7469187" y="7685126"/>
                <a:ext cx="1371600" cy="731520"/>
                <a:chOff x="7469187" y="7685126"/>
                <a:chExt cx="1371600" cy="731520"/>
              </a:xfrm>
            </p:grpSpPr>
            <p:sp>
              <p:nvSpPr>
                <p:cNvPr id="211" name="Google Shape;211;p1"/>
                <p:cNvSpPr/>
                <p:nvPr/>
              </p:nvSpPr>
              <p:spPr>
                <a:xfrm rot="5400000">
                  <a:off x="7789227" y="7365086"/>
                  <a:ext cx="731520" cy="1371600"/>
                </a:xfrm>
                <a:prstGeom prst="round2SameRect">
                  <a:avLst>
                    <a:gd name="adj1" fmla="val 16667"/>
                    <a:gd name="adj2" fmla="val 0"/>
                  </a:avLst>
                </a:prstGeom>
                <a:solidFill>
                  <a:srgbClr val="135F82"/>
                </a:solidFill>
                <a:ln w="25400" cap="flat" cmpd="sng">
                  <a:solidFill>
                    <a:srgbClr val="BFBFBF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45707" tIns="22847" rIns="45707" bIns="22847" anchor="ctr" anchorCtr="0">
                  <a:noAutofit/>
                </a:bodyPr>
                <a:lstStyle/>
                <a:p>
                  <a:pPr algn="ctr"/>
                  <a:endParaRPr sz="1600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212" name="Google Shape;212;p1"/>
                <p:cNvSpPr txBox="1"/>
                <p:nvPr/>
              </p:nvSpPr>
              <p:spPr>
                <a:xfrm>
                  <a:off x="7826023" y="7688759"/>
                  <a:ext cx="773085" cy="70804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45707" tIns="22847" rIns="45707" bIns="22847" anchor="t" anchorCtr="0">
                  <a:spAutoFit/>
                </a:bodyPr>
                <a:lstStyle/>
                <a:p>
                  <a:pPr algn="ctr"/>
                  <a:r>
                    <a:rPr lang="en-US" sz="2000" b="1">
                      <a:solidFill>
                        <a:srgbClr val="FFFFFF"/>
                      </a:solidFill>
                      <a:latin typeface="Tahoma"/>
                      <a:ea typeface="Tahoma"/>
                      <a:cs typeface="Tahoma"/>
                      <a:sym typeface="Tahoma"/>
                    </a:rPr>
                    <a:t>IV</a:t>
                  </a:r>
                  <a:endParaRPr sz="2000" b="1">
                    <a:solidFill>
                      <a:srgbClr val="FFFFFF"/>
                    </a:solidFill>
                    <a:latin typeface="Tahoma"/>
                    <a:ea typeface="Tahoma"/>
                    <a:cs typeface="Tahoma"/>
                    <a:sym typeface="Tahoma"/>
                  </a:endParaRPr>
                </a:p>
              </p:txBody>
            </p:sp>
          </p:grpSp>
        </p:grpSp>
      </p:grpSp>
      <p:grpSp>
        <p:nvGrpSpPr>
          <p:cNvPr id="215" name="Google Shape;215;p1"/>
          <p:cNvGrpSpPr/>
          <p:nvPr/>
        </p:nvGrpSpPr>
        <p:grpSpPr>
          <a:xfrm>
            <a:off x="558573" y="6108828"/>
            <a:ext cx="512183" cy="426375"/>
            <a:chOff x="7459669" y="7543800"/>
            <a:chExt cx="1016210" cy="853003"/>
          </a:xfrm>
        </p:grpSpPr>
        <p:sp>
          <p:nvSpPr>
            <p:cNvPr id="216" name="Google Shape;216;p1"/>
            <p:cNvSpPr/>
            <p:nvPr/>
          </p:nvSpPr>
          <p:spPr>
            <a:xfrm rot="-5400000">
              <a:off x="7469936" y="7533533"/>
              <a:ext cx="143688" cy="164221"/>
            </a:xfrm>
            <a:custGeom>
              <a:avLst/>
              <a:gdLst/>
              <a:ahLst/>
              <a:cxnLst/>
              <a:rect l="l" t="t" r="r" b="b"/>
              <a:pathLst>
                <a:path w="296088" h="164221" extrusionOk="0">
                  <a:moveTo>
                    <a:pt x="2363" y="164221"/>
                  </a:moveTo>
                  <a:cubicBezTo>
                    <a:pt x="1575" y="109481"/>
                    <a:pt x="788" y="54740"/>
                    <a:pt x="0" y="0"/>
                  </a:cubicBezTo>
                  <a:lnTo>
                    <a:pt x="296088" y="164221"/>
                  </a:lnTo>
                  <a:lnTo>
                    <a:pt x="2363" y="164221"/>
                  </a:lnTo>
                  <a:close/>
                </a:path>
              </a:pathLst>
            </a:custGeom>
            <a:solidFill>
              <a:srgbClr val="387025"/>
            </a:solidFill>
            <a:ln>
              <a:noFill/>
            </a:ln>
          </p:spPr>
          <p:txBody>
            <a:bodyPr spcFirstLastPara="1" wrap="square" lIns="45707" tIns="22847" rIns="45707" bIns="22847" anchor="ctr" anchorCtr="0">
              <a:noAutofit/>
            </a:bodyPr>
            <a:lstStyle/>
            <a:p>
              <a:pPr algn="ctr"/>
              <a:endParaRPr sz="16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1"/>
            <p:cNvSpPr txBox="1"/>
            <p:nvPr/>
          </p:nvSpPr>
          <p:spPr>
            <a:xfrm>
              <a:off x="7949252" y="7688759"/>
              <a:ext cx="526627" cy="7080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45707" tIns="22847" rIns="45707" bIns="22847" anchor="t" anchorCtr="0">
              <a:spAutoFit/>
            </a:bodyPr>
            <a:lstStyle/>
            <a:p>
              <a:pPr algn="ctr"/>
              <a:r>
                <a:rPr lang="en-US" sz="2000" b="1">
                  <a:solidFill>
                    <a:srgbClr val="FFFFFF"/>
                  </a:solidFill>
                  <a:latin typeface="Tahoma"/>
                  <a:ea typeface="Tahoma"/>
                  <a:cs typeface="Tahoma"/>
                  <a:sym typeface="Tahoma"/>
                </a:rPr>
                <a:t>V</a:t>
              </a:r>
              <a:endParaRPr sz="2000" b="1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5391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ight Brace 48"/>
          <p:cNvSpPr/>
          <p:nvPr/>
        </p:nvSpPr>
        <p:spPr>
          <a:xfrm flipH="1">
            <a:off x="5067639" y="1038442"/>
            <a:ext cx="1154294" cy="3886304"/>
          </a:xfrm>
          <a:prstGeom prst="rightBrace">
            <a:avLst>
              <a:gd name="adj1" fmla="val 5619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Brace 47"/>
          <p:cNvSpPr/>
          <p:nvPr/>
        </p:nvSpPr>
        <p:spPr>
          <a:xfrm>
            <a:off x="4553637" y="1074648"/>
            <a:ext cx="1154294" cy="3886304"/>
          </a:xfrm>
          <a:prstGeom prst="rightBrace">
            <a:avLst>
              <a:gd name="adj1" fmla="val 56193"/>
              <a:gd name="adj2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03467" y="844005"/>
            <a:ext cx="4031873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HCHC VÀ HOÁ HỌC HỮU CƠ</a:t>
            </a:r>
            <a:endParaRPr lang="en-US" sz="2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8814" y="1407265"/>
            <a:ext cx="365760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Hợp chất của carbon là HCHC (trừ CO, CO</a:t>
            </a:r>
            <a:r>
              <a:rPr lang="en-US" sz="2000" b="1" baseline="-2500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muối carbonate, cyanide, carbide,..)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6719" y="2798402"/>
            <a:ext cx="365760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Ngành hoá học nghiên cứu về các HCHC: ngành hoá học hữu cơ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219739" y="852879"/>
            <a:ext cx="5125121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ĐẶC ĐIỂM CHUNG CỦA CÁC HCHC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93419" y="1385969"/>
            <a:ext cx="2105063" cy="365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Thành phần</a:t>
            </a:r>
            <a:endParaRPr lang="en-US" sz="2000" b="1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93419" y="2118471"/>
            <a:ext cx="2105063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Đặc điểm CT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888294" y="1888899"/>
            <a:ext cx="3200400" cy="365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Liên kết CHT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88294" y="2294621"/>
            <a:ext cx="3200400" cy="365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Mạch carbon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593419" y="3017800"/>
            <a:ext cx="210312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TCVL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915707" y="3816749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Ít tan trong nước 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915707" y="4264714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nl-NL" sz="2000" b="1" baseline="30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nl-NL" sz="2000" b="1" baseline="-25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nc</a:t>
            </a: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t</a:t>
            </a:r>
            <a:r>
              <a:rPr lang="nl-NL" sz="2000" b="1" baseline="30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nl-NL" sz="2000" b="1" baseline="-25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thấp, dễ bay hơi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593419" y="4012592"/>
            <a:ext cx="210312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TCHH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888295" y="2792820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Phản ứng xảy ra chậm 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896657" y="3246693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HCHC thường dễ cháy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219739" y="4708251"/>
            <a:ext cx="3571812" cy="4001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PHÂN LOẠI </a:t>
            </a: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</a:t>
            </a:r>
            <a:r>
              <a:rPr lang="nl-NL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HCHC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284055" y="4664824"/>
            <a:ext cx="2271776" cy="49122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nl-NL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IV. NHÓM CHỨC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16719" y="5277926"/>
            <a:ext cx="3657600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NT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nhóm </a:t>
            </a: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NT gây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 những TCHH đặc trưng của HCHC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6719" y="6344932"/>
            <a:ext cx="3657600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Phổ </a:t>
            </a:r>
            <a:r>
              <a:rPr lang="nl-NL" sz="20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hồng </a:t>
            </a:r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ngoại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593419" y="5260465"/>
            <a:ext cx="3657600" cy="3657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Hydrocarbon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593419" y="5676313"/>
            <a:ext cx="3657600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sz="2000" b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Dẫn xuất của hydrocarbon</a:t>
            </a:r>
            <a:endParaRPr lang="en-US" sz="2000" b="1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888294" y="1356187"/>
            <a:ext cx="3200400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C, H, O, N, halogen, …</a:t>
            </a:r>
            <a:endParaRPr lang="en-US" sz="2000" b="1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457898" y="2140248"/>
            <a:ext cx="2135521" cy="1828800"/>
            <a:chOff x="4210323" y="2231940"/>
            <a:chExt cx="2135521" cy="1828800"/>
          </a:xfrm>
        </p:grpSpPr>
        <p:sp>
          <p:nvSpPr>
            <p:cNvPr id="4" name="Oval 3"/>
            <p:cNvSpPr/>
            <p:nvPr/>
          </p:nvSpPr>
          <p:spPr>
            <a:xfrm>
              <a:off x="4269469" y="2231940"/>
              <a:ext cx="1828800" cy="1828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210323" y="2715132"/>
              <a:ext cx="2135521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b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ĐẠI CƯƠNG </a:t>
              </a:r>
            </a:p>
            <a:p>
              <a:pPr algn="ctr"/>
              <a:r>
                <a:rPr lang="en-US" sz="2400" b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HOÁ HỌC </a:t>
              </a:r>
            </a:p>
            <a:p>
              <a:pPr algn="ctr"/>
              <a:r>
                <a:rPr lang="en-US" sz="2400" b="1" smtClean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HỮU CƠ</a:t>
              </a:r>
              <a:endParaRPr lang="en-US" sz="2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778435" y="1232082"/>
            <a:ext cx="420586" cy="2103120"/>
            <a:chOff x="3778435" y="1232082"/>
            <a:chExt cx="420586" cy="2103120"/>
          </a:xfrm>
        </p:grpSpPr>
        <p:cxnSp>
          <p:nvCxnSpPr>
            <p:cNvPr id="56" name="Straight Connector 55"/>
            <p:cNvCxnSpPr/>
            <p:nvPr/>
          </p:nvCxnSpPr>
          <p:spPr>
            <a:xfrm flipH="1">
              <a:off x="4199021" y="1232082"/>
              <a:ext cx="0" cy="21031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endCxn id="10" idx="3"/>
            </p:cNvCxnSpPr>
            <p:nvPr/>
          </p:nvCxnSpPr>
          <p:spPr>
            <a:xfrm flipH="1">
              <a:off x="3796414" y="2068984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 flipH="1">
              <a:off x="3778435" y="3306232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6" name="Group 85"/>
          <p:cNvGrpSpPr/>
          <p:nvPr/>
        </p:nvGrpSpPr>
        <p:grpSpPr>
          <a:xfrm>
            <a:off x="3796414" y="5172656"/>
            <a:ext cx="402607" cy="1371600"/>
            <a:chOff x="3796414" y="5172656"/>
            <a:chExt cx="402607" cy="1371600"/>
          </a:xfrm>
        </p:grpSpPr>
        <p:cxnSp>
          <p:nvCxnSpPr>
            <p:cNvPr id="61" name="Straight Connector 60"/>
            <p:cNvCxnSpPr/>
            <p:nvPr/>
          </p:nvCxnSpPr>
          <p:spPr>
            <a:xfrm flipH="1">
              <a:off x="4181042" y="5172656"/>
              <a:ext cx="0" cy="13716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Arrow Connector 61"/>
            <p:cNvCxnSpPr/>
            <p:nvPr/>
          </p:nvCxnSpPr>
          <p:spPr>
            <a:xfrm flipH="1">
              <a:off x="3796414" y="5791135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/>
            <p:nvPr/>
          </p:nvCxnSpPr>
          <p:spPr>
            <a:xfrm flipH="1">
              <a:off x="3796414" y="6544255"/>
              <a:ext cx="402607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7" name="Group 86"/>
          <p:cNvGrpSpPr/>
          <p:nvPr/>
        </p:nvGrpSpPr>
        <p:grpSpPr>
          <a:xfrm>
            <a:off x="6385480" y="1252989"/>
            <a:ext cx="208436" cy="3017520"/>
            <a:chOff x="6385480" y="1252989"/>
            <a:chExt cx="208436" cy="3017520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6385480" y="1252989"/>
              <a:ext cx="0" cy="301752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6403460" y="1556966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6399452" y="2322976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>
              <a:off x="6411036" y="3226246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>
              <a:off x="6394988" y="4244917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6403460" y="5098457"/>
            <a:ext cx="200860" cy="822960"/>
            <a:chOff x="6403460" y="5098457"/>
            <a:chExt cx="200860" cy="822960"/>
          </a:xfrm>
        </p:grpSpPr>
        <p:cxnSp>
          <p:nvCxnSpPr>
            <p:cNvPr id="70" name="Straight Connector 69"/>
            <p:cNvCxnSpPr/>
            <p:nvPr/>
          </p:nvCxnSpPr>
          <p:spPr>
            <a:xfrm>
              <a:off x="6403460" y="5098457"/>
              <a:ext cx="0" cy="82296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6421440" y="5438530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>
              <a:off x="6417432" y="5903740"/>
              <a:ext cx="182880" cy="1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3" name="Straight Arrow Connector 72"/>
          <p:cNvCxnSpPr/>
          <p:nvPr/>
        </p:nvCxnSpPr>
        <p:spPr>
          <a:xfrm>
            <a:off x="8698482" y="1568849"/>
            <a:ext cx="182880" cy="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8709569" y="2071779"/>
            <a:ext cx="178725" cy="405722"/>
            <a:chOff x="8709569" y="2071779"/>
            <a:chExt cx="178725" cy="405722"/>
          </a:xfrm>
        </p:grpSpPr>
        <p:cxnSp>
          <p:nvCxnSpPr>
            <p:cNvPr id="74" name="Straight Arrow Connector 73"/>
            <p:cNvCxnSpPr>
              <a:endCxn id="16" idx="1"/>
            </p:cNvCxnSpPr>
            <p:nvPr/>
          </p:nvCxnSpPr>
          <p:spPr>
            <a:xfrm flipV="1">
              <a:off x="8709569" y="2071779"/>
              <a:ext cx="178725" cy="229224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>
              <a:endCxn id="17" idx="1"/>
            </p:cNvCxnSpPr>
            <p:nvPr/>
          </p:nvCxnSpPr>
          <p:spPr>
            <a:xfrm>
              <a:off x="8709909" y="2301002"/>
              <a:ext cx="178385" cy="17649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oup 88"/>
          <p:cNvGrpSpPr/>
          <p:nvPr/>
        </p:nvGrpSpPr>
        <p:grpSpPr>
          <a:xfrm>
            <a:off x="8696539" y="2992875"/>
            <a:ext cx="200118" cy="453873"/>
            <a:chOff x="8696539" y="2992875"/>
            <a:chExt cx="200118" cy="453873"/>
          </a:xfrm>
        </p:grpSpPr>
        <p:cxnSp>
          <p:nvCxnSpPr>
            <p:cNvPr id="78" name="Straight Arrow Connector 77"/>
            <p:cNvCxnSpPr>
              <a:endCxn id="27" idx="1"/>
            </p:cNvCxnSpPr>
            <p:nvPr/>
          </p:nvCxnSpPr>
          <p:spPr>
            <a:xfrm flipV="1">
              <a:off x="8698482" y="2992875"/>
              <a:ext cx="189813" cy="2307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19" idx="3"/>
              <a:endCxn id="29" idx="1"/>
            </p:cNvCxnSpPr>
            <p:nvPr/>
          </p:nvCxnSpPr>
          <p:spPr>
            <a:xfrm>
              <a:off x="8696539" y="3217855"/>
              <a:ext cx="200118" cy="2288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8704359" y="4037463"/>
            <a:ext cx="200118" cy="453873"/>
            <a:chOff x="8704359" y="4037463"/>
            <a:chExt cx="200118" cy="453873"/>
          </a:xfrm>
        </p:grpSpPr>
        <p:cxnSp>
          <p:nvCxnSpPr>
            <p:cNvPr id="83" name="Straight Arrow Connector 82"/>
            <p:cNvCxnSpPr/>
            <p:nvPr/>
          </p:nvCxnSpPr>
          <p:spPr>
            <a:xfrm flipV="1">
              <a:off x="8706302" y="4037463"/>
              <a:ext cx="189813" cy="230729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8704359" y="4262443"/>
              <a:ext cx="200118" cy="22889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9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 animBg="1"/>
      <p:bldP spid="19" grpId="0" animBg="1"/>
      <p:bldP spid="21" grpId="0" animBg="1"/>
      <p:bldP spid="23" grpId="0" animBg="1"/>
      <p:bldP spid="25" grpId="0" animBg="1"/>
      <p:bldP spid="27" grpId="0" animBg="1"/>
      <p:bldP spid="29" grpId="0" animBg="1"/>
      <p:bldP spid="31" grpId="0" animBg="1"/>
      <p:bldP spid="31" grpId="1" animBg="1"/>
      <p:bldP spid="35" grpId="0" animBg="1"/>
      <p:bldP spid="37" grpId="0" animBg="1"/>
      <p:bldP spid="39" grpId="0" animBg="1"/>
      <p:bldP spid="41" grpId="0" animBg="1"/>
      <p:bldP spid="43" grpId="0" animBg="1"/>
      <p:bldP spid="4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193</Words>
  <Application>Microsoft Office PowerPoint</Application>
  <PresentationFormat>Widescreen</PresentationFormat>
  <Paragraphs>37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Questrial</vt:lpstr>
      <vt:lpstr>Tahoma</vt:lpstr>
      <vt:lpstr>Office Theme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VnTeach.Com</dc:title>
  <dc:subject>VnTeach.Com</dc:subject>
  <dc:creator>VnTeach.Com; Lê Kim Huệ</dc:creator>
  <cp:keywords>VnTeach.Com</cp:keywords>
  <dc:description>VnTeach.Com</dc:description>
  <cp:lastModifiedBy>Lê Kim Huệ</cp:lastModifiedBy>
  <cp:revision>11</cp:revision>
  <dcterms:created xsi:type="dcterms:W3CDTF">2023-04-26T11:54:10Z</dcterms:created>
  <dcterms:modified xsi:type="dcterms:W3CDTF">2023-04-26T13:38:15Z</dcterms:modified>
  <cp:category>VnTeach.Com</cp:category>
</cp:coreProperties>
</file>