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57" r:id="rId4"/>
    <p:sldId id="259" r:id="rId5"/>
    <p:sldId id="280" r:id="rId6"/>
    <p:sldId id="256" r:id="rId7"/>
    <p:sldId id="262" r:id="rId8"/>
    <p:sldId id="265" r:id="rId9"/>
    <p:sldId id="263" r:id="rId10"/>
    <p:sldId id="264" r:id="rId11"/>
    <p:sldId id="266" r:id="rId12"/>
    <p:sldId id="268" r:id="rId13"/>
    <p:sldId id="279" r:id="rId14"/>
    <p:sldId id="281" r:id="rId15"/>
    <p:sldId id="269" r:id="rId16"/>
    <p:sldId id="270" r:id="rId17"/>
    <p:sldId id="267" r:id="rId18"/>
    <p:sldId id="271" r:id="rId19"/>
    <p:sldId id="282" r:id="rId20"/>
    <p:sldId id="272" r:id="rId21"/>
    <p:sldId id="273" r:id="rId22"/>
    <p:sldId id="258" r:id="rId23"/>
    <p:sldId id="274" r:id="rId24"/>
    <p:sldId id="275" r:id="rId25"/>
    <p:sldId id="278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0000CC"/>
    <a:srgbClr val="000099"/>
    <a:srgbClr val="FFFF00"/>
    <a:srgbClr val="2F528F"/>
    <a:srgbClr val="FFFFFF"/>
    <a:srgbClr val="BC8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8" y="78"/>
      </p:cViewPr>
      <p:guideLst>
        <p:guide orient="horz" pos="2160"/>
        <p:guide pos="3816"/>
        <p:guide orient="horz"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37EDA-75EF-460D-88E0-7301E564B77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E98F-4CE5-4852-ADDE-368CF634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80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xem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E98F-4CE5-4852-ADDE-368CF634B2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xem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E98F-4CE5-4852-ADDE-368CF634B2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F5FA-49F2-CAB1-6FD8-85959B831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A6CEB-5D63-A51C-7102-04AD0ABA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4AD8-30EB-9A26-076F-99AD706D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CB2C8-8055-3376-EBDE-6813B872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2C3D-68A2-4D49-453B-31EA98F2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C422-5498-A7B0-7051-0C8D4A9D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55549-F47B-A4A7-42AD-93501EFAB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330FF-9C6B-A7BE-7F56-675CCED3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89861-2C3D-F325-A97B-067CB87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F05FC-E71F-B9AD-11BC-66FA4E93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A1054-D34D-8481-5132-0C7A8800A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2ED23-5826-DE20-FDEB-10A0C48B5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82FA-4DBA-494B-8E8A-254A813A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B058-2C08-40CA-E9D5-587C4D2D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08230-A180-F11A-2480-4A5623D7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3747974" y="-1014748"/>
            <a:ext cx="19687956" cy="189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086" y="-1004239"/>
            <a:ext cx="19678180" cy="189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14202" y="2477745"/>
            <a:ext cx="11963604" cy="11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Contents_N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082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97F5-10FC-2508-4EBE-6BC0FEE3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6A007-B44F-63F5-63B0-0AAB3B32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5B68-AC7F-956D-002B-E52A04E5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629B-8ABA-AA7B-0D16-E902171D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2A3E-D715-9908-60FD-27D8D2F0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497C-A0B6-9EA7-85F2-A3D894ED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1CDE-BF69-BCBD-BE8B-6CCC65C6D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2D719-9E04-82EC-C85C-07A17D6B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E348-F5AA-37FF-C8EE-879A1D83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CFE4-AC0D-EE90-AE28-A3583125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EFAC-D624-801C-7126-015C64AB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3927-5882-23F7-B15F-1E4732C37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3B198-A6D6-7620-96F5-3121635C3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EB701-7861-3BD2-9D50-EC189385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CBE58-1F57-732B-0E01-A1EBF158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36D3-DE66-2139-36A5-F8030898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8418-0EF6-0608-B848-7D26C28D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DEB2-21BF-30AC-3B43-77A03F9E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208DD-679E-9956-06CE-587B4CF8A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AE01A-C95A-630A-65CF-034E0DA4B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4A355-648D-2D68-FF82-22EAE4FBF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426AF-BC73-374E-0744-AEE61407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26FA2-6843-7E5C-8EBE-E1BAA9C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41F54-61A0-15B1-DE85-4C811529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DEF0-4047-F800-EBF8-06E4F9B2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76DC5-EA37-9F30-E08F-9AFCE566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02644-CB40-8508-03F9-3A8AE4E5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1D1E-79E2-3442-89B4-C2552DBA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27A8D-D335-71A8-3DFE-B292E072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309BA-44F8-54E9-68D0-30EB59A0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D4408-B8EB-7B84-A734-A9B598BB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9BAC-EC8E-F8E9-C446-070DAE3C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F145-9510-13EF-FCAD-E3E263D8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82E9D-17D8-221D-D254-FEFB7303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B6921-8AF3-07E5-5D76-9E0F168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D8C99-9282-C3BA-A092-166BE97A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73BBA-9255-15F0-5B24-8E8428E2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D8DE-DA4F-7DFD-B1FD-17C83D13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EF04E-0A15-417C-8111-F76065FBE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50D30-5829-14C3-799B-B564B39FE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D7D5A-531D-B1EA-D786-CF78E715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0EB69-E167-449A-6AFF-E865A54D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E3A87-4273-E201-3C57-960E0777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A83EE-F0DD-153F-050C-DB0BC5E0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3887E-BFDE-76B3-DAE1-E248E25B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5017-C86A-9DA7-174E-96BED6E8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9779-9284-4D4E-8877-02C917B754D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BAD02-2E8C-9256-E92B-D41517027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28BB-A136-2434-FDD3-FFA82A4DC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5CE8-AD81-4DEA-BE9A-B9CB7EE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4.gif"/><Relationship Id="rId1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image" Target="../media/image36.wmf"/><Relationship Id="rId19" Type="http://schemas.openxmlformats.org/officeDocument/2006/relationships/image" Target="../media/image40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7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5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2452255"/>
            <a:ext cx="4286866" cy="37176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9B7B8B9-F9E1-4A1C-77F3-8D4A24CAA634}"/>
              </a:ext>
            </a:extLst>
          </p:cNvPr>
          <p:cNvSpPr/>
          <p:nvPr/>
        </p:nvSpPr>
        <p:spPr>
          <a:xfrm>
            <a:off x="438429" y="415636"/>
            <a:ext cx="8719426" cy="3477491"/>
          </a:xfrm>
          <a:prstGeom prst="wedgeEllipseCallout">
            <a:avLst>
              <a:gd name="adj1" fmla="val 57059"/>
              <a:gd name="adj2" fmla="val 28375"/>
            </a:avLst>
          </a:prstGeom>
          <a:solidFill>
            <a:srgbClr val="FFB85F"/>
          </a:solidFill>
          <a:ln>
            <a:solidFill>
              <a:srgbClr val="FFB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v,s,t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9CBDC1-B506-8EB4-A121-086F16BC1DA1}"/>
                  </a:ext>
                </a:extLst>
              </p:cNvPr>
              <p:cNvSpPr/>
              <p:nvPr/>
            </p:nvSpPr>
            <p:spPr>
              <a:xfrm>
                <a:off x="1263033" y="4455067"/>
                <a:ext cx="3447512" cy="157166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9CBDC1-B506-8EB4-A121-086F16BC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33" y="4455067"/>
                <a:ext cx="3447512" cy="1571660"/>
              </a:xfrm>
              <a:prstGeom prst="roundRect">
                <a:avLst/>
              </a:prstGeom>
              <a:blipFill>
                <a:blip r:embed="rId3"/>
                <a:stretch>
                  <a:fillRect b="-5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8429" y="6426926"/>
            <a:ext cx="1063800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207962" y="771342"/>
            <a:ext cx="3442854" cy="59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48D26F-B58F-CC9A-CDFF-E9EE74514463}"/>
              </a:ext>
            </a:extLst>
          </p:cNvPr>
          <p:cNvGrpSpPr/>
          <p:nvPr/>
        </p:nvGrpSpPr>
        <p:grpSpPr>
          <a:xfrm>
            <a:off x="530937" y="1585570"/>
            <a:ext cx="11105156" cy="1097280"/>
            <a:chOff x="1772864" y="4428752"/>
            <a:chExt cx="11105156" cy="10972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314D-AB79-17CF-88F3-7EE9FF68B98F}"/>
                </a:ext>
              </a:extLst>
            </p:cNvPr>
            <p:cNvSpPr/>
            <p:nvPr/>
          </p:nvSpPr>
          <p:spPr>
            <a:xfrm>
              <a:off x="2808278" y="4428752"/>
              <a:ext cx="10069742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công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tốc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độ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qua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thời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gian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đó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B9A671-85DB-40B7-3752-611B422A9A3C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:a16="http://schemas.microsoft.com/office/drawing/2014/main" id="{2A04198A-9020-5A38-AB42-8BFBE57D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:a16="http://schemas.microsoft.com/office/drawing/2014/main" id="{A3A30CD9-6736-6013-A0AA-30D8773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:a16="http://schemas.microsoft.com/office/drawing/2014/main" id="{C49BDDCD-AFC9-BE55-14E5-ED9E2636C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:a16="http://schemas.microsoft.com/office/drawing/2014/main" id="{7615D8A6-80FB-C68D-03D3-4788D189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AECF0E04-9701-1336-719D-C6A6DCDB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:a16="http://schemas.microsoft.com/office/drawing/2014/main" id="{2E95F097-7842-49E3-1EB5-0BA5358E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:a16="http://schemas.microsoft.com/office/drawing/2014/main" id="{15C13A1A-DB82-C17E-ED48-2538E36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A4ECF110-7E45-7DE4-2946-D0529782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:a16="http://schemas.microsoft.com/office/drawing/2014/main" id="{88EF676E-2284-D548-82D9-C6D0B4D0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:a16="http://schemas.microsoft.com/office/drawing/2014/main" id="{77E9EC9E-BD59-AD0C-2061-81B7670ED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:a16="http://schemas.microsoft.com/office/drawing/2014/main" id="{F6219D3F-3338-828C-A986-11A4FFA9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:a16="http://schemas.microsoft.com/office/drawing/2014/main" id="{5CE67CC4-7902-6629-144E-8C904DBE8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CF1A2D6-8D81-E12A-F789-AD83EB50012B}"/>
                  </a:ext>
                </a:extLst>
              </p:cNvPr>
              <p:cNvSpPr/>
              <p:nvPr/>
            </p:nvSpPr>
            <p:spPr>
              <a:xfrm>
                <a:off x="4402040" y="2765871"/>
                <a:ext cx="1693960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CF1A2D6-8D81-E12A-F789-AD83EB500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40" y="2765871"/>
                <a:ext cx="1693960" cy="934463"/>
              </a:xfrm>
              <a:prstGeom prst="rect">
                <a:avLst/>
              </a:prstGeom>
              <a:blipFill>
                <a:blip r:embed="rId3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52DF94F-5745-0F9B-816E-C3393031066C}"/>
              </a:ext>
            </a:extLst>
          </p:cNvPr>
          <p:cNvGrpSpPr/>
          <p:nvPr/>
        </p:nvGrpSpPr>
        <p:grpSpPr>
          <a:xfrm>
            <a:off x="526473" y="3976141"/>
            <a:ext cx="11109620" cy="1097280"/>
            <a:chOff x="1772864" y="4428752"/>
            <a:chExt cx="10797615" cy="109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89E9294-C44C-A075-BE1C-3747901398AE}"/>
                    </a:ext>
                  </a:extLst>
                </p:cNvPr>
                <p:cNvSpPr/>
                <p:nvPr/>
              </p:nvSpPr>
              <p:spPr>
                <a:xfrm>
                  <a:off x="2808278" y="4428752"/>
                  <a:ext cx="976220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CF4D9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Từ </a:t>
                  </a:r>
                  <a:r>
                    <a:rPr lang="en-US" sz="2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công</a:t>
                  </a: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thức</a:t>
                  </a: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t?</a:t>
                  </a:r>
                </a:p>
              </p:txBody>
            </p:sp>
          </mc:Choice>
          <mc:Fallback xmlns="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89E9294-C44C-A075-BE1C-374790139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278" y="4428752"/>
                  <a:ext cx="976220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12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25B5382-CFF8-EF2D-B2D5-72714A8ADD26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30" name="Freeform 210">
                <a:extLst>
                  <a:ext uri="{FF2B5EF4-FFF2-40B4-BE49-F238E27FC236}">
                    <a16:creationId xmlns:a16="http://schemas.microsoft.com/office/drawing/2014/main" id="{9FAE2476-00CD-3939-5469-881C36180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1">
                <a:extLst>
                  <a:ext uri="{FF2B5EF4-FFF2-40B4-BE49-F238E27FC236}">
                    <a16:creationId xmlns:a16="http://schemas.microsoft.com/office/drawing/2014/main" id="{968AB187-82FC-6E51-DC95-72B50A971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2">
                <a:extLst>
                  <a:ext uri="{FF2B5EF4-FFF2-40B4-BE49-F238E27FC236}">
                    <a16:creationId xmlns:a16="http://schemas.microsoft.com/office/drawing/2014/main" id="{FA3B8024-1E9C-497C-0693-1F49BA7BD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3">
                <a:extLst>
                  <a:ext uri="{FF2B5EF4-FFF2-40B4-BE49-F238E27FC236}">
                    <a16:creationId xmlns:a16="http://schemas.microsoft.com/office/drawing/2014/main" id="{3CABE2FC-1715-F2B3-ACE0-EA1AFC09F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4">
                <a:extLst>
                  <a:ext uri="{FF2B5EF4-FFF2-40B4-BE49-F238E27FC236}">
                    <a16:creationId xmlns:a16="http://schemas.microsoft.com/office/drawing/2014/main" id="{7C1562AD-E61A-CDFB-624E-2800888FD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5">
                <a:extLst>
                  <a:ext uri="{FF2B5EF4-FFF2-40B4-BE49-F238E27FC236}">
                    <a16:creationId xmlns:a16="http://schemas.microsoft.com/office/drawing/2014/main" id="{E8262D4F-D8F0-963B-8C64-2DB7F370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16">
                <a:extLst>
                  <a:ext uri="{FF2B5EF4-FFF2-40B4-BE49-F238E27FC236}">
                    <a16:creationId xmlns:a16="http://schemas.microsoft.com/office/drawing/2014/main" id="{42A145EC-F40F-ACFB-EE54-03393221F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7">
                <a:extLst>
                  <a:ext uri="{FF2B5EF4-FFF2-40B4-BE49-F238E27FC236}">
                    <a16:creationId xmlns:a16="http://schemas.microsoft.com/office/drawing/2014/main" id="{59B2D2BD-FA17-4F42-35FC-A92E9168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8">
                <a:extLst>
                  <a:ext uri="{FF2B5EF4-FFF2-40B4-BE49-F238E27FC236}">
                    <a16:creationId xmlns:a16="http://schemas.microsoft.com/office/drawing/2014/main" id="{BB9BB62B-AF79-CEE3-3EDC-4BB3CACF5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9">
                <a:extLst>
                  <a:ext uri="{FF2B5EF4-FFF2-40B4-BE49-F238E27FC236}">
                    <a16:creationId xmlns:a16="http://schemas.microsoft.com/office/drawing/2014/main" id="{3B375001-EB16-B7D2-F957-C26EB7FA2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20">
                <a:extLst>
                  <a:ext uri="{FF2B5EF4-FFF2-40B4-BE49-F238E27FC236}">
                    <a16:creationId xmlns:a16="http://schemas.microsoft.com/office/drawing/2014/main" id="{6A929516-E99C-22F8-3AD1-D4EA0108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21">
                <a:extLst>
                  <a:ext uri="{FF2B5EF4-FFF2-40B4-BE49-F238E27FC236}">
                    <a16:creationId xmlns:a16="http://schemas.microsoft.com/office/drawing/2014/main" id="{BCFC9926-F4EB-A39A-3F43-33F2095409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2121A-0D0A-3053-425C-2B1AC4AB2B2B}"/>
              </a:ext>
            </a:extLst>
          </p:cNvPr>
          <p:cNvSpPr/>
          <p:nvPr/>
        </p:nvSpPr>
        <p:spPr>
          <a:xfrm>
            <a:off x="1686782" y="5321650"/>
            <a:ext cx="1964034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v.t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BCDBDC-0065-F776-5D9D-DC47F9EF229F}"/>
                  </a:ext>
                </a:extLst>
              </p:cNvPr>
              <p:cNvSpPr/>
              <p:nvPr/>
            </p:nvSpPr>
            <p:spPr>
              <a:xfrm>
                <a:off x="6805893" y="5273697"/>
                <a:ext cx="1964034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BCDBDC-0065-F776-5D9D-DC47F9EF2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93" y="5273697"/>
                <a:ext cx="1964034" cy="934463"/>
              </a:xfrm>
              <a:prstGeom prst="rect">
                <a:avLst/>
              </a:prstGeom>
              <a:blipFill>
                <a:blip r:embed="rId5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C99E9A48-7B55-EE5D-F716-AC79B72C7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09" y="2754843"/>
            <a:ext cx="813874" cy="7314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87BBAE-E9E3-866F-9D6E-07B2ECAEA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6" y="5177924"/>
            <a:ext cx="813874" cy="7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615"/>
            <a:ext cx="12192000" cy="7023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207962" y="771342"/>
            <a:ext cx="3442854" cy="59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48D26F-B58F-CC9A-CDFF-E9EE74514463}"/>
              </a:ext>
            </a:extLst>
          </p:cNvPr>
          <p:cNvGrpSpPr/>
          <p:nvPr/>
        </p:nvGrpSpPr>
        <p:grpSpPr>
          <a:xfrm>
            <a:off x="530937" y="1821103"/>
            <a:ext cx="11105156" cy="1097280"/>
            <a:chOff x="1772864" y="4428752"/>
            <a:chExt cx="11105156" cy="10972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314D-AB79-17CF-88F3-7EE9FF68B98F}"/>
                </a:ext>
              </a:extLst>
            </p:cNvPr>
            <p:cNvSpPr/>
            <p:nvPr/>
          </p:nvSpPr>
          <p:spPr>
            <a:xfrm>
              <a:off x="2808278" y="4428752"/>
              <a:ext cx="10069742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SGK/46: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A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120m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hết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35s.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B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140m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hết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40s. Ai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hơn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B9A671-85DB-40B7-3752-611B422A9A3C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:a16="http://schemas.microsoft.com/office/drawing/2014/main" id="{2A04198A-9020-5A38-AB42-8BFBE57D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:a16="http://schemas.microsoft.com/office/drawing/2014/main" id="{A3A30CD9-6736-6013-A0AA-30D8773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:a16="http://schemas.microsoft.com/office/drawing/2014/main" id="{C49BDDCD-AFC9-BE55-14E5-ED9E2636C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:a16="http://schemas.microsoft.com/office/drawing/2014/main" id="{7615D8A6-80FB-C68D-03D3-4788D189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AECF0E04-9701-1336-719D-C6A6DCDB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:a16="http://schemas.microsoft.com/office/drawing/2014/main" id="{2E95F097-7842-49E3-1EB5-0BA5358E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:a16="http://schemas.microsoft.com/office/drawing/2014/main" id="{15C13A1A-DB82-C17E-ED48-2538E36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A4ECF110-7E45-7DE4-2946-D0529782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:a16="http://schemas.microsoft.com/office/drawing/2014/main" id="{88EF676E-2284-D548-82D9-C6D0B4D0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:a16="http://schemas.microsoft.com/office/drawing/2014/main" id="{77E9EC9E-BD59-AD0C-2061-81B7670ED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:a16="http://schemas.microsoft.com/office/drawing/2014/main" id="{F6219D3F-3338-828C-A986-11A4FFA9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:a16="http://schemas.microsoft.com/office/drawing/2014/main" id="{5CE67CC4-7902-6629-144E-8C904DBE8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FC0F21-3479-1263-02C8-FC0BD5FDC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7098"/>
              </p:ext>
            </p:extLst>
          </p:nvPr>
        </p:nvGraphicFramePr>
        <p:xfrm>
          <a:off x="376291" y="3661831"/>
          <a:ext cx="471970" cy="64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91" y="3661831"/>
                        <a:ext cx="471970" cy="640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A3FC03-1398-61BF-45E3-771AED98D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37820"/>
              </p:ext>
            </p:extLst>
          </p:nvPr>
        </p:nvGraphicFramePr>
        <p:xfrm>
          <a:off x="2366500" y="3703556"/>
          <a:ext cx="457146" cy="68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500" y="3703556"/>
                        <a:ext cx="457146" cy="68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C24CF6E-BED5-B837-AF02-73216EBA9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50271"/>
              </p:ext>
            </p:extLst>
          </p:nvPr>
        </p:nvGraphicFramePr>
        <p:xfrm>
          <a:off x="379408" y="4331563"/>
          <a:ext cx="4683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08" y="4331563"/>
                        <a:ext cx="468312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21615A8-8015-367A-D309-15AC05181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63701"/>
              </p:ext>
            </p:extLst>
          </p:nvPr>
        </p:nvGraphicFramePr>
        <p:xfrm>
          <a:off x="2344028" y="4307497"/>
          <a:ext cx="457145" cy="68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028" y="4307497"/>
                        <a:ext cx="457145" cy="685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B512FA2F-0B9F-B855-E9F4-4E5ADAEC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25" y="3029407"/>
            <a:ext cx="15985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3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3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83F1AFA3-EFE3-3366-19A0-8CFBAA166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13" y="3703556"/>
            <a:ext cx="16738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120m ;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41903165-0383-782C-A25B-57BB1F3A0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995" y="3745121"/>
            <a:ext cx="9348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=35s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278A5545-7D33-B76E-CF79-EFA26332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08" y="4433998"/>
            <a:ext cx="16738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140m ;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E789457D-FBE7-CA2E-25A3-099C87A14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175" y="4442642"/>
            <a:ext cx="11272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40s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10" descr="Digit 180">
            <a:extLst>
              <a:ext uri="{FF2B5EF4-FFF2-40B4-BE49-F238E27FC236}">
                <a16:creationId xmlns:a16="http://schemas.microsoft.com/office/drawing/2014/main" id="{1F1B3646-916D-B440-8DD3-BD5352A5D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41" y="350397"/>
            <a:ext cx="2644259" cy="14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CA6FE6-6203-3F23-5BCA-B2751EB32059}"/>
              </a:ext>
            </a:extLst>
          </p:cNvPr>
          <p:cNvSpPr txBox="1"/>
          <p:nvPr/>
        </p:nvSpPr>
        <p:spPr>
          <a:xfrm>
            <a:off x="405389" y="5267960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71ABCE1-616F-4A54-7F06-F9AC3FCA6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70828"/>
              </p:ext>
            </p:extLst>
          </p:nvPr>
        </p:nvGraphicFramePr>
        <p:xfrm>
          <a:off x="5569548" y="3255789"/>
          <a:ext cx="1257296" cy="104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4" imgW="508000" imgH="431800" progId="Equation.DSMT4">
                  <p:embed/>
                </p:oleObj>
              </mc:Choice>
              <mc:Fallback>
                <p:oleObj name="Equation" r:id="rId14" imgW="5080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548" y="3255789"/>
                        <a:ext cx="1257296" cy="1047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12C0CE4-08D2-DED6-D472-8BE6CD04B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11483"/>
              </p:ext>
            </p:extLst>
          </p:nvPr>
        </p:nvGraphicFramePr>
        <p:xfrm>
          <a:off x="7151896" y="3357270"/>
          <a:ext cx="1740208" cy="82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6" imgW="825480" imgH="393480" progId="Equation.DSMT4">
                  <p:embed/>
                </p:oleObj>
              </mc:Choice>
              <mc:Fallback>
                <p:oleObj name="Equation" r:id="rId16" imgW="825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896" y="3357270"/>
                        <a:ext cx="1740208" cy="820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50BF27E-1BB8-337F-1CC4-903E695D4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81312"/>
              </p:ext>
            </p:extLst>
          </p:nvPr>
        </p:nvGraphicFramePr>
        <p:xfrm>
          <a:off x="5349365" y="4868667"/>
          <a:ext cx="1160759" cy="96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8" imgW="508000" imgH="431800" progId="Equation.DSMT4">
                  <p:embed/>
                </p:oleObj>
              </mc:Choice>
              <mc:Fallback>
                <p:oleObj name="Equation" r:id="rId18" imgW="508000" imgH="431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365" y="4868667"/>
                        <a:ext cx="1160759" cy="967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30FCA236-EE77-4751-D9C0-CF7F8348B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514197"/>
              </p:ext>
            </p:extLst>
          </p:nvPr>
        </p:nvGraphicFramePr>
        <p:xfrm>
          <a:off x="6796071" y="4878828"/>
          <a:ext cx="1673856" cy="89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20" imgW="736280" imgH="393529" progId="Equation.DSMT4">
                  <p:embed/>
                </p:oleObj>
              </mc:Choice>
              <mc:Fallback>
                <p:oleObj name="Equation" r:id="rId20" imgW="736280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71" y="4878828"/>
                        <a:ext cx="1673856" cy="89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1188A08-57C2-1F68-0EFF-5B236A3BA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84"/>
              </p:ext>
            </p:extLst>
          </p:nvPr>
        </p:nvGraphicFramePr>
        <p:xfrm>
          <a:off x="4737747" y="5730502"/>
          <a:ext cx="546784" cy="6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22" imgW="177646" imgH="228402" progId="Equation.DSMT4">
                  <p:embed/>
                </p:oleObj>
              </mc:Choice>
              <mc:Fallback>
                <p:oleObj name="Equation" r:id="rId22" imgW="177646" imgH="22840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747" y="5730502"/>
                        <a:ext cx="546784" cy="69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26D26C9-7B74-3594-347C-EF3E7846E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71938"/>
              </p:ext>
            </p:extLst>
          </p:nvPr>
        </p:nvGraphicFramePr>
        <p:xfrm>
          <a:off x="5473733" y="5753991"/>
          <a:ext cx="546784" cy="6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24" imgW="177646" imgH="228402" progId="Equation.DSMT4">
                  <p:embed/>
                </p:oleObj>
              </mc:Choice>
              <mc:Fallback>
                <p:oleObj name="Equation" r:id="rId24" imgW="177646" imgH="22840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33" y="5753991"/>
                        <a:ext cx="546784" cy="69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6">
            <a:extLst>
              <a:ext uri="{FF2B5EF4-FFF2-40B4-BE49-F238E27FC236}">
                <a16:creationId xmlns:a16="http://schemas.microsoft.com/office/drawing/2014/main" id="{FBE612EC-318F-0AE1-F23D-A1687BDA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6" y="2851897"/>
            <a:ext cx="5143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B3C795E3-685E-D554-ED7C-3486D11A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844" y="3464324"/>
            <a:ext cx="10196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CA4AB6B5-1401-9D4A-9ED5-82AEAA3AF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949" y="4300967"/>
            <a:ext cx="43043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3D768AEE-02EF-D6B2-B955-28CB0363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2" y="5060817"/>
            <a:ext cx="3917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810C7346-6C77-C27B-ACA8-E733EAD3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948" y="4996753"/>
            <a:ext cx="1189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37534F82-A51C-E131-09D4-63E624BB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10" y="5779388"/>
            <a:ext cx="6928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5C05D6F7-4248-5085-B692-7374B742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231" y="5791180"/>
            <a:ext cx="7721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(3,43m/s</a:t>
            </a:r>
            <a:r>
              <a:rPr kumimoji="0" lang="en-US" alt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3,5m/s)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FA4E82-D38A-7E24-32A3-A78D7888D6CC}"/>
              </a:ext>
            </a:extLst>
          </p:cNvPr>
          <p:cNvSpPr txBox="1"/>
          <p:nvPr/>
        </p:nvSpPr>
        <p:spPr>
          <a:xfrm>
            <a:off x="8792088" y="3439594"/>
            <a:ext cx="17813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99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207962" y="771342"/>
            <a:ext cx="3442854" cy="59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6AE4A-F422-5DDE-4CD9-0ED91DC31F3C}"/>
              </a:ext>
            </a:extLst>
          </p:cNvPr>
          <p:cNvGrpSpPr/>
          <p:nvPr/>
        </p:nvGrpSpPr>
        <p:grpSpPr>
          <a:xfrm>
            <a:off x="530937" y="1585570"/>
            <a:ext cx="11105155" cy="1097280"/>
            <a:chOff x="1772864" y="4428752"/>
            <a:chExt cx="11105155" cy="109728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88B21A-F31F-1EBC-69D3-71FE6F873A4E}"/>
                </a:ext>
              </a:extLst>
            </p:cNvPr>
            <p:cNvSpPr/>
            <p:nvPr/>
          </p:nvSpPr>
          <p:spPr>
            <a:xfrm>
              <a:off x="2918058" y="4428752"/>
              <a:ext cx="995996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kể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dài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hoặc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C72FDF-8A84-D2CE-DDF2-6660D7188B7B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:a16="http://schemas.microsoft.com/office/drawing/2014/main" id="{A7AC79BE-B03D-C957-847E-AAD213F26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:a16="http://schemas.microsoft.com/office/drawing/2014/main" id="{87115123-6EFE-C06B-9E5C-0CAE80E29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:a16="http://schemas.microsoft.com/office/drawing/2014/main" id="{112E326E-F176-0AF7-FCFC-F656ADE73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:a16="http://schemas.microsoft.com/office/drawing/2014/main" id="{E65FD2C8-D926-67C4-BCC6-F56705DA6F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0A8000BE-0AFE-1E6A-96FF-EF3040D5D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:a16="http://schemas.microsoft.com/office/drawing/2014/main" id="{09B994E1-6123-2ECC-57DC-5941B61EF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:a16="http://schemas.microsoft.com/office/drawing/2014/main" id="{EC578D19-F86E-FA47-98BE-E9B156DD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0E4F805A-0C89-376E-C288-6010BADBF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:a16="http://schemas.microsoft.com/office/drawing/2014/main" id="{53837468-FCC8-15E9-780E-C21A1915B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:a16="http://schemas.microsoft.com/office/drawing/2014/main" id="{B6E465D4-3CD1-14D1-5DC4-EFA86C9E3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:a16="http://schemas.microsoft.com/office/drawing/2014/main" id="{DD225E3C-9522-1EDC-E80B-B3CAA2A7B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:a16="http://schemas.microsoft.com/office/drawing/2014/main" id="{21452DA3-36F7-A772-2CF3-6DCA1DDF8E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CFCF02D-72AE-BEEA-33F8-F52EF20F750C}"/>
              </a:ext>
            </a:extLst>
          </p:cNvPr>
          <p:cNvSpPr txBox="1"/>
          <p:nvPr/>
        </p:nvSpPr>
        <p:spPr>
          <a:xfrm>
            <a:off x="1524000" y="3359023"/>
            <a:ext cx="9766602" cy="2331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340" algn="l"/>
                <a:tab pos="54038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milimét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(mm),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xentimét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(cm),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đềximét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(dm),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(m),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kilômét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(km), …</a:t>
            </a:r>
          </a:p>
          <a:p>
            <a:pPr algn="just">
              <a:lnSpc>
                <a:spcPct val="150000"/>
              </a:lnSpc>
              <a:tabLst>
                <a:tab pos="180340" algn="l"/>
                <a:tab pos="540385" algn="l"/>
              </a:tabLst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  <a:tab pos="540385" algn="l"/>
              </a:tabLst>
            </a:pP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(s),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(min), </a:t>
            </a:r>
            <a:r>
              <a:rPr lang="en-US" sz="2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(h)…</a:t>
            </a:r>
            <a:endParaRPr lang="en-US" sz="1600" b="1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771C00-A0A8-35CD-9164-FA93D291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5" y="3365119"/>
            <a:ext cx="813874" cy="7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207962" y="771342"/>
            <a:ext cx="3442854" cy="59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2729416" y="5133022"/>
            <a:ext cx="7232001" cy="1148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HOÀN THÀNH PHIẾU HỌC TẬP SỐ 2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4FADE-77ED-A223-CB3A-ACE8A00D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1720491"/>
            <a:ext cx="3148861" cy="31414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C6AAC6-5192-5C51-0C5D-35FFF2095B78}"/>
              </a:ext>
            </a:extLst>
          </p:cNvPr>
          <p:cNvSpPr/>
          <p:nvPr/>
        </p:nvSpPr>
        <p:spPr>
          <a:xfrm>
            <a:off x="6826282" y="2513737"/>
            <a:ext cx="4108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PHÚT</a:t>
            </a:r>
            <a:endParaRPr lang="en-US" sz="5400" b="0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6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3AC2A-E71F-4094-C13B-2177C0F6294C}"/>
              </a:ext>
            </a:extLst>
          </p:cNvPr>
          <p:cNvCxnSpPr>
            <a:cxnSpLocks/>
          </p:cNvCxnSpPr>
          <p:nvPr/>
        </p:nvCxnSpPr>
        <p:spPr>
          <a:xfrm>
            <a:off x="207962" y="595146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27EBBF-2269-8929-76B2-B2E67895A424}"/>
              </a:ext>
            </a:extLst>
          </p:cNvPr>
          <p:cNvSpPr/>
          <p:nvPr/>
        </p:nvSpPr>
        <p:spPr>
          <a:xfrm>
            <a:off x="8364381" y="10371"/>
            <a:ext cx="3974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8 PHÚT</a:t>
            </a:r>
            <a:endParaRPr lang="en-US" sz="2800" b="0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41A351-D44F-CF61-D1C1-650B05E7D958}"/>
              </a:ext>
            </a:extLst>
          </p:cNvPr>
          <p:cNvSpPr txBox="1">
            <a:spLocks/>
          </p:cNvSpPr>
          <p:nvPr/>
        </p:nvSpPr>
        <p:spPr>
          <a:xfrm>
            <a:off x="3352932" y="56797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62E9CB-FD8A-233A-A39D-B547BFE5D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74905"/>
              </p:ext>
            </p:extLst>
          </p:nvPr>
        </p:nvGraphicFramePr>
        <p:xfrm>
          <a:off x="628332" y="1213920"/>
          <a:ext cx="10935335" cy="2518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126">
                  <a:extLst>
                    <a:ext uri="{9D8B030D-6E8A-4147-A177-3AD203B41FA5}">
                      <a16:colId xmlns:a16="http://schemas.microsoft.com/office/drawing/2014/main" val="4171172767"/>
                    </a:ext>
                  </a:extLst>
                </a:gridCol>
                <a:gridCol w="1846494">
                  <a:extLst>
                    <a:ext uri="{9D8B030D-6E8A-4147-A177-3AD203B41FA5}">
                      <a16:colId xmlns:a16="http://schemas.microsoft.com/office/drawing/2014/main" val="3379576838"/>
                    </a:ext>
                  </a:extLst>
                </a:gridCol>
                <a:gridCol w="1959979">
                  <a:extLst>
                    <a:ext uri="{9D8B030D-6E8A-4147-A177-3AD203B41FA5}">
                      <a16:colId xmlns:a16="http://schemas.microsoft.com/office/drawing/2014/main" val="2348862215"/>
                    </a:ext>
                  </a:extLst>
                </a:gridCol>
                <a:gridCol w="1653216">
                  <a:extLst>
                    <a:ext uri="{9D8B030D-6E8A-4147-A177-3AD203B41FA5}">
                      <a16:colId xmlns:a16="http://schemas.microsoft.com/office/drawing/2014/main" val="3188831605"/>
                    </a:ext>
                  </a:extLst>
                </a:gridCol>
                <a:gridCol w="1959979">
                  <a:extLst>
                    <a:ext uri="{9D8B030D-6E8A-4147-A177-3AD203B41FA5}">
                      <a16:colId xmlns:a16="http://schemas.microsoft.com/office/drawing/2014/main" val="2870180114"/>
                    </a:ext>
                  </a:extLst>
                </a:gridCol>
                <a:gridCol w="1684541">
                  <a:extLst>
                    <a:ext uri="{9D8B030D-6E8A-4147-A177-3AD203B41FA5}">
                      <a16:colId xmlns:a16="http://schemas.microsoft.com/office/drawing/2014/main" val="3930430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độ dài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(m)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(m)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(km)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Xentimét (cm)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54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thời gian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 (h)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 (min)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98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tốc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trên giây (m/s)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49287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77F43A7F-6509-F953-C687-F9F229D8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2" y="584189"/>
            <a:ext cx="113557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  <a:tab pos="539750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  <a:tab pos="53975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  <a:tab pos="539750" algn="l"/>
              </a:tabLs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  <a:tab pos="53975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  <a:tab pos="539750" algn="l"/>
              </a:tabLs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  <a:tab pos="53975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(m),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(s)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AA4ED9F-1943-A685-1295-8DCC6736D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65778"/>
              </p:ext>
            </p:extLst>
          </p:nvPr>
        </p:nvGraphicFramePr>
        <p:xfrm>
          <a:off x="9815530" y="3762019"/>
          <a:ext cx="2410910" cy="8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231366" imgH="418918" progId="Equation.DSMT4">
                  <p:embed/>
                </p:oleObj>
              </mc:Choice>
              <mc:Fallback>
                <p:oleObj name="Equation" r:id="rId4" imgW="1231366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30" y="3762019"/>
                        <a:ext cx="2410910" cy="828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FBB7515A-E061-0B5B-555D-A8E906E2B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54" y="4364469"/>
                <a:ext cx="11834656" cy="2534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1km/h = ? m/s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 km = ……. m ;  1 h = ……. s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…….</m:t>
                        </m:r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=&gt; 1 km/h = …… m/s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 m/s = ? km/h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gặp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cuộc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FBB7515A-E061-0B5B-555D-A8E906E2B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954" y="4364469"/>
                <a:ext cx="11834656" cy="2534925"/>
              </a:xfrm>
              <a:prstGeom prst="rect">
                <a:avLst/>
              </a:prstGeom>
              <a:blipFill>
                <a:blip r:embed="rId6"/>
                <a:stretch>
                  <a:fillRect l="-824" t="-1442" b="-5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3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C046B8-41EC-7EEB-6F50-B031F1C5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054BC5-25E5-0BFF-321D-7FFAE7F6E6E3}"/>
              </a:ext>
            </a:extLst>
          </p:cNvPr>
          <p:cNvSpPr txBox="1">
            <a:spLocks/>
          </p:cNvSpPr>
          <p:nvPr/>
        </p:nvSpPr>
        <p:spPr>
          <a:xfrm>
            <a:off x="3283530" y="346507"/>
            <a:ext cx="6137564" cy="47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F9416C-E20F-A7CA-EF1A-F62DC7E35F8F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72A598CF-426A-A741-B022-049C7A5CCDC8}"/>
              </a:ext>
            </a:extLst>
          </p:cNvPr>
          <p:cNvSpPr txBox="1">
            <a:spLocks/>
          </p:cNvSpPr>
          <p:nvPr/>
        </p:nvSpPr>
        <p:spPr>
          <a:xfrm>
            <a:off x="277091" y="833308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7145-B906-F372-98AD-DC8E8F06EFAE}"/>
              </a:ext>
            </a:extLst>
          </p:cNvPr>
          <p:cNvSpPr txBox="1"/>
          <p:nvPr/>
        </p:nvSpPr>
        <p:spPr>
          <a:xfrm>
            <a:off x="5238432" y="1425486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7ACA5E-9F37-6A68-467C-E1DBBE60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08536"/>
              </p:ext>
            </p:extLst>
          </p:nvPr>
        </p:nvGraphicFramePr>
        <p:xfrm>
          <a:off x="439347" y="2230800"/>
          <a:ext cx="11313306" cy="29575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62901">
                  <a:extLst>
                    <a:ext uri="{9D8B030D-6E8A-4147-A177-3AD203B41FA5}">
                      <a16:colId xmlns:a16="http://schemas.microsoft.com/office/drawing/2014/main" val="2483556061"/>
                    </a:ext>
                  </a:extLst>
                </a:gridCol>
                <a:gridCol w="1878535">
                  <a:extLst>
                    <a:ext uri="{9D8B030D-6E8A-4147-A177-3AD203B41FA5}">
                      <a16:colId xmlns:a16="http://schemas.microsoft.com/office/drawing/2014/main" val="3797916123"/>
                    </a:ext>
                  </a:extLst>
                </a:gridCol>
                <a:gridCol w="1993990">
                  <a:extLst>
                    <a:ext uri="{9D8B030D-6E8A-4147-A177-3AD203B41FA5}">
                      <a16:colId xmlns:a16="http://schemas.microsoft.com/office/drawing/2014/main" val="1845702634"/>
                    </a:ext>
                  </a:extLst>
                </a:gridCol>
                <a:gridCol w="1870117">
                  <a:extLst>
                    <a:ext uri="{9D8B030D-6E8A-4147-A177-3AD203B41FA5}">
                      <a16:colId xmlns:a16="http://schemas.microsoft.com/office/drawing/2014/main" val="786886165"/>
                    </a:ext>
                  </a:extLst>
                </a:gridCol>
                <a:gridCol w="1993990">
                  <a:extLst>
                    <a:ext uri="{9D8B030D-6E8A-4147-A177-3AD203B41FA5}">
                      <a16:colId xmlns:a16="http://schemas.microsoft.com/office/drawing/2014/main" val="873860343"/>
                    </a:ext>
                  </a:extLst>
                </a:gridCol>
                <a:gridCol w="1713773">
                  <a:extLst>
                    <a:ext uri="{9D8B030D-6E8A-4147-A177-3AD203B41FA5}">
                      <a16:colId xmlns:a16="http://schemas.microsoft.com/office/drawing/2014/main" val="4252214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độ dài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(m)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(km)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(m)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(km)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Xentimét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71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thời gian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 (h)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01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tốc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trên giờ (km/h)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(m/min)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trên giây (km/s)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Xentimét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(cm/s)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17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6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C046B8-41EC-7EEB-6F50-B031F1C5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28"/>
            <a:ext cx="12192000" cy="68546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054BC5-25E5-0BFF-321D-7FFAE7F6E6E3}"/>
              </a:ext>
            </a:extLst>
          </p:cNvPr>
          <p:cNvSpPr txBox="1">
            <a:spLocks/>
          </p:cNvSpPr>
          <p:nvPr/>
        </p:nvSpPr>
        <p:spPr>
          <a:xfrm>
            <a:off x="1524000" y="346507"/>
            <a:ext cx="8811491" cy="47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TỐC ĐỘ CHUYỂN ĐỘNG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F9416C-E20F-A7CA-EF1A-F62DC7E35F8F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72A598CF-426A-A741-B022-049C7A5CCDC8}"/>
              </a:ext>
            </a:extLst>
          </p:cNvPr>
          <p:cNvSpPr txBox="1">
            <a:spLocks/>
          </p:cNvSpPr>
          <p:nvPr/>
        </p:nvSpPr>
        <p:spPr>
          <a:xfrm>
            <a:off x="277091" y="833308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7145-B906-F372-98AD-DC8E8F06EFAE}"/>
              </a:ext>
            </a:extLst>
          </p:cNvPr>
          <p:cNvSpPr txBox="1"/>
          <p:nvPr/>
        </p:nvSpPr>
        <p:spPr>
          <a:xfrm>
            <a:off x="5238432" y="1162244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B07A43D-DBE9-7C1D-C7A0-2AD0BE766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6238"/>
              </p:ext>
            </p:extLst>
          </p:nvPr>
        </p:nvGraphicFramePr>
        <p:xfrm>
          <a:off x="6082150" y="3615364"/>
          <a:ext cx="955963" cy="10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368140" imgH="393529" progId="Equation.DSMT4">
                  <p:embed/>
                </p:oleObj>
              </mc:Choice>
              <mc:Fallback>
                <p:oleObj name="Equation" r:id="rId4" imgW="36814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150" y="3615364"/>
                        <a:ext cx="955963" cy="100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647FCC-E0E8-C7FF-A3FA-717C0E3C0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10433"/>
              </p:ext>
            </p:extLst>
          </p:nvPr>
        </p:nvGraphicFramePr>
        <p:xfrm>
          <a:off x="8126785" y="3605020"/>
          <a:ext cx="616697" cy="10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266584" imgH="418918" progId="Equation.DSMT4">
                  <p:embed/>
                </p:oleObj>
              </mc:Choice>
              <mc:Fallback>
                <p:oleObj name="Equation" r:id="rId6" imgW="266584" imgH="41891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785" y="3605020"/>
                        <a:ext cx="616697" cy="100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C73D4AD5-DA91-347F-6B54-DF4037E83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84" y="1646203"/>
                <a:ext cx="10305796" cy="2855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457200" marR="0" lvl="0" indent="-45720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180975" algn="l"/>
                    <a:tab pos="539750" algn="l"/>
                  </a:tabLst>
                </a:pP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1km/h = ? m/s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  <a:tab pos="539750" algn="l"/>
                  </a:tabLst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km = 1000 m ;  1 h = 3600 s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3600 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=&gt; 1 km/h =   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C73D4AD5-DA91-347F-6B54-DF4037E83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884" y="1646203"/>
                <a:ext cx="10305796" cy="2855590"/>
              </a:xfrm>
              <a:prstGeom prst="rect">
                <a:avLst/>
              </a:prstGeom>
              <a:blipFill>
                <a:blip r:embed="rId8"/>
                <a:stretch>
                  <a:fillRect l="-1538" t="-2564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9">
            <a:extLst>
              <a:ext uri="{FF2B5EF4-FFF2-40B4-BE49-F238E27FC236}">
                <a16:creationId xmlns:a16="http://schemas.microsoft.com/office/drawing/2014/main" id="{35DEDBEF-C1C1-19E7-CF15-F8F4B38E6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239" y="3773562"/>
            <a:ext cx="13163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m/s =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91222BB3-206F-796F-6E20-2032B44EC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692" y="5023531"/>
                <a:ext cx="5375189" cy="1149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  <a:tab pos="539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1m/s =</a:t>
                </a:r>
                <a:r>
                  <a:rPr kumimoji="0" lang="en-US" altLang="en-US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altLang="en-US" sz="3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0,001</m:t>
                        </m:r>
                        <m:r>
                          <m:rPr>
                            <m:nor/>
                          </m:rPr>
                          <a:rPr lang="vi-VN" altLang="en-US" sz="3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f>
                          <m:fPr>
                            <m:ctrlPr>
                              <a:rPr kumimoji="0" lang="vi-VN" altLang="en-US" sz="3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3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vi-VN" altLang="en-US" sz="320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3600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altLang="en-US" sz="3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=3,6</a:t>
                </a:r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  <a:endParaRPr kumimoji="0" lang="vi-VN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91222BB3-206F-796F-6E20-2032B44EC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692" y="5023531"/>
                <a:ext cx="5375189" cy="1149610"/>
              </a:xfrm>
              <a:prstGeom prst="rect">
                <a:avLst/>
              </a:prstGeom>
              <a:blipFill>
                <a:blip r:embed="rId9"/>
                <a:stretch>
                  <a:fillRect l="-2834" r="-2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593C5B1-33F5-CCC4-7348-420DD50B1140}"/>
              </a:ext>
            </a:extLst>
          </p:cNvPr>
          <p:cNvSpPr txBox="1"/>
          <p:nvPr/>
        </p:nvSpPr>
        <p:spPr>
          <a:xfrm>
            <a:off x="8811386" y="3780787"/>
            <a:ext cx="131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m/s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7B1CE6C-2985-45C0-FA2B-073ED5772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56776"/>
              </p:ext>
            </p:extLst>
          </p:nvPr>
        </p:nvGraphicFramePr>
        <p:xfrm>
          <a:off x="795922" y="2005963"/>
          <a:ext cx="9755412" cy="4447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005">
                  <a:extLst>
                    <a:ext uri="{9D8B030D-6E8A-4147-A177-3AD203B41FA5}">
                      <a16:colId xmlns:a16="http://schemas.microsoft.com/office/drawing/2014/main" val="134825671"/>
                    </a:ext>
                  </a:extLst>
                </a:gridCol>
                <a:gridCol w="5064934">
                  <a:extLst>
                    <a:ext uri="{9D8B030D-6E8A-4147-A177-3AD203B41FA5}">
                      <a16:colId xmlns:a16="http://schemas.microsoft.com/office/drawing/2014/main" val="2469732533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val="29067410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00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</a:p>
                  </a:txBody>
                  <a:tcPr>
                    <a:solidFill>
                      <a:srgbClr val="FF66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811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70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922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15188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726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376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054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207962" y="771342"/>
            <a:ext cx="3442854" cy="59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ai rùa – Wikipedia tiếng Việt">
            <a:extLst>
              <a:ext uri="{FF2B5EF4-FFF2-40B4-BE49-F238E27FC236}">
                <a16:creationId xmlns:a16="http://schemas.microsoft.com/office/drawing/2014/main" id="{C860026A-46CB-33DC-9FF6-C9ACDB81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5" y="2517540"/>
            <a:ext cx="977550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57878E-0906-CCF1-0D21-68589AD91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13" y="2960840"/>
            <a:ext cx="510423" cy="879494"/>
          </a:xfrm>
          <a:prstGeom prst="rect">
            <a:avLst/>
          </a:prstGeom>
        </p:spPr>
      </p:pic>
      <p:pic>
        <p:nvPicPr>
          <p:cNvPr id="4100" name="Picture 4" descr="Mua Bán Ô Tô Giá Rẻ Tháng 06/2022 - Chợ Tốt Xe">
            <a:extLst>
              <a:ext uri="{FF2B5EF4-FFF2-40B4-BE49-F238E27FC236}">
                <a16:creationId xmlns:a16="http://schemas.microsoft.com/office/drawing/2014/main" id="{CEBDBE84-E617-B81D-DAA7-B01E69F2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32" y="5157133"/>
            <a:ext cx="977550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ị trừng phạt do tấn công Ukraine, Nga sẽ dùng máy bay gì thay thế Boeing  và Airbus? | VOV.VN">
            <a:extLst>
              <a:ext uri="{FF2B5EF4-FFF2-40B4-BE49-F238E27FC236}">
                <a16:creationId xmlns:a16="http://schemas.microsoft.com/office/drawing/2014/main" id="{C41820B3-AC4C-4B70-4E05-80A28CFD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75" y="5770649"/>
            <a:ext cx="1075457" cy="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Xe Máy Điện Dibao Gogo Cross Chính Hãng Cao Cấp | Xemaydien.com">
            <a:extLst>
              <a:ext uri="{FF2B5EF4-FFF2-40B4-BE49-F238E27FC236}">
                <a16:creationId xmlns:a16="http://schemas.microsoft.com/office/drawing/2014/main" id="{F9DC3ED0-727A-2F38-D031-C040AF8EA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Xe máy điện VinFast Archives - VinFast Sài Gòn">
            <a:extLst>
              <a:ext uri="{FF2B5EF4-FFF2-40B4-BE49-F238E27FC236}">
                <a16:creationId xmlns:a16="http://schemas.microsoft.com/office/drawing/2014/main" id="{FBAC5EC1-A5E5-9AC1-B879-AED343E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11" y="4460411"/>
            <a:ext cx="833666" cy="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D1156-ECEB-4E26-51BF-9A8D642AE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63" y="3684264"/>
            <a:ext cx="801184" cy="7761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991E46-DAAE-C1EC-6F2C-C7CD4C9D0565}"/>
              </a:ext>
            </a:extLst>
          </p:cNvPr>
          <p:cNvSpPr txBox="1"/>
          <p:nvPr/>
        </p:nvSpPr>
        <p:spPr>
          <a:xfrm>
            <a:off x="1738745" y="1347899"/>
            <a:ext cx="8127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ED0A-38F6-488F-0779-E8BD615F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827" y="0"/>
            <a:ext cx="2348346" cy="988546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5CD52-3358-1883-5873-1C5F99FF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10" y="725311"/>
            <a:ext cx="8295179" cy="61326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3465A8-AFEF-A6BF-A359-9BE9DBB55D6C}"/>
              </a:ext>
            </a:extLst>
          </p:cNvPr>
          <p:cNvSpPr txBox="1">
            <a:spLocks/>
          </p:cNvSpPr>
          <p:nvPr/>
        </p:nvSpPr>
        <p:spPr>
          <a:xfrm>
            <a:off x="266698" y="1468580"/>
            <a:ext cx="2348346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37,57km/h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CE0AB-AA23-20C9-27B3-9FF24538B802}"/>
              </a:ext>
            </a:extLst>
          </p:cNvPr>
          <p:cNvSpPr txBox="1">
            <a:spLocks/>
          </p:cNvSpPr>
          <p:nvPr/>
        </p:nvSpPr>
        <p:spPr>
          <a:xfrm>
            <a:off x="183582" y="4194466"/>
            <a:ext cx="2002406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1.10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9185A9-8E3F-4573-E045-96E6CEAEAF0B}"/>
              </a:ext>
            </a:extLst>
          </p:cNvPr>
          <p:cNvSpPr txBox="1">
            <a:spLocks/>
          </p:cNvSpPr>
          <p:nvPr/>
        </p:nvSpPr>
        <p:spPr>
          <a:xfrm>
            <a:off x="10205489" y="4536070"/>
            <a:ext cx="2002406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5.10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964A3B-749B-0195-1003-1145EC9618A7}"/>
              </a:ext>
            </a:extLst>
          </p:cNvPr>
          <p:cNvSpPr txBox="1">
            <a:spLocks/>
          </p:cNvSpPr>
          <p:nvPr/>
        </p:nvSpPr>
        <p:spPr>
          <a:xfrm>
            <a:off x="10296526" y="1351138"/>
            <a:ext cx="1635691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8F3962-CFDB-6CAF-7C82-22790DE1DCCE}"/>
              </a:ext>
            </a:extLst>
          </p:cNvPr>
          <p:cNvGrpSpPr/>
          <p:nvPr/>
        </p:nvGrpSpPr>
        <p:grpSpPr>
          <a:xfrm>
            <a:off x="585788" y="336538"/>
            <a:ext cx="3471862" cy="1235087"/>
            <a:chOff x="585788" y="336538"/>
            <a:chExt cx="3471862" cy="123508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C7E1E6-BF5D-0444-4129-E15EFCDFC9FE}"/>
                </a:ext>
              </a:extLst>
            </p:cNvPr>
            <p:cNvSpPr/>
            <p:nvPr/>
          </p:nvSpPr>
          <p:spPr>
            <a:xfrm>
              <a:off x="685800" y="336538"/>
              <a:ext cx="3371850" cy="1220800"/>
            </a:xfrm>
            <a:custGeom>
              <a:avLst/>
              <a:gdLst>
                <a:gd name="connsiteX0" fmla="*/ 3371850 w 3371850"/>
                <a:gd name="connsiteY0" fmla="*/ 763600 h 1220800"/>
                <a:gd name="connsiteX1" fmla="*/ 3286125 w 3371850"/>
                <a:gd name="connsiteY1" fmla="*/ 620725 h 1220800"/>
                <a:gd name="connsiteX2" fmla="*/ 3243263 w 3371850"/>
                <a:gd name="connsiteY2" fmla="*/ 549287 h 1220800"/>
                <a:gd name="connsiteX3" fmla="*/ 3157538 w 3371850"/>
                <a:gd name="connsiteY3" fmla="*/ 434987 h 1220800"/>
                <a:gd name="connsiteX4" fmla="*/ 3128963 w 3371850"/>
                <a:gd name="connsiteY4" fmla="*/ 392125 h 1220800"/>
                <a:gd name="connsiteX5" fmla="*/ 3086100 w 3371850"/>
                <a:gd name="connsiteY5" fmla="*/ 363550 h 1220800"/>
                <a:gd name="connsiteX6" fmla="*/ 2928938 w 3371850"/>
                <a:gd name="connsiteY6" fmla="*/ 263537 h 1220800"/>
                <a:gd name="connsiteX7" fmla="*/ 2857500 w 3371850"/>
                <a:gd name="connsiteY7" fmla="*/ 249250 h 1220800"/>
                <a:gd name="connsiteX8" fmla="*/ 2557463 w 3371850"/>
                <a:gd name="connsiteY8" fmla="*/ 149237 h 1220800"/>
                <a:gd name="connsiteX9" fmla="*/ 2128838 w 3371850"/>
                <a:gd name="connsiteY9" fmla="*/ 63512 h 1220800"/>
                <a:gd name="connsiteX10" fmla="*/ 1928813 w 3371850"/>
                <a:gd name="connsiteY10" fmla="*/ 49225 h 1220800"/>
                <a:gd name="connsiteX11" fmla="*/ 1214438 w 3371850"/>
                <a:gd name="connsiteY11" fmla="*/ 34937 h 1220800"/>
                <a:gd name="connsiteX12" fmla="*/ 1114425 w 3371850"/>
                <a:gd name="connsiteY12" fmla="*/ 77800 h 1220800"/>
                <a:gd name="connsiteX13" fmla="*/ 957263 w 3371850"/>
                <a:gd name="connsiteY13" fmla="*/ 163525 h 1220800"/>
                <a:gd name="connsiteX14" fmla="*/ 928688 w 3371850"/>
                <a:gd name="connsiteY14" fmla="*/ 492137 h 1220800"/>
                <a:gd name="connsiteX15" fmla="*/ 1028700 w 3371850"/>
                <a:gd name="connsiteY15" fmla="*/ 549287 h 1220800"/>
                <a:gd name="connsiteX16" fmla="*/ 1214438 w 3371850"/>
                <a:gd name="connsiteY16" fmla="*/ 506425 h 1220800"/>
                <a:gd name="connsiteX17" fmla="*/ 1143000 w 3371850"/>
                <a:gd name="connsiteY17" fmla="*/ 334975 h 1220800"/>
                <a:gd name="connsiteX18" fmla="*/ 1057275 w 3371850"/>
                <a:gd name="connsiteY18" fmla="*/ 320687 h 1220800"/>
                <a:gd name="connsiteX19" fmla="*/ 871538 w 3371850"/>
                <a:gd name="connsiteY19" fmla="*/ 292112 h 1220800"/>
                <a:gd name="connsiteX20" fmla="*/ 557213 w 3371850"/>
                <a:gd name="connsiteY20" fmla="*/ 334975 h 1220800"/>
                <a:gd name="connsiteX21" fmla="*/ 471488 w 3371850"/>
                <a:gd name="connsiteY21" fmla="*/ 377837 h 1220800"/>
                <a:gd name="connsiteX22" fmla="*/ 257175 w 3371850"/>
                <a:gd name="connsiteY22" fmla="*/ 563575 h 1220800"/>
                <a:gd name="connsiteX23" fmla="*/ 171450 w 3371850"/>
                <a:gd name="connsiteY23" fmla="*/ 777887 h 1220800"/>
                <a:gd name="connsiteX24" fmla="*/ 114300 w 3371850"/>
                <a:gd name="connsiteY24" fmla="*/ 906475 h 1220800"/>
                <a:gd name="connsiteX25" fmla="*/ 85725 w 3371850"/>
                <a:gd name="connsiteY25" fmla="*/ 949337 h 1220800"/>
                <a:gd name="connsiteX26" fmla="*/ 42863 w 3371850"/>
                <a:gd name="connsiteY26" fmla="*/ 1077925 h 1220800"/>
                <a:gd name="connsiteX27" fmla="*/ 28575 w 3371850"/>
                <a:gd name="connsiteY27" fmla="*/ 1135075 h 1220800"/>
                <a:gd name="connsiteX28" fmla="*/ 0 w 3371850"/>
                <a:gd name="connsiteY28" fmla="*/ 1220800 h 12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71850" h="1220800">
                  <a:moveTo>
                    <a:pt x="3371850" y="763600"/>
                  </a:moveTo>
                  <a:lnTo>
                    <a:pt x="3286125" y="620725"/>
                  </a:lnTo>
                  <a:cubicBezTo>
                    <a:pt x="3271838" y="596912"/>
                    <a:pt x="3259925" y="571503"/>
                    <a:pt x="3243263" y="549287"/>
                  </a:cubicBezTo>
                  <a:cubicBezTo>
                    <a:pt x="3214688" y="511187"/>
                    <a:pt x="3183956" y="474613"/>
                    <a:pt x="3157538" y="434987"/>
                  </a:cubicBezTo>
                  <a:cubicBezTo>
                    <a:pt x="3148013" y="420700"/>
                    <a:pt x="3141105" y="404267"/>
                    <a:pt x="3128963" y="392125"/>
                  </a:cubicBezTo>
                  <a:cubicBezTo>
                    <a:pt x="3116821" y="379983"/>
                    <a:pt x="3100073" y="373531"/>
                    <a:pt x="3086100" y="363550"/>
                  </a:cubicBezTo>
                  <a:cubicBezTo>
                    <a:pt x="3026609" y="321056"/>
                    <a:pt x="3003871" y="294759"/>
                    <a:pt x="2928938" y="263537"/>
                  </a:cubicBezTo>
                  <a:cubicBezTo>
                    <a:pt x="2906522" y="254197"/>
                    <a:pt x="2880710" y="256392"/>
                    <a:pt x="2857500" y="249250"/>
                  </a:cubicBezTo>
                  <a:cubicBezTo>
                    <a:pt x="2517472" y="144626"/>
                    <a:pt x="3044879" y="280464"/>
                    <a:pt x="2557463" y="149237"/>
                  </a:cubicBezTo>
                  <a:cubicBezTo>
                    <a:pt x="2444438" y="118807"/>
                    <a:pt x="2236564" y="77412"/>
                    <a:pt x="2128838" y="63512"/>
                  </a:cubicBezTo>
                  <a:cubicBezTo>
                    <a:pt x="2062543" y="54958"/>
                    <a:pt x="1995488" y="53987"/>
                    <a:pt x="1928813" y="49225"/>
                  </a:cubicBezTo>
                  <a:cubicBezTo>
                    <a:pt x="1590001" y="-7244"/>
                    <a:pt x="1637172" y="-19260"/>
                    <a:pt x="1214438" y="34937"/>
                  </a:cubicBezTo>
                  <a:cubicBezTo>
                    <a:pt x="1178462" y="39549"/>
                    <a:pt x="1147293" y="62462"/>
                    <a:pt x="1114425" y="77800"/>
                  </a:cubicBezTo>
                  <a:cubicBezTo>
                    <a:pt x="1006375" y="128224"/>
                    <a:pt x="1026857" y="117128"/>
                    <a:pt x="957263" y="163525"/>
                  </a:cubicBezTo>
                  <a:cubicBezTo>
                    <a:pt x="887903" y="279123"/>
                    <a:pt x="858208" y="298318"/>
                    <a:pt x="928688" y="492137"/>
                  </a:cubicBezTo>
                  <a:cubicBezTo>
                    <a:pt x="941810" y="528222"/>
                    <a:pt x="995363" y="530237"/>
                    <a:pt x="1028700" y="549287"/>
                  </a:cubicBezTo>
                  <a:cubicBezTo>
                    <a:pt x="1090613" y="535000"/>
                    <a:pt x="1184537" y="562490"/>
                    <a:pt x="1214438" y="506425"/>
                  </a:cubicBezTo>
                  <a:cubicBezTo>
                    <a:pt x="1243573" y="451796"/>
                    <a:pt x="1182992" y="382238"/>
                    <a:pt x="1143000" y="334975"/>
                  </a:cubicBezTo>
                  <a:cubicBezTo>
                    <a:pt x="1124288" y="312860"/>
                    <a:pt x="1085907" y="325092"/>
                    <a:pt x="1057275" y="320687"/>
                  </a:cubicBezTo>
                  <a:cubicBezTo>
                    <a:pt x="818279" y="283918"/>
                    <a:pt x="1085370" y="327752"/>
                    <a:pt x="871538" y="292112"/>
                  </a:cubicBezTo>
                  <a:cubicBezTo>
                    <a:pt x="766763" y="306400"/>
                    <a:pt x="660610" y="312818"/>
                    <a:pt x="557213" y="334975"/>
                  </a:cubicBezTo>
                  <a:cubicBezTo>
                    <a:pt x="525974" y="341669"/>
                    <a:pt x="497387" y="359132"/>
                    <a:pt x="471488" y="377837"/>
                  </a:cubicBezTo>
                  <a:cubicBezTo>
                    <a:pt x="359305" y="458858"/>
                    <a:pt x="332328" y="488422"/>
                    <a:pt x="257175" y="563575"/>
                  </a:cubicBezTo>
                  <a:cubicBezTo>
                    <a:pt x="222370" y="667991"/>
                    <a:pt x="252543" y="580948"/>
                    <a:pt x="171450" y="777887"/>
                  </a:cubicBezTo>
                  <a:cubicBezTo>
                    <a:pt x="148889" y="832677"/>
                    <a:pt x="142781" y="856633"/>
                    <a:pt x="114300" y="906475"/>
                  </a:cubicBezTo>
                  <a:cubicBezTo>
                    <a:pt x="105781" y="921384"/>
                    <a:pt x="95250" y="935050"/>
                    <a:pt x="85725" y="949337"/>
                  </a:cubicBezTo>
                  <a:cubicBezTo>
                    <a:pt x="71438" y="992200"/>
                    <a:pt x="53821" y="1034093"/>
                    <a:pt x="42863" y="1077925"/>
                  </a:cubicBezTo>
                  <a:cubicBezTo>
                    <a:pt x="38100" y="1096975"/>
                    <a:pt x="34218" y="1116267"/>
                    <a:pt x="28575" y="1135075"/>
                  </a:cubicBezTo>
                  <a:cubicBezTo>
                    <a:pt x="19920" y="1163925"/>
                    <a:pt x="0" y="1220800"/>
                    <a:pt x="0" y="122080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F7C47A-6181-9AB2-1368-34B928406FA5}"/>
                </a:ext>
              </a:extLst>
            </p:cNvPr>
            <p:cNvSpPr/>
            <p:nvPr/>
          </p:nvSpPr>
          <p:spPr>
            <a:xfrm>
              <a:off x="585788" y="1385888"/>
              <a:ext cx="342900" cy="185737"/>
            </a:xfrm>
            <a:custGeom>
              <a:avLst/>
              <a:gdLst>
                <a:gd name="connsiteX0" fmla="*/ 0 w 342900"/>
                <a:gd name="connsiteY0" fmla="*/ 0 h 185737"/>
                <a:gd name="connsiteX1" fmla="*/ 28575 w 342900"/>
                <a:gd name="connsiteY1" fmla="*/ 71437 h 185737"/>
                <a:gd name="connsiteX2" fmla="*/ 71437 w 342900"/>
                <a:gd name="connsiteY2" fmla="*/ 157162 h 185737"/>
                <a:gd name="connsiteX3" fmla="*/ 114300 w 342900"/>
                <a:gd name="connsiteY3" fmla="*/ 185737 h 185737"/>
                <a:gd name="connsiteX4" fmla="*/ 228600 w 342900"/>
                <a:gd name="connsiteY4" fmla="*/ 171450 h 185737"/>
                <a:gd name="connsiteX5" fmla="*/ 271462 w 342900"/>
                <a:gd name="connsiteY5" fmla="*/ 157162 h 185737"/>
                <a:gd name="connsiteX6" fmla="*/ 342900 w 342900"/>
                <a:gd name="connsiteY6" fmla="*/ 15716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85737">
                  <a:moveTo>
                    <a:pt x="0" y="0"/>
                  </a:moveTo>
                  <a:cubicBezTo>
                    <a:pt x="9525" y="23812"/>
                    <a:pt x="19570" y="47423"/>
                    <a:pt x="28575" y="71437"/>
                  </a:cubicBezTo>
                  <a:cubicBezTo>
                    <a:pt x="42520" y="108624"/>
                    <a:pt x="41089" y="126814"/>
                    <a:pt x="71437" y="157162"/>
                  </a:cubicBezTo>
                  <a:cubicBezTo>
                    <a:pt x="83579" y="169304"/>
                    <a:pt x="100012" y="176212"/>
                    <a:pt x="114300" y="185737"/>
                  </a:cubicBezTo>
                  <a:cubicBezTo>
                    <a:pt x="152400" y="180975"/>
                    <a:pt x="190823" y="178319"/>
                    <a:pt x="228600" y="171450"/>
                  </a:cubicBezTo>
                  <a:cubicBezTo>
                    <a:pt x="243417" y="168756"/>
                    <a:pt x="256518" y="159030"/>
                    <a:pt x="271462" y="157162"/>
                  </a:cubicBezTo>
                  <a:cubicBezTo>
                    <a:pt x="295091" y="154208"/>
                    <a:pt x="319087" y="157162"/>
                    <a:pt x="342900" y="1571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850783-5B82-71AF-A523-0427D3D72A33}"/>
              </a:ext>
            </a:extLst>
          </p:cNvPr>
          <p:cNvGrpSpPr/>
          <p:nvPr/>
        </p:nvGrpSpPr>
        <p:grpSpPr>
          <a:xfrm>
            <a:off x="539937" y="5043488"/>
            <a:ext cx="2574738" cy="1201494"/>
            <a:chOff x="539937" y="5043488"/>
            <a:chExt cx="2574738" cy="120149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ED5D25-B0B3-82D5-A2E0-81241A2196F1}"/>
                </a:ext>
              </a:extLst>
            </p:cNvPr>
            <p:cNvSpPr/>
            <p:nvPr/>
          </p:nvSpPr>
          <p:spPr>
            <a:xfrm>
              <a:off x="539937" y="5043488"/>
              <a:ext cx="2574738" cy="1201494"/>
            </a:xfrm>
            <a:custGeom>
              <a:avLst/>
              <a:gdLst>
                <a:gd name="connsiteX0" fmla="*/ 2574738 w 2574738"/>
                <a:gd name="connsiteY0" fmla="*/ 914400 h 1201494"/>
                <a:gd name="connsiteX1" fmla="*/ 2546163 w 2574738"/>
                <a:gd name="connsiteY1" fmla="*/ 1014412 h 1201494"/>
                <a:gd name="connsiteX2" fmla="*/ 2403288 w 2574738"/>
                <a:gd name="connsiteY2" fmla="*/ 1100137 h 1201494"/>
                <a:gd name="connsiteX3" fmla="*/ 2274701 w 2574738"/>
                <a:gd name="connsiteY3" fmla="*/ 1143000 h 1201494"/>
                <a:gd name="connsiteX4" fmla="*/ 1974663 w 2574738"/>
                <a:gd name="connsiteY4" fmla="*/ 1171575 h 1201494"/>
                <a:gd name="connsiteX5" fmla="*/ 1831788 w 2574738"/>
                <a:gd name="connsiteY5" fmla="*/ 1200150 h 1201494"/>
                <a:gd name="connsiteX6" fmla="*/ 588776 w 2574738"/>
                <a:gd name="connsiteY6" fmla="*/ 1085850 h 1201494"/>
                <a:gd name="connsiteX7" fmla="*/ 517338 w 2574738"/>
                <a:gd name="connsiteY7" fmla="*/ 985837 h 1201494"/>
                <a:gd name="connsiteX8" fmla="*/ 703076 w 2574738"/>
                <a:gd name="connsiteY8" fmla="*/ 871537 h 1201494"/>
                <a:gd name="connsiteX9" fmla="*/ 831663 w 2574738"/>
                <a:gd name="connsiteY9" fmla="*/ 957262 h 1201494"/>
                <a:gd name="connsiteX10" fmla="*/ 845951 w 2574738"/>
                <a:gd name="connsiteY10" fmla="*/ 1014412 h 1201494"/>
                <a:gd name="connsiteX11" fmla="*/ 831663 w 2574738"/>
                <a:gd name="connsiteY11" fmla="*/ 1057275 h 1201494"/>
                <a:gd name="connsiteX12" fmla="*/ 331601 w 2574738"/>
                <a:gd name="connsiteY12" fmla="*/ 1028700 h 1201494"/>
                <a:gd name="connsiteX13" fmla="*/ 174438 w 2574738"/>
                <a:gd name="connsiteY13" fmla="*/ 928687 h 1201494"/>
                <a:gd name="connsiteX14" fmla="*/ 17276 w 2574738"/>
                <a:gd name="connsiteY14" fmla="*/ 742950 h 1201494"/>
                <a:gd name="connsiteX15" fmla="*/ 2988 w 2574738"/>
                <a:gd name="connsiteY15" fmla="*/ 614362 h 1201494"/>
                <a:gd name="connsiteX16" fmla="*/ 117288 w 2574738"/>
                <a:gd name="connsiteY16" fmla="*/ 342900 h 1201494"/>
                <a:gd name="connsiteX17" fmla="*/ 217301 w 2574738"/>
                <a:gd name="connsiteY17" fmla="*/ 257175 h 1201494"/>
                <a:gd name="connsiteX18" fmla="*/ 403038 w 2574738"/>
                <a:gd name="connsiteY18" fmla="*/ 128587 h 1201494"/>
                <a:gd name="connsiteX19" fmla="*/ 474476 w 2574738"/>
                <a:gd name="connsiteY19" fmla="*/ 71437 h 1201494"/>
                <a:gd name="connsiteX20" fmla="*/ 545913 w 2574738"/>
                <a:gd name="connsiteY20" fmla="*/ 0 h 120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4738" h="1201494">
                  <a:moveTo>
                    <a:pt x="2574738" y="914400"/>
                  </a:moveTo>
                  <a:cubicBezTo>
                    <a:pt x="2565213" y="947737"/>
                    <a:pt x="2564001" y="984682"/>
                    <a:pt x="2546163" y="1014412"/>
                  </a:cubicBezTo>
                  <a:cubicBezTo>
                    <a:pt x="2529606" y="1042007"/>
                    <a:pt x="2421561" y="1092828"/>
                    <a:pt x="2403288" y="1100137"/>
                  </a:cubicBezTo>
                  <a:cubicBezTo>
                    <a:pt x="2361339" y="1116917"/>
                    <a:pt x="2318806" y="1133199"/>
                    <a:pt x="2274701" y="1143000"/>
                  </a:cubicBezTo>
                  <a:cubicBezTo>
                    <a:pt x="2237593" y="1151246"/>
                    <a:pt x="1991650" y="1170159"/>
                    <a:pt x="1974663" y="1171575"/>
                  </a:cubicBezTo>
                  <a:cubicBezTo>
                    <a:pt x="1927038" y="1181100"/>
                    <a:pt x="1880311" y="1202237"/>
                    <a:pt x="1831788" y="1200150"/>
                  </a:cubicBezTo>
                  <a:cubicBezTo>
                    <a:pt x="702020" y="1151558"/>
                    <a:pt x="996248" y="1289586"/>
                    <a:pt x="588776" y="1085850"/>
                  </a:cubicBezTo>
                  <a:cubicBezTo>
                    <a:pt x="564963" y="1052512"/>
                    <a:pt x="511108" y="1026329"/>
                    <a:pt x="517338" y="985837"/>
                  </a:cubicBezTo>
                  <a:cubicBezTo>
                    <a:pt x="527776" y="917991"/>
                    <a:pt x="652832" y="888285"/>
                    <a:pt x="703076" y="871537"/>
                  </a:cubicBezTo>
                  <a:cubicBezTo>
                    <a:pt x="744779" y="892389"/>
                    <a:pt x="805482" y="911445"/>
                    <a:pt x="831663" y="957262"/>
                  </a:cubicBezTo>
                  <a:cubicBezTo>
                    <a:pt x="841405" y="974311"/>
                    <a:pt x="841188" y="995362"/>
                    <a:pt x="845951" y="1014412"/>
                  </a:cubicBezTo>
                  <a:cubicBezTo>
                    <a:pt x="841188" y="1028700"/>
                    <a:pt x="845951" y="1052512"/>
                    <a:pt x="831663" y="1057275"/>
                  </a:cubicBezTo>
                  <a:cubicBezTo>
                    <a:pt x="640238" y="1121084"/>
                    <a:pt x="532449" y="1066957"/>
                    <a:pt x="331601" y="1028700"/>
                  </a:cubicBezTo>
                  <a:cubicBezTo>
                    <a:pt x="279213" y="995362"/>
                    <a:pt x="223764" y="966407"/>
                    <a:pt x="174438" y="928687"/>
                  </a:cubicBezTo>
                  <a:cubicBezTo>
                    <a:pt x="102223" y="873464"/>
                    <a:pt x="69137" y="815555"/>
                    <a:pt x="17276" y="742950"/>
                  </a:cubicBezTo>
                  <a:cubicBezTo>
                    <a:pt x="12513" y="700087"/>
                    <a:pt x="-7472" y="656201"/>
                    <a:pt x="2988" y="614362"/>
                  </a:cubicBezTo>
                  <a:cubicBezTo>
                    <a:pt x="26800" y="519112"/>
                    <a:pt x="66774" y="427090"/>
                    <a:pt x="117288" y="342900"/>
                  </a:cubicBezTo>
                  <a:cubicBezTo>
                    <a:pt x="139879" y="305249"/>
                    <a:pt x="183318" y="284979"/>
                    <a:pt x="217301" y="257175"/>
                  </a:cubicBezTo>
                  <a:cubicBezTo>
                    <a:pt x="282560" y="203781"/>
                    <a:pt x="326249" y="183437"/>
                    <a:pt x="403038" y="128587"/>
                  </a:cubicBezTo>
                  <a:cubicBezTo>
                    <a:pt x="427853" y="110862"/>
                    <a:pt x="452913" y="93000"/>
                    <a:pt x="474476" y="71437"/>
                  </a:cubicBezTo>
                  <a:cubicBezTo>
                    <a:pt x="556562" y="-10649"/>
                    <a:pt x="481355" y="32278"/>
                    <a:pt x="545913" y="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860FA3-CE41-4479-A55F-FB7F5BB01B08}"/>
                </a:ext>
              </a:extLst>
            </p:cNvPr>
            <p:cNvSpPr/>
            <p:nvPr/>
          </p:nvSpPr>
          <p:spPr>
            <a:xfrm>
              <a:off x="828675" y="5056010"/>
              <a:ext cx="260252" cy="216077"/>
            </a:xfrm>
            <a:custGeom>
              <a:avLst/>
              <a:gdLst>
                <a:gd name="connsiteX0" fmla="*/ 0 w 260252"/>
                <a:gd name="connsiteY0" fmla="*/ 30339 h 216077"/>
                <a:gd name="connsiteX1" fmla="*/ 185738 w 260252"/>
                <a:gd name="connsiteY1" fmla="*/ 16052 h 216077"/>
                <a:gd name="connsiteX2" fmla="*/ 228600 w 260252"/>
                <a:gd name="connsiteY2" fmla="*/ 1764 h 216077"/>
                <a:gd name="connsiteX3" fmla="*/ 257175 w 260252"/>
                <a:gd name="connsiteY3" fmla="*/ 58914 h 216077"/>
                <a:gd name="connsiteX4" fmla="*/ 257175 w 260252"/>
                <a:gd name="connsiteY4" fmla="*/ 216077 h 2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52" h="216077">
                  <a:moveTo>
                    <a:pt x="0" y="30339"/>
                  </a:moveTo>
                  <a:cubicBezTo>
                    <a:pt x="61913" y="25577"/>
                    <a:pt x="124122" y="23754"/>
                    <a:pt x="185738" y="16052"/>
                  </a:cubicBezTo>
                  <a:cubicBezTo>
                    <a:pt x="200682" y="14184"/>
                    <a:pt x="215686" y="-5984"/>
                    <a:pt x="228600" y="1764"/>
                  </a:cubicBezTo>
                  <a:cubicBezTo>
                    <a:pt x="246863" y="12722"/>
                    <a:pt x="254360" y="37802"/>
                    <a:pt x="257175" y="58914"/>
                  </a:cubicBezTo>
                  <a:cubicBezTo>
                    <a:pt x="264099" y="110842"/>
                    <a:pt x="257175" y="163689"/>
                    <a:pt x="257175" y="2160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034AF6-1599-DFCA-995A-FFAC7BD8F75E}"/>
              </a:ext>
            </a:extLst>
          </p:cNvPr>
          <p:cNvGrpSpPr/>
          <p:nvPr/>
        </p:nvGrpSpPr>
        <p:grpSpPr>
          <a:xfrm>
            <a:off x="8943975" y="471488"/>
            <a:ext cx="2285999" cy="1014564"/>
            <a:chOff x="8943975" y="471488"/>
            <a:chExt cx="2285999" cy="101456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C856178-B513-9052-1828-07FD5BA2A59F}"/>
                </a:ext>
              </a:extLst>
            </p:cNvPr>
            <p:cNvSpPr/>
            <p:nvPr/>
          </p:nvSpPr>
          <p:spPr>
            <a:xfrm>
              <a:off x="8943975" y="471488"/>
              <a:ext cx="2157413" cy="1000125"/>
            </a:xfrm>
            <a:custGeom>
              <a:avLst/>
              <a:gdLst>
                <a:gd name="connsiteX0" fmla="*/ 0 w 2157413"/>
                <a:gd name="connsiteY0" fmla="*/ 542925 h 1000125"/>
                <a:gd name="connsiteX1" fmla="*/ 71438 w 2157413"/>
                <a:gd name="connsiteY1" fmla="*/ 471487 h 1000125"/>
                <a:gd name="connsiteX2" fmla="*/ 128588 w 2157413"/>
                <a:gd name="connsiteY2" fmla="*/ 342900 h 1000125"/>
                <a:gd name="connsiteX3" fmla="*/ 271463 w 2157413"/>
                <a:gd name="connsiteY3" fmla="*/ 185737 h 1000125"/>
                <a:gd name="connsiteX4" fmla="*/ 414338 w 2157413"/>
                <a:gd name="connsiteY4" fmla="*/ 142875 h 1000125"/>
                <a:gd name="connsiteX5" fmla="*/ 671513 w 2157413"/>
                <a:gd name="connsiteY5" fmla="*/ 57150 h 1000125"/>
                <a:gd name="connsiteX6" fmla="*/ 1000125 w 2157413"/>
                <a:gd name="connsiteY6" fmla="*/ 0 h 1000125"/>
                <a:gd name="connsiteX7" fmla="*/ 1485900 w 2157413"/>
                <a:gd name="connsiteY7" fmla="*/ 57150 h 1000125"/>
                <a:gd name="connsiteX8" fmla="*/ 1685925 w 2157413"/>
                <a:gd name="connsiteY8" fmla="*/ 242887 h 1000125"/>
                <a:gd name="connsiteX9" fmla="*/ 1714500 w 2157413"/>
                <a:gd name="connsiteY9" fmla="*/ 285750 h 1000125"/>
                <a:gd name="connsiteX10" fmla="*/ 1771650 w 2157413"/>
                <a:gd name="connsiteY10" fmla="*/ 385762 h 1000125"/>
                <a:gd name="connsiteX11" fmla="*/ 1800225 w 2157413"/>
                <a:gd name="connsiteY11" fmla="*/ 457200 h 1000125"/>
                <a:gd name="connsiteX12" fmla="*/ 1771650 w 2157413"/>
                <a:gd name="connsiteY12" fmla="*/ 528637 h 1000125"/>
                <a:gd name="connsiteX13" fmla="*/ 1657350 w 2157413"/>
                <a:gd name="connsiteY13" fmla="*/ 557212 h 1000125"/>
                <a:gd name="connsiteX14" fmla="*/ 1500188 w 2157413"/>
                <a:gd name="connsiteY14" fmla="*/ 585787 h 1000125"/>
                <a:gd name="connsiteX15" fmla="*/ 1614488 w 2157413"/>
                <a:gd name="connsiteY15" fmla="*/ 457200 h 1000125"/>
                <a:gd name="connsiteX16" fmla="*/ 1885950 w 2157413"/>
                <a:gd name="connsiteY16" fmla="*/ 485775 h 1000125"/>
                <a:gd name="connsiteX17" fmla="*/ 1985963 w 2157413"/>
                <a:gd name="connsiteY17" fmla="*/ 600075 h 1000125"/>
                <a:gd name="connsiteX18" fmla="*/ 2085975 w 2157413"/>
                <a:gd name="connsiteY18" fmla="*/ 800100 h 1000125"/>
                <a:gd name="connsiteX19" fmla="*/ 2128838 w 2157413"/>
                <a:gd name="connsiteY19" fmla="*/ 928687 h 1000125"/>
                <a:gd name="connsiteX20" fmla="*/ 2157413 w 2157413"/>
                <a:gd name="connsiteY20" fmla="*/ 1000125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7413" h="1000125">
                  <a:moveTo>
                    <a:pt x="0" y="542925"/>
                  </a:moveTo>
                  <a:cubicBezTo>
                    <a:pt x="23813" y="519112"/>
                    <a:pt x="53227" y="499815"/>
                    <a:pt x="71438" y="471487"/>
                  </a:cubicBezTo>
                  <a:cubicBezTo>
                    <a:pt x="96802" y="432032"/>
                    <a:pt x="105317" y="383625"/>
                    <a:pt x="128588" y="342900"/>
                  </a:cubicBezTo>
                  <a:cubicBezTo>
                    <a:pt x="146463" y="311619"/>
                    <a:pt x="249675" y="197993"/>
                    <a:pt x="271463" y="185737"/>
                  </a:cubicBezTo>
                  <a:cubicBezTo>
                    <a:pt x="314799" y="161360"/>
                    <a:pt x="367001" y="158090"/>
                    <a:pt x="414338" y="142875"/>
                  </a:cubicBezTo>
                  <a:cubicBezTo>
                    <a:pt x="500365" y="115223"/>
                    <a:pt x="584628" y="81974"/>
                    <a:pt x="671513" y="57150"/>
                  </a:cubicBezTo>
                  <a:cubicBezTo>
                    <a:pt x="743017" y="36720"/>
                    <a:pt x="937657" y="9611"/>
                    <a:pt x="1000125" y="0"/>
                  </a:cubicBezTo>
                  <a:cubicBezTo>
                    <a:pt x="1162050" y="19050"/>
                    <a:pt x="1329263" y="11900"/>
                    <a:pt x="1485900" y="57150"/>
                  </a:cubicBezTo>
                  <a:cubicBezTo>
                    <a:pt x="1563612" y="79600"/>
                    <a:pt x="1636885" y="174230"/>
                    <a:pt x="1685925" y="242887"/>
                  </a:cubicBezTo>
                  <a:cubicBezTo>
                    <a:pt x="1695906" y="256860"/>
                    <a:pt x="1705665" y="271025"/>
                    <a:pt x="1714500" y="285750"/>
                  </a:cubicBezTo>
                  <a:cubicBezTo>
                    <a:pt x="1734255" y="318675"/>
                    <a:pt x="1754479" y="351419"/>
                    <a:pt x="1771650" y="385762"/>
                  </a:cubicBezTo>
                  <a:cubicBezTo>
                    <a:pt x="1783120" y="408701"/>
                    <a:pt x="1790700" y="433387"/>
                    <a:pt x="1800225" y="457200"/>
                  </a:cubicBezTo>
                  <a:cubicBezTo>
                    <a:pt x="1790700" y="481012"/>
                    <a:pt x="1792661" y="513930"/>
                    <a:pt x="1771650" y="528637"/>
                  </a:cubicBezTo>
                  <a:cubicBezTo>
                    <a:pt x="1739477" y="551158"/>
                    <a:pt x="1695617" y="548381"/>
                    <a:pt x="1657350" y="557212"/>
                  </a:cubicBezTo>
                  <a:cubicBezTo>
                    <a:pt x="1605417" y="569197"/>
                    <a:pt x="1552713" y="577033"/>
                    <a:pt x="1500188" y="585787"/>
                  </a:cubicBezTo>
                  <a:cubicBezTo>
                    <a:pt x="1538288" y="542925"/>
                    <a:pt x="1558975" y="471592"/>
                    <a:pt x="1614488" y="457200"/>
                  </a:cubicBezTo>
                  <a:cubicBezTo>
                    <a:pt x="1702563" y="434366"/>
                    <a:pt x="1801027" y="453112"/>
                    <a:pt x="1885950" y="485775"/>
                  </a:cubicBezTo>
                  <a:cubicBezTo>
                    <a:pt x="1933202" y="503949"/>
                    <a:pt x="1956768" y="558715"/>
                    <a:pt x="1985963" y="600075"/>
                  </a:cubicBezTo>
                  <a:cubicBezTo>
                    <a:pt x="2027212" y="658510"/>
                    <a:pt x="2061495" y="731556"/>
                    <a:pt x="2085975" y="800100"/>
                  </a:cubicBezTo>
                  <a:cubicBezTo>
                    <a:pt x="2101171" y="842649"/>
                    <a:pt x="2112058" y="886738"/>
                    <a:pt x="2128838" y="928687"/>
                  </a:cubicBezTo>
                  <a:lnTo>
                    <a:pt x="2157413" y="1000125"/>
                  </a:ln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4CA74-856B-746C-70AC-284A50DA4879}"/>
                </a:ext>
              </a:extLst>
            </p:cNvPr>
            <p:cNvSpPr/>
            <p:nvPr/>
          </p:nvSpPr>
          <p:spPr>
            <a:xfrm>
              <a:off x="10858499" y="1300164"/>
              <a:ext cx="371475" cy="185888"/>
            </a:xfrm>
            <a:custGeom>
              <a:avLst/>
              <a:gdLst>
                <a:gd name="connsiteX0" fmla="*/ 0 w 371475"/>
                <a:gd name="connsiteY0" fmla="*/ 142875 h 185888"/>
                <a:gd name="connsiteX1" fmla="*/ 85725 w 371475"/>
                <a:gd name="connsiteY1" fmla="*/ 171450 h 185888"/>
                <a:gd name="connsiteX2" fmla="*/ 142875 w 371475"/>
                <a:gd name="connsiteY2" fmla="*/ 185738 h 185888"/>
                <a:gd name="connsiteX3" fmla="*/ 271463 w 371475"/>
                <a:gd name="connsiteY3" fmla="*/ 157163 h 185888"/>
                <a:gd name="connsiteX4" fmla="*/ 314325 w 371475"/>
                <a:gd name="connsiteY4" fmla="*/ 128588 h 185888"/>
                <a:gd name="connsiteX5" fmla="*/ 328613 w 371475"/>
                <a:gd name="connsiteY5" fmla="*/ 85725 h 185888"/>
                <a:gd name="connsiteX6" fmla="*/ 371475 w 371475"/>
                <a:gd name="connsiteY6" fmla="*/ 0 h 18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185888">
                  <a:moveTo>
                    <a:pt x="0" y="142875"/>
                  </a:moveTo>
                  <a:cubicBezTo>
                    <a:pt x="28575" y="152400"/>
                    <a:pt x="56875" y="162795"/>
                    <a:pt x="85725" y="171450"/>
                  </a:cubicBezTo>
                  <a:cubicBezTo>
                    <a:pt x="104533" y="177093"/>
                    <a:pt x="123297" y="187244"/>
                    <a:pt x="142875" y="185738"/>
                  </a:cubicBezTo>
                  <a:cubicBezTo>
                    <a:pt x="186654" y="182371"/>
                    <a:pt x="228600" y="166688"/>
                    <a:pt x="271463" y="157163"/>
                  </a:cubicBezTo>
                  <a:cubicBezTo>
                    <a:pt x="285750" y="147638"/>
                    <a:pt x="303598" y="141997"/>
                    <a:pt x="314325" y="128588"/>
                  </a:cubicBezTo>
                  <a:cubicBezTo>
                    <a:pt x="323733" y="116828"/>
                    <a:pt x="321878" y="99196"/>
                    <a:pt x="328613" y="85725"/>
                  </a:cubicBezTo>
                  <a:cubicBezTo>
                    <a:pt x="384003" y="-25055"/>
                    <a:pt x="335566" y="107731"/>
                    <a:pt x="3714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7B1985-DBD7-1047-1B45-32C91E8842B4}"/>
              </a:ext>
            </a:extLst>
          </p:cNvPr>
          <p:cNvGrpSpPr/>
          <p:nvPr/>
        </p:nvGrpSpPr>
        <p:grpSpPr>
          <a:xfrm>
            <a:off x="9015413" y="5357813"/>
            <a:ext cx="2143123" cy="971550"/>
            <a:chOff x="9015413" y="5357813"/>
            <a:chExt cx="2143123" cy="97155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840831-554F-EDF1-5AA6-1EAC5C4A78BE}"/>
                </a:ext>
              </a:extLst>
            </p:cNvPr>
            <p:cNvSpPr/>
            <p:nvPr/>
          </p:nvSpPr>
          <p:spPr>
            <a:xfrm>
              <a:off x="9015413" y="5357813"/>
              <a:ext cx="2014537" cy="971550"/>
            </a:xfrm>
            <a:custGeom>
              <a:avLst/>
              <a:gdLst>
                <a:gd name="connsiteX0" fmla="*/ 0 w 2014537"/>
                <a:gd name="connsiteY0" fmla="*/ 400050 h 971550"/>
                <a:gd name="connsiteX1" fmla="*/ 171450 w 2014537"/>
                <a:gd name="connsiteY1" fmla="*/ 585787 h 971550"/>
                <a:gd name="connsiteX2" fmla="*/ 228600 w 2014537"/>
                <a:gd name="connsiteY2" fmla="*/ 628650 h 971550"/>
                <a:gd name="connsiteX3" fmla="*/ 400050 w 2014537"/>
                <a:gd name="connsiteY3" fmla="*/ 757237 h 971550"/>
                <a:gd name="connsiteX4" fmla="*/ 885825 w 2014537"/>
                <a:gd name="connsiteY4" fmla="*/ 957262 h 971550"/>
                <a:gd name="connsiteX5" fmla="*/ 1185862 w 2014537"/>
                <a:gd name="connsiteY5" fmla="*/ 971550 h 971550"/>
                <a:gd name="connsiteX6" fmla="*/ 1585912 w 2014537"/>
                <a:gd name="connsiteY6" fmla="*/ 800100 h 971550"/>
                <a:gd name="connsiteX7" fmla="*/ 1628775 w 2014537"/>
                <a:gd name="connsiteY7" fmla="*/ 714375 h 971550"/>
                <a:gd name="connsiteX8" fmla="*/ 1514475 w 2014537"/>
                <a:gd name="connsiteY8" fmla="*/ 485775 h 971550"/>
                <a:gd name="connsiteX9" fmla="*/ 1385887 w 2014537"/>
                <a:gd name="connsiteY9" fmla="*/ 514350 h 971550"/>
                <a:gd name="connsiteX10" fmla="*/ 1371600 w 2014537"/>
                <a:gd name="connsiteY10" fmla="*/ 557212 h 971550"/>
                <a:gd name="connsiteX11" fmla="*/ 1385887 w 2014537"/>
                <a:gd name="connsiteY11" fmla="*/ 700087 h 971550"/>
                <a:gd name="connsiteX12" fmla="*/ 1614487 w 2014537"/>
                <a:gd name="connsiteY12" fmla="*/ 828675 h 971550"/>
                <a:gd name="connsiteX13" fmla="*/ 1857375 w 2014537"/>
                <a:gd name="connsiteY13" fmla="*/ 728662 h 971550"/>
                <a:gd name="connsiteX14" fmla="*/ 1971675 w 2014537"/>
                <a:gd name="connsiteY14" fmla="*/ 400050 h 971550"/>
                <a:gd name="connsiteX15" fmla="*/ 2000250 w 2014537"/>
                <a:gd name="connsiteY15" fmla="*/ 57150 h 971550"/>
                <a:gd name="connsiteX16" fmla="*/ 2014537 w 2014537"/>
                <a:gd name="connsiteY16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4537" h="971550">
                  <a:moveTo>
                    <a:pt x="0" y="400050"/>
                  </a:moveTo>
                  <a:cubicBezTo>
                    <a:pt x="70480" y="484627"/>
                    <a:pt x="84604" y="506836"/>
                    <a:pt x="171450" y="585787"/>
                  </a:cubicBezTo>
                  <a:cubicBezTo>
                    <a:pt x="189070" y="601805"/>
                    <a:pt x="210802" y="612830"/>
                    <a:pt x="228600" y="628650"/>
                  </a:cubicBezTo>
                  <a:cubicBezTo>
                    <a:pt x="340134" y="727792"/>
                    <a:pt x="256037" y="682747"/>
                    <a:pt x="400050" y="757237"/>
                  </a:cubicBezTo>
                  <a:cubicBezTo>
                    <a:pt x="566731" y="843451"/>
                    <a:pt x="701475" y="934917"/>
                    <a:pt x="885825" y="957262"/>
                  </a:cubicBezTo>
                  <a:cubicBezTo>
                    <a:pt x="985223" y="969310"/>
                    <a:pt x="1085850" y="966787"/>
                    <a:pt x="1185862" y="971550"/>
                  </a:cubicBezTo>
                  <a:cubicBezTo>
                    <a:pt x="1492054" y="927808"/>
                    <a:pt x="1449459" y="1004779"/>
                    <a:pt x="1585912" y="800100"/>
                  </a:cubicBezTo>
                  <a:cubicBezTo>
                    <a:pt x="1603634" y="773518"/>
                    <a:pt x="1614487" y="742950"/>
                    <a:pt x="1628775" y="714375"/>
                  </a:cubicBezTo>
                  <a:cubicBezTo>
                    <a:pt x="1614063" y="618749"/>
                    <a:pt x="1646680" y="494588"/>
                    <a:pt x="1514475" y="485775"/>
                  </a:cubicBezTo>
                  <a:cubicBezTo>
                    <a:pt x="1470664" y="482854"/>
                    <a:pt x="1428750" y="504825"/>
                    <a:pt x="1385887" y="514350"/>
                  </a:cubicBezTo>
                  <a:cubicBezTo>
                    <a:pt x="1381125" y="528637"/>
                    <a:pt x="1371600" y="542152"/>
                    <a:pt x="1371600" y="557212"/>
                  </a:cubicBezTo>
                  <a:cubicBezTo>
                    <a:pt x="1371600" y="605075"/>
                    <a:pt x="1361620" y="658833"/>
                    <a:pt x="1385887" y="700087"/>
                  </a:cubicBezTo>
                  <a:cubicBezTo>
                    <a:pt x="1440148" y="792330"/>
                    <a:pt x="1527196" y="803735"/>
                    <a:pt x="1614487" y="828675"/>
                  </a:cubicBezTo>
                  <a:cubicBezTo>
                    <a:pt x="1695450" y="795337"/>
                    <a:pt x="1789871" y="784426"/>
                    <a:pt x="1857375" y="728662"/>
                  </a:cubicBezTo>
                  <a:cubicBezTo>
                    <a:pt x="1939401" y="660902"/>
                    <a:pt x="1954596" y="493982"/>
                    <a:pt x="1971675" y="400050"/>
                  </a:cubicBezTo>
                  <a:cubicBezTo>
                    <a:pt x="1981200" y="285750"/>
                    <a:pt x="1988031" y="171193"/>
                    <a:pt x="2000250" y="57150"/>
                  </a:cubicBezTo>
                  <a:cubicBezTo>
                    <a:pt x="2002342" y="37625"/>
                    <a:pt x="2014537" y="0"/>
                    <a:pt x="2014537" y="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B7682C-B0C4-AE24-FDBA-EDA95A7EAA17}"/>
                </a:ext>
              </a:extLst>
            </p:cNvPr>
            <p:cNvSpPr/>
            <p:nvPr/>
          </p:nvSpPr>
          <p:spPr>
            <a:xfrm>
              <a:off x="10801349" y="5372097"/>
              <a:ext cx="357187" cy="242887"/>
            </a:xfrm>
            <a:custGeom>
              <a:avLst/>
              <a:gdLst>
                <a:gd name="connsiteX0" fmla="*/ 0 w 357187"/>
                <a:gd name="connsiteY0" fmla="*/ 71437 h 242887"/>
                <a:gd name="connsiteX1" fmla="*/ 71437 w 357187"/>
                <a:gd name="connsiteY1" fmla="*/ 57150 h 242887"/>
                <a:gd name="connsiteX2" fmla="*/ 157162 w 357187"/>
                <a:gd name="connsiteY2" fmla="*/ 28575 h 242887"/>
                <a:gd name="connsiteX3" fmla="*/ 200025 w 357187"/>
                <a:gd name="connsiteY3" fmla="*/ 0 h 242887"/>
                <a:gd name="connsiteX4" fmla="*/ 285750 w 357187"/>
                <a:gd name="connsiteY4" fmla="*/ 85725 h 242887"/>
                <a:gd name="connsiteX5" fmla="*/ 314325 w 357187"/>
                <a:gd name="connsiteY5" fmla="*/ 157162 h 242887"/>
                <a:gd name="connsiteX6" fmla="*/ 342900 w 357187"/>
                <a:gd name="connsiteY6" fmla="*/ 214312 h 242887"/>
                <a:gd name="connsiteX7" fmla="*/ 357187 w 357187"/>
                <a:gd name="connsiteY7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7" h="242887">
                  <a:moveTo>
                    <a:pt x="0" y="71437"/>
                  </a:moveTo>
                  <a:cubicBezTo>
                    <a:pt x="23812" y="66675"/>
                    <a:pt x="48009" y="63539"/>
                    <a:pt x="71437" y="57150"/>
                  </a:cubicBezTo>
                  <a:cubicBezTo>
                    <a:pt x="100496" y="49225"/>
                    <a:pt x="157162" y="28575"/>
                    <a:pt x="157162" y="28575"/>
                  </a:cubicBezTo>
                  <a:cubicBezTo>
                    <a:pt x="171450" y="19050"/>
                    <a:pt x="182853" y="0"/>
                    <a:pt x="200025" y="0"/>
                  </a:cubicBezTo>
                  <a:cubicBezTo>
                    <a:pt x="255058" y="0"/>
                    <a:pt x="268817" y="47625"/>
                    <a:pt x="285750" y="85725"/>
                  </a:cubicBezTo>
                  <a:cubicBezTo>
                    <a:pt x="296166" y="109161"/>
                    <a:pt x="303909" y="133726"/>
                    <a:pt x="314325" y="157162"/>
                  </a:cubicBezTo>
                  <a:cubicBezTo>
                    <a:pt x="322975" y="176625"/>
                    <a:pt x="333375" y="195262"/>
                    <a:pt x="342900" y="214312"/>
                  </a:cubicBezTo>
                  <a:lnTo>
                    <a:pt x="357187" y="24288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4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6475" y="4622728"/>
            <a:ext cx="7639050" cy="223527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667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CHƯƠNG III. TỐC ĐỘ</a:t>
            </a:r>
            <a:endParaRPr lang="zh-CN" altLang="en-US" sz="6667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9831" y="5638370"/>
            <a:ext cx="7455694" cy="223527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BÀI 8. TỐC ĐỘ CHUYỂN ĐỘNG (</a:t>
            </a:r>
            <a:r>
              <a:rPr lang="en-US" altLang="zh-CN" sz="5400" b="1" dirty="0" err="1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2)</a:t>
            </a:r>
            <a:endParaRPr lang="zh-CN" altLang="en-US" sz="54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背景音乐52_少儿歌曲_拔萝卜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76853" y="-2523661"/>
            <a:ext cx="812800" cy="812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60249" y="629434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KHTN 7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2452255"/>
            <a:ext cx="4286866" cy="371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29B7B8B9-F9E1-4A1C-77F3-8D4A24CAA634}"/>
                  </a:ext>
                </a:extLst>
              </p:cNvPr>
              <p:cNvSpPr/>
              <p:nvPr/>
            </p:nvSpPr>
            <p:spPr>
              <a:xfrm>
                <a:off x="831274" y="166256"/>
                <a:ext cx="9033162" cy="3061854"/>
              </a:xfrm>
              <a:prstGeom prst="wedgeEllipseCallout">
                <a:avLst>
                  <a:gd name="adj1" fmla="val 57059"/>
                  <a:gd name="adj2" fmla="val 28375"/>
                </a:avLst>
              </a:prstGeom>
              <a:solidFill>
                <a:srgbClr val="FFB85F"/>
              </a:solidFill>
              <a:ln>
                <a:solidFill>
                  <a:srgbClr val="FFB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29B7B8B9-F9E1-4A1C-77F3-8D4A24CAA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4" y="166256"/>
                <a:ext cx="9033162" cy="3061854"/>
              </a:xfrm>
              <a:prstGeom prst="wedgeEllipseCallout">
                <a:avLst>
                  <a:gd name="adj1" fmla="val 57059"/>
                  <a:gd name="adj2" fmla="val 283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B85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BC1C1A25-B09D-B90A-B955-B1CD5B73E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1" y="3140343"/>
            <a:ext cx="8300353" cy="371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9DA104BB-A7B5-C397-08AE-92B1E76886A4}"/>
                  </a:ext>
                </a:extLst>
              </p:cNvPr>
              <p:cNvSpPr/>
              <p:nvPr/>
            </p:nvSpPr>
            <p:spPr>
              <a:xfrm>
                <a:off x="2078487" y="4040946"/>
                <a:ext cx="6558703" cy="2004216"/>
              </a:xfrm>
              <a:prstGeom prst="homePlate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2F528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9DA104BB-A7B5-C397-08AE-92B1E768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487" y="4040946"/>
                <a:ext cx="6558703" cy="2004216"/>
              </a:xfrm>
              <a:prstGeom prst="homePlate">
                <a:avLst/>
              </a:prstGeom>
              <a:blipFill>
                <a:blip r:embed="rId5"/>
                <a:stretch>
                  <a:fillRect l="-2317" b="-20242"/>
                </a:stretch>
              </a:blipFill>
              <a:ln>
                <a:solidFill>
                  <a:srgbClr val="2F528F">
                    <a:alpha val="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0F6AAA-12B0-16F6-EC55-B329817C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1252B4-512C-A84A-6162-86113C99D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" y="976054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" y="1471354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" y="1966654"/>
            <a:ext cx="1154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6h45min,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7h15min.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068" y="3249798"/>
            <a:ext cx="123623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74" y="3829117"/>
            <a:ext cx="48211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5 km</a:t>
            </a: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7 h 15 min - 6h 45 min = 0,5h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km/h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13120" y="3434439"/>
                <a:ext cx="6096000" cy="24944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v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𝐭</m:t>
                        </m:r>
                      </m:den>
                    </m:f>
                    <m:r>
                      <a:rPr lang="en-US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 (km/h)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v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0,28 (m/s)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20" y="3434439"/>
                <a:ext cx="6096000" cy="2494465"/>
              </a:xfrm>
              <a:prstGeom prst="rect">
                <a:avLst/>
              </a:prstGeom>
              <a:blipFill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5646420" y="3503714"/>
            <a:ext cx="22860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74154" y="2891598"/>
            <a:ext cx="74732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5889" y="5928904"/>
            <a:ext cx="639611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10km/h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0,28m/s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9890CB-77C7-282A-7094-2BEE70C71B28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3BE3BD7-58C8-F5E0-D67A-E823240D6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CB81FD-DB95-1C9C-D580-03B93F4FD930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8018" y="1457507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193" y="3305218"/>
            <a:ext cx="141256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73685" y="3814494"/>
            <a:ext cx="22860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49679" y="3108030"/>
            <a:ext cx="8418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018" y="1988939"/>
            <a:ext cx="1168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nữ vận động viên Việt Nam – Lê Tú Chinh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oạt Huy chương Vàng 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 G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ames 2019 chạy 100 m hết 11,54 s. Tính tốc độ của vận động viên này.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293" y="4062645"/>
            <a:ext cx="22555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100 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75967" y="3904708"/>
                <a:ext cx="7479866" cy="139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Tú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Chinh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𝐬</m:t>
                        </m:r>
                      </m:num>
                      <m:den>
                        <m:r>
                          <a:rPr lang="vi-VN" sz="28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vi-VN" sz="28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𝟏𝟏</m:t>
                        </m:r>
                        <m:r>
                          <a:rPr lang="vi-VN" sz="28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vi-VN" sz="28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dirty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8,67 (m/s)</a:t>
                </a:r>
                <a:endPara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67" y="3904708"/>
                <a:ext cx="7479866" cy="1394292"/>
              </a:xfrm>
              <a:prstGeom prst="rect">
                <a:avLst/>
              </a:prstGeom>
              <a:blipFill>
                <a:blip r:embed="rId3"/>
                <a:stretch>
                  <a:fillRect l="-1630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175967" y="5472800"/>
            <a:ext cx="782276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8,67 m/s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37717-B9BA-A30C-48AC-AF1160607260}"/>
              </a:ext>
            </a:extLst>
          </p:cNvPr>
          <p:cNvSpPr txBox="1"/>
          <p:nvPr/>
        </p:nvSpPr>
        <p:spPr>
          <a:xfrm>
            <a:off x="297180" y="976054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</p:spTree>
    <p:extLst>
      <p:ext uri="{BB962C8B-B14F-4D97-AF65-F5344CB8AC3E}">
        <p14:creationId xmlns:p14="http://schemas.microsoft.com/office/powerpoint/2010/main" val="35030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528C4-CCF9-71C2-AF61-D6CE00FF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CA22432-E856-34B8-C5E8-DE61ABCEB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8E6BA-466F-E042-A19B-52013CCF2978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0308" y="1471358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486" y="2917287"/>
            <a:ext cx="123623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25458" y="3110057"/>
            <a:ext cx="22860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80095" y="2720099"/>
            <a:ext cx="74732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294" y="3596667"/>
            <a:ext cx="30306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2,4 km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4,8 km/h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05427" y="3297949"/>
                <a:ext cx="6096000" cy="25666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0,5 (h) = 30 (min)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:r>
                  <a:rPr lang="vi-VN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8h 30 min + 30 min = 9 h</a:t>
                </a:r>
                <a:endPara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27" y="3297949"/>
                <a:ext cx="6096000" cy="2566600"/>
              </a:xfrm>
              <a:prstGeom prst="rect">
                <a:avLst/>
              </a:prstGeom>
              <a:blipFill>
                <a:blip r:embed="rId3"/>
                <a:stretch>
                  <a:fillRect l="-1500" b="-4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0308" y="2001379"/>
            <a:ext cx="11521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8 h 30 min, bạn A đi bộ từ nhà đến siêu thị với tốc độ 4,8km/h. Biết quãng đường từ nhà bạn A đến siêu thị dài 2,4km. Hỏi bạn A đến siêu thị lúc mấy giờ?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5427" y="5896711"/>
            <a:ext cx="639611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9h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4352C-3A66-A39F-DA7D-DD46A8E94E20}"/>
              </a:ext>
            </a:extLst>
          </p:cNvPr>
          <p:cNvSpPr txBox="1"/>
          <p:nvPr/>
        </p:nvSpPr>
        <p:spPr>
          <a:xfrm>
            <a:off x="297180" y="976054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</p:spTree>
    <p:extLst>
      <p:ext uri="{BB962C8B-B14F-4D97-AF65-F5344CB8AC3E}">
        <p14:creationId xmlns:p14="http://schemas.microsoft.com/office/powerpoint/2010/main" val="3906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6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FCA236-A1E4-B992-9CE9-6F48FC1A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5E573A9-2B9B-0E42-B6A9-756FF7CAC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71DD8B-0A0B-8220-9DAD-A1938236F6F5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600" y="1017615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600" y="1497992"/>
            <a:ext cx="921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461" y="3195456"/>
            <a:ext cx="141256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702" y="3675941"/>
            <a:ext cx="22860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83421" y="3135733"/>
            <a:ext cx="8418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600" y="2047231"/>
            <a:ext cx="11612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B đi xe đạp từ nhà đến trường với tốc độ 12 km/h hết 20 min. Tính quãng đường từ nhà bạn B đến trường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61" y="3926677"/>
                <a:ext cx="2598420" cy="239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? km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1" y="3926677"/>
                <a:ext cx="2598420" cy="2394951"/>
              </a:xfrm>
              <a:prstGeom prst="rect">
                <a:avLst/>
              </a:prstGeom>
              <a:blipFill>
                <a:blip r:embed="rId3"/>
                <a:stretch>
                  <a:fillRect l="-4695" r="-2113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57981" y="3866954"/>
                <a:ext cx="8028253" cy="170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v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=&gt; s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𝐭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4 (km)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81" y="3866954"/>
                <a:ext cx="8028253" cy="1705852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716249" y="5703052"/>
            <a:ext cx="831272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km</a:t>
            </a:r>
          </a:p>
        </p:txBody>
      </p:sp>
    </p:spTree>
    <p:extLst>
      <p:ext uri="{BB962C8B-B14F-4D97-AF65-F5344CB8AC3E}">
        <p14:creationId xmlns:p14="http://schemas.microsoft.com/office/powerpoint/2010/main" val="1974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4" grpId="0"/>
      <p:bldP spid="2" grpId="0"/>
      <p:bldP spid="3" grpId="0"/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" y="297180"/>
            <a:ext cx="92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2380" y="610746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310" y="1237878"/>
            <a:ext cx="1147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đội, mỗi 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8.1; 8.2; 8.5; 8.6; 8.7.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98654"/>
              </p:ext>
            </p:extLst>
          </p:nvPr>
        </p:nvGraphicFramePr>
        <p:xfrm>
          <a:off x="1298468" y="3241701"/>
          <a:ext cx="986662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đến 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đến 14,4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đến 20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 phản lực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5800" y="2603674"/>
            <a:ext cx="5053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8.1.    1 - c;  2 - d;     3 - a;  4 - b.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55975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8.5. 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8.6. B.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8.7. B.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3163343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19671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0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" y="3247072"/>
            <a:ext cx="1000125" cy="66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87" y="864393"/>
            <a:ext cx="888684" cy="238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10" y="788832"/>
            <a:ext cx="790575" cy="86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119" y="450761"/>
            <a:ext cx="6759893" cy="1493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086" y="3269932"/>
            <a:ext cx="2431734" cy="661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820" y="3234193"/>
            <a:ext cx="1227773" cy="661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993" y="2675768"/>
            <a:ext cx="457200" cy="59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125" y="1820046"/>
            <a:ext cx="3534416" cy="688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859" y="2548420"/>
            <a:ext cx="3444241" cy="50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8706" y="3883375"/>
            <a:ext cx="2292203" cy="10282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9099" y="3870495"/>
            <a:ext cx="1328317" cy="2631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8779" y="4888852"/>
            <a:ext cx="2332074" cy="6207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5133" y="4820010"/>
            <a:ext cx="4317427" cy="8632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6113" y="4366260"/>
            <a:ext cx="1220843" cy="153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8778" y="5752120"/>
            <a:ext cx="2649001" cy="83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3111" y="3114967"/>
            <a:ext cx="4330208" cy="4319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32378" y="2522662"/>
            <a:ext cx="1214914" cy="590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18256" y="3455073"/>
            <a:ext cx="1217792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9F67B-8AF2-DD93-C1A8-EC06BF15853B}"/>
              </a:ext>
            </a:extLst>
          </p:cNvPr>
          <p:cNvSpPr txBox="1"/>
          <p:nvPr/>
        </p:nvSpPr>
        <p:spPr>
          <a:xfrm>
            <a:off x="3384536" y="1459551"/>
            <a:ext cx="585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732D7FA4-2A95-F65A-3061-322962A62A5C}"/>
              </a:ext>
            </a:extLst>
          </p:cNvPr>
          <p:cNvGrpSpPr/>
          <p:nvPr/>
        </p:nvGrpSpPr>
        <p:grpSpPr>
          <a:xfrm>
            <a:off x="1108855" y="1417641"/>
            <a:ext cx="9979700" cy="3936437"/>
            <a:chOff x="831641" y="1063230"/>
            <a:chExt cx="7484775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" y="1063230"/>
              <a:ext cx="7484775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13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CEC539-6B44-01CB-9718-01B270793157}"/>
              </a:ext>
            </a:extLst>
          </p:cNvPr>
          <p:cNvSpPr txBox="1"/>
          <p:nvPr/>
        </p:nvSpPr>
        <p:spPr>
          <a:xfrm>
            <a:off x="2121001" y="3667029"/>
            <a:ext cx="8051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AFBC6-0AB4-9082-8198-5530FCD6A59B}"/>
              </a:ext>
            </a:extLst>
          </p:cNvPr>
          <p:cNvSpPr txBox="1"/>
          <p:nvPr/>
        </p:nvSpPr>
        <p:spPr>
          <a:xfrm>
            <a:off x="2121001" y="2840971"/>
            <a:ext cx="8051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1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6475" y="4622728"/>
            <a:ext cx="7639050" cy="223527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667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CHƯƠNG III. TỐC ĐỘ</a:t>
            </a:r>
            <a:endParaRPr lang="zh-CN" altLang="en-US" sz="6667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9831" y="5638370"/>
            <a:ext cx="7455694" cy="223527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BÀI 8. TỐC ĐỘ CHUYỂN ĐỘNG (</a:t>
            </a:r>
            <a:r>
              <a:rPr lang="en-US" altLang="zh-CN" sz="5400" b="1" dirty="0" err="1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1)</a:t>
            </a:r>
            <a:endParaRPr lang="zh-CN" altLang="en-US" sz="54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背景音乐52_少儿歌曲_拔萝卜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76853" y="-2523661"/>
            <a:ext cx="812800" cy="812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60249" y="629434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KHTN 7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561" y="1977225"/>
            <a:ext cx="37769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Nội</a:t>
            </a:r>
            <a:r>
              <a:rPr lang="en-US" altLang="zh-CN" sz="4267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dung </a:t>
            </a:r>
            <a:r>
              <a:rPr lang="en-US" altLang="zh-CN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chính</a:t>
            </a:r>
            <a:endParaRPr lang="zh-CN" altLang="en-US" sz="4267" b="1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80738" y="3140971"/>
            <a:ext cx="2949193" cy="543675"/>
            <a:chOff x="2411760" y="2355726"/>
            <a:chExt cx="2211895" cy="407756"/>
          </a:xfrm>
        </p:grpSpPr>
        <p:pic>
          <p:nvPicPr>
            <p:cNvPr id="4098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63694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34676" y="2355726"/>
              <a:ext cx="1888979" cy="407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33" b="1" spc="-200" dirty="0" err="1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933" b="1" spc="-200" dirty="0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933" b="1" spc="-200" dirty="0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tốc</a:t>
              </a:r>
              <a:r>
                <a:rPr lang="en-US" altLang="zh-CN" sz="2933" b="1" spc="-200" dirty="0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B30DA7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độ</a:t>
              </a:r>
              <a:endParaRPr lang="zh-CN" altLang="en-US" sz="2933" b="1" spc="-200" dirty="0">
                <a:solidFill>
                  <a:srgbClr val="B30DA7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28943" y="3151595"/>
            <a:ext cx="3556732" cy="543675"/>
            <a:chOff x="4836180" y="2363694"/>
            <a:chExt cx="2667549" cy="407756"/>
          </a:xfrm>
        </p:grpSpPr>
        <p:pic>
          <p:nvPicPr>
            <p:cNvPr id="4101" name="Picture 5" descr="F:\1-原创素材\1_mm1102\PPT\PPT_014\materaials\flower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180" y="2363694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159096" y="2363694"/>
              <a:ext cx="2344633" cy="407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33" b="1" spc="-200" dirty="0" err="1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2933" b="1" spc="-200" dirty="0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2933" b="1" spc="-200" dirty="0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2933" b="1" spc="-200" dirty="0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tốc</a:t>
              </a:r>
              <a:r>
                <a:rPr lang="en-US" altLang="zh-CN" sz="2933" b="1" spc="-200" dirty="0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128288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độ</a:t>
              </a:r>
              <a:endParaRPr lang="zh-CN" altLang="en-US" sz="2933" b="1" spc="-200" dirty="0">
                <a:solidFill>
                  <a:srgbClr val="128288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95026" y="3823668"/>
            <a:ext cx="3520021" cy="543675"/>
            <a:chOff x="2411760" y="2867750"/>
            <a:chExt cx="2640016" cy="407756"/>
          </a:xfrm>
        </p:grpSpPr>
        <p:pic>
          <p:nvPicPr>
            <p:cNvPr id="4100" name="Picture 4" descr="F:\1-原创素材\1_mm1102\PPT\PPT_014\materaials\flower_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888700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734676" y="2867750"/>
              <a:ext cx="2317100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3" b="1" spc="-200" dirty="0" err="1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Đơn</a:t>
              </a:r>
              <a:r>
                <a:rPr lang="en-US" altLang="zh-CN" sz="2933" b="1" spc="-200" dirty="0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vị</a:t>
              </a:r>
              <a:r>
                <a:rPr lang="en-US" altLang="zh-CN" sz="2933" b="1" spc="-200" dirty="0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đo</a:t>
              </a:r>
              <a:r>
                <a:rPr lang="en-US" altLang="zh-CN" sz="2933" b="1" spc="-200" dirty="0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tốc</a:t>
              </a:r>
              <a:r>
                <a:rPr lang="en-US" altLang="zh-CN" sz="2933" b="1" spc="-200" dirty="0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5CA139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độ</a:t>
              </a:r>
              <a:endParaRPr lang="zh-CN" altLang="en-US" sz="2933" b="1" spc="-200" dirty="0">
                <a:solidFill>
                  <a:srgbClr val="5CA139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71810" y="3834290"/>
            <a:ext cx="3520021" cy="995016"/>
            <a:chOff x="4836180" y="2875718"/>
            <a:chExt cx="2640016" cy="746262"/>
          </a:xfrm>
        </p:grpSpPr>
        <p:pic>
          <p:nvPicPr>
            <p:cNvPr id="409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180" y="2888700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59096" y="2875718"/>
              <a:ext cx="2317100" cy="74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tốc</a:t>
              </a:r>
              <a:r>
                <a:rPr lang="en-US" altLang="zh-CN" sz="2933" b="1" spc="-200" dirty="0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33" b="1" spc="-200" dirty="0" err="1">
                  <a:solidFill>
                    <a:srgbClr val="F5750B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độ</a:t>
              </a:r>
              <a:endParaRPr lang="zh-CN" altLang="en-US" sz="2933" b="1" spc="-200" dirty="0">
                <a:solidFill>
                  <a:srgbClr val="F5750B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4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207962" y="771342"/>
            <a:ext cx="3442854" cy="593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2549307" y="5133022"/>
            <a:ext cx="7384401" cy="1148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HOÀN THÀNH PHIẾU HỌC TẬP SỐ 1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CD5084-1B88-46CA-BE0D-E52074F1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73382"/>
            <a:ext cx="5313463" cy="29755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B22191-1C90-EDF4-2853-9D6A25422DDC}"/>
              </a:ext>
            </a:extLst>
          </p:cNvPr>
          <p:cNvSpPr/>
          <p:nvPr/>
        </p:nvSpPr>
        <p:spPr>
          <a:xfrm>
            <a:off x="6826282" y="2513737"/>
            <a:ext cx="4108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PHÚT</a:t>
            </a:r>
            <a:endParaRPr lang="en-US" sz="5400" b="0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2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6E68DBE-BBFD-C204-13E2-10501B6F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" y="739048"/>
            <a:ext cx="116300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962" y="595146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FB22191-1C90-EDF4-2853-9D6A25422DDC}"/>
              </a:ext>
            </a:extLst>
          </p:cNvPr>
          <p:cNvSpPr/>
          <p:nvPr/>
        </p:nvSpPr>
        <p:spPr>
          <a:xfrm>
            <a:off x="8364381" y="10371"/>
            <a:ext cx="3974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8 PHÚT</a:t>
            </a:r>
            <a:endParaRPr lang="en-US" sz="2800" b="0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B60ED8-5585-F271-65C3-0A3532B4D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41953"/>
              </p:ext>
            </p:extLst>
          </p:nvPr>
        </p:nvGraphicFramePr>
        <p:xfrm>
          <a:off x="211155" y="1763447"/>
          <a:ext cx="1185477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136">
                  <a:extLst>
                    <a:ext uri="{9D8B030D-6E8A-4147-A177-3AD203B41FA5}">
                      <a16:colId xmlns:a16="http://schemas.microsoft.com/office/drawing/2014/main" val="366080454"/>
                    </a:ext>
                  </a:extLst>
                </a:gridCol>
                <a:gridCol w="2215293">
                  <a:extLst>
                    <a:ext uri="{9D8B030D-6E8A-4147-A177-3AD203B41FA5}">
                      <a16:colId xmlns:a16="http://schemas.microsoft.com/office/drawing/2014/main" val="4223369136"/>
                    </a:ext>
                  </a:extLst>
                </a:gridCol>
                <a:gridCol w="1785836">
                  <a:extLst>
                    <a:ext uri="{9D8B030D-6E8A-4147-A177-3AD203B41FA5}">
                      <a16:colId xmlns:a16="http://schemas.microsoft.com/office/drawing/2014/main" val="3490866284"/>
                    </a:ext>
                  </a:extLst>
                </a:gridCol>
                <a:gridCol w="1435721">
                  <a:extLst>
                    <a:ext uri="{9D8B030D-6E8A-4147-A177-3AD203B41FA5}">
                      <a16:colId xmlns:a16="http://schemas.microsoft.com/office/drawing/2014/main" val="1825609077"/>
                    </a:ext>
                  </a:extLst>
                </a:gridCol>
                <a:gridCol w="2677494">
                  <a:extLst>
                    <a:ext uri="{9D8B030D-6E8A-4147-A177-3AD203B41FA5}">
                      <a16:colId xmlns:a16="http://schemas.microsoft.com/office/drawing/2014/main" val="751033155"/>
                    </a:ext>
                  </a:extLst>
                </a:gridCol>
                <a:gridCol w="2885297">
                  <a:extLst>
                    <a:ext uri="{9D8B030D-6E8A-4147-A177-3AD203B41FA5}">
                      <a16:colId xmlns:a16="http://schemas.microsoft.com/office/drawing/2014/main" val="826053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04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27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220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Hoàng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165441"/>
                  </a:ext>
                </a:extLst>
              </a:tr>
            </a:tbl>
          </a:graphicData>
        </a:graphic>
      </p:graphicFrame>
      <p:sp>
        <p:nvSpPr>
          <p:cNvPr id="15" name="Title 4">
            <a:extLst>
              <a:ext uri="{FF2B5EF4-FFF2-40B4-BE49-F238E27FC236}">
                <a16:creationId xmlns:a16="http://schemas.microsoft.com/office/drawing/2014/main" id="{FBFEBB71-690B-7445-FE29-603F90E46EC4}"/>
              </a:ext>
            </a:extLst>
          </p:cNvPr>
          <p:cNvSpPr txBox="1">
            <a:spLocks/>
          </p:cNvSpPr>
          <p:nvPr/>
        </p:nvSpPr>
        <p:spPr>
          <a:xfrm>
            <a:off x="3352932" y="56797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277091" y="833308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B05B1-FD45-81AB-D4A2-6F524C39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83408"/>
              </p:ext>
            </p:extLst>
          </p:nvPr>
        </p:nvGraphicFramePr>
        <p:xfrm>
          <a:off x="526473" y="1806019"/>
          <a:ext cx="11029634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97142">
                  <a:extLst>
                    <a:ext uri="{9D8B030D-6E8A-4147-A177-3AD203B41FA5}">
                      <a16:colId xmlns:a16="http://schemas.microsoft.com/office/drawing/2014/main" val="1244222897"/>
                    </a:ext>
                  </a:extLst>
                </a:gridCol>
                <a:gridCol w="2040652">
                  <a:extLst>
                    <a:ext uri="{9D8B030D-6E8A-4147-A177-3AD203B41FA5}">
                      <a16:colId xmlns:a16="http://schemas.microsoft.com/office/drawing/2014/main" val="4125090393"/>
                    </a:ext>
                  </a:extLst>
                </a:gridCol>
                <a:gridCol w="1645051">
                  <a:extLst>
                    <a:ext uri="{9D8B030D-6E8A-4147-A177-3AD203B41FA5}">
                      <a16:colId xmlns:a16="http://schemas.microsoft.com/office/drawing/2014/main" val="1862106522"/>
                    </a:ext>
                  </a:extLst>
                </a:gridCol>
                <a:gridCol w="1322537">
                  <a:extLst>
                    <a:ext uri="{9D8B030D-6E8A-4147-A177-3AD203B41FA5}">
                      <a16:colId xmlns:a16="http://schemas.microsoft.com/office/drawing/2014/main" val="1396742691"/>
                    </a:ext>
                  </a:extLst>
                </a:gridCol>
                <a:gridCol w="2466416">
                  <a:extLst>
                    <a:ext uri="{9D8B030D-6E8A-4147-A177-3AD203B41FA5}">
                      <a16:colId xmlns:a16="http://schemas.microsoft.com/office/drawing/2014/main" val="3392260276"/>
                    </a:ext>
                  </a:extLst>
                </a:gridCol>
                <a:gridCol w="2657836">
                  <a:extLst>
                    <a:ext uri="{9D8B030D-6E8A-4147-A177-3AD203B41FA5}">
                      <a16:colId xmlns:a16="http://schemas.microsoft.com/office/drawing/2014/main" val="2886981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học sinh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55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75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 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52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9410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D0C4C3-0F56-A087-5523-52730323557E}"/>
              </a:ext>
            </a:extLst>
          </p:cNvPr>
          <p:cNvSpPr txBox="1"/>
          <p:nvPr/>
        </p:nvSpPr>
        <p:spPr>
          <a:xfrm>
            <a:off x="5238432" y="1162244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822063" y="4727339"/>
            <a:ext cx="5068752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93E5AE-FDCE-1FD8-9884-03D041344AAB}"/>
              </a:ext>
            </a:extLst>
          </p:cNvPr>
          <p:cNvSpPr/>
          <p:nvPr/>
        </p:nvSpPr>
        <p:spPr>
          <a:xfrm>
            <a:off x="526473" y="5627105"/>
            <a:ext cx="11388436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(15m &gt; 13,33m &gt;  3,33m).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C39369-90B5-977D-6B70-F5278BE6A20E}"/>
              </a:ext>
            </a:extLst>
          </p:cNvPr>
          <p:cNvGrpSpPr/>
          <p:nvPr/>
        </p:nvGrpSpPr>
        <p:grpSpPr>
          <a:xfrm>
            <a:off x="648047" y="4456513"/>
            <a:ext cx="10797615" cy="1097280"/>
            <a:chOff x="1772864" y="4428752"/>
            <a:chExt cx="10797615" cy="109728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1174049-EBAF-6CAC-1438-9DF83595AE7B}"/>
                </a:ext>
              </a:extLst>
            </p:cNvPr>
            <p:cNvSpPr/>
            <p:nvPr/>
          </p:nvSpPr>
          <p:spPr>
            <a:xfrm>
              <a:off x="2808278" y="4428752"/>
              <a:ext cx="976220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quãng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giây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nhanh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BA597B-B14A-86DF-4FCB-B3336E20D2B4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6" name="Freeform 210">
                <a:extLst>
                  <a:ext uri="{FF2B5EF4-FFF2-40B4-BE49-F238E27FC236}">
                    <a16:creationId xmlns:a16="http://schemas.microsoft.com/office/drawing/2014/main" id="{3E5E1B30-B5DA-12D9-BFF0-F6255C42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1">
                <a:extLst>
                  <a:ext uri="{FF2B5EF4-FFF2-40B4-BE49-F238E27FC236}">
                    <a16:creationId xmlns:a16="http://schemas.microsoft.com/office/drawing/2014/main" id="{38B256EF-25BF-FE63-3031-478E9FDE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>
                <a:extLst>
                  <a:ext uri="{FF2B5EF4-FFF2-40B4-BE49-F238E27FC236}">
                    <a16:creationId xmlns:a16="http://schemas.microsoft.com/office/drawing/2014/main" id="{F9087186-7E8D-D534-6C24-E36398127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:a16="http://schemas.microsoft.com/office/drawing/2014/main" id="{C46B8661-005F-8464-E88E-82F06B685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:a16="http://schemas.microsoft.com/office/drawing/2014/main" id="{6CB3AB19-6418-7062-B28F-E8BA1916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:a16="http://schemas.microsoft.com/office/drawing/2014/main" id="{EC875FCF-EBF9-18BA-B2A0-167E971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:a16="http://schemas.microsoft.com/office/drawing/2014/main" id="{F66DA8BB-C08C-04DE-BC9A-76AA3141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:a16="http://schemas.microsoft.com/office/drawing/2014/main" id="{266CFB3A-C37E-2983-A9B8-962A3466D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:a16="http://schemas.microsoft.com/office/drawing/2014/main" id="{A05BAA55-8B6A-2C5F-EA81-B7D7877B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:a16="http://schemas.microsoft.com/office/drawing/2014/main" id="{288C99BE-347C-1102-32B2-B92ACDC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:a16="http://schemas.microsoft.com/office/drawing/2014/main" id="{1C964911-0297-A6B3-4FDA-AE0E4642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:a16="http://schemas.microsoft.com/office/drawing/2014/main" id="{F024C41C-A3EB-F0A8-0196-FBC904C0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2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277091" y="833308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B05B1-FD45-81AB-D4A2-6F524C39D29A}"/>
              </a:ext>
            </a:extLst>
          </p:cNvPr>
          <p:cNvGraphicFramePr>
            <a:graphicFrameLocks noGrp="1"/>
          </p:cNvGraphicFramePr>
          <p:nvPr/>
        </p:nvGraphicFramePr>
        <p:xfrm>
          <a:off x="526473" y="1806019"/>
          <a:ext cx="11029634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97142">
                  <a:extLst>
                    <a:ext uri="{9D8B030D-6E8A-4147-A177-3AD203B41FA5}">
                      <a16:colId xmlns:a16="http://schemas.microsoft.com/office/drawing/2014/main" val="1244222897"/>
                    </a:ext>
                  </a:extLst>
                </a:gridCol>
                <a:gridCol w="2040652">
                  <a:extLst>
                    <a:ext uri="{9D8B030D-6E8A-4147-A177-3AD203B41FA5}">
                      <a16:colId xmlns:a16="http://schemas.microsoft.com/office/drawing/2014/main" val="4125090393"/>
                    </a:ext>
                  </a:extLst>
                </a:gridCol>
                <a:gridCol w="1645051">
                  <a:extLst>
                    <a:ext uri="{9D8B030D-6E8A-4147-A177-3AD203B41FA5}">
                      <a16:colId xmlns:a16="http://schemas.microsoft.com/office/drawing/2014/main" val="1862106522"/>
                    </a:ext>
                  </a:extLst>
                </a:gridCol>
                <a:gridCol w="1322537">
                  <a:extLst>
                    <a:ext uri="{9D8B030D-6E8A-4147-A177-3AD203B41FA5}">
                      <a16:colId xmlns:a16="http://schemas.microsoft.com/office/drawing/2014/main" val="1396742691"/>
                    </a:ext>
                  </a:extLst>
                </a:gridCol>
                <a:gridCol w="2466416">
                  <a:extLst>
                    <a:ext uri="{9D8B030D-6E8A-4147-A177-3AD203B41FA5}">
                      <a16:colId xmlns:a16="http://schemas.microsoft.com/office/drawing/2014/main" val="3392260276"/>
                    </a:ext>
                  </a:extLst>
                </a:gridCol>
                <a:gridCol w="2657836">
                  <a:extLst>
                    <a:ext uri="{9D8B030D-6E8A-4147-A177-3AD203B41FA5}">
                      <a16:colId xmlns:a16="http://schemas.microsoft.com/office/drawing/2014/main" val="2886981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học sinh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55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75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 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52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9410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D0C4C3-0F56-A087-5523-52730323557E}"/>
              </a:ext>
            </a:extLst>
          </p:cNvPr>
          <p:cNvSpPr txBox="1"/>
          <p:nvPr/>
        </p:nvSpPr>
        <p:spPr>
          <a:xfrm>
            <a:off x="5238432" y="1162244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822063" y="4727339"/>
            <a:ext cx="5068752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93E5AE-FDCE-1FD8-9884-03D041344AAB}"/>
              </a:ext>
            </a:extLst>
          </p:cNvPr>
          <p:cNvSpPr/>
          <p:nvPr/>
        </p:nvSpPr>
        <p:spPr>
          <a:xfrm>
            <a:off x="526473" y="5627105"/>
            <a:ext cx="11388436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(0,067s &lt;  0,075s &lt; 0,3s).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C39369-90B5-977D-6B70-F5278BE6A20E}"/>
              </a:ext>
            </a:extLst>
          </p:cNvPr>
          <p:cNvGrpSpPr/>
          <p:nvPr/>
        </p:nvGrpSpPr>
        <p:grpSpPr>
          <a:xfrm>
            <a:off x="648047" y="4456513"/>
            <a:ext cx="10797615" cy="1097280"/>
            <a:chOff x="1772864" y="4428752"/>
            <a:chExt cx="10797615" cy="109728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1174049-EBAF-6CAC-1438-9DF83595AE7B}"/>
                </a:ext>
              </a:extLst>
            </p:cNvPr>
            <p:cNvSpPr/>
            <p:nvPr/>
          </p:nvSpPr>
          <p:spPr>
            <a:xfrm>
              <a:off x="2808278" y="4428752"/>
              <a:ext cx="976220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>
                <a:lnSpc>
                  <a:spcPct val="120000"/>
                </a:lnSpc>
                <a:tabLst>
                  <a:tab pos="180340" algn="l"/>
                  <a:tab pos="540385" algn="l"/>
                </a:tabLst>
              </a:pP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quãng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BA597B-B14A-86DF-4FCB-B3336E20D2B4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6" name="Freeform 210">
                <a:extLst>
                  <a:ext uri="{FF2B5EF4-FFF2-40B4-BE49-F238E27FC236}">
                    <a16:creationId xmlns:a16="http://schemas.microsoft.com/office/drawing/2014/main" id="{3E5E1B30-B5DA-12D9-BFF0-F6255C42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1">
                <a:extLst>
                  <a:ext uri="{FF2B5EF4-FFF2-40B4-BE49-F238E27FC236}">
                    <a16:creationId xmlns:a16="http://schemas.microsoft.com/office/drawing/2014/main" id="{38B256EF-25BF-FE63-3031-478E9FDE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>
                <a:extLst>
                  <a:ext uri="{FF2B5EF4-FFF2-40B4-BE49-F238E27FC236}">
                    <a16:creationId xmlns:a16="http://schemas.microsoft.com/office/drawing/2014/main" id="{F9087186-7E8D-D534-6C24-E36398127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:a16="http://schemas.microsoft.com/office/drawing/2014/main" id="{C46B8661-005F-8464-E88E-82F06B685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:a16="http://schemas.microsoft.com/office/drawing/2014/main" id="{6CB3AB19-6418-7062-B28F-E8BA1916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:a16="http://schemas.microsoft.com/office/drawing/2014/main" id="{EC875FCF-EBF9-18BA-B2A0-167E971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:a16="http://schemas.microsoft.com/office/drawing/2014/main" id="{F66DA8BB-C08C-04DE-BC9A-76AA3141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:a16="http://schemas.microsoft.com/office/drawing/2014/main" id="{266CFB3A-C37E-2983-A9B8-962A3466D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:a16="http://schemas.microsoft.com/office/drawing/2014/main" id="{A05BAA55-8B6A-2C5F-EA81-B7D7877B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:a16="http://schemas.microsoft.com/office/drawing/2014/main" id="{288C99BE-347C-1102-32B2-B92ACDC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:a16="http://schemas.microsoft.com/office/drawing/2014/main" id="{1C964911-0297-A6B3-4FDA-AE0E4642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:a16="http://schemas.microsoft.com/office/drawing/2014/main" id="{F024C41C-A3EB-F0A8-0196-FBC904C0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9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E4ADC-35BA-2A4B-9B48-74D66D01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07"/>
            <a:ext cx="8811491" cy="477837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TỐC ĐỘ CHUYỂN ĐỘNG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77091" y="824344"/>
            <a:ext cx="11637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33017-E3EB-34F4-5BC7-BB29515600EB}"/>
              </a:ext>
            </a:extLst>
          </p:cNvPr>
          <p:cNvSpPr txBox="1"/>
          <p:nvPr/>
        </p:nvSpPr>
        <p:spPr>
          <a:xfrm>
            <a:off x="3172691" y="1452602"/>
            <a:ext cx="6844145" cy="504049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1288DEF-E120-A1B8-1F51-3CCB377EB2CF}"/>
              </a:ext>
            </a:extLst>
          </p:cNvPr>
          <p:cNvSpPr txBox="1">
            <a:spLocks/>
          </p:cNvSpPr>
          <p:nvPr/>
        </p:nvSpPr>
        <p:spPr>
          <a:xfrm>
            <a:off x="277091" y="833308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064CC3-9F77-D0FD-D0F3-2908849E52F7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186546" y="1901657"/>
            <a:ext cx="3172691" cy="76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5B7160-562B-7F13-1995-209C96E89139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789557" y="1956651"/>
            <a:ext cx="2340588" cy="717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E3DF46-F0E4-56B0-75B0-4E5C7E6C0450}"/>
              </a:ext>
            </a:extLst>
          </p:cNvPr>
          <p:cNvSpPr txBox="1"/>
          <p:nvPr/>
        </p:nvSpPr>
        <p:spPr>
          <a:xfrm>
            <a:off x="678872" y="2668584"/>
            <a:ext cx="5015347" cy="1833643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66593-E228-18AB-FE7C-F860E1DBCB4F}"/>
              </a:ext>
            </a:extLst>
          </p:cNvPr>
          <p:cNvSpPr txBox="1"/>
          <p:nvPr/>
        </p:nvSpPr>
        <p:spPr>
          <a:xfrm>
            <a:off x="7065818" y="2673932"/>
            <a:ext cx="4128654" cy="1833643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317EF6-CBCB-A524-2814-AF287D1E4745}"/>
              </a:ext>
            </a:extLst>
          </p:cNvPr>
          <p:cNvCxnSpPr>
            <a:cxnSpLocks/>
          </p:cNvCxnSpPr>
          <p:nvPr/>
        </p:nvCxnSpPr>
        <p:spPr>
          <a:xfrm>
            <a:off x="2784765" y="4481256"/>
            <a:ext cx="0" cy="62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53DA75-9314-AAF7-4854-C9B579266985}"/>
              </a:ext>
            </a:extLst>
          </p:cNvPr>
          <p:cNvCxnSpPr>
            <a:cxnSpLocks/>
          </p:cNvCxnSpPr>
          <p:nvPr/>
        </p:nvCxnSpPr>
        <p:spPr>
          <a:xfrm>
            <a:off x="8880757" y="4479328"/>
            <a:ext cx="0" cy="66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F00245-B4C6-E772-42B1-42C76E051DDD}"/>
              </a:ext>
            </a:extLst>
          </p:cNvPr>
          <p:cNvSpPr txBox="1"/>
          <p:nvPr/>
        </p:nvSpPr>
        <p:spPr>
          <a:xfrm>
            <a:off x="2947554" y="4513517"/>
            <a:ext cx="118110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65E8B1-75D7-D13B-38EC-247C7A0B355A}"/>
              </a:ext>
            </a:extLst>
          </p:cNvPr>
          <p:cNvSpPr txBox="1"/>
          <p:nvPr/>
        </p:nvSpPr>
        <p:spPr>
          <a:xfrm rot="20845390">
            <a:off x="3380516" y="1911295"/>
            <a:ext cx="1413163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AF086-8A00-9A90-974A-6B4F270FABF2}"/>
              </a:ext>
            </a:extLst>
          </p:cNvPr>
          <p:cNvSpPr txBox="1"/>
          <p:nvPr/>
        </p:nvSpPr>
        <p:spPr>
          <a:xfrm rot="876255">
            <a:off x="7966363" y="2016145"/>
            <a:ext cx="1413163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0561BA-45B5-901C-7D67-F3B971B75DF9}"/>
              </a:ext>
            </a:extLst>
          </p:cNvPr>
          <p:cNvSpPr txBox="1"/>
          <p:nvPr/>
        </p:nvSpPr>
        <p:spPr>
          <a:xfrm>
            <a:off x="8960419" y="4485804"/>
            <a:ext cx="118110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5663814"/>
            <a:ext cx="1139684" cy="854763"/>
          </a:xfrm>
          <a:prstGeom prst="rect">
            <a:avLst/>
          </a:prstGeom>
        </p:spPr>
      </p:pic>
      <p:pic>
        <p:nvPicPr>
          <p:cNvPr id="2056" name="Picture 8" descr="Trường THPT Phan Thiết - Home | Facebook">
            <a:extLst>
              <a:ext uri="{FF2B5EF4-FFF2-40B4-BE49-F238E27FC236}">
                <a16:creationId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23" y="4677004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A3F354C-0A46-638D-2C13-BF7485518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94" y="5021495"/>
            <a:ext cx="663348" cy="1143000"/>
          </a:xfrm>
          <a:prstGeom prst="rect">
            <a:avLst/>
          </a:prstGeom>
        </p:spPr>
      </p:pic>
      <p:cxnSp>
        <p:nvCxnSpPr>
          <p:cNvPr id="58" name="Curved Connector 9">
            <a:extLst>
              <a:ext uri="{FF2B5EF4-FFF2-40B4-BE49-F238E27FC236}">
                <a16:creationId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7263574" y="5556087"/>
            <a:ext cx="3149235" cy="914400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7F269DE-88B8-F84E-3ADB-C5D0D719F5AB}"/>
              </a:ext>
            </a:extLst>
          </p:cNvPr>
          <p:cNvSpPr txBox="1"/>
          <p:nvPr/>
        </p:nvSpPr>
        <p:spPr>
          <a:xfrm>
            <a:off x="9066326" y="5965439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en-US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8884426" y="5246181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37" y="5513435"/>
            <a:ext cx="510423" cy="8794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95EF5DA-F37C-145D-3E97-F31DAC470022}"/>
              </a:ext>
            </a:extLst>
          </p:cNvPr>
          <p:cNvSpPr txBox="1"/>
          <p:nvPr/>
        </p:nvSpPr>
        <p:spPr>
          <a:xfrm>
            <a:off x="7406396" y="4796259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6C277C-79E6-5128-CB22-B069AC2B83F0}"/>
              </a:ext>
            </a:extLst>
          </p:cNvPr>
          <p:cNvSpPr txBox="1"/>
          <p:nvPr/>
        </p:nvSpPr>
        <p:spPr>
          <a:xfrm>
            <a:off x="7243608" y="5119097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D99A3B6B-7265-DDC8-2C59-8AEEE51D5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4539797"/>
            <a:ext cx="2055678" cy="205567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C61D8A1-AFF6-4B0A-021E-EAD2F9C0D4F6}"/>
              </a:ext>
            </a:extLst>
          </p:cNvPr>
          <p:cNvSpPr txBox="1"/>
          <p:nvPr/>
        </p:nvSpPr>
        <p:spPr>
          <a:xfrm>
            <a:off x="3745806" y="5961451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0F939B-3F61-21E2-F98D-E317B2FC168A}"/>
              </a:ext>
            </a:extLst>
          </p:cNvPr>
          <p:cNvSpPr txBox="1"/>
          <p:nvPr/>
        </p:nvSpPr>
        <p:spPr>
          <a:xfrm>
            <a:off x="2922472" y="5962643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Nam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CFC14E-7C34-24C4-CB2B-6B4B245C8A12}"/>
              </a:ext>
            </a:extLst>
          </p:cNvPr>
          <p:cNvSpPr txBox="1"/>
          <p:nvPr/>
        </p:nvSpPr>
        <p:spPr>
          <a:xfrm>
            <a:off x="3745806" y="5054556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m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A57623-1684-3E44-9300-922CC9ECAA48}"/>
              </a:ext>
            </a:extLst>
          </p:cNvPr>
          <p:cNvSpPr txBox="1"/>
          <p:nvPr/>
        </p:nvSpPr>
        <p:spPr>
          <a:xfrm>
            <a:off x="2919851" y="5072986"/>
            <a:ext cx="100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24626D-0C88-2436-03B6-1580E5387779}"/>
              </a:ext>
            </a:extLst>
          </p:cNvPr>
          <p:cNvSpPr txBox="1"/>
          <p:nvPr/>
        </p:nvSpPr>
        <p:spPr>
          <a:xfrm>
            <a:off x="2803822" y="5409828"/>
            <a:ext cx="237617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5" grpId="0"/>
      <p:bldP spid="36" grpId="0"/>
      <p:bldP spid="37" grpId="0"/>
      <p:bldP spid="43" grpId="0"/>
      <p:bldP spid="60" grpId="0"/>
      <p:bldP spid="61" grpId="0"/>
      <p:bldP spid="63" grpId="0"/>
      <p:bldP spid="64" grpId="0"/>
      <p:bldP spid="69" grpId="0"/>
      <p:bldP spid="70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2001</Words>
  <PresentationFormat>Widescreen</PresentationFormat>
  <Paragraphs>358</Paragraphs>
  <Slides>26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等线</vt:lpstr>
      <vt:lpstr>Times New Roman</vt:lpstr>
      <vt:lpstr>Wingdings</vt:lpstr>
      <vt:lpstr>华康海报体W12(P)</vt:lpstr>
      <vt:lpstr>方正卡通简体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Bài 8. TỐC ĐỘ CHUYỂN ĐỘNG</vt:lpstr>
      <vt:lpstr>PowerPoint Presentation</vt:lpstr>
      <vt:lpstr>Bài 8. TỐC ĐỘ CHUYỂN ĐỘNG</vt:lpstr>
      <vt:lpstr>Bài 8. TỐC ĐỘ CHUYỂN ĐỘNG</vt:lpstr>
      <vt:lpstr>Bài 8. TỐC ĐỘ CHUYỂN ĐỘNG</vt:lpstr>
      <vt:lpstr>Bài 8. TỐC ĐỘ CHUYỂN ĐỘNG</vt:lpstr>
      <vt:lpstr>Bài 8. TỐC ĐỘ CHUYỂN ĐỘNG</vt:lpstr>
      <vt:lpstr>Bài 8. TỐC ĐỘ CHUYỂN ĐỘNG</vt:lpstr>
      <vt:lpstr>Bài 8. TỐC ĐỘ CHUYỂN ĐỘNG</vt:lpstr>
      <vt:lpstr>PowerPoint Presentation</vt:lpstr>
      <vt:lpstr>PowerPoint Presentation</vt:lpstr>
      <vt:lpstr>PowerPoint Presentation</vt:lpstr>
      <vt:lpstr>Bài 8. TỐC ĐỘ CHUYỂN ĐỘNG</vt:lpstr>
      <vt:lpstr>Em có biết?</vt:lpstr>
      <vt:lpstr>PowerPoint Presentation</vt:lpstr>
      <vt:lpstr>Bài 8. TỐC ĐỘ CHUYỂN ĐỘNG</vt:lpstr>
      <vt:lpstr>Bài 8. TỐC ĐỘ CHUYỂN ĐỘNG</vt:lpstr>
      <vt:lpstr>Bài 8. TỐC ĐỘ CHUYỂN ĐỘNG</vt:lpstr>
      <vt:lpstr>Bài 8. TỐC ĐỘ CHUYỂN ĐỘNG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2022-06-28T09:46:35Z</dcterms:created>
  <dcterms:modified xsi:type="dcterms:W3CDTF">2022-07-08T13:28:59Z</dcterms:modified>
</cp:coreProperties>
</file>