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1" r:id="rId2"/>
    <p:sldId id="274" r:id="rId3"/>
    <p:sldId id="324" r:id="rId4"/>
    <p:sldId id="273" r:id="rId5"/>
    <p:sldId id="334" r:id="rId6"/>
    <p:sldId id="341" r:id="rId7"/>
    <p:sldId id="342" r:id="rId8"/>
    <p:sldId id="343" r:id="rId9"/>
    <p:sldId id="344" r:id="rId10"/>
    <p:sldId id="335" r:id="rId11"/>
    <p:sldId id="355" r:id="rId12"/>
    <p:sldId id="339" r:id="rId13"/>
    <p:sldId id="340" r:id="rId14"/>
    <p:sldId id="345" r:id="rId15"/>
    <p:sldId id="346" r:id="rId16"/>
    <p:sldId id="347" r:id="rId17"/>
    <p:sldId id="348" r:id="rId18"/>
    <p:sldId id="356" r:id="rId19"/>
    <p:sldId id="349" r:id="rId20"/>
    <p:sldId id="350" r:id="rId21"/>
    <p:sldId id="351" r:id="rId22"/>
    <p:sldId id="357" r:id="rId23"/>
    <p:sldId id="353" r:id="rId24"/>
    <p:sldId id="358" r:id="rId25"/>
    <p:sldId id="325" r:id="rId26"/>
    <p:sldId id="317" r:id="rId27"/>
    <p:sldId id="27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E45983"/>
    <a:srgbClr val="A493C6"/>
    <a:srgbClr val="D0DEEC"/>
    <a:srgbClr val="6593C3"/>
    <a:srgbClr val="F7DADE"/>
    <a:srgbClr val="FF9801"/>
    <a:srgbClr val="048DA4"/>
    <a:srgbClr val="EE8640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76" d="100"/>
          <a:sy n="76" d="100"/>
        </p:scale>
        <p:origin x="90" y="111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20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69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0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1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0AF78E-7B28-0A6B-8664-C24CF917CFDA}"/>
              </a:ext>
            </a:extLst>
          </p:cNvPr>
          <p:cNvSpPr txBox="1"/>
          <p:nvPr/>
        </p:nvSpPr>
        <p:spPr>
          <a:xfrm>
            <a:off x="236023" y="1693841"/>
            <a:ext cx="60604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Interacting with a c</a:t>
            </a:r>
            <a:r>
              <a:rPr lang="en-US" sz="32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________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can be annoying as often it doesn't understand your questions.</a:t>
            </a:r>
          </a:p>
          <a:p>
            <a:endParaRPr lang="en-US" sz="3200" b="0" i="0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r>
              <a:rPr lang="en-US" sz="32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2.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football match attracted a large number of TV vi</a:t>
            </a:r>
            <a:r>
              <a:rPr lang="en-US" sz="32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________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6" y="806840"/>
            <a:ext cx="8315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What are the missing letters? Complete the sentences using the pictures to help you.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58C04-6190-2045-34E9-2B595E2260A8}"/>
              </a:ext>
            </a:extLst>
          </p:cNvPr>
          <p:cNvSpPr txBox="1"/>
          <p:nvPr/>
        </p:nvSpPr>
        <p:spPr>
          <a:xfrm>
            <a:off x="3809138" y="1686025"/>
            <a:ext cx="1562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FB7BD"/>
                </a:solidFill>
                <a:cs typeface="Times New Roman" panose="02020603050405020304" pitchFamily="18" charset="0"/>
              </a:rPr>
              <a:t>hatbot</a:t>
            </a:r>
            <a:endParaRPr lang="en-US" sz="3200" b="1" dirty="0">
              <a:solidFill>
                <a:srgbClr val="0FB7BD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7C00B3-380A-F092-808A-AF7ED6637074}"/>
              </a:ext>
            </a:extLst>
          </p:cNvPr>
          <p:cNvSpPr txBox="1"/>
          <p:nvPr/>
        </p:nvSpPr>
        <p:spPr>
          <a:xfrm>
            <a:off x="3784424" y="4143697"/>
            <a:ext cx="124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  <a:cs typeface="Times New Roman" panose="02020603050405020304" pitchFamily="18" charset="0"/>
              </a:rPr>
              <a:t>ewers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113686-D5A9-2A57-AC50-7E04F7A16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476" y="1188084"/>
            <a:ext cx="2391103" cy="1860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FF9C74-F8C1-6B62-94D1-80815DDA5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845" y="3204978"/>
            <a:ext cx="2396131" cy="18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0AF78E-7B28-0A6B-8664-C24CF917CFDA}"/>
              </a:ext>
            </a:extLst>
          </p:cNvPr>
          <p:cNvSpPr txBox="1"/>
          <p:nvPr/>
        </p:nvSpPr>
        <p:spPr>
          <a:xfrm>
            <a:off x="256570" y="1454532"/>
            <a:ext cx="64714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3.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 the last 50 years, the number of plant and animal species has decreased by more than a half, and more will become ex</a:t>
            </a:r>
            <a:r>
              <a:rPr lang="en-US" sz="32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________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4.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Fa</a:t>
            </a:r>
            <a:r>
              <a:rPr lang="en-US" sz="32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</a:t>
            </a:r>
            <a:r>
              <a:rPr lang="en-US" sz="32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__________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technology can quickly identify customers and improve banking security.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989975-9FB9-B1C9-B246-DE8A3315B921}"/>
              </a:ext>
            </a:extLst>
          </p:cNvPr>
          <p:cNvSpPr txBox="1"/>
          <p:nvPr/>
        </p:nvSpPr>
        <p:spPr>
          <a:xfrm>
            <a:off x="3688665" y="2924722"/>
            <a:ext cx="1652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  <a:cs typeface="Times New Roman" panose="02020603050405020304" pitchFamily="18" charset="0"/>
              </a:rPr>
              <a:t>tinct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E06EBC-4594-C723-9888-DE54BC7568EA}"/>
              </a:ext>
            </a:extLst>
          </p:cNvPr>
          <p:cNvSpPr txBox="1"/>
          <p:nvPr/>
        </p:nvSpPr>
        <p:spPr>
          <a:xfrm>
            <a:off x="1031970" y="3414771"/>
            <a:ext cx="1652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FB7BD"/>
                </a:solidFill>
                <a:cs typeface="Times New Roman" panose="02020603050405020304" pitchFamily="18" charset="0"/>
              </a:rPr>
              <a:t>cial</a:t>
            </a:r>
            <a:endParaRPr lang="en-US" sz="3200" b="1" dirty="0">
              <a:solidFill>
                <a:srgbClr val="0FB7BD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42CCF4-3D2D-872B-B263-CD4DE4B1CAF5}"/>
              </a:ext>
            </a:extLst>
          </p:cNvPr>
          <p:cNvSpPr txBox="1"/>
          <p:nvPr/>
        </p:nvSpPr>
        <p:spPr>
          <a:xfrm>
            <a:off x="2487426" y="3401852"/>
            <a:ext cx="189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  <a:cs typeface="Times New Roman" panose="02020603050405020304" pitchFamily="18" charset="0"/>
              </a:rPr>
              <a:t>cognition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B9D23-9772-8823-3AD1-5242C2A6984A}"/>
              </a:ext>
            </a:extLst>
          </p:cNvPr>
          <p:cNvSpPr/>
          <p:nvPr/>
        </p:nvSpPr>
        <p:spPr>
          <a:xfrm>
            <a:off x="828996" y="806840"/>
            <a:ext cx="8315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What are the missing letters? Complete the sentences using the pictures to help you.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3A059B-011B-21EA-6CE8-6956BC49B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747" y="1360670"/>
            <a:ext cx="2415983" cy="1893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F4A719-FA34-B4EC-40AE-D36AEE839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700" y="3291364"/>
            <a:ext cx="2295741" cy="179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0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017DF6-EFA4-50A8-F235-DFF28C3518D7}"/>
              </a:ext>
            </a:extLst>
          </p:cNvPr>
          <p:cNvSpPr txBox="1"/>
          <p:nvPr/>
        </p:nvSpPr>
        <p:spPr>
          <a:xfrm>
            <a:off x="380138" y="1433971"/>
            <a:ext cx="856443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1.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With only around 70 individuals, the Javan rhino is one of the largest </a:t>
            </a:r>
            <a:r>
              <a:rPr lang="en-US" sz="3000" b="1" i="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endangered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mammals.</a:t>
            </a:r>
          </a:p>
          <a:p>
            <a:r>
              <a:rPr lang="en-US" sz="3000" b="1" dirty="0">
                <a:solidFill>
                  <a:srgbClr val="E45A83"/>
                </a:solidFill>
                <a:cs typeface="Times New Roman" panose="02020603050405020304" pitchFamily="18" charset="0"/>
              </a:rPr>
              <a:t>	A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dangerous 		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threatened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C.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risky 			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capable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2.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music festival has been widely reported in the local </a:t>
            </a:r>
            <a:r>
              <a:rPr lang="en-US" sz="3000" b="1" i="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press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E45A83"/>
                </a:solidFill>
                <a:cs typeface="Times New Roman" panose="02020603050405020304" pitchFamily="18" charset="0"/>
              </a:rPr>
              <a:t>	A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social media 		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television sets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C.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radio 			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newspapers</a:t>
            </a:r>
            <a:r>
              <a:rPr lang="en-US" sz="30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007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745476"/>
            <a:ext cx="8070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Mark the letter A, B, C, or D to indicate the word CLOSEST in meaning to the underlined word.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4DD574-3C8F-77E1-27C0-93CD14EAC575}"/>
              </a:ext>
            </a:extLst>
          </p:cNvPr>
          <p:cNvSpPr/>
          <p:nvPr/>
        </p:nvSpPr>
        <p:spPr>
          <a:xfrm>
            <a:off x="4880918" y="2368967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CC903D-DE20-1752-3B6A-108A818BCEAE}"/>
              </a:ext>
            </a:extLst>
          </p:cNvPr>
          <p:cNvSpPr/>
          <p:nvPr/>
        </p:nvSpPr>
        <p:spPr>
          <a:xfrm>
            <a:off x="4880918" y="4564425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6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76876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0121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3326" y="726780"/>
            <a:ext cx="8070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 the letter A, B, C, or D to indicate the word OPPOSITE in meaning to the underlined word.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674CC-0F3F-0EAD-FF83-B5492D27F930}"/>
              </a:ext>
            </a:extLst>
          </p:cNvPr>
          <p:cNvSpPr txBox="1"/>
          <p:nvPr/>
        </p:nvSpPr>
        <p:spPr>
          <a:xfrm>
            <a:off x="426371" y="1502208"/>
            <a:ext cx="81134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1.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Online articles published on government websites are </a:t>
            </a:r>
            <a:r>
              <a:rPr lang="en-US" sz="2800" b="1" i="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reliable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sources of information.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untrue 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believable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useful 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unlimited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2.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Many people are unable to </a:t>
            </a:r>
            <a:r>
              <a:rPr lang="en-US" sz="28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recognise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1" i="0" u="sng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fake news</a:t>
            </a:r>
            <a:r>
              <a:rPr lang="en-US" sz="280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and share untrue information on social media.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dangerous stories 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facts and figures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true stories 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online reports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410DA6-FDF5-7DAD-3FE2-685BF76DE096}"/>
              </a:ext>
            </a:extLst>
          </p:cNvPr>
          <p:cNvSpPr/>
          <p:nvPr/>
        </p:nvSpPr>
        <p:spPr>
          <a:xfrm>
            <a:off x="1248032" y="2302488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B05849-E869-B2CF-E46F-A25E6ED7DB7D}"/>
              </a:ext>
            </a:extLst>
          </p:cNvPr>
          <p:cNvSpPr/>
          <p:nvPr/>
        </p:nvSpPr>
        <p:spPr>
          <a:xfrm>
            <a:off x="1271855" y="4436513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5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2352A71-8190-DFB4-E55B-D885CBC4AA56}"/>
              </a:ext>
            </a:extLst>
          </p:cNvPr>
          <p:cNvSpPr txBox="1"/>
          <p:nvPr/>
        </p:nvSpPr>
        <p:spPr>
          <a:xfrm>
            <a:off x="257286" y="1256928"/>
            <a:ext cx="86495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1. </a:t>
            </a:r>
            <a:r>
              <a:rPr lang="en-US" sz="2800" dirty="0">
                <a:cs typeface="Times New Roman" panose="02020603050405020304" pitchFamily="18" charset="0"/>
              </a:rPr>
              <a:t>______ sources are free from bias and based on strong evidence.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A. </a:t>
            </a:r>
            <a:r>
              <a:rPr lang="en-US" sz="2800" dirty="0">
                <a:cs typeface="Times New Roman" panose="02020603050405020304" pitchFamily="18" charset="0"/>
              </a:rPr>
              <a:t>Credible			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B.</a:t>
            </a:r>
            <a:r>
              <a:rPr lang="en-US" sz="2800" dirty="0">
                <a:cs typeface="Times New Roman" panose="02020603050405020304" pitchFamily="18" charset="0"/>
              </a:rPr>
              <a:t> Popular	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C.</a:t>
            </a:r>
            <a:r>
              <a:rPr lang="en-US" sz="2800" dirty="0">
                <a:cs typeface="Times New Roman" panose="02020603050405020304" pitchFamily="18" charset="0"/>
              </a:rPr>
              <a:t> Accessible		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D.</a:t>
            </a:r>
            <a:r>
              <a:rPr lang="en-US" sz="2800" dirty="0">
                <a:cs typeface="Times New Roman" panose="02020603050405020304" pitchFamily="18" charset="0"/>
              </a:rPr>
              <a:t> Powerful</a:t>
            </a:r>
          </a:p>
          <a:p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2.</a:t>
            </a:r>
            <a:r>
              <a:rPr lang="en-US" sz="2800" dirty="0">
                <a:cs typeface="Times New Roman" panose="02020603050405020304" pitchFamily="18" charset="0"/>
              </a:rPr>
              <a:t> The </a:t>
            </a:r>
            <a:r>
              <a:rPr lang="en-US" sz="2800" dirty="0" err="1">
                <a:cs typeface="Times New Roman" panose="02020603050405020304" pitchFamily="18" charset="0"/>
              </a:rPr>
              <a:t>saola</a:t>
            </a:r>
            <a:r>
              <a:rPr lang="en-US" sz="2800" dirty="0">
                <a:cs typeface="Times New Roman" panose="02020603050405020304" pitchFamily="18" charset="0"/>
              </a:rPr>
              <a:t>, whose population is fewer than 250 mature individuals, is one of the world’s _________ mammals and is only found in Viet Nam.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   	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A.</a:t>
            </a:r>
            <a:r>
              <a:rPr lang="en-US" sz="2800" dirty="0">
                <a:cs typeface="Times New Roman" panose="02020603050405020304" pitchFamily="18" charset="0"/>
              </a:rPr>
              <a:t> scariest 			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B.</a:t>
            </a:r>
            <a:r>
              <a:rPr lang="en-US" sz="2800" dirty="0">
                <a:cs typeface="Times New Roman" panose="02020603050405020304" pitchFamily="18" charset="0"/>
              </a:rPr>
              <a:t> most natural	</a:t>
            </a:r>
          </a:p>
          <a:p>
            <a:r>
              <a:rPr lang="en-US" sz="2800" dirty="0"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C.</a:t>
            </a:r>
            <a:r>
              <a:rPr lang="en-US" sz="2800" dirty="0">
                <a:cs typeface="Times New Roman" panose="02020603050405020304" pitchFamily="18" charset="0"/>
              </a:rPr>
              <a:t> rarest 			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D.</a:t>
            </a:r>
            <a:r>
              <a:rPr lang="en-US" sz="2800" dirty="0">
                <a:cs typeface="Times New Roman" panose="02020603050405020304" pitchFamily="18" charset="0"/>
              </a:rPr>
              <a:t> most threatening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007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16640" y="864210"/>
            <a:ext cx="8070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 the letter A, B, C, or D to indicate the correct answer.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AF78011-D2E7-5500-8B1F-E53C55EF9D9D}"/>
              </a:ext>
            </a:extLst>
          </p:cNvPr>
          <p:cNvSpPr/>
          <p:nvPr/>
        </p:nvSpPr>
        <p:spPr>
          <a:xfrm>
            <a:off x="1099751" y="2073844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7D44752-4771-3018-FBCF-D2776A32CE33}"/>
              </a:ext>
            </a:extLst>
          </p:cNvPr>
          <p:cNvSpPr/>
          <p:nvPr/>
        </p:nvSpPr>
        <p:spPr>
          <a:xfrm>
            <a:off x="1099751" y="4564424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8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44C9D6-81DB-15D9-8BCD-A2351D509547}"/>
              </a:ext>
            </a:extLst>
          </p:cNvPr>
          <p:cNvSpPr txBox="1"/>
          <p:nvPr/>
        </p:nvSpPr>
        <p:spPr>
          <a:xfrm>
            <a:off x="67543" y="668153"/>
            <a:ext cx="900891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3.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website is </a:t>
            </a:r>
            <a:r>
              <a:rPr lang="en-US" sz="28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with new information every day.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updated 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protected	</a:t>
            </a:r>
          </a:p>
          <a:p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spread 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interacted</a:t>
            </a:r>
            <a:endParaRPr lang="en-US" sz="2800" b="1" dirty="0">
              <a:solidFill>
                <a:srgbClr val="E45A83"/>
              </a:solidFill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4.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AI-based </a:t>
            </a:r>
            <a:r>
              <a:rPr lang="en-US" sz="28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 education may pose a risk to students' privacy.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poaching 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applications</a:t>
            </a:r>
            <a:endParaRPr lang="en-US" sz="2800" b="1" i="0" dirty="0">
              <a:solidFill>
                <a:srgbClr val="E45A83"/>
              </a:solidFill>
              <a:effectLst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chatbots 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recognition</a:t>
            </a:r>
            <a:endParaRPr lang="en-US" sz="2800" b="1" i="0" dirty="0">
              <a:solidFill>
                <a:srgbClr val="E45A83"/>
              </a:solidFill>
              <a:effectLst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5.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new website for students will be good </a:t>
            </a:r>
            <a:r>
              <a:rPr lang="en-US" sz="28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for our school.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source 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platform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function 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publicity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4535F6-1114-83A0-1A67-F3F1396258BA}"/>
              </a:ext>
            </a:extLst>
          </p:cNvPr>
          <p:cNvSpPr/>
          <p:nvPr/>
        </p:nvSpPr>
        <p:spPr>
          <a:xfrm>
            <a:off x="926757" y="1079819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B2C747-A567-7768-EA28-71F9A338C6FA}"/>
              </a:ext>
            </a:extLst>
          </p:cNvPr>
          <p:cNvSpPr/>
          <p:nvPr/>
        </p:nvSpPr>
        <p:spPr>
          <a:xfrm>
            <a:off x="4559642" y="2760338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CDA224-6BB3-5C29-4627-F53F759DFCC1}"/>
              </a:ext>
            </a:extLst>
          </p:cNvPr>
          <p:cNvSpPr/>
          <p:nvPr/>
        </p:nvSpPr>
        <p:spPr>
          <a:xfrm>
            <a:off x="6392560" y="4475347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44C9D6-81DB-15D9-8BCD-A2351D509547}"/>
              </a:ext>
            </a:extLst>
          </p:cNvPr>
          <p:cNvSpPr txBox="1"/>
          <p:nvPr/>
        </p:nvSpPr>
        <p:spPr>
          <a:xfrm>
            <a:off x="239986" y="742295"/>
            <a:ext cx="86640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6.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Although some animal species are living in extreme weather conditions, they can still </a:t>
            </a:r>
            <a:r>
              <a:rPr lang="en-US" sz="28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protect 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survive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update 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exploit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7.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Robots are </a:t>
            </a:r>
            <a:r>
              <a:rPr lang="en-US" sz="28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_________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to perform specific tasks such as cleaning rooms or moving heavy boxes.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conserved 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threatened	</a:t>
            </a:r>
          </a:p>
          <a:p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rescued 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programmed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8.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Scientists </a:t>
            </a:r>
            <a:r>
              <a:rPr lang="en-US" sz="28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_________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data collected from their field trip to China.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carried out 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analysed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preserved 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D.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protected</a:t>
            </a:r>
            <a:r>
              <a:rPr lang="en-US" sz="28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8490BC-F0C2-9A7B-A441-1923F59DF52B}"/>
              </a:ext>
            </a:extLst>
          </p:cNvPr>
          <p:cNvSpPr/>
          <p:nvPr/>
        </p:nvSpPr>
        <p:spPr>
          <a:xfrm>
            <a:off x="2891480" y="1561733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94621C-3109-01E4-5497-0342C9643ACE}"/>
              </a:ext>
            </a:extLst>
          </p:cNvPr>
          <p:cNvSpPr/>
          <p:nvPr/>
        </p:nvSpPr>
        <p:spPr>
          <a:xfrm>
            <a:off x="4732637" y="3291679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65AC1C-22F9-ADC7-7113-BC4999660C46}"/>
              </a:ext>
            </a:extLst>
          </p:cNvPr>
          <p:cNvSpPr/>
          <p:nvPr/>
        </p:nvSpPr>
        <p:spPr>
          <a:xfrm>
            <a:off x="2891479" y="4556849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D32EF10-8AE9-2E2F-73C6-97E805D5DE97}"/>
              </a:ext>
            </a:extLst>
          </p:cNvPr>
          <p:cNvSpPr txBox="1"/>
          <p:nvPr/>
        </p:nvSpPr>
        <p:spPr>
          <a:xfrm>
            <a:off x="322047" y="1352739"/>
            <a:ext cx="84999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1.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AI-based robots can do household chores </a:t>
            </a:r>
            <a:r>
              <a:rPr lang="en-US" sz="28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were humans.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A.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as if 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although	</a:t>
            </a:r>
          </a:p>
          <a:p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because 			</a:t>
            </a:r>
            <a:r>
              <a:rPr lang="en-US" sz="2800" b="1" dirty="0">
                <a:solidFill>
                  <a:srgbClr val="E45A83"/>
                </a:solidFill>
                <a:cs typeface="Times New Roman" panose="02020603050405020304" pitchFamily="18" charset="0"/>
              </a:rPr>
              <a:t>D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than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2.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What would you do </a:t>
            </a:r>
            <a:r>
              <a:rPr lang="en-US" sz="28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_________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you suddenly became famous and received a lot of publicity?</a:t>
            </a:r>
          </a:p>
          <a:p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E45A83"/>
                </a:solidFill>
                <a:cs typeface="Times New Roman" panose="02020603050405020304" pitchFamily="18" charset="0"/>
              </a:rPr>
              <a:t>A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if 			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like		</a:t>
            </a:r>
          </a:p>
          <a:p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so that 			</a:t>
            </a:r>
            <a:r>
              <a:rPr lang="en-US" sz="2800" b="1" dirty="0">
                <a:solidFill>
                  <a:srgbClr val="E45A83"/>
                </a:solidFill>
                <a:cs typeface="Times New Roman" panose="02020603050405020304" pitchFamily="18" charset="0"/>
              </a:rPr>
              <a:t>D</a:t>
            </a:r>
            <a:r>
              <a:rPr lang="en-US" sz="28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28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such that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69219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59596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9970" y="730997"/>
            <a:ext cx="8070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 the letter A, B, C, or D to indicate the correct answer.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FE9D7D-2534-7F18-6F16-BCE38243A5E9}"/>
              </a:ext>
            </a:extLst>
          </p:cNvPr>
          <p:cNvSpPr/>
          <p:nvPr/>
        </p:nvSpPr>
        <p:spPr>
          <a:xfrm>
            <a:off x="1149177" y="2179571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BFD142-C7D2-3D2C-0B55-BD514F96E3A9}"/>
              </a:ext>
            </a:extLst>
          </p:cNvPr>
          <p:cNvSpPr/>
          <p:nvPr/>
        </p:nvSpPr>
        <p:spPr>
          <a:xfrm>
            <a:off x="1149176" y="3875280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D32EF10-8AE9-2E2F-73C6-97E805D5DE97}"/>
              </a:ext>
            </a:extLst>
          </p:cNvPr>
          <p:cNvSpPr txBox="1"/>
          <p:nvPr/>
        </p:nvSpPr>
        <p:spPr>
          <a:xfrm>
            <a:off x="287099" y="1395113"/>
            <a:ext cx="856980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3.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To prepare for the graduation party, we had a technician </a:t>
            </a:r>
            <a:r>
              <a:rPr lang="en-US" sz="30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big screens on the walls.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rgbClr val="E45A83"/>
                </a:solidFill>
                <a:cs typeface="Times New Roman" panose="02020603050405020304" pitchFamily="18" charset="0"/>
              </a:rPr>
              <a:t>A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installed 		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install	</a:t>
            </a:r>
          </a:p>
          <a:p>
            <a:r>
              <a:rPr 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installing 	</a:t>
            </a:r>
            <a:r>
              <a:rPr lang="en-US" sz="3000" b="1" dirty="0">
                <a:solidFill>
                  <a:srgbClr val="E45A83"/>
                </a:solidFill>
                <a:cs typeface="Times New Roman" panose="02020603050405020304" pitchFamily="18" charset="0"/>
              </a:rPr>
              <a:t>D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installs</a:t>
            </a:r>
          </a:p>
          <a:p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4.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I’m writing a report on wildlife conservation</a:t>
            </a:r>
            <a:r>
              <a:rPr lang="en-US" sz="30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and need to get all facts </a:t>
            </a:r>
            <a:r>
              <a:rPr lang="en-US" sz="3000" b="0" i="0" dirty="0">
                <a:solidFill>
                  <a:srgbClr val="939598"/>
                </a:solidFill>
                <a:effectLst/>
                <a:cs typeface="Times New Roman" panose="02020603050405020304" pitchFamily="18" charset="0"/>
              </a:rPr>
              <a:t>_________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E45A83"/>
                </a:solidFill>
                <a:cs typeface="Times New Roman" panose="02020603050405020304" pitchFamily="18" charset="0"/>
              </a:rPr>
              <a:t>A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check 	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B.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checking		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C.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to check 	</a:t>
            </a:r>
            <a:r>
              <a:rPr lang="en-US" sz="3000" b="1" dirty="0">
                <a:solidFill>
                  <a:srgbClr val="E45A83"/>
                </a:solidFill>
                <a:cs typeface="Times New Roman" panose="02020603050405020304" pitchFamily="18" charset="0"/>
              </a:rPr>
              <a:t>D</a:t>
            </a:r>
            <a:r>
              <a:rPr lang="en-US" sz="30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. </a:t>
            </a:r>
            <a:r>
              <a:rPr lang="en-US" sz="30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checked</a:t>
            </a:r>
            <a:r>
              <a:rPr lang="en-US" sz="30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69219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59596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9970" y="730997"/>
            <a:ext cx="8070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 the letter A, B, C, or D to indicate the correct answer.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843F37-74EB-C345-7473-55ADD2B32997}"/>
              </a:ext>
            </a:extLst>
          </p:cNvPr>
          <p:cNvSpPr/>
          <p:nvPr/>
        </p:nvSpPr>
        <p:spPr>
          <a:xfrm>
            <a:off x="3809138" y="2282212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0DD568-540B-FBED-E17D-4B9DAB700FB8}"/>
              </a:ext>
            </a:extLst>
          </p:cNvPr>
          <p:cNvSpPr/>
          <p:nvPr/>
        </p:nvSpPr>
        <p:spPr>
          <a:xfrm>
            <a:off x="6666638" y="4122965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2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7867121-7B8D-BA0E-F506-118D89DA8BD1}"/>
              </a:ext>
            </a:extLst>
          </p:cNvPr>
          <p:cNvSpPr txBox="1"/>
          <p:nvPr/>
        </p:nvSpPr>
        <p:spPr>
          <a:xfrm>
            <a:off x="190069" y="1388731"/>
            <a:ext cx="87638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5983"/>
                </a:solidFill>
              </a:rPr>
              <a:t>1</a:t>
            </a:r>
            <a:r>
              <a:rPr lang="en-US" sz="2400" b="1" i="0" dirty="0">
                <a:solidFill>
                  <a:srgbClr val="E45983"/>
                </a:solidFill>
                <a:effectLst/>
              </a:rPr>
              <a:t>.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The computer technology has changed the world. No science has changed the world like that.</a:t>
            </a:r>
          </a:p>
          <a:p>
            <a:pPr marL="266700"/>
            <a:r>
              <a:rPr lang="en-US" sz="2400" b="1" i="0" dirty="0">
                <a:solidFill>
                  <a:srgbClr val="E45A83"/>
                </a:solidFill>
                <a:effectLst/>
              </a:rPr>
              <a:t>A.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The computer technology has changed the world as if no science has done that.</a:t>
            </a:r>
          </a:p>
          <a:p>
            <a:pPr marL="266700"/>
            <a:r>
              <a:rPr lang="en-US" sz="24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No science has changed the world because the computer technology has done that.</a:t>
            </a:r>
          </a:p>
          <a:p>
            <a:pPr marL="266700"/>
            <a:r>
              <a:rPr lang="en-US" sz="24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The computer technology has changed the world so that no science has done that.</a:t>
            </a:r>
          </a:p>
          <a:p>
            <a:pPr marL="266700"/>
            <a:r>
              <a:rPr lang="en-US" sz="24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No science has changed the world like the computer technology has.</a:t>
            </a:r>
            <a:r>
              <a:rPr lang="en-US" sz="2400" dirty="0"/>
              <a:t>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69219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59596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635389"/>
            <a:ext cx="8070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 the letter A, B, C, or D to indicate the sentence that best combines each pair of sentences.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550BCC-B134-2267-7F61-1F9348371595}"/>
              </a:ext>
            </a:extLst>
          </p:cNvPr>
          <p:cNvSpPr/>
          <p:nvPr/>
        </p:nvSpPr>
        <p:spPr>
          <a:xfrm>
            <a:off x="380138" y="4257995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latin typeface="UTMFacebookK&amp;TBold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627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REVIEW 3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LANGUAGE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7867121-7B8D-BA0E-F506-118D89DA8BD1}"/>
              </a:ext>
            </a:extLst>
          </p:cNvPr>
          <p:cNvSpPr txBox="1"/>
          <p:nvPr/>
        </p:nvSpPr>
        <p:spPr>
          <a:xfrm>
            <a:off x="193952" y="984698"/>
            <a:ext cx="8756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2. </a:t>
            </a:r>
            <a:r>
              <a:rPr lang="en-US" sz="2400" b="1" i="0" dirty="0">
                <a:solidFill>
                  <a:srgbClr val="E45983"/>
                </a:solidFill>
                <a:effectLst/>
              </a:rPr>
              <a:t>Poachers have killed so many tigers in the area. Therefore, the authorities are considering harsher punishments for illegal hunting.</a:t>
            </a:r>
          </a:p>
          <a:p>
            <a:pPr marL="266700"/>
            <a:r>
              <a:rPr lang="en-US" sz="2400" b="1" i="0" dirty="0">
                <a:solidFill>
                  <a:srgbClr val="E45A83"/>
                </a:solidFill>
                <a:effectLst/>
              </a:rPr>
              <a:t>A.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Poachers have killed so many tigers in the area as the authorities are considering harsher punishments for illegal hunting.</a:t>
            </a:r>
          </a:p>
          <a:p>
            <a:pPr marL="266700"/>
            <a:r>
              <a:rPr lang="en-US" sz="24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Poachers have killed so many tigers in the area that the authorities are considering harsher punishments for illegal hunting.</a:t>
            </a:r>
          </a:p>
          <a:p>
            <a:pPr marL="266700"/>
            <a:r>
              <a:rPr lang="en-US" sz="24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Poachers have killed so many tigers, but the authorities are not considering harsher punishments for illegal hunting.</a:t>
            </a:r>
          </a:p>
          <a:p>
            <a:pPr marL="266700"/>
            <a:r>
              <a:rPr lang="en-US" sz="24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Although poachers have killed so many tigers, the authorities are not considering harsher punishments for illegal hunting.</a:t>
            </a:r>
            <a:r>
              <a:rPr lang="en-US" sz="2400" dirty="0"/>
              <a:t>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F0606E-7851-4FAE-EEF3-A3F3457083BA}"/>
              </a:ext>
            </a:extLst>
          </p:cNvPr>
          <p:cNvSpPr/>
          <p:nvPr/>
        </p:nvSpPr>
        <p:spPr>
          <a:xfrm>
            <a:off x="380138" y="2391095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67121-7B8D-BA0E-F506-118D89DA8BD1}"/>
              </a:ext>
            </a:extLst>
          </p:cNvPr>
          <p:cNvSpPr txBox="1"/>
          <p:nvPr/>
        </p:nvSpPr>
        <p:spPr>
          <a:xfrm>
            <a:off x="190069" y="963389"/>
            <a:ext cx="87638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E45983"/>
                </a:solidFill>
                <a:effectLst/>
              </a:rPr>
              <a:t>3. The newspaper should have an online version. Otherwise, it won’t attract many readers.</a:t>
            </a:r>
          </a:p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A.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Unless the newspaper has an online version, it won’t attract many readers.</a:t>
            </a:r>
          </a:p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If the newspaper should have an online version, it won’t attract many readers.</a:t>
            </a:r>
          </a:p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The newspaper has an online version as if it won’t attract many readers.</a:t>
            </a:r>
          </a:p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If the newspaper doesn't have an online version, it attracts many readers.</a:t>
            </a:r>
            <a:r>
              <a:rPr lang="en-US" sz="2400" dirty="0"/>
              <a:t>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9A0529-3D3B-1543-5529-AC005B0EA117}"/>
              </a:ext>
            </a:extLst>
          </p:cNvPr>
          <p:cNvSpPr/>
          <p:nvPr/>
        </p:nvSpPr>
        <p:spPr>
          <a:xfrm>
            <a:off x="90199" y="1667195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9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67121-7B8D-BA0E-F506-118D89DA8BD1}"/>
              </a:ext>
            </a:extLst>
          </p:cNvPr>
          <p:cNvSpPr txBox="1"/>
          <p:nvPr/>
        </p:nvSpPr>
        <p:spPr>
          <a:xfrm>
            <a:off x="304584" y="963389"/>
            <a:ext cx="853483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4. </a:t>
            </a:r>
            <a:r>
              <a:rPr lang="en-US" sz="2400" b="1" i="0" dirty="0">
                <a:solidFill>
                  <a:srgbClr val="E45983"/>
                </a:solidFill>
                <a:effectLst/>
              </a:rPr>
              <a:t>Alba is an advanced robot. She can talk and express emotions like humans.</a:t>
            </a:r>
          </a:p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A.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Alba is an advanced robot, but she cannot talk and express emotions like humans.</a:t>
            </a:r>
          </a:p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Although Alba can talk and express emotions like humans, she is not an advanced robot.</a:t>
            </a:r>
          </a:p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Alba is such an advanced robot that she can talk and express emotions like humans.</a:t>
            </a:r>
          </a:p>
          <a:p>
            <a:r>
              <a:rPr lang="en-US" sz="24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Alba is so an advanced robot that she can talk and express emotions like humans.</a:t>
            </a:r>
            <a:r>
              <a:rPr lang="en-US" sz="2400" dirty="0"/>
              <a:t>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3289BB-C860-A94A-AE7D-C1DD71812422}"/>
              </a:ext>
            </a:extLst>
          </p:cNvPr>
          <p:cNvSpPr/>
          <p:nvPr/>
        </p:nvSpPr>
        <p:spPr>
          <a:xfrm>
            <a:off x="202338" y="3089595"/>
            <a:ext cx="579877" cy="5790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1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7867121-7B8D-BA0E-F506-118D89DA8BD1}"/>
              </a:ext>
            </a:extLst>
          </p:cNvPr>
          <p:cNvSpPr txBox="1"/>
          <p:nvPr/>
        </p:nvSpPr>
        <p:spPr>
          <a:xfrm>
            <a:off x="315776" y="1678828"/>
            <a:ext cx="87638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1. </a:t>
            </a:r>
            <a:r>
              <a:rPr lang="en-US" sz="2400" dirty="0">
                <a:cs typeface="Times New Roman" panose="02020603050405020304" pitchFamily="18" charset="0"/>
              </a:rPr>
              <a:t>There are </a:t>
            </a:r>
            <a:r>
              <a:rPr lang="en-US" sz="2400" b="1" u="sng" dirty="0">
                <a:cs typeface="Times New Roman" panose="02020603050405020304" pitchFamily="18" charset="0"/>
              </a:rPr>
              <a:t>enough</a:t>
            </a:r>
            <a:r>
              <a:rPr lang="en-US" sz="2400" dirty="0">
                <a:cs typeface="Times New Roman" panose="02020603050405020304" pitchFamily="18" charset="0"/>
              </a:rPr>
              <a:t> many endangered </a:t>
            </a:r>
            <a:r>
              <a:rPr lang="en-US" sz="2400" b="1" u="sng" dirty="0">
                <a:cs typeface="Times New Roman" panose="02020603050405020304" pitchFamily="18" charset="0"/>
              </a:rPr>
              <a:t>species</a:t>
            </a:r>
            <a:r>
              <a:rPr lang="en-US" sz="2400" dirty="0">
                <a:cs typeface="Times New Roman" panose="02020603050405020304" pitchFamily="18" charset="0"/>
              </a:rPr>
              <a:t> in the region </a:t>
            </a:r>
            <a:r>
              <a:rPr lang="en-US" sz="2400" b="1" u="sng" dirty="0">
                <a:cs typeface="Times New Roman" panose="02020603050405020304" pitchFamily="18" charset="0"/>
              </a:rPr>
              <a:t>that</a:t>
            </a:r>
            <a:r>
              <a:rPr lang="en-US" sz="2400" dirty="0">
                <a:cs typeface="Times New Roman" panose="02020603050405020304" pitchFamily="18" charset="0"/>
              </a:rPr>
              <a:t> the 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                           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A</a:t>
            </a:r>
            <a:r>
              <a:rPr lang="en-US" sz="2400" dirty="0">
                <a:cs typeface="Times New Roman" panose="02020603050405020304" pitchFamily="18" charset="0"/>
              </a:rPr>
              <a:t>                                              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B </a:t>
            </a:r>
            <a:r>
              <a:rPr lang="en-US" sz="2400" dirty="0">
                <a:cs typeface="Times New Roman" panose="02020603050405020304" pitchFamily="18" charset="0"/>
              </a:rPr>
              <a:t>                              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C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    local authority has decided </a:t>
            </a:r>
            <a:r>
              <a:rPr lang="en-US" sz="2400" b="1" u="sng" dirty="0">
                <a:cs typeface="Times New Roman" panose="02020603050405020304" pitchFamily="18" charset="0"/>
              </a:rPr>
              <a:t>to</a:t>
            </a:r>
            <a:r>
              <a:rPr lang="en-US" sz="2400" dirty="0">
                <a:cs typeface="Times New Roman" panose="02020603050405020304" pitchFamily="18" charset="0"/>
              </a:rPr>
              <a:t> create more protected areas.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D</a:t>
            </a:r>
          </a:p>
          <a:p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2.</a:t>
            </a:r>
            <a:r>
              <a:rPr lang="en-US" sz="2400" dirty="0">
                <a:cs typeface="Times New Roman" panose="02020603050405020304" pitchFamily="18" charset="0"/>
              </a:rPr>
              <a:t> The </a:t>
            </a:r>
            <a:r>
              <a:rPr lang="en-US" sz="2400" b="1" u="sng" dirty="0">
                <a:cs typeface="Times New Roman" panose="02020603050405020304" pitchFamily="18" charset="0"/>
              </a:rPr>
              <a:t>cost</a:t>
            </a:r>
            <a:r>
              <a:rPr lang="en-US" sz="2400" dirty="0">
                <a:cs typeface="Times New Roman" panose="02020603050405020304" pitchFamily="18" charset="0"/>
              </a:rPr>
              <a:t> of advertising on </a:t>
            </a:r>
            <a:r>
              <a:rPr lang="en-US" sz="2400" b="1" u="sng" dirty="0">
                <a:cs typeface="Times New Roman" panose="02020603050405020304" pitchFamily="18" charset="0"/>
              </a:rPr>
              <a:t>the</a:t>
            </a:r>
            <a:r>
              <a:rPr lang="en-US" sz="2400" dirty="0">
                <a:cs typeface="Times New Roman" panose="02020603050405020304" pitchFamily="18" charset="0"/>
              </a:rPr>
              <a:t> Internet is </a:t>
            </a:r>
            <a:r>
              <a:rPr lang="en-US" sz="2400" b="1" u="sng" dirty="0">
                <a:cs typeface="Times New Roman" panose="02020603050405020304" pitchFamily="18" charset="0"/>
              </a:rPr>
              <a:t>equally</a:t>
            </a:r>
            <a:r>
              <a:rPr lang="en-US" sz="2400" dirty="0">
                <a:cs typeface="Times New Roman" panose="02020603050405020304" pitchFamily="18" charset="0"/>
              </a:rPr>
              <a:t> low 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             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A</a:t>
            </a:r>
            <a:r>
              <a:rPr lang="en-US" sz="2400" dirty="0">
                <a:cs typeface="Times New Roman" panose="02020603050405020304" pitchFamily="18" charset="0"/>
              </a:rPr>
              <a:t>                                    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B</a:t>
            </a:r>
            <a:r>
              <a:rPr lang="en-US" sz="2400" dirty="0">
                <a:cs typeface="Times New Roman" panose="02020603050405020304" pitchFamily="18" charset="0"/>
              </a:rPr>
              <a:t>                          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C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    as </a:t>
            </a:r>
            <a:r>
              <a:rPr lang="en-US" sz="2400" b="1" u="sng" dirty="0">
                <a:cs typeface="Times New Roman" panose="02020603050405020304" pitchFamily="18" charset="0"/>
              </a:rPr>
              <a:t>that</a:t>
            </a:r>
            <a:r>
              <a:rPr lang="en-US" sz="2400" dirty="0">
                <a:cs typeface="Times New Roman" panose="02020603050405020304" pitchFamily="18" charset="0"/>
              </a:rPr>
              <a:t> of using printed brochures.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E45983"/>
                </a:solidFill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69219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59596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635389"/>
            <a:ext cx="8070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 the letter A, B, C, or D to indicate the underlined part that needs correction in each of the following sentences.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2D478C-78DD-8E18-F698-41710AB887F6}"/>
              </a:ext>
            </a:extLst>
          </p:cNvPr>
          <p:cNvSpPr/>
          <p:nvPr/>
        </p:nvSpPr>
        <p:spPr>
          <a:xfrm>
            <a:off x="2094638" y="2022982"/>
            <a:ext cx="566284" cy="53600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7198B-9EF9-37DD-7663-29893B46BD48}"/>
              </a:ext>
            </a:extLst>
          </p:cNvPr>
          <p:cNvSpPr txBox="1"/>
          <p:nvPr/>
        </p:nvSpPr>
        <p:spPr>
          <a:xfrm>
            <a:off x="2660922" y="2078913"/>
            <a:ext cx="1480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0FB7BD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 so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D119D-4CB8-E217-82CE-A13B509BA490}"/>
              </a:ext>
            </a:extLst>
          </p:cNvPr>
          <p:cNvSpPr txBox="1"/>
          <p:nvPr/>
        </p:nvSpPr>
        <p:spPr>
          <a:xfrm>
            <a:off x="6432822" y="3483565"/>
            <a:ext cx="1195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0FB7BD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 as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142E69-1F89-07EE-061E-5DFE6199EB51}"/>
              </a:ext>
            </a:extLst>
          </p:cNvPr>
          <p:cNvSpPr/>
          <p:nvPr/>
        </p:nvSpPr>
        <p:spPr>
          <a:xfrm>
            <a:off x="5866538" y="3470782"/>
            <a:ext cx="566284" cy="53600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2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7867121-7B8D-BA0E-F506-118D89DA8BD1}"/>
              </a:ext>
            </a:extLst>
          </p:cNvPr>
          <p:cNvSpPr txBox="1"/>
          <p:nvPr/>
        </p:nvSpPr>
        <p:spPr>
          <a:xfrm>
            <a:off x="315776" y="1475628"/>
            <a:ext cx="87638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E45A83"/>
                </a:solidFill>
                <a:effectLst/>
              </a:rPr>
              <a:t>3.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Visitors can safely </a:t>
            </a:r>
            <a:r>
              <a:rPr lang="en-US" sz="2800" b="0" i="0" u="sng" dirty="0">
                <a:solidFill>
                  <a:srgbClr val="000000"/>
                </a:solidFill>
                <a:effectLst/>
              </a:rPr>
              <a:t>take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photos </a:t>
            </a:r>
            <a:r>
              <a:rPr lang="en-US" sz="2800" b="0" i="0" u="sng" dirty="0">
                <a:solidFill>
                  <a:srgbClr val="000000"/>
                </a:solidFill>
                <a:effectLst/>
              </a:rPr>
              <a:t>of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wild animals in the </a:t>
            </a:r>
          </a:p>
          <a:p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			     A</a:t>
            </a:r>
            <a:r>
              <a:rPr lang="en-US" sz="2800" dirty="0">
                <a:cs typeface="Times New Roman" panose="02020603050405020304" pitchFamily="18" charset="0"/>
              </a:rPr>
              <a:t>		   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B </a:t>
            </a:r>
            <a:r>
              <a:rPr lang="en-US" sz="2800" dirty="0">
                <a:cs typeface="Times New Roman" panose="02020603050405020304" pitchFamily="18" charset="0"/>
              </a:rPr>
              <a:t>                              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</a:rPr>
              <a:t>park </a:t>
            </a:r>
            <a:r>
              <a:rPr lang="en-US" sz="2800" b="0" i="0" u="sng" dirty="0">
                <a:solidFill>
                  <a:srgbClr val="000000"/>
                </a:solidFill>
                <a:effectLst/>
              </a:rPr>
              <a:t>unless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they quietly </a:t>
            </a:r>
            <a:r>
              <a:rPr lang="en-US" sz="2800" b="0" i="0" u="sng" dirty="0">
                <a:solidFill>
                  <a:srgbClr val="000000"/>
                </a:solidFill>
                <a:effectLst/>
              </a:rPr>
              <a:t>move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around the area.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</a:rPr>
              <a:t>	 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C			  D</a:t>
            </a:r>
            <a:endParaRPr lang="en-US" sz="2800" b="0" i="0" dirty="0">
              <a:solidFill>
                <a:srgbClr val="000000"/>
              </a:solidFill>
              <a:effectLst/>
            </a:endParaRPr>
          </a:p>
          <a:p>
            <a:r>
              <a:rPr lang="en-US" sz="2800" b="1" i="0" dirty="0">
                <a:solidFill>
                  <a:srgbClr val="E45A83"/>
                </a:solidFill>
                <a:effectLst/>
              </a:rPr>
              <a:t>4.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My manager </a:t>
            </a:r>
            <a:r>
              <a:rPr lang="en-US" sz="2800" b="0" i="0" u="sng" dirty="0">
                <a:solidFill>
                  <a:srgbClr val="000000"/>
                </a:solidFill>
                <a:effectLst/>
              </a:rPr>
              <a:t>has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decided </a:t>
            </a:r>
            <a:r>
              <a:rPr lang="en-US" sz="2800" b="0" i="0" u="sng" dirty="0">
                <a:solidFill>
                  <a:srgbClr val="000000"/>
                </a:solidFill>
                <a:effectLst/>
              </a:rPr>
              <a:t>to have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the company’s </a:t>
            </a:r>
          </a:p>
          <a:p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 		       A</a:t>
            </a:r>
            <a:r>
              <a:rPr lang="en-US" sz="2800" dirty="0">
                <a:cs typeface="Times New Roman" panose="02020603050405020304" pitchFamily="18" charset="0"/>
              </a:rPr>
              <a:t>		          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B 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0" i="0" dirty="0">
                <a:solidFill>
                  <a:srgbClr val="000000"/>
                </a:solidFill>
                <a:effectLst/>
              </a:rPr>
              <a:t>computer software </a:t>
            </a:r>
            <a:r>
              <a:rPr lang="en-US" sz="2800" b="0" i="0" u="sng" dirty="0">
                <a:solidFill>
                  <a:srgbClr val="000000"/>
                </a:solidFill>
                <a:effectLst/>
              </a:rPr>
              <a:t>update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u="sng" dirty="0">
                <a:solidFill>
                  <a:srgbClr val="000000"/>
                </a:solidFill>
                <a:effectLst/>
              </a:rPr>
              <a:t>at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least once a month.</a:t>
            </a:r>
            <a:r>
              <a:rPr lang="en-US" sz="2800" dirty="0"/>
              <a:t>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</a:rPr>
              <a:t>	 		      </a:t>
            </a:r>
            <a:r>
              <a:rPr lang="en-US" sz="2800" b="1" dirty="0">
                <a:solidFill>
                  <a:srgbClr val="E45983"/>
                </a:solidFill>
                <a:cs typeface="Times New Roman" panose="02020603050405020304" pitchFamily="18" charset="0"/>
              </a:rPr>
              <a:t>C       D</a:t>
            </a:r>
            <a:endParaRPr lang="en-US" sz="2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69219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59596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28997" y="635389"/>
            <a:ext cx="8070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 the letter A, B, C, or D to indicate the underlined part that needs correction in each of the following sentences.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2D478C-78DD-8E18-F698-41710AB887F6}"/>
              </a:ext>
            </a:extLst>
          </p:cNvPr>
          <p:cNvSpPr/>
          <p:nvPr/>
        </p:nvSpPr>
        <p:spPr>
          <a:xfrm>
            <a:off x="1232422" y="2761897"/>
            <a:ext cx="566284" cy="53600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7198B-9EF9-37DD-7663-29893B46BD48}"/>
              </a:ext>
            </a:extLst>
          </p:cNvPr>
          <p:cNvSpPr txBox="1"/>
          <p:nvPr/>
        </p:nvSpPr>
        <p:spPr>
          <a:xfrm>
            <a:off x="1796531" y="2774680"/>
            <a:ext cx="1480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0FB7BD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0FB7BD"/>
                </a:solidFill>
                <a:ea typeface="Times New Roman" panose="02020603050405020304" pitchFamily="18" charset="0"/>
              </a:rPr>
              <a:t>if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D119D-4CB8-E217-82CE-A13B509BA490}"/>
              </a:ext>
            </a:extLst>
          </p:cNvPr>
          <p:cNvSpPr txBox="1"/>
          <p:nvPr/>
        </p:nvSpPr>
        <p:spPr>
          <a:xfrm>
            <a:off x="2909162" y="3793004"/>
            <a:ext cx="2539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0FB7BD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 updated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142E69-1F89-07EE-061E-5DFE6199EB51}"/>
              </a:ext>
            </a:extLst>
          </p:cNvPr>
          <p:cNvSpPr/>
          <p:nvPr/>
        </p:nvSpPr>
        <p:spPr>
          <a:xfrm>
            <a:off x="3415438" y="4479055"/>
            <a:ext cx="566284" cy="53600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2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Revise the vocabulary and grammar learnt in Units 6-8.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Review 2: Skills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78691" y="630273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463801"/>
            <a:ext cx="1741596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28466" y="2567595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69" y="637401"/>
            <a:ext cx="3659537" cy="338921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Hidden words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090808"/>
            <a:ext cx="3659538" cy="130292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1: </a:t>
            </a:r>
            <a:r>
              <a:rPr lang="en-GB" sz="1600" dirty="0">
                <a:solidFill>
                  <a:schemeClr val="tx1"/>
                </a:solidFill>
              </a:rPr>
              <a:t>Choose the correct answer.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2: </a:t>
            </a:r>
            <a:r>
              <a:rPr lang="en-GB" sz="1600" dirty="0">
                <a:solidFill>
                  <a:schemeClr val="tx1"/>
                </a:solidFill>
              </a:rPr>
              <a:t>Choose the correct answer.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3: Listen and complete sentences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4: Mark the linking /r/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5: Assimilation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69" y="2461488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1: Complete the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2: Choose the synonym.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3: Choose the antonym.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Task 4: Choose the best answer.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391516" y="876049"/>
            <a:ext cx="779007" cy="58775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659991" y="1713607"/>
            <a:ext cx="639734" cy="85398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581300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GRAMMAR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54270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Homework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1737969" y="3831106"/>
            <a:ext cx="474656" cy="49961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864973" y="4330718"/>
            <a:ext cx="1745991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391516" y="2833922"/>
            <a:ext cx="639734" cy="74737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69" y="3672340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Task 1,2: Choose the best answer.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Task 3: Mistake correction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LANGUAGE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65A11-A68B-476D-2CDC-A595A248EAA4}"/>
              </a:ext>
            </a:extLst>
          </p:cNvPr>
          <p:cNvSpPr txBox="1"/>
          <p:nvPr/>
        </p:nvSpPr>
        <p:spPr>
          <a:xfrm>
            <a:off x="2743200" y="708710"/>
            <a:ext cx="4275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HIDDEN WORDS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1DBCD-9890-B13E-3008-68EC71B36780}"/>
              </a:ext>
            </a:extLst>
          </p:cNvPr>
          <p:cNvSpPr txBox="1"/>
          <p:nvPr/>
        </p:nvSpPr>
        <p:spPr>
          <a:xfrm>
            <a:off x="506629" y="1374509"/>
            <a:ext cx="83408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Play in 2 teams.</a:t>
            </a:r>
          </a:p>
          <a:p>
            <a:r>
              <a:rPr lang="en-US" sz="3200" dirty="0"/>
              <a:t>- A student from each team pick 1 word from the box and use body language or speech to express the meaning of the word (without mentioning the word).</a:t>
            </a:r>
          </a:p>
          <a:p>
            <a:r>
              <a:rPr lang="en-US" sz="3200" dirty="0"/>
              <a:t>- The rest of the class guess what the word is.</a:t>
            </a:r>
          </a:p>
          <a:p>
            <a:r>
              <a:rPr lang="en-US" sz="3200" dirty="0"/>
              <a:t>- The team with more words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13A1C43-1616-214E-BE88-92A731B531D1}"/>
              </a:ext>
            </a:extLst>
          </p:cNvPr>
          <p:cNvSpPr txBox="1"/>
          <p:nvPr/>
        </p:nvSpPr>
        <p:spPr>
          <a:xfrm>
            <a:off x="502603" y="1595466"/>
            <a:ext cx="86413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45A83"/>
                </a:solidFill>
              </a:rPr>
              <a:t>1. </a:t>
            </a:r>
          </a:p>
          <a:p>
            <a:r>
              <a:rPr lang="en-US" sz="3600" b="1" dirty="0">
                <a:solidFill>
                  <a:srgbClr val="E45A83"/>
                </a:solidFill>
              </a:rPr>
              <a:t>A</a:t>
            </a:r>
            <a:r>
              <a:rPr lang="en-US" sz="3600" b="1" i="0" dirty="0">
                <a:solidFill>
                  <a:srgbClr val="E45A83"/>
                </a:solidFill>
                <a:effectLst/>
              </a:rPr>
              <a:t>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upd</a:t>
            </a:r>
            <a:r>
              <a:rPr lang="en-US" sz="3600" b="0" i="0" u="sng" dirty="0">
                <a:solidFill>
                  <a:srgbClr val="000000"/>
                </a:solidFill>
                <a:effectLst/>
              </a:rPr>
              <a:t>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te 			</a:t>
            </a:r>
            <a:r>
              <a:rPr lang="en-US" sz="36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reli</a:t>
            </a:r>
            <a:r>
              <a:rPr lang="en-US" sz="3600" u="sng" dirty="0">
                <a:solidFill>
                  <a:srgbClr val="000000"/>
                </a:solidFill>
              </a:rPr>
              <a:t>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ble	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activ</a:t>
            </a:r>
            <a:r>
              <a:rPr lang="en-US" sz="3600" u="sng" dirty="0">
                <a:solidFill>
                  <a:srgbClr val="000000"/>
                </a:solidFill>
              </a:rPr>
              <a:t>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te 			</a:t>
            </a:r>
            <a:r>
              <a:rPr lang="en-US" sz="3600" b="1" dirty="0">
                <a:solidFill>
                  <a:srgbClr val="E45A83"/>
                </a:solidFill>
              </a:rPr>
              <a:t>D.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applic</a:t>
            </a:r>
            <a:r>
              <a:rPr lang="en-US" sz="3600" u="sng" dirty="0">
                <a:solidFill>
                  <a:srgbClr val="000000"/>
                </a:solidFill>
              </a:rPr>
              <a:t>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tion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2. 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A.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mon</a:t>
            </a:r>
            <a:r>
              <a:rPr lang="en-US" sz="3600" u="sng" dirty="0">
                <a:solidFill>
                  <a:srgbClr val="000000"/>
                </a:solidFill>
              </a:rPr>
              <a:t>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tor 			</a:t>
            </a:r>
            <a:r>
              <a:rPr lang="en-US" sz="36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recogn</a:t>
            </a:r>
            <a:r>
              <a:rPr lang="en-US" sz="3600" u="sng" dirty="0">
                <a:solidFill>
                  <a:srgbClr val="000000"/>
                </a:solidFill>
              </a:rPr>
              <a:t>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tion	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art</a:t>
            </a:r>
            <a:r>
              <a:rPr lang="en-US" sz="3600" u="sng" dirty="0">
                <a:solidFill>
                  <a:srgbClr val="000000"/>
                </a:solidFill>
              </a:rPr>
              <a:t>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ficial 			</a:t>
            </a:r>
            <a:r>
              <a:rPr lang="en-US" sz="36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surv</a:t>
            </a:r>
            <a:r>
              <a:rPr lang="en-US" sz="3600" u="sng" dirty="0">
                <a:solidFill>
                  <a:srgbClr val="000000"/>
                </a:solidFill>
              </a:rPr>
              <a:t>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ve</a:t>
            </a:r>
            <a:r>
              <a:rPr lang="en-US" sz="36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0696" y="724962"/>
            <a:ext cx="819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Mark the letter A, B, C, or D to indicate the word whose underlined part differs from the other three in pronunciation.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D54C56-A549-AF3C-E261-00FEBB0C6FB0}"/>
              </a:ext>
            </a:extLst>
          </p:cNvPr>
          <p:cNvSpPr/>
          <p:nvPr/>
        </p:nvSpPr>
        <p:spPr>
          <a:xfrm>
            <a:off x="5036324" y="2173621"/>
            <a:ext cx="581598" cy="582451"/>
          </a:xfrm>
          <a:prstGeom prst="ellipse">
            <a:avLst/>
          </a:prstGeom>
          <a:noFill/>
          <a:ln w="38100">
            <a:solidFill>
              <a:srgbClr val="0FB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957C59-25CE-34D1-F23E-B2B2849B3E28}"/>
              </a:ext>
            </a:extLst>
          </p:cNvPr>
          <p:cNvSpPr/>
          <p:nvPr/>
        </p:nvSpPr>
        <p:spPr>
          <a:xfrm>
            <a:off x="5036324" y="4382303"/>
            <a:ext cx="633736" cy="600888"/>
          </a:xfrm>
          <a:prstGeom prst="ellipse">
            <a:avLst/>
          </a:prstGeom>
          <a:noFill/>
          <a:ln w="38100">
            <a:solidFill>
              <a:srgbClr val="0FB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083950-4778-4AA2-88EE-2275CBC8EE3C}"/>
              </a:ext>
            </a:extLst>
          </p:cNvPr>
          <p:cNvSpPr txBox="1"/>
          <p:nvPr/>
        </p:nvSpPr>
        <p:spPr>
          <a:xfrm>
            <a:off x="763737" y="1523731"/>
            <a:ext cx="81316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1. 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A.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rescue 		</a:t>
            </a:r>
            <a:r>
              <a:rPr lang="en-US" sz="36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release	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survive 		</a:t>
            </a:r>
            <a:r>
              <a:rPr lang="en-US" sz="36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conserve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2. 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A.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robotic 		</a:t>
            </a:r>
            <a:r>
              <a:rPr lang="en-US" sz="3600" b="1" i="0" dirty="0">
                <a:solidFill>
                  <a:srgbClr val="E45A83"/>
                </a:solidFill>
                <a:effectLst/>
              </a:rPr>
              <a:t>B.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suspicious	</a:t>
            </a:r>
          </a:p>
          <a:p>
            <a:r>
              <a:rPr lang="en-US" sz="3600" b="1" i="0" dirty="0">
                <a:solidFill>
                  <a:srgbClr val="E45A83"/>
                </a:solidFill>
                <a:effectLst/>
              </a:rPr>
              <a:t>C.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digital 			</a:t>
            </a:r>
            <a:r>
              <a:rPr lang="en-US" sz="3600" b="1" i="0" dirty="0">
                <a:solidFill>
                  <a:srgbClr val="E45A83"/>
                </a:solidFill>
                <a:effectLst/>
              </a:rPr>
              <a:t>D. 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endangered</a:t>
            </a:r>
            <a:r>
              <a:rPr lang="en-US" sz="36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13165" y="732948"/>
            <a:ext cx="819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Mark the letter A, B, C, or D to indicate the word which differs from the other three in the position of the main stress.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42B158-3D88-0305-5976-33E67A315A00}"/>
              </a:ext>
            </a:extLst>
          </p:cNvPr>
          <p:cNvSpPr/>
          <p:nvPr/>
        </p:nvSpPr>
        <p:spPr>
          <a:xfrm>
            <a:off x="731268" y="2112845"/>
            <a:ext cx="581598" cy="582451"/>
          </a:xfrm>
          <a:prstGeom prst="ellipse">
            <a:avLst/>
          </a:prstGeom>
          <a:noFill/>
          <a:ln w="38100">
            <a:solidFill>
              <a:srgbClr val="0FB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4FA602-385E-E1B1-6582-6BFACF32DA58}"/>
              </a:ext>
            </a:extLst>
          </p:cNvPr>
          <p:cNvSpPr/>
          <p:nvPr/>
        </p:nvSpPr>
        <p:spPr>
          <a:xfrm>
            <a:off x="739023" y="4301113"/>
            <a:ext cx="581598" cy="582451"/>
          </a:xfrm>
          <a:prstGeom prst="ellipse">
            <a:avLst/>
          </a:prstGeom>
          <a:noFill/>
          <a:ln w="38100">
            <a:solidFill>
              <a:srgbClr val="0FB7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4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819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Listen and complete the sentences with the correct words. Then practice saying them in pairs.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1C800-CE8E-08A3-4C63-BB875957F674}"/>
              </a:ext>
            </a:extLst>
          </p:cNvPr>
          <p:cNvSpPr txBox="1"/>
          <p:nvPr/>
        </p:nvSpPr>
        <p:spPr>
          <a:xfrm>
            <a:off x="333968" y="1902003"/>
            <a:ext cx="8192539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E45A83"/>
                </a:solidFill>
                <a:effectLst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We often </a:t>
            </a:r>
            <a:r>
              <a:rPr lang="en-US" sz="3200" b="0" i="0" dirty="0">
                <a:solidFill>
                  <a:srgbClr val="939598"/>
                </a:solidFill>
                <a:effectLst/>
              </a:rPr>
              <a:t>_________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some </a:t>
            </a:r>
            <a:r>
              <a:rPr lang="en-US" sz="3200" b="0" i="0" dirty="0">
                <a:solidFill>
                  <a:srgbClr val="939598"/>
                </a:solidFill>
                <a:effectLst/>
              </a:rPr>
              <a:t>_________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turtles on the beach.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E45A83"/>
                </a:solidFill>
                <a:effectLst/>
              </a:rPr>
              <a:t>2.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This is not the </a:t>
            </a:r>
            <a:r>
              <a:rPr lang="en-US" sz="3200" b="0" i="0" dirty="0">
                <a:solidFill>
                  <a:srgbClr val="939598"/>
                </a:solidFill>
                <a:effectLst/>
              </a:rPr>
              <a:t>_________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way to </a:t>
            </a:r>
            <a:r>
              <a:rPr lang="en-US" sz="3200" b="0" i="0" dirty="0">
                <a:solidFill>
                  <a:srgbClr val="939598"/>
                </a:solidFill>
                <a:effectLst/>
              </a:rPr>
              <a:t>_________ 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an email.</a:t>
            </a:r>
            <a:r>
              <a:rPr lang="en-US" sz="32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65754-A2D0-4856-626D-D21A2B0ABB55}"/>
              </a:ext>
            </a:extLst>
          </p:cNvPr>
          <p:cNvSpPr txBox="1"/>
          <p:nvPr/>
        </p:nvSpPr>
        <p:spPr>
          <a:xfrm>
            <a:off x="2922981" y="2024202"/>
            <a:ext cx="1076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see</a:t>
            </a:r>
            <a:r>
              <a:rPr lang="en-US" sz="3600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FB7BD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487F8-7F67-96C0-688A-439697356B17}"/>
              </a:ext>
            </a:extLst>
          </p:cNvPr>
          <p:cNvSpPr txBox="1"/>
          <p:nvPr/>
        </p:nvSpPr>
        <p:spPr>
          <a:xfrm>
            <a:off x="5724744" y="2024201"/>
            <a:ext cx="1076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sea</a:t>
            </a:r>
            <a:r>
              <a:rPr lang="en-US" sz="3600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FB7BD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6B808-56FB-DB51-CC0D-068A245A0F38}"/>
              </a:ext>
            </a:extLst>
          </p:cNvPr>
          <p:cNvSpPr txBox="1"/>
          <p:nvPr/>
        </p:nvSpPr>
        <p:spPr>
          <a:xfrm>
            <a:off x="3585339" y="3489512"/>
            <a:ext cx="1432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right</a:t>
            </a:r>
            <a:r>
              <a:rPr lang="en-US" sz="3600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FB7B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1BA880-1271-3192-8469-D2229E84EF16}"/>
              </a:ext>
            </a:extLst>
          </p:cNvPr>
          <p:cNvSpPr txBox="1"/>
          <p:nvPr/>
        </p:nvSpPr>
        <p:spPr>
          <a:xfrm>
            <a:off x="6686330" y="3518222"/>
            <a:ext cx="1432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write</a:t>
            </a:r>
            <a:r>
              <a:rPr lang="en-US" sz="3600" kern="0" dirty="0">
                <a:solidFill>
                  <a:srgbClr val="0FB7BD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FB7BD"/>
              </a:solidFill>
            </a:endParaRPr>
          </a:p>
        </p:txBody>
      </p:sp>
      <p:pic>
        <p:nvPicPr>
          <p:cNvPr id="8" name="Track 63">
            <a:hlinkClick r:id="" action="ppaction://media"/>
            <a:extLst>
              <a:ext uri="{FF2B5EF4-FFF2-40B4-BE49-F238E27FC236}">
                <a16:creationId xmlns:a16="http://schemas.microsoft.com/office/drawing/2014/main" id="{6C8D693F-0623-0671-7209-C4AFE322E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3654" y="11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0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2BD63D6-A42A-12AD-C2FC-1D32089D46EE}"/>
              </a:ext>
            </a:extLst>
          </p:cNvPr>
          <p:cNvSpPr txBox="1"/>
          <p:nvPr/>
        </p:nvSpPr>
        <p:spPr>
          <a:xfrm>
            <a:off x="440871" y="1797934"/>
            <a:ext cx="8262257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 number of nature reserves have been created to protect rare animals.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2.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There is a new national park that I want to visit, but it is too far away from my city.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819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Mark the places where the linking /r/ can appear. Listen and check. Then </a:t>
            </a:r>
            <a:r>
              <a:rPr lang="en-US" sz="2400" b="1" dirty="0" err="1">
                <a:cs typeface="Arial" panose="020B0604020202020204" pitchFamily="34" charset="0"/>
              </a:rPr>
              <a:t>practise</a:t>
            </a:r>
            <a:r>
              <a:rPr lang="en-US" sz="2400" b="1" dirty="0">
                <a:cs typeface="Arial" panose="020B0604020202020204" pitchFamily="34" charset="0"/>
              </a:rPr>
              <a:t> saying the sentences in pairs..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9C5FD00-B99F-B9C9-0ECF-5D15B737D62A}"/>
              </a:ext>
            </a:extLst>
          </p:cNvPr>
          <p:cNvSpPr/>
          <p:nvPr/>
        </p:nvSpPr>
        <p:spPr>
          <a:xfrm rot="8035273">
            <a:off x="2268726" y="1856852"/>
            <a:ext cx="643982" cy="643982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4E09A21D-5BE1-B083-C7E3-86B3FD74127C}"/>
              </a:ext>
            </a:extLst>
          </p:cNvPr>
          <p:cNvSpPr/>
          <p:nvPr/>
        </p:nvSpPr>
        <p:spPr>
          <a:xfrm rot="8035273">
            <a:off x="3963289" y="2604741"/>
            <a:ext cx="643982" cy="643982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605C301F-C4EA-0507-5882-186D66FADE59}"/>
              </a:ext>
            </a:extLst>
          </p:cNvPr>
          <p:cNvSpPr/>
          <p:nvPr/>
        </p:nvSpPr>
        <p:spPr>
          <a:xfrm rot="8035273">
            <a:off x="3508006" y="4065720"/>
            <a:ext cx="643982" cy="643982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1355748-45DD-9AB4-FB3C-0F86647BAE7D}"/>
              </a:ext>
            </a:extLst>
          </p:cNvPr>
          <p:cNvSpPr/>
          <p:nvPr/>
        </p:nvSpPr>
        <p:spPr>
          <a:xfrm rot="8035273">
            <a:off x="1579794" y="3339779"/>
            <a:ext cx="643982" cy="643982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64">
            <a:hlinkClick r:id="" action="ppaction://media"/>
            <a:extLst>
              <a:ext uri="{FF2B5EF4-FFF2-40B4-BE49-F238E27FC236}">
                <a16:creationId xmlns:a16="http://schemas.microsoft.com/office/drawing/2014/main" id="{25965119-BEBF-4AE4-2854-A97CAF796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6590" y="11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819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Read the sentences and underline the parts where assimilation can occur.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49E32-5863-77DA-28CA-4E8CFD8CB880}"/>
              </a:ext>
            </a:extLst>
          </p:cNvPr>
          <p:cNvSpPr txBox="1"/>
          <p:nvPr/>
        </p:nvSpPr>
        <p:spPr>
          <a:xfrm>
            <a:off x="375557" y="1849174"/>
            <a:ext cx="8392885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1.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My brother was </a:t>
            </a:r>
            <a:r>
              <a:rPr lang="en-US" sz="3200" b="0" i="0" dirty="0">
                <a:solidFill>
                  <a:srgbClr val="CE171E"/>
                </a:solidFill>
                <a:effectLst/>
                <a:cs typeface="Times New Roman" panose="02020603050405020304" pitchFamily="18" charset="0"/>
              </a:rPr>
              <a:t>in Paris to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see an exhibition 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CE171E"/>
                </a:solidFill>
                <a:effectLst/>
                <a:cs typeface="Times New Roman" panose="02020603050405020304" pitchFamily="18" charset="0"/>
              </a:rPr>
              <a:t>on modern media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E45A83"/>
                </a:solidFill>
                <a:effectLst/>
                <a:cs typeface="Times New Roman" panose="02020603050405020304" pitchFamily="18" charset="0"/>
              </a:rPr>
              <a:t>2.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They </a:t>
            </a:r>
            <a:r>
              <a:rPr lang="en-US" sz="3200" b="0" i="0" dirty="0">
                <a:solidFill>
                  <a:srgbClr val="CE171E"/>
                </a:solidFill>
                <a:effectLst/>
                <a:cs typeface="Times New Roman" panose="02020603050405020304" pitchFamily="18" charset="0"/>
              </a:rPr>
              <a:t>wrote many reports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on how 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CE171E"/>
                </a:solidFill>
                <a:effectLst/>
                <a:cs typeface="Times New Roman" panose="02020603050405020304" pitchFamily="18" charset="0"/>
              </a:rPr>
              <a:t>to protect pandas 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 China.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065 - REVIEW 3 - LANG - TASK 5">
            <a:hlinkClick r:id="" action="ppaction://media"/>
            <a:extLst>
              <a:ext uri="{FF2B5EF4-FFF2-40B4-BE49-F238E27FC236}">
                <a16:creationId xmlns:a16="http://schemas.microsoft.com/office/drawing/2014/main" id="{ED5DCB33-0C96-038D-E9CF-B23954A64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4202" y="201732"/>
            <a:ext cx="406400" cy="4064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BC896-049A-D0AE-AB96-0DC31EAA0756}"/>
              </a:ext>
            </a:extLst>
          </p:cNvPr>
          <p:cNvCxnSpPr/>
          <p:nvPr/>
        </p:nvCxnSpPr>
        <p:spPr>
          <a:xfrm>
            <a:off x="3608173" y="2472894"/>
            <a:ext cx="56841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2BAA8C-0465-268E-738B-7FFD52B8070A}"/>
              </a:ext>
            </a:extLst>
          </p:cNvPr>
          <p:cNvCxnSpPr/>
          <p:nvPr/>
        </p:nvCxnSpPr>
        <p:spPr>
          <a:xfrm>
            <a:off x="763737" y="3218419"/>
            <a:ext cx="56841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5E2B44-A2DA-8B45-A547-FE914E7A1B5E}"/>
              </a:ext>
            </a:extLst>
          </p:cNvPr>
          <p:cNvCxnSpPr/>
          <p:nvPr/>
        </p:nvCxnSpPr>
        <p:spPr>
          <a:xfrm>
            <a:off x="2092411" y="3218419"/>
            <a:ext cx="56841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3D853E-44FB-A0F1-6A6E-8C610AC4F47E}"/>
              </a:ext>
            </a:extLst>
          </p:cNvPr>
          <p:cNvCxnSpPr>
            <a:cxnSpLocks/>
          </p:cNvCxnSpPr>
          <p:nvPr/>
        </p:nvCxnSpPr>
        <p:spPr>
          <a:xfrm>
            <a:off x="2380736" y="3959824"/>
            <a:ext cx="74552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3DE2F7-01F6-6B20-AA32-118802B9C079}"/>
              </a:ext>
            </a:extLst>
          </p:cNvPr>
          <p:cNvCxnSpPr/>
          <p:nvPr/>
        </p:nvCxnSpPr>
        <p:spPr>
          <a:xfrm>
            <a:off x="1919416" y="4688873"/>
            <a:ext cx="56841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0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3098</TotalTime>
  <Words>1901</Words>
  <PresentationFormat>On-screen Show (16:9)</PresentationFormat>
  <Paragraphs>213</Paragraphs>
  <Slides>27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2024-06-17T07:03:43Z</dcterms:modified>
</cp:coreProperties>
</file>