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74" r:id="rId3"/>
    <p:sldId id="275" r:id="rId4"/>
    <p:sldId id="258" r:id="rId5"/>
    <p:sldId id="265" r:id="rId6"/>
    <p:sldId id="264" r:id="rId7"/>
    <p:sldId id="276" r:id="rId8"/>
    <p:sldId id="266" r:id="rId9"/>
    <p:sldId id="277" r:id="rId10"/>
    <p:sldId id="278" r:id="rId11"/>
    <p:sldId id="280" r:id="rId12"/>
    <p:sldId id="281" r:id="rId13"/>
    <p:sldId id="282" r:id="rId14"/>
    <p:sldId id="271" r:id="rId15"/>
    <p:sldId id="283" r:id="rId16"/>
    <p:sldId id="345" r:id="rId17"/>
    <p:sldId id="360" r:id="rId18"/>
    <p:sldId id="361" r:id="rId19"/>
    <p:sldId id="363" r:id="rId20"/>
    <p:sldId id="366" r:id="rId21"/>
    <p:sldId id="261" r:id="rId22"/>
    <p:sldId id="267" r:id="rId23"/>
    <p:sldId id="263" r:id="rId24"/>
    <p:sldId id="262" r:id="rId25"/>
    <p:sldId id="371" r:id="rId26"/>
  </p:sldIdLst>
  <p:sldSz cx="24384000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0066"/>
    <a:srgbClr val="3333FF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4" autoAdjust="0"/>
    <p:restoredTop sz="94374" autoAdjust="0"/>
  </p:normalViewPr>
  <p:slideViewPr>
    <p:cSldViewPr>
      <p:cViewPr varScale="1">
        <p:scale>
          <a:sx n="55" d="100"/>
          <a:sy n="55" d="100"/>
        </p:scale>
        <p:origin x="36" y="22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31/08/2021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19200" y="549277"/>
            <a:ext cx="21945600" cy="11703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601B2568-13EC-4BFF-83FA-52BD27E9F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2A28EB1-C3D7-4BCC-B8CC-ABB083B8B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357EBFB6-03A3-4704-A33D-64A5ECBE1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4CB6A-E492-4D32-B410-A4500B5E8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895406"/>
      </p:ext>
    </p:extLst>
  </p:cSld>
  <p:clrMapOvr>
    <a:masterClrMapping/>
  </p:clrMapOvr>
  <p:transition spd="slow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3200401"/>
            <a:ext cx="10769600" cy="90519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395200" y="3200400"/>
            <a:ext cx="10769600" cy="4371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395200" y="7877177"/>
            <a:ext cx="10769600" cy="4375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92863635-9824-45E3-AFE0-2D13F14428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5CAF8C7D-BC0D-4B15-A664-E6A79033C8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6C16E888-C5A6-45CF-A3F9-A1ED201CB9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957D1-E2F1-4F68-90B4-C795B7AEF6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521622"/>
      </p:ext>
    </p:extLst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6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 smtClean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TRẦN</a:t>
            </a:r>
            <a:r>
              <a:rPr lang="en-US" sz="4800" kern="0" baseline="0" dirty="0" smtClean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CAO VÂN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Relationship Id="rId9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7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0.png"/><Relationship Id="rId5" Type="http://schemas.openxmlformats.org/officeDocument/2006/relationships/image" Target="../media/image49.png"/><Relationship Id="rId4" Type="http://schemas.openxmlformats.org/officeDocument/2006/relationships/image" Target="../media/image47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&#236;nh%20chi&#233;u%20vuong%20goc.gsp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264479" y="3719346"/>
            <a:ext cx="3382572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636794"/>
            <a:ext cx="24383999" cy="136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500" b="1" dirty="0" err="1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</a:t>
            </a:r>
            <a:r>
              <a:rPr lang="en-US" sz="55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500" b="1" dirty="0" smtClean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I: </a:t>
            </a:r>
            <a:r>
              <a:rPr lang="en-US" sz="55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PHÉP DỜI HÌNH VÀ PHÉP ĐỒNG DẠNG TRONG MẶT PHẲNG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945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332298" y="9856419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KHÁI NIỆM VỀ PHÉP DỜI HÌNH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2335841" y="6085201"/>
            <a:ext cx="20038926" cy="21233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5 -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6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endParaRPr lang="en-US" sz="65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KHÁI NIỆM VỀ PHÉP DỜI HÌNH VÀ HAI HÌNH BẰNG NHAU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393625" y="8572831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057696" y="11849891"/>
            <a:ext cx="9472085" cy="987063"/>
            <a:chOff x="739069" y="1515168"/>
            <a:chExt cx="9473318" cy="987192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93121"/>
              <a:ext cx="6961968" cy="409239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9" y="1515168"/>
              <a:ext cx="8177918" cy="975609"/>
              <a:chOff x="739069" y="1515168"/>
              <a:chExt cx="8177918" cy="975609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9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36346"/>
                <a:ext cx="617466" cy="463699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36497"/>
                <a:ext cx="6784256" cy="7542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51" name="Group 26">
            <a:extLst>
              <a:ext uri="{FF2B5EF4-FFF2-40B4-BE49-F238E27FC236}">
                <a16:creationId xmlns="" xmlns:a16="http://schemas.microsoft.com/office/drawing/2014/main" id="{35EACA64-AA6A-4AAC-8E66-52934B7E57F2}"/>
              </a:ext>
            </a:extLst>
          </p:cNvPr>
          <p:cNvGrpSpPr/>
          <p:nvPr/>
        </p:nvGrpSpPr>
        <p:grpSpPr>
          <a:xfrm>
            <a:off x="4343400" y="10903811"/>
            <a:ext cx="17088453" cy="907189"/>
            <a:chOff x="7483861" y="7543801"/>
            <a:chExt cx="17012919" cy="907308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DB6FA168-B2AB-466B-B8CC-2E512765CD29}"/>
                </a:ext>
              </a:extLst>
            </p:cNvPr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HAI HÌNH BẰNG NHAU</a:t>
              </a:r>
            </a:p>
          </p:txBody>
        </p:sp>
        <p:grpSp>
          <p:nvGrpSpPr>
            <p:cNvPr id="64" name="Group 27">
              <a:extLst>
                <a:ext uri="{FF2B5EF4-FFF2-40B4-BE49-F238E27FC236}">
                  <a16:creationId xmlns="" xmlns:a16="http://schemas.microsoft.com/office/drawing/2014/main" id="{2B6EBB15-0674-44FF-9571-F4153AB1A600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65" name="Isosceles Triangle 44">
                <a:extLst>
                  <a:ext uri="{FF2B5EF4-FFF2-40B4-BE49-F238E27FC236}">
                    <a16:creationId xmlns="" xmlns:a16="http://schemas.microsoft.com/office/drawing/2014/main" id="{3DA7AC88-6B96-4F90-9874-F3977291CDF0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6" name="Group 29">
                <a:extLst>
                  <a:ext uri="{FF2B5EF4-FFF2-40B4-BE49-F238E27FC236}">
                    <a16:creationId xmlns="" xmlns:a16="http://schemas.microsoft.com/office/drawing/2014/main" id="{905CAD5E-E30F-45FD-96A4-148FA157E3C7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67" name="Round Same Side Corner Rectangle 47">
                  <a:extLst>
                    <a:ext uri="{FF2B5EF4-FFF2-40B4-BE49-F238E27FC236}">
                      <a16:creationId xmlns="" xmlns:a16="http://schemas.microsoft.com/office/drawing/2014/main" id="{BD76A047-E27C-4875-9B4F-B85357A50E9B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="" xmlns:a16="http://schemas.microsoft.com/office/drawing/2014/main" id="{79BA7E37-659D-491C-ACFB-394FB8698FBF}"/>
                    </a:ext>
                  </a:extLst>
                </p:cNvPr>
                <p:cNvSpPr txBox="1"/>
                <p:nvPr/>
              </p:nvSpPr>
              <p:spPr>
                <a:xfrm>
                  <a:off x="7740348" y="7646473"/>
                  <a:ext cx="978617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="" xmlns:a16="http://schemas.microsoft.com/office/drawing/2014/main" id="{C21CCFF1-60C6-4C09-82C9-AFD3CA118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6" y="4678945"/>
            <a:ext cx="155448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 err="1">
                <a:solidFill>
                  <a:srgbClr val="FF3300"/>
                </a:solidFill>
              </a:rPr>
              <a:t>Hãy</a:t>
            </a:r>
            <a:r>
              <a:rPr lang="en-US" altLang="en-US" sz="5400" dirty="0">
                <a:solidFill>
                  <a:srgbClr val="FF3300"/>
                </a:solidFill>
              </a:rPr>
              <a:t> </a:t>
            </a:r>
            <a:r>
              <a:rPr lang="en-US" altLang="en-US" sz="5400" dirty="0" err="1">
                <a:solidFill>
                  <a:srgbClr val="FF3300"/>
                </a:solidFill>
              </a:rPr>
              <a:t>nhắc</a:t>
            </a:r>
            <a:r>
              <a:rPr lang="en-US" altLang="en-US" sz="5400" dirty="0">
                <a:solidFill>
                  <a:srgbClr val="FF3300"/>
                </a:solidFill>
              </a:rPr>
              <a:t> </a:t>
            </a:r>
            <a:r>
              <a:rPr lang="en-US" altLang="en-US" sz="5400" dirty="0" err="1">
                <a:solidFill>
                  <a:srgbClr val="FF3300"/>
                </a:solidFill>
              </a:rPr>
              <a:t>lại</a:t>
            </a:r>
            <a:r>
              <a:rPr lang="en-US" altLang="en-US" sz="5400" dirty="0">
                <a:solidFill>
                  <a:srgbClr val="FF3300"/>
                </a:solidFill>
              </a:rPr>
              <a:t> </a:t>
            </a:r>
            <a:r>
              <a:rPr lang="en-US" altLang="en-US" sz="5400" dirty="0" err="1">
                <a:solidFill>
                  <a:srgbClr val="FF3300"/>
                </a:solidFill>
              </a:rPr>
              <a:t>các</a:t>
            </a:r>
            <a:r>
              <a:rPr lang="en-US" altLang="en-US" sz="5400" dirty="0">
                <a:solidFill>
                  <a:srgbClr val="FF3300"/>
                </a:solidFill>
              </a:rPr>
              <a:t> </a:t>
            </a:r>
            <a:r>
              <a:rPr lang="en-US" altLang="en-US" sz="5400" dirty="0" err="1">
                <a:solidFill>
                  <a:srgbClr val="FF3300"/>
                </a:solidFill>
              </a:rPr>
              <a:t>tính</a:t>
            </a:r>
            <a:r>
              <a:rPr lang="en-US" altLang="en-US" sz="5400" dirty="0">
                <a:solidFill>
                  <a:srgbClr val="FF3300"/>
                </a:solidFill>
              </a:rPr>
              <a:t> </a:t>
            </a:r>
            <a:r>
              <a:rPr lang="en-US" altLang="en-US" sz="5400" dirty="0" err="1">
                <a:solidFill>
                  <a:srgbClr val="FF3300"/>
                </a:solidFill>
              </a:rPr>
              <a:t>chất</a:t>
            </a:r>
            <a:r>
              <a:rPr lang="en-US" altLang="en-US" sz="5400" dirty="0">
                <a:solidFill>
                  <a:srgbClr val="FF3300"/>
                </a:solidFill>
              </a:rPr>
              <a:t> </a:t>
            </a:r>
            <a:r>
              <a:rPr lang="en-US" altLang="en-US" sz="5400" dirty="0" err="1">
                <a:solidFill>
                  <a:srgbClr val="FF3300"/>
                </a:solidFill>
              </a:rPr>
              <a:t>của</a:t>
            </a:r>
            <a:r>
              <a:rPr lang="en-US" altLang="en-US" sz="5400" dirty="0">
                <a:solidFill>
                  <a:srgbClr val="FF3300"/>
                </a:solidFill>
              </a:rPr>
              <a:t>: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 err="1">
                <a:solidFill>
                  <a:srgbClr val="FF3300"/>
                </a:solidFill>
              </a:rPr>
              <a:t>phép</a:t>
            </a:r>
            <a:r>
              <a:rPr lang="en-US" altLang="en-US" sz="5400" dirty="0">
                <a:solidFill>
                  <a:srgbClr val="FF3300"/>
                </a:solidFill>
              </a:rPr>
              <a:t> </a:t>
            </a:r>
            <a:r>
              <a:rPr lang="en-US" altLang="en-US" sz="5400" dirty="0" err="1">
                <a:solidFill>
                  <a:srgbClr val="FF3300"/>
                </a:solidFill>
              </a:rPr>
              <a:t>tịnh</a:t>
            </a:r>
            <a:r>
              <a:rPr lang="en-US" altLang="en-US" sz="5400" dirty="0">
                <a:solidFill>
                  <a:srgbClr val="FF3300"/>
                </a:solidFill>
              </a:rPr>
              <a:t> </a:t>
            </a:r>
            <a:r>
              <a:rPr lang="en-US" altLang="en-US" sz="5400" dirty="0" err="1">
                <a:solidFill>
                  <a:srgbClr val="FF3300"/>
                </a:solidFill>
              </a:rPr>
              <a:t>tiến</a:t>
            </a:r>
            <a:r>
              <a:rPr lang="en-US" altLang="en-US" sz="5400" dirty="0">
                <a:solidFill>
                  <a:srgbClr val="FF3300"/>
                </a:solidFill>
              </a:rPr>
              <a:t>, ĐX </a:t>
            </a:r>
            <a:r>
              <a:rPr lang="en-US" altLang="en-US" sz="5400" dirty="0" err="1">
                <a:solidFill>
                  <a:srgbClr val="FF3300"/>
                </a:solidFill>
              </a:rPr>
              <a:t>tâm</a:t>
            </a:r>
            <a:r>
              <a:rPr lang="en-US" altLang="en-US" sz="5400" dirty="0">
                <a:solidFill>
                  <a:srgbClr val="FF3300"/>
                </a:solidFill>
              </a:rPr>
              <a:t>, ĐX </a:t>
            </a:r>
            <a:r>
              <a:rPr lang="en-US" altLang="en-US" sz="5400" dirty="0" err="1">
                <a:solidFill>
                  <a:srgbClr val="FF3300"/>
                </a:solidFill>
              </a:rPr>
              <a:t>trục</a:t>
            </a:r>
            <a:r>
              <a:rPr lang="en-US" altLang="en-US" sz="5400" dirty="0">
                <a:solidFill>
                  <a:srgbClr val="FF3300"/>
                </a:solidFill>
              </a:rPr>
              <a:t> </a:t>
            </a:r>
            <a:r>
              <a:rPr lang="en-US" altLang="en-US" sz="5400" dirty="0" err="1">
                <a:solidFill>
                  <a:srgbClr val="FF3300"/>
                </a:solidFill>
              </a:rPr>
              <a:t>và</a:t>
            </a:r>
            <a:r>
              <a:rPr lang="en-US" altLang="en-US" sz="5400" dirty="0">
                <a:solidFill>
                  <a:srgbClr val="FF3300"/>
                </a:solidFill>
              </a:rPr>
              <a:t> </a:t>
            </a:r>
            <a:r>
              <a:rPr lang="en-US" altLang="en-US" sz="5400" dirty="0" err="1">
                <a:solidFill>
                  <a:srgbClr val="FF3300"/>
                </a:solidFill>
              </a:rPr>
              <a:t>phép</a:t>
            </a:r>
            <a:r>
              <a:rPr lang="en-US" altLang="en-US" sz="5400" dirty="0">
                <a:solidFill>
                  <a:srgbClr val="FF3300"/>
                </a:solidFill>
              </a:rPr>
              <a:t> quay ?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="" xmlns:a16="http://schemas.microsoft.com/office/drawing/2014/main" id="{1CE94E01-D3C4-4467-B42D-C240A403B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94204"/>
            <a:ext cx="108204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u="sng" dirty="0" err="1"/>
              <a:t>II.Tính</a:t>
            </a:r>
            <a:r>
              <a:rPr lang="en-US" altLang="en-US" sz="4800" b="1" u="sng" dirty="0"/>
              <a:t> </a:t>
            </a:r>
            <a:r>
              <a:rPr lang="en-US" altLang="en-US" sz="4800" b="1" u="sng" dirty="0" err="1"/>
              <a:t>chất</a:t>
            </a:r>
            <a:r>
              <a:rPr lang="en-US" altLang="en-US" sz="4800" b="1" dirty="0"/>
              <a:t> : </a:t>
            </a:r>
            <a:r>
              <a:rPr lang="en-US" altLang="en-US" sz="4400" dirty="0" err="1">
                <a:solidFill>
                  <a:srgbClr val="FF0000"/>
                </a:solidFill>
              </a:rPr>
              <a:t>Phép</a:t>
            </a:r>
            <a:r>
              <a:rPr lang="en-US" altLang="en-US" sz="4400" dirty="0">
                <a:solidFill>
                  <a:srgbClr val="FF0000"/>
                </a:solidFill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</a:rPr>
              <a:t>dời</a:t>
            </a:r>
            <a:r>
              <a:rPr lang="en-US" altLang="en-US" sz="4400" dirty="0">
                <a:solidFill>
                  <a:srgbClr val="FF0000"/>
                </a:solidFill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</a:rPr>
              <a:t>hình</a:t>
            </a:r>
            <a:r>
              <a:rPr lang="en-US" altLang="en-US" sz="4400" dirty="0">
                <a:solidFill>
                  <a:srgbClr val="FF0000"/>
                </a:solidFill>
              </a:rPr>
              <a:t>:</a:t>
            </a:r>
            <a:r>
              <a:rPr lang="en-US" altLang="en-US" sz="4400" dirty="0"/>
              <a:t> </a:t>
            </a:r>
            <a:endParaRPr lang="en-US" altLang="en-US" sz="44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ym typeface="Wingdings" panose="05000000000000000000" pitchFamily="2" charset="2"/>
              </a:rPr>
              <a:t>                 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="" xmlns:a16="http://schemas.microsoft.com/office/drawing/2014/main" id="{F761C971-1285-4CB6-A3DD-C4C4C3860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824" y="2886234"/>
            <a:ext cx="18910300" cy="48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FF3300"/>
                </a:solidFill>
              </a:rPr>
              <a:t>1)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Biến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ba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điểm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thẳng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hàng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thành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ba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điểm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thẳng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hàng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</a:rPr>
              <a:t>và</a:t>
            </a:r>
            <a:r>
              <a:rPr lang="en-US" altLang="en-US" sz="3600" dirty="0" smtClean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bảo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toàn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thứ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tự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giữa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các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điểm</a:t>
            </a:r>
            <a:r>
              <a:rPr lang="en-US" altLang="en-US" sz="36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8917" name="Text Box 5">
            <a:extLst>
              <a:ext uri="{FF2B5EF4-FFF2-40B4-BE49-F238E27FC236}">
                <a16:creationId xmlns="" xmlns:a16="http://schemas.microsoft.com/office/drawing/2014/main" id="{162BBA18-D38E-43F6-8A0F-8B3174403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572" y="3784379"/>
            <a:ext cx="191325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FF3300"/>
                </a:solidFill>
              </a:rPr>
              <a:t>2)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Biến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đường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thẳng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thành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đường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thẳng</a:t>
            </a:r>
            <a:r>
              <a:rPr lang="en-US" altLang="en-US" sz="3600" dirty="0">
                <a:solidFill>
                  <a:srgbClr val="0000CC"/>
                </a:solidFill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</a:rPr>
              <a:t>biến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tia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thành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tia</a:t>
            </a:r>
            <a:r>
              <a:rPr lang="en-US" altLang="en-US" sz="3600" dirty="0">
                <a:solidFill>
                  <a:srgbClr val="0000CC"/>
                </a:solidFill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</a:rPr>
              <a:t>biến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đoạn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thẳng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thành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đoạn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thẳng</a:t>
            </a:r>
            <a:r>
              <a:rPr lang="en-US" altLang="en-US" sz="3600" dirty="0">
                <a:solidFill>
                  <a:srgbClr val="0000CC"/>
                </a:solidFill>
              </a:rPr>
              <a:t> bằng </a:t>
            </a:r>
            <a:r>
              <a:rPr lang="en-US" altLang="en-US" sz="3600" dirty="0" err="1">
                <a:solidFill>
                  <a:srgbClr val="0000CC"/>
                </a:solidFill>
              </a:rPr>
              <a:t>nó</a:t>
            </a:r>
            <a:r>
              <a:rPr lang="en-US" altLang="en-US" sz="3600" dirty="0">
                <a:solidFill>
                  <a:srgbClr val="0000CC"/>
                </a:solidFill>
              </a:rPr>
              <a:t>. 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="" xmlns:a16="http://schemas.microsoft.com/office/drawing/2014/main" id="{0A78E741-32C0-4915-85E4-DDF173314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572" y="4985760"/>
            <a:ext cx="1493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FF3300"/>
                </a:solidFill>
              </a:rPr>
              <a:t>3) </a:t>
            </a:r>
            <a:r>
              <a:rPr lang="en-US" altLang="en-US" sz="3600" dirty="0" err="1">
                <a:solidFill>
                  <a:srgbClr val="0000CC"/>
                </a:solidFill>
              </a:rPr>
              <a:t>Biến</a:t>
            </a:r>
            <a:r>
              <a:rPr lang="en-US" altLang="en-US" sz="3600" dirty="0">
                <a:solidFill>
                  <a:srgbClr val="0000CC"/>
                </a:solidFill>
              </a:rPr>
              <a:t> tam </a:t>
            </a:r>
            <a:r>
              <a:rPr lang="en-US" altLang="en-US" sz="3600" dirty="0" err="1">
                <a:solidFill>
                  <a:srgbClr val="0000CC"/>
                </a:solidFill>
              </a:rPr>
              <a:t>giác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thành</a:t>
            </a:r>
            <a:r>
              <a:rPr lang="en-US" altLang="en-US" sz="3600" dirty="0">
                <a:solidFill>
                  <a:srgbClr val="0000CC"/>
                </a:solidFill>
              </a:rPr>
              <a:t> tam </a:t>
            </a:r>
            <a:r>
              <a:rPr lang="en-US" altLang="en-US" sz="3600" dirty="0" err="1">
                <a:solidFill>
                  <a:srgbClr val="0000CC"/>
                </a:solidFill>
              </a:rPr>
              <a:t>giác</a:t>
            </a:r>
            <a:r>
              <a:rPr lang="en-US" altLang="en-US" sz="3600" dirty="0">
                <a:solidFill>
                  <a:srgbClr val="0000CC"/>
                </a:solidFill>
              </a:rPr>
              <a:t> bằng </a:t>
            </a:r>
            <a:r>
              <a:rPr lang="en-US" altLang="en-US" sz="3600" dirty="0" err="1">
                <a:solidFill>
                  <a:srgbClr val="0000CC"/>
                </a:solidFill>
              </a:rPr>
              <a:t>nó</a:t>
            </a:r>
            <a:r>
              <a:rPr lang="en-US" altLang="en-US" sz="3600" dirty="0">
                <a:solidFill>
                  <a:srgbClr val="0000CC"/>
                </a:solidFill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</a:rPr>
              <a:t>biến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góc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thành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góc</a:t>
            </a:r>
            <a:r>
              <a:rPr lang="en-US" altLang="en-US" sz="3600" dirty="0">
                <a:solidFill>
                  <a:srgbClr val="0000CC"/>
                </a:solidFill>
              </a:rPr>
              <a:t> bằng </a:t>
            </a:r>
            <a:r>
              <a:rPr lang="en-US" altLang="en-US" sz="3600" dirty="0" err="1">
                <a:solidFill>
                  <a:srgbClr val="0000CC"/>
                </a:solidFill>
              </a:rPr>
              <a:t>nó</a:t>
            </a:r>
            <a:r>
              <a:rPr lang="en-US" altLang="en-US" sz="36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="" xmlns:a16="http://schemas.microsoft.com/office/drawing/2014/main" id="{2BC873C0-0CE9-43FC-B274-3A4D43960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157" y="5871240"/>
            <a:ext cx="1402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FF3300"/>
                </a:solidFill>
              </a:rPr>
              <a:t>4)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Biến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đường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tròn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thành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đường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tròn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có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cùng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bán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kính</a:t>
            </a:r>
            <a:r>
              <a:rPr lang="en-US" altLang="en-US" sz="36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8920" name="Text Box 8">
            <a:extLst>
              <a:ext uri="{FF2B5EF4-FFF2-40B4-BE49-F238E27FC236}">
                <a16:creationId xmlns="" xmlns:a16="http://schemas.microsoft.com/office/drawing/2014/main" id="{AD73BE25-6853-4800-B38A-87AC4BED4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8623762"/>
            <a:ext cx="944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/>
              <a:t>HĐ 2 - </a:t>
            </a:r>
            <a:r>
              <a:rPr lang="en-US" altLang="en-US" sz="3600" dirty="0" err="1"/>
              <a:t>Hãy</a:t>
            </a:r>
            <a:r>
              <a:rPr lang="en-US" altLang="en-US" sz="3600" dirty="0"/>
              <a:t> CM </a:t>
            </a:r>
            <a:r>
              <a:rPr lang="en-US" altLang="en-US" sz="3600" dirty="0" err="1"/>
              <a:t>tính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chất</a:t>
            </a:r>
            <a:r>
              <a:rPr lang="en-US" altLang="en-US" sz="3600" dirty="0"/>
              <a:t> 1)?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921" name="Text Box 9">
                <a:extLst>
                  <a:ext uri="{FF2B5EF4-FFF2-40B4-BE49-F238E27FC236}">
                    <a16:creationId xmlns="" xmlns:a16="http://schemas.microsoft.com/office/drawing/2014/main" id="{B6F793BE-B30E-458F-AFC3-978C7215F0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4463" y="9460299"/>
                <a:ext cx="15215937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3600" dirty="0" smtClean="0"/>
                  <a:t>HĐ3 - Cho </a:t>
                </a:r>
                <a:r>
                  <a:rPr lang="en-US" altLang="en-US" sz="3600" dirty="0" err="1"/>
                  <a:t>phép</a:t>
                </a:r>
                <a:r>
                  <a:rPr lang="en-US" altLang="en-US" sz="3600" dirty="0"/>
                  <a:t> </a:t>
                </a:r>
                <a:r>
                  <a:rPr lang="en-US" altLang="en-US" sz="3600" dirty="0" err="1"/>
                  <a:t>dời</a:t>
                </a:r>
                <a:r>
                  <a:rPr lang="en-US" altLang="en-US" sz="3600" dirty="0"/>
                  <a:t> </a:t>
                </a:r>
                <a:r>
                  <a:rPr lang="en-US" altLang="en-US" sz="3600" dirty="0" err="1"/>
                  <a:t>hình</a:t>
                </a:r>
                <a:r>
                  <a:rPr lang="en-US" altLang="en-US" sz="3600" dirty="0"/>
                  <a:t> F </a:t>
                </a:r>
                <a:r>
                  <a:rPr lang="en-US" altLang="en-US" sz="3600" dirty="0" err="1"/>
                  <a:t>và</a:t>
                </a:r>
                <a:r>
                  <a:rPr lang="en-US" altLang="en-US" sz="3600" dirty="0"/>
                  <a:t>  </a:t>
                </a:r>
                <a:r>
                  <a:rPr lang="en-US" altLang="en-US" sz="3600" dirty="0" err="1"/>
                  <a:t>hai</a:t>
                </a:r>
                <a:r>
                  <a:rPr lang="en-US" altLang="en-US" sz="3600" dirty="0"/>
                  <a:t> </a:t>
                </a:r>
                <a:r>
                  <a:rPr lang="en-US" altLang="en-US" sz="3600" dirty="0" err="1"/>
                  <a:t>điểm</a:t>
                </a:r>
                <a:r>
                  <a:rPr lang="en-US" altLang="en-US" sz="3600" dirty="0"/>
                  <a:t> A,B, </a:t>
                </a:r>
                <a:r>
                  <a:rPr lang="en-US" altLang="en-US" sz="3600" dirty="0" err="1"/>
                  <a:t>gọi</a:t>
                </a:r>
                <a:r>
                  <a:rPr lang="en-US" altLang="en-US" sz="3600" dirty="0"/>
                  <a:t> M </a:t>
                </a:r>
                <a:r>
                  <a:rPr lang="en-US" altLang="en-US" sz="3600" dirty="0" err="1"/>
                  <a:t>là</a:t>
                </a:r>
                <a:r>
                  <a:rPr lang="en-US" altLang="en-US" sz="3600" dirty="0"/>
                  <a:t> </a:t>
                </a:r>
                <a:r>
                  <a:rPr lang="en-US" altLang="en-US" sz="3600" dirty="0" err="1"/>
                  <a:t>trung</a:t>
                </a:r>
                <a:r>
                  <a:rPr lang="en-US" altLang="en-US" sz="3600" dirty="0"/>
                  <a:t> </a:t>
                </a:r>
                <a:r>
                  <a:rPr lang="en-US" altLang="en-US" sz="3600" dirty="0" err="1"/>
                  <a:t>điểm</a:t>
                </a:r>
                <a:r>
                  <a:rPr lang="en-US" altLang="en-US" sz="3600" dirty="0"/>
                  <a:t> </a:t>
                </a:r>
                <a:r>
                  <a:rPr lang="en-US" altLang="en-US" sz="3600" dirty="0" err="1"/>
                  <a:t>của</a:t>
                </a:r>
                <a:r>
                  <a:rPr lang="en-US" altLang="en-US" sz="3600" dirty="0"/>
                  <a:t> AB; </a:t>
                </a:r>
                <a14:m>
                  <m:oMath xmlns:m="http://schemas.openxmlformats.org/officeDocument/2006/math">
                    <m:r>
                      <a:rPr lang="en-US" altLang="en-US" sz="360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3600" dirty="0" smtClean="0"/>
                  <a:t>. </a:t>
                </a:r>
                <a:r>
                  <a:rPr lang="en-US" altLang="en-US" sz="3600" dirty="0" err="1"/>
                  <a:t>Chứng</a:t>
                </a:r>
                <a:r>
                  <a:rPr lang="en-US" altLang="en-US" sz="3600" dirty="0"/>
                  <a:t> </a:t>
                </a:r>
                <a:r>
                  <a:rPr lang="en-US" altLang="en-US" sz="3600" dirty="0" smtClean="0"/>
                  <a:t>minh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en-US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en-US" sz="3600" dirty="0" smtClean="0"/>
                  <a:t> </a:t>
                </a:r>
                <a:r>
                  <a:rPr lang="en-US" altLang="en-US" sz="3600" dirty="0" err="1"/>
                  <a:t>là</a:t>
                </a:r>
                <a:r>
                  <a:rPr lang="en-US" altLang="en-US" sz="3600" dirty="0"/>
                  <a:t> </a:t>
                </a:r>
                <a:r>
                  <a:rPr lang="en-US" altLang="en-US" sz="3600" dirty="0" err="1"/>
                  <a:t>trung</a:t>
                </a:r>
                <a:r>
                  <a:rPr lang="en-US" altLang="en-US" sz="3600" dirty="0"/>
                  <a:t> </a:t>
                </a:r>
                <a:r>
                  <a:rPr lang="en-US" altLang="en-US" sz="3600" dirty="0" err="1"/>
                  <a:t>điểm</a:t>
                </a:r>
                <a:r>
                  <a:rPr lang="en-US" altLang="en-US" sz="3600" dirty="0"/>
                  <a:t> </a:t>
                </a:r>
                <a:r>
                  <a:rPr lang="en-US" altLang="en-US" sz="3600" dirty="0" err="1"/>
                  <a:t>của</a:t>
                </a:r>
                <a:r>
                  <a:rPr lang="en-US" altLang="en-US" sz="3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en-US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altLang="en-US" sz="3600" dirty="0"/>
              </a:p>
            </p:txBody>
          </p:sp>
        </mc:Choice>
        <mc:Fallback>
          <p:sp>
            <p:nvSpPr>
              <p:cNvPr id="38921" name="Text 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6F793BE-B30E-458F-AFC3-978C7215F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4463" y="9460299"/>
                <a:ext cx="15215937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242" t="-8122" r="-361" b="-182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922" name="Text Box 10">
            <a:extLst>
              <a:ext uri="{FF2B5EF4-FFF2-40B4-BE49-F238E27FC236}">
                <a16:creationId xmlns="" xmlns:a16="http://schemas.microsoft.com/office/drawing/2014/main" id="{532F21D9-5DDB-426B-8D6D-42AC26043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7038976"/>
            <a:ext cx="1417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i="1">
                <a:solidFill>
                  <a:srgbClr val="FF3300"/>
                </a:solidFill>
              </a:rPr>
              <a:t>* Chú ý:</a:t>
            </a:r>
            <a:endParaRPr lang="en-US" altLang="en-US" sz="3600" i="1"/>
          </a:p>
        </p:txBody>
      </p:sp>
      <p:sp>
        <p:nvSpPr>
          <p:cNvPr id="38923" name="Text Box 11">
            <a:extLst>
              <a:ext uri="{FF2B5EF4-FFF2-40B4-BE49-F238E27FC236}">
                <a16:creationId xmlns="" xmlns:a16="http://schemas.microsoft.com/office/drawing/2014/main" id="{D8C9B580-740D-4E9B-83CA-B806EF2FD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7010399"/>
            <a:ext cx="15697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FF3300"/>
                </a:solidFill>
              </a:rPr>
              <a:t>a)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Nếu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một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phép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dời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hình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biến</a:t>
            </a:r>
            <a:r>
              <a:rPr lang="en-US" altLang="en-US" sz="3600" dirty="0">
                <a:solidFill>
                  <a:srgbClr val="0000CC"/>
                </a:solidFill>
              </a:rPr>
              <a:t> tam </a:t>
            </a:r>
            <a:r>
              <a:rPr lang="en-US" altLang="en-US" sz="3600" dirty="0" err="1">
                <a:solidFill>
                  <a:srgbClr val="0000CC"/>
                </a:solidFill>
              </a:rPr>
              <a:t>giác</a:t>
            </a:r>
            <a:r>
              <a:rPr lang="en-US" altLang="en-US" sz="3600" dirty="0">
                <a:solidFill>
                  <a:srgbClr val="0000CC"/>
                </a:solidFill>
              </a:rPr>
              <a:t> ABC </a:t>
            </a:r>
            <a:r>
              <a:rPr lang="en-US" altLang="en-US" sz="3600" dirty="0" err="1">
                <a:solidFill>
                  <a:srgbClr val="0000CC"/>
                </a:solidFill>
              </a:rPr>
              <a:t>thành</a:t>
            </a:r>
            <a:r>
              <a:rPr lang="en-US" altLang="en-US" sz="3600" dirty="0">
                <a:solidFill>
                  <a:srgbClr val="0000CC"/>
                </a:solidFill>
              </a:rPr>
              <a:t> tam </a:t>
            </a:r>
            <a:r>
              <a:rPr lang="en-US" altLang="en-US" sz="3600" dirty="0" err="1">
                <a:solidFill>
                  <a:srgbClr val="0000CC"/>
                </a:solidFill>
              </a:rPr>
              <a:t>giác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</a:rPr>
              <a:t>A’B</a:t>
            </a:r>
            <a:r>
              <a:rPr lang="en-US" altLang="en-US" sz="3600" baseline="30000" dirty="0" err="1">
                <a:solidFill>
                  <a:srgbClr val="FF3300"/>
                </a:solidFill>
              </a:rPr>
              <a:t>’</a:t>
            </a:r>
            <a:r>
              <a:rPr lang="en-US" altLang="en-US" sz="3600" dirty="0" err="1">
                <a:solidFill>
                  <a:srgbClr val="FF3300"/>
                </a:solidFill>
              </a:rPr>
              <a:t>C</a:t>
            </a:r>
            <a:r>
              <a:rPr lang="en-US" altLang="en-US" sz="3600" baseline="30000" dirty="0" err="1">
                <a:solidFill>
                  <a:srgbClr val="FF0000"/>
                </a:solidFill>
              </a:rPr>
              <a:t>’</a:t>
            </a:r>
            <a:r>
              <a:rPr lang="en-US" altLang="en-US" sz="3600" dirty="0" err="1">
                <a:solidFill>
                  <a:srgbClr val="0000CC"/>
                </a:solidFill>
              </a:rPr>
              <a:t>thì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nó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cũng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biến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trọng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tâm</a:t>
            </a:r>
            <a:r>
              <a:rPr lang="en-US" altLang="en-US" sz="3600" dirty="0">
                <a:solidFill>
                  <a:srgbClr val="0000CC"/>
                </a:solidFill>
              </a:rPr>
              <a:t> , </a:t>
            </a:r>
            <a:r>
              <a:rPr lang="en-US" altLang="en-US" sz="3600" dirty="0" err="1">
                <a:solidFill>
                  <a:srgbClr val="0000CC"/>
                </a:solidFill>
              </a:rPr>
              <a:t>trực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tâm</a:t>
            </a:r>
            <a:r>
              <a:rPr lang="en-US" altLang="en-US" sz="3600" dirty="0">
                <a:solidFill>
                  <a:srgbClr val="0000CC"/>
                </a:solidFill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</a:rPr>
              <a:t>tâm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đường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tròn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nội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tiếp</a:t>
            </a:r>
            <a:r>
              <a:rPr lang="en-US" altLang="en-US" sz="3600" dirty="0">
                <a:solidFill>
                  <a:srgbClr val="0000CC"/>
                </a:solidFill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</a:rPr>
              <a:t>ngoại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tiếp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của</a:t>
            </a:r>
            <a:r>
              <a:rPr lang="en-US" altLang="en-US" sz="3600" dirty="0">
                <a:solidFill>
                  <a:srgbClr val="0000CC"/>
                </a:solidFill>
              </a:rPr>
              <a:t> tam </a:t>
            </a:r>
            <a:r>
              <a:rPr lang="en-US" altLang="en-US" sz="3600" dirty="0" err="1">
                <a:solidFill>
                  <a:srgbClr val="0000CC"/>
                </a:solidFill>
              </a:rPr>
              <a:t>giác</a:t>
            </a:r>
            <a:r>
              <a:rPr lang="en-US" altLang="en-US" sz="3600" dirty="0">
                <a:solidFill>
                  <a:srgbClr val="0000CC"/>
                </a:solidFill>
              </a:rPr>
              <a:t> ABC </a:t>
            </a:r>
            <a:r>
              <a:rPr lang="en-US" altLang="en-US" sz="3600" dirty="0" err="1">
                <a:solidFill>
                  <a:srgbClr val="0000CC"/>
                </a:solidFill>
              </a:rPr>
              <a:t>tương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ứng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thành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trọng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tâm</a:t>
            </a:r>
            <a:r>
              <a:rPr lang="en-US" altLang="en-US" sz="3600" dirty="0">
                <a:solidFill>
                  <a:srgbClr val="0000CC"/>
                </a:solidFill>
              </a:rPr>
              <a:t> , </a:t>
            </a:r>
            <a:r>
              <a:rPr lang="en-US" altLang="en-US" sz="3600" dirty="0" err="1">
                <a:solidFill>
                  <a:srgbClr val="0000CC"/>
                </a:solidFill>
              </a:rPr>
              <a:t>trực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tâm</a:t>
            </a:r>
            <a:r>
              <a:rPr lang="en-US" altLang="en-US" sz="3600" dirty="0">
                <a:solidFill>
                  <a:srgbClr val="0000CC"/>
                </a:solidFill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</a:rPr>
              <a:t>tâm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đường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tròn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nội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tiếp</a:t>
            </a:r>
            <a:r>
              <a:rPr lang="en-US" altLang="en-US" sz="3600" dirty="0">
                <a:solidFill>
                  <a:srgbClr val="0000CC"/>
                </a:solidFill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</a:rPr>
              <a:t>ngoại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tiếp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của</a:t>
            </a:r>
            <a:r>
              <a:rPr lang="en-US" altLang="en-US" sz="3600" dirty="0">
                <a:solidFill>
                  <a:srgbClr val="0000CC"/>
                </a:solidFill>
              </a:rPr>
              <a:t> tam </a:t>
            </a:r>
            <a:r>
              <a:rPr lang="en-US" altLang="en-US" sz="3600" dirty="0" err="1">
                <a:solidFill>
                  <a:srgbClr val="0000CC"/>
                </a:solidFill>
              </a:rPr>
              <a:t>giác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A</a:t>
            </a:r>
            <a:r>
              <a:rPr lang="en-US" altLang="en-US" sz="3600" baseline="30000" dirty="0">
                <a:solidFill>
                  <a:srgbClr val="FF3300"/>
                </a:solidFill>
              </a:rPr>
              <a:t>’</a:t>
            </a:r>
            <a:r>
              <a:rPr lang="en-US" altLang="en-US" sz="3600" dirty="0">
                <a:solidFill>
                  <a:srgbClr val="FF3300"/>
                </a:solidFill>
              </a:rPr>
              <a:t>B</a:t>
            </a:r>
            <a:r>
              <a:rPr lang="en-US" altLang="en-US" sz="3600" baseline="30000" dirty="0">
                <a:solidFill>
                  <a:srgbClr val="FF3300"/>
                </a:solidFill>
              </a:rPr>
              <a:t>’</a:t>
            </a:r>
            <a:r>
              <a:rPr lang="en-US" altLang="en-US" sz="3600" dirty="0">
                <a:solidFill>
                  <a:srgbClr val="FF3300"/>
                </a:solidFill>
              </a:rPr>
              <a:t>C</a:t>
            </a:r>
            <a:r>
              <a:rPr lang="en-US" altLang="en-US" sz="3600" baseline="30000" dirty="0">
                <a:solidFill>
                  <a:srgbClr val="FF3300"/>
                </a:solidFill>
              </a:rPr>
              <a:t>’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38924" name="Text Box 12">
            <a:extLst>
              <a:ext uri="{FF2B5EF4-FFF2-40B4-BE49-F238E27FC236}">
                <a16:creationId xmlns="" xmlns:a16="http://schemas.microsoft.com/office/drawing/2014/main" id="{07AEC876-ACE7-4F07-9D49-C23DBAB8B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599" y="9648042"/>
            <a:ext cx="685800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FF3300"/>
                </a:solidFill>
              </a:rPr>
              <a:t>b</a:t>
            </a:r>
            <a:r>
              <a:rPr lang="en-US" altLang="en-US" sz="3600" dirty="0" smtClean="0">
                <a:solidFill>
                  <a:srgbClr val="FF3300"/>
                </a:solidFill>
              </a:rPr>
              <a:t>) </a:t>
            </a:r>
            <a:r>
              <a:rPr lang="en-US" altLang="en-US" sz="3600" dirty="0" err="1" smtClean="0">
                <a:solidFill>
                  <a:srgbClr val="0000CC"/>
                </a:solidFill>
              </a:rPr>
              <a:t>Phép</a:t>
            </a:r>
            <a:r>
              <a:rPr lang="en-US" altLang="en-US" sz="3600" dirty="0" smtClean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dời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hình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biến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đa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giác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cạnh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thành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đa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giác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</a:rPr>
              <a:t>cạnh</a:t>
            </a:r>
            <a:r>
              <a:rPr lang="en-US" altLang="en-US" sz="3600" dirty="0" smtClean="0">
                <a:solidFill>
                  <a:srgbClr val="0000CC"/>
                </a:solidFill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</a:rPr>
              <a:t>b</a:t>
            </a:r>
            <a:r>
              <a:rPr lang="en-US" altLang="en-US" sz="3600" dirty="0" err="1" smtClean="0">
                <a:solidFill>
                  <a:srgbClr val="0000CC"/>
                </a:solidFill>
              </a:rPr>
              <a:t>I</a:t>
            </a:r>
            <a:r>
              <a:rPr lang="en-US" altLang="en-US" sz="3600" dirty="0" err="1" smtClean="0">
                <a:solidFill>
                  <a:srgbClr val="0000CC"/>
                </a:solidFill>
              </a:rPr>
              <a:t>ến</a:t>
            </a:r>
            <a:r>
              <a:rPr lang="en-US" altLang="en-US" sz="3600" dirty="0" smtClean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</a:rPr>
              <a:t>đỉnh</a:t>
            </a:r>
            <a:r>
              <a:rPr lang="en-US" altLang="en-US" sz="3600" dirty="0">
                <a:solidFill>
                  <a:srgbClr val="0000CC"/>
                </a:solidFill>
              </a:rPr>
              <a:t>  </a:t>
            </a:r>
            <a:r>
              <a:rPr lang="en-US" altLang="en-US" sz="3600" dirty="0" err="1">
                <a:solidFill>
                  <a:srgbClr val="0000CC"/>
                </a:solidFill>
              </a:rPr>
              <a:t>thành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</a:rPr>
              <a:t>đỉnh</a:t>
            </a:r>
            <a:r>
              <a:rPr lang="en-US" altLang="en-US" sz="3600" dirty="0">
                <a:solidFill>
                  <a:srgbClr val="0000CC"/>
                </a:solidFill>
              </a:rPr>
              <a:t> , </a:t>
            </a:r>
            <a:r>
              <a:rPr lang="en-US" altLang="en-US" sz="3600" dirty="0" err="1">
                <a:solidFill>
                  <a:srgbClr val="0000CC"/>
                </a:solidFill>
              </a:rPr>
              <a:t>biến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</a:rPr>
              <a:t>cạnh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thành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</a:rPr>
              <a:t>cạnh</a:t>
            </a:r>
            <a:r>
              <a:rPr lang="en-US" altLang="en-US" sz="3600" dirty="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38925" name="Picture 13">
            <a:extLst>
              <a:ext uri="{FF2B5EF4-FFF2-40B4-BE49-F238E27FC236}">
                <a16:creationId xmlns="" xmlns:a16="http://schemas.microsoft.com/office/drawing/2014/main" id="{FC1489B3-4B0E-4646-ADE1-641BB1CAE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1" y="8931017"/>
            <a:ext cx="5010150" cy="448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4">
            <a:extLst>
              <a:ext uri="{FF2B5EF4-FFF2-40B4-BE49-F238E27FC236}">
                <a16:creationId xmlns="" xmlns:a16="http://schemas.microsoft.com/office/drawing/2014/main" id="{416481F9-6388-46D8-AD2E-54AE7849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2" y="8867517"/>
            <a:ext cx="4476750" cy="454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  <p:bldP spid="38915" grpId="0"/>
      <p:bldP spid="38916" grpId="0"/>
      <p:bldP spid="38917" grpId="0"/>
      <p:bldP spid="38918" grpId="0"/>
      <p:bldP spid="38919" grpId="0"/>
      <p:bldP spid="38920" grpId="0"/>
      <p:bldP spid="38920" grpId="1"/>
      <p:bldP spid="38921" grpId="0"/>
      <p:bldP spid="38921" grpId="1"/>
      <p:bldP spid="38922" grpId="0"/>
      <p:bldP spid="38923" grpId="0"/>
      <p:bldP spid="389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="" xmlns:a16="http://schemas.microsoft.com/office/drawing/2014/main" id="{A1F3F06F-E3CB-4EF9-A876-4B0E6ADA9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905000"/>
            <a:ext cx="304800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i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Ví dụ 3: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696F9D1A-C816-496F-8A2D-07F95C4DA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62681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40" name="Text Box 6">
                <a:extLst>
                  <a:ext uri="{FF2B5EF4-FFF2-40B4-BE49-F238E27FC236}">
                    <a16:creationId xmlns="" xmlns:a16="http://schemas.microsoft.com/office/drawing/2014/main" id="{E5A7726F-130E-4C6A-986B-79915936AD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8639" y="3352800"/>
                <a:ext cx="9753600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3600" dirty="0" smtClean="0">
                    <a:solidFill>
                      <a:srgbClr val="0000CC"/>
                    </a:solidFill>
                  </a:rPr>
                  <a:t>Hãy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tìm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ảnh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của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tam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giác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>
                    <a:solidFill>
                      <a:srgbClr val="FF00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3600" b="0" i="0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en-US" sz="3600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en-US" sz="36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3600" dirty="0">
                    <a:solidFill>
                      <a:srgbClr val="0000CC"/>
                    </a:solidFill>
                  </a:rPr>
                  <a:t>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altLang="en-US" sz="36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36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altLang="en-US" sz="36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altLang="en-US" sz="36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36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  <m:sup>
                                <m:r>
                                  <a:rPr lang="en-US" altLang="en-US" sz="36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</m:oMath>
                </a14:m>
                <a:r>
                  <a:rPr lang="en-US" altLang="en-US" sz="3600" dirty="0"/>
                  <a:t>                       </a:t>
                </a:r>
              </a:p>
            </p:txBody>
          </p:sp>
        </mc:Choice>
        <mc:Fallback>
          <p:sp>
            <p:nvSpPr>
              <p:cNvPr id="13340" name="Text 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5A7726F-130E-4C6A-986B-79915936A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639" y="3352800"/>
                <a:ext cx="9753600" cy="685800"/>
              </a:xfrm>
              <a:prstGeom prst="rect">
                <a:avLst/>
              </a:prstGeom>
              <a:blipFill rotWithShape="0">
                <a:blip r:embed="rId2"/>
                <a:stretch>
                  <a:fillRect l="-1875" t="-14159" b="-256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7" name="Rectangle 7">
            <a:extLst>
              <a:ext uri="{FF2B5EF4-FFF2-40B4-BE49-F238E27FC236}">
                <a16:creationId xmlns="" xmlns:a16="http://schemas.microsoft.com/office/drawing/2014/main" id="{3AEAF3C8-A95B-4DC6-B7A6-892BB4CB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6296712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37" name="Text Box 9">
                <a:extLst>
                  <a:ext uri="{FF2B5EF4-FFF2-40B4-BE49-F238E27FC236}">
                    <a16:creationId xmlns="" xmlns:a16="http://schemas.microsoft.com/office/drawing/2014/main" id="{99CC782D-D64A-4C22-A520-43FB6907EB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7957" y="5563725"/>
                <a:ext cx="16992599" cy="684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3600" dirty="0" smtClean="0">
                    <a:solidFill>
                      <a:srgbClr val="0000CC"/>
                    </a:solidFill>
                  </a:rPr>
                  <a:t>Hãy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tìm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ảnh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của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tam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giác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600" i="1" dirty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𝑂𝐵𝐶</m:t>
                    </m:r>
                    <m:r>
                      <a:rPr lang="en-US" altLang="en-US" sz="3600" b="0" i="0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3600" dirty="0" err="1" smtClean="0">
                    <a:solidFill>
                      <a:srgbClr val="0000CC"/>
                    </a:solidFill>
                  </a:rPr>
                  <a:t>có</a:t>
                </a:r>
                <a:r>
                  <a:rPr lang="en-US" altLang="en-US" sz="36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được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en-US" sz="36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36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𝑂𝐸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en-US" sz="3600" dirty="0">
                    <a:solidFill>
                      <a:srgbClr val="0000CC"/>
                    </a:solidFill>
                  </a:rPr>
                  <a:t> ?</a:t>
                </a:r>
              </a:p>
            </p:txBody>
          </p:sp>
        </mc:Choice>
        <mc:Fallback>
          <p:sp>
            <p:nvSpPr>
              <p:cNvPr id="13337" name="Text 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9CC782D-D64A-4C22-A520-43FB6907E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7957" y="5563725"/>
                <a:ext cx="16992599" cy="684675"/>
              </a:xfrm>
              <a:prstGeom prst="rect">
                <a:avLst/>
              </a:prstGeom>
              <a:blipFill rotWithShape="0">
                <a:blip r:embed="rId3"/>
                <a:stretch>
                  <a:fillRect l="-1076" t="-15179" b="-267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73" name="Text Box 13">
            <a:extLst>
              <a:ext uri="{FF2B5EF4-FFF2-40B4-BE49-F238E27FC236}">
                <a16:creationId xmlns="" xmlns:a16="http://schemas.microsoft.com/office/drawing/2014/main" id="{6CE92DA9-13F4-48B7-B17A-ADADA3D8E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943100"/>
            <a:ext cx="99767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 err="1">
                <a:solidFill>
                  <a:srgbClr val="FF6600"/>
                </a:solidFill>
              </a:rPr>
              <a:t>Hình</a:t>
            </a:r>
            <a:r>
              <a:rPr lang="en-US" altLang="en-US" sz="4800" dirty="0">
                <a:solidFill>
                  <a:srgbClr val="FF6600"/>
                </a:solidFill>
              </a:rPr>
              <a:t> </a:t>
            </a:r>
            <a:r>
              <a:rPr lang="en-US" altLang="en-US" sz="4800" dirty="0" err="1">
                <a:solidFill>
                  <a:srgbClr val="FF6600"/>
                </a:solidFill>
              </a:rPr>
              <a:t>vẽ</a:t>
            </a:r>
            <a:r>
              <a:rPr lang="en-US" altLang="en-US" sz="4800" dirty="0">
                <a:solidFill>
                  <a:srgbClr val="FF6600"/>
                </a:solidFill>
              </a:rPr>
              <a:t>  </a:t>
            </a:r>
            <a:r>
              <a:rPr lang="en-US" altLang="en-US" sz="4800" dirty="0">
                <a:solidFill>
                  <a:srgbClr val="6600FF"/>
                </a:solidFill>
              </a:rPr>
              <a:t>1.45  - </a:t>
            </a:r>
            <a:r>
              <a:rPr lang="en-US" altLang="en-US" sz="4800" dirty="0" err="1">
                <a:solidFill>
                  <a:srgbClr val="6600FF"/>
                </a:solidFill>
              </a:rPr>
              <a:t>sgk</a:t>
            </a:r>
            <a:r>
              <a:rPr lang="en-US" altLang="en-US" sz="4800" dirty="0">
                <a:solidFill>
                  <a:srgbClr val="6600FF"/>
                </a:solidFill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</a:rPr>
              <a:t>trang</a:t>
            </a:r>
            <a:r>
              <a:rPr lang="en-US" altLang="en-US" sz="4800" dirty="0">
                <a:solidFill>
                  <a:srgbClr val="6600FF"/>
                </a:solidFill>
              </a:rPr>
              <a:t> 21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977" name="Text Box 17">
                <a:extLst>
                  <a:ext uri="{FF2B5EF4-FFF2-40B4-BE49-F238E27FC236}">
                    <a16:creationId xmlns="" xmlns:a16="http://schemas.microsoft.com/office/drawing/2014/main" id="{6FE9B1CE-0F62-4A5D-82BA-CEAB38402D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2900" y="4274403"/>
                <a:ext cx="67056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>
                    <a:latin typeface=".VnTime" panose="020B7200000000000000" pitchFamily="34" charset="0"/>
                  </a:rPr>
                  <a:t>Lµ tam </a:t>
                </a:r>
                <a:r>
                  <a:rPr lang="en-US" altLang="en-US" sz="4800" dirty="0" err="1">
                    <a:latin typeface=".VnTime" panose="020B7200000000000000" pitchFamily="34" charset="0"/>
                  </a:rPr>
                  <a:t>gi¸c</a:t>
                </a:r>
                <a:r>
                  <a:rPr lang="en-US" altLang="en-US" sz="4800" dirty="0">
                    <a:latin typeface=".VnTime" panose="020B7200000000000000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𝑂𝐵𝐶</m:t>
                    </m:r>
                  </m:oMath>
                </a14:m>
                <a:endParaRPr lang="en-US" altLang="en-US" sz="4800" dirty="0">
                  <a:solidFill>
                    <a:srgbClr val="FF3300"/>
                  </a:solidFill>
                  <a:latin typeface=".VnTime" panose="020B7200000000000000" pitchFamily="34" charset="0"/>
                </a:endParaRPr>
              </a:p>
            </p:txBody>
          </p:sp>
        </mc:Choice>
        <mc:Fallback>
          <p:sp>
            <p:nvSpPr>
              <p:cNvPr id="40977" name="Text 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FE9B1CE-0F62-4A5D-82BA-CEAB38402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2900" y="4274403"/>
                <a:ext cx="6705600" cy="830997"/>
              </a:xfrm>
              <a:prstGeom prst="rect">
                <a:avLst/>
              </a:prstGeom>
              <a:blipFill rotWithShape="0">
                <a:blip r:embed="rId4"/>
                <a:stretch>
                  <a:fillRect t="-16788" b="-372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78" name="Text Box 18">
                <a:extLst>
                  <a:ext uri="{FF2B5EF4-FFF2-40B4-BE49-F238E27FC236}">
                    <a16:creationId xmlns="" xmlns:a16="http://schemas.microsoft.com/office/drawing/2014/main" id="{3D6DA8AA-BE7A-457C-8630-D0E2ECEF6A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6438900"/>
                <a:ext cx="88392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>
                    <a:latin typeface=".VnTime" panose="020B7200000000000000" pitchFamily="34" charset="0"/>
                  </a:rPr>
                  <a:t>Lµ tam </a:t>
                </a:r>
                <a:r>
                  <a:rPr lang="en-US" altLang="en-US" sz="4800" dirty="0" err="1">
                    <a:latin typeface=".VnTime" panose="020B7200000000000000" pitchFamily="34" charset="0"/>
                  </a:rPr>
                  <a:t>gi¸c</a:t>
                </a:r>
                <a:r>
                  <a:rPr lang="en-US" altLang="en-US" sz="4800" dirty="0">
                    <a:latin typeface=".VnTime" panose="020B7200000000000000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𝐸𝑂𝐷</m:t>
                    </m:r>
                  </m:oMath>
                </a14:m>
                <a:endParaRPr lang="en-US" altLang="en-US" sz="4800" dirty="0">
                  <a:solidFill>
                    <a:srgbClr val="FF3300"/>
                  </a:solidFill>
                  <a:latin typeface=".VnTime" panose="020B7200000000000000" pitchFamily="34" charset="0"/>
                </a:endParaRPr>
              </a:p>
            </p:txBody>
          </p:sp>
        </mc:Choice>
        <mc:Fallback xmlns="">
          <p:sp>
            <p:nvSpPr>
              <p:cNvPr id="40978" name="Text Box 18">
                <a:extLst>
                  <a:ext uri="{FF2B5EF4-FFF2-40B4-BE49-F238E27FC236}">
                    <a16:creationId xmlns:a16="http://schemas.microsoft.com/office/drawing/2014/main" id="{3D6DA8AA-BE7A-457C-8630-D0E2ECEF6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6438900"/>
                <a:ext cx="8839200" cy="830997"/>
              </a:xfrm>
              <a:prstGeom prst="rect">
                <a:avLst/>
              </a:prstGeom>
              <a:blipFill>
                <a:blip r:embed="rId5"/>
                <a:stretch>
                  <a:fillRect t="-16788" b="-372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979" name="Group 15">
            <a:extLst>
              <a:ext uri="{FF2B5EF4-FFF2-40B4-BE49-F238E27FC236}">
                <a16:creationId xmlns="" xmlns:a16="http://schemas.microsoft.com/office/drawing/2014/main" id="{031CC9F9-0734-4FB8-B7BD-5C1163160F5E}"/>
              </a:ext>
            </a:extLst>
          </p:cNvPr>
          <p:cNvGrpSpPr>
            <a:grpSpLocks/>
          </p:cNvGrpSpPr>
          <p:nvPr/>
        </p:nvGrpSpPr>
        <p:grpSpPr bwMode="auto">
          <a:xfrm>
            <a:off x="13071855" y="3131310"/>
            <a:ext cx="7239000" cy="7011380"/>
            <a:chOff x="672" y="432"/>
            <a:chExt cx="4032" cy="3445"/>
          </a:xfrm>
        </p:grpSpPr>
        <p:sp>
          <p:nvSpPr>
            <p:cNvPr id="13326" name="AutoShape 4">
              <a:extLst>
                <a:ext uri="{FF2B5EF4-FFF2-40B4-BE49-F238E27FC236}">
                  <a16:creationId xmlns="" xmlns:a16="http://schemas.microsoft.com/office/drawing/2014/main" id="{B64C42BF-DE97-43A4-9D67-F131724C6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" y="768"/>
              <a:ext cx="3452" cy="2674"/>
            </a:xfrm>
            <a:prstGeom prst="hexagon">
              <a:avLst>
                <a:gd name="adj" fmla="val 31696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13327" name="Line 5">
              <a:extLst>
                <a:ext uri="{FF2B5EF4-FFF2-40B4-BE49-F238E27FC236}">
                  <a16:creationId xmlns="" xmlns:a16="http://schemas.microsoft.com/office/drawing/2014/main" id="{F5504CD0-D75C-4BBA-8DAC-61DDCAE26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1" y="806"/>
              <a:ext cx="1487" cy="2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 dirty="0"/>
            </a:p>
          </p:txBody>
        </p:sp>
        <p:sp>
          <p:nvSpPr>
            <p:cNvPr id="13328" name="Line 6">
              <a:extLst>
                <a:ext uri="{FF2B5EF4-FFF2-40B4-BE49-F238E27FC236}">
                  <a16:creationId xmlns="" xmlns:a16="http://schemas.microsoft.com/office/drawing/2014/main" id="{FCFF9B08-2FDE-4C03-A13C-ABA301BBA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2" y="2141"/>
              <a:ext cx="3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3329" name="Line 7">
              <a:extLst>
                <a:ext uri="{FF2B5EF4-FFF2-40B4-BE49-F238E27FC236}">
                  <a16:creationId xmlns="" xmlns:a16="http://schemas.microsoft.com/office/drawing/2014/main" id="{0422F59C-1D67-46A1-B544-1BB46F5255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7" y="768"/>
              <a:ext cx="1513" cy="2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3330" name="Text Box 8">
              <a:extLst>
                <a:ext uri="{FF2B5EF4-FFF2-40B4-BE49-F238E27FC236}">
                  <a16:creationId xmlns="" xmlns:a16="http://schemas.microsoft.com/office/drawing/2014/main" id="{F75B01B6-B6D5-467A-AF60-6C5EB5497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919"/>
              <a:ext cx="33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600"/>
                <a:t>B</a:t>
              </a:r>
            </a:p>
          </p:txBody>
        </p:sp>
        <p:sp>
          <p:nvSpPr>
            <p:cNvPr id="13331" name="Text Box 9">
              <a:extLst>
                <a:ext uri="{FF2B5EF4-FFF2-40B4-BE49-F238E27FC236}">
                  <a16:creationId xmlns="" xmlns:a16="http://schemas.microsoft.com/office/drawing/2014/main" id="{5AE74727-6593-4D08-897B-2B68779D9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5" y="432"/>
              <a:ext cx="33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600"/>
                <a:t>A</a:t>
              </a:r>
            </a:p>
          </p:txBody>
        </p:sp>
        <p:sp>
          <p:nvSpPr>
            <p:cNvPr id="13332" name="Text Box 10">
              <a:extLst>
                <a:ext uri="{FF2B5EF4-FFF2-40B4-BE49-F238E27FC236}">
                  <a16:creationId xmlns="" xmlns:a16="http://schemas.microsoft.com/office/drawing/2014/main" id="{9936981E-E0E7-4928-B2D1-4B99F9FF2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432"/>
              <a:ext cx="33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600" dirty="0"/>
                <a:t>F</a:t>
              </a:r>
            </a:p>
          </p:txBody>
        </p:sp>
        <p:sp>
          <p:nvSpPr>
            <p:cNvPr id="13333" name="Text Box 11">
              <a:extLst>
                <a:ext uri="{FF2B5EF4-FFF2-40B4-BE49-F238E27FC236}">
                  <a16:creationId xmlns="" xmlns:a16="http://schemas.microsoft.com/office/drawing/2014/main" id="{48BFCA02-2E07-40F2-B213-A5524B4C5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1930"/>
              <a:ext cx="33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600"/>
                <a:t>E</a:t>
              </a:r>
            </a:p>
          </p:txBody>
        </p:sp>
        <p:sp>
          <p:nvSpPr>
            <p:cNvPr id="13334" name="Text Box 12">
              <a:extLst>
                <a:ext uri="{FF2B5EF4-FFF2-40B4-BE49-F238E27FC236}">
                  <a16:creationId xmlns="" xmlns:a16="http://schemas.microsoft.com/office/drawing/2014/main" id="{D7BA1594-AB10-467E-A1ED-B93025F88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391"/>
              <a:ext cx="33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600"/>
                <a:t>D</a:t>
              </a:r>
            </a:p>
          </p:txBody>
        </p:sp>
        <p:sp>
          <p:nvSpPr>
            <p:cNvPr id="13335" name="Text Box 13">
              <a:extLst>
                <a:ext uri="{FF2B5EF4-FFF2-40B4-BE49-F238E27FC236}">
                  <a16:creationId xmlns="" xmlns:a16="http://schemas.microsoft.com/office/drawing/2014/main" id="{F562FDA6-FAF7-46E2-B31D-C4952222E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5" y="3408"/>
              <a:ext cx="33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600"/>
                <a:t>C</a:t>
              </a:r>
            </a:p>
          </p:txBody>
        </p:sp>
        <p:sp>
          <p:nvSpPr>
            <p:cNvPr id="13336" name="Text Box 14">
              <a:extLst>
                <a:ext uri="{FF2B5EF4-FFF2-40B4-BE49-F238E27FC236}">
                  <a16:creationId xmlns="" xmlns:a16="http://schemas.microsoft.com/office/drawing/2014/main" id="{9634FB36-AB78-4BD4-9578-585EE1F58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3" y="1727"/>
              <a:ext cx="33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600"/>
                <a:t>O</a:t>
              </a:r>
            </a:p>
          </p:txBody>
        </p:sp>
      </p:grpSp>
      <p:sp>
        <p:nvSpPr>
          <p:cNvPr id="40991" name="AutoShape 31">
            <a:extLst>
              <a:ext uri="{FF2B5EF4-FFF2-40B4-BE49-F238E27FC236}">
                <a16:creationId xmlns="" xmlns:a16="http://schemas.microsoft.com/office/drawing/2014/main" id="{9E8238C4-5FC4-4E0A-B40F-BA50AA98E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3319" y="3853668"/>
            <a:ext cx="3153534" cy="2727960"/>
          </a:xfrm>
          <a:prstGeom prst="triangle">
            <a:avLst>
              <a:gd name="adj" fmla="val 55195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40992" name="AutoShape 32">
            <a:extLst>
              <a:ext uri="{FF2B5EF4-FFF2-40B4-BE49-F238E27FC236}">
                <a16:creationId xmlns="" xmlns:a16="http://schemas.microsoft.com/office/drawing/2014/main" id="{ADB750E4-A91B-4A9F-ABCE-9901658FCA0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3619833" y="6637000"/>
            <a:ext cx="3071522" cy="2565055"/>
          </a:xfrm>
          <a:prstGeom prst="triangle">
            <a:avLst>
              <a:gd name="adj" fmla="val 4605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5 -0.00312 L 0.12181 0.0027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13340" grpId="0"/>
      <p:bldP spid="13337" grpId="0"/>
      <p:bldP spid="40973" grpId="0"/>
      <p:bldP spid="40977" grpId="0"/>
      <p:bldP spid="40978" grpId="0"/>
      <p:bldP spid="40991" grpId="0" animBg="1"/>
      <p:bldP spid="40991" grpId="1" animBg="1"/>
      <p:bldP spid="40992" grpId="0" animBg="1"/>
      <p:bldP spid="4099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="" xmlns:a16="http://schemas.microsoft.com/office/drawing/2014/main" id="{D11C69ED-9096-4BA2-B2E5-A9C675CB5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62681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4339" name="Rectangle 7">
            <a:extLst>
              <a:ext uri="{FF2B5EF4-FFF2-40B4-BE49-F238E27FC236}">
                <a16:creationId xmlns="" xmlns:a16="http://schemas.microsoft.com/office/drawing/2014/main" id="{06730606-7A99-4596-83A2-E987FE5D9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6296712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95" name="Text Box 11">
                <a:extLst>
                  <a:ext uri="{FF2B5EF4-FFF2-40B4-BE49-F238E27FC236}">
                    <a16:creationId xmlns="" xmlns:a16="http://schemas.microsoft.com/office/drawing/2014/main" id="{A31994FA-580E-4CFB-AD46-F10D4A0A41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4161" y="3320133"/>
                <a:ext cx="9601200" cy="3279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>
                    <a:solidFill>
                      <a:srgbClr val="6600FF"/>
                    </a:solidFill>
                  </a:rPr>
                  <a:t>HĐ 4</a:t>
                </a:r>
                <a:r>
                  <a:rPr lang="en-US" altLang="en-US" sz="3600" dirty="0">
                    <a:solidFill>
                      <a:srgbClr val="FF6600"/>
                    </a:solidFill>
                  </a:rPr>
                  <a:t> </a:t>
                </a:r>
                <a:r>
                  <a:rPr lang="en-US" altLang="en-US" sz="4800" dirty="0">
                    <a:solidFill>
                      <a:srgbClr val="FF6600"/>
                    </a:solidFill>
                  </a:rPr>
                  <a:t>: </a:t>
                </a:r>
                <a:r>
                  <a:rPr lang="en-US" altLang="en-US" sz="4800" dirty="0" err="1">
                    <a:solidFill>
                      <a:srgbClr val="FF6600"/>
                    </a:solidFill>
                  </a:rPr>
                  <a:t>Hình</a:t>
                </a:r>
                <a:r>
                  <a:rPr lang="en-US" altLang="en-US" sz="4800" dirty="0">
                    <a:solidFill>
                      <a:srgbClr val="FF6600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FF6600"/>
                    </a:solidFill>
                  </a:rPr>
                  <a:t>vẽ</a:t>
                </a:r>
                <a:r>
                  <a:rPr lang="en-US" altLang="en-US" sz="4800" dirty="0">
                    <a:solidFill>
                      <a:srgbClr val="FF6600"/>
                    </a:solidFill>
                  </a:rPr>
                  <a:t> </a:t>
                </a:r>
                <a:r>
                  <a:rPr lang="en-US" altLang="en-US" sz="4800" dirty="0">
                    <a:solidFill>
                      <a:srgbClr val="6600FF"/>
                    </a:solidFill>
                  </a:rPr>
                  <a:t>1.46 </a:t>
                </a:r>
                <a:r>
                  <a:rPr lang="en-US" altLang="en-US" sz="4800" dirty="0" err="1">
                    <a:solidFill>
                      <a:srgbClr val="6600FF"/>
                    </a:solidFill>
                  </a:rPr>
                  <a:t>sgk</a:t>
                </a:r>
                <a:r>
                  <a:rPr lang="en-US" altLang="en-US" sz="4800" dirty="0">
                    <a:solidFill>
                      <a:srgbClr val="6600FF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6600FF"/>
                    </a:solidFill>
                  </a:rPr>
                  <a:t>trang</a:t>
                </a:r>
                <a:r>
                  <a:rPr lang="en-US" altLang="en-US" sz="4800" dirty="0">
                    <a:solidFill>
                      <a:srgbClr val="6600FF"/>
                    </a:solidFill>
                  </a:rPr>
                  <a:t> 21</a:t>
                </a:r>
                <a:r>
                  <a:rPr lang="en-US" altLang="en-US" sz="4800" dirty="0"/>
                  <a:t>:  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 err="1"/>
                  <a:t>Hãy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tìm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một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phép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dời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hình</a:t>
                </a:r>
                <a:endParaRPr lang="en-US" altLang="en-US" sz="4800" dirty="0"/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 err="1"/>
                  <a:t>biến</a:t>
                </a:r>
                <a:r>
                  <a:rPr lang="en-US" altLang="en-US" sz="4800" dirty="0"/>
                  <a:t> tam </a:t>
                </a:r>
                <a:r>
                  <a:rPr lang="en-US" altLang="en-US" sz="4800" dirty="0" err="1"/>
                  <a:t>giác</a:t>
                </a:r>
                <a:r>
                  <a:rPr lang="en-US" altLang="en-US" sz="4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𝐴𝐸𝐼</m:t>
                    </m:r>
                  </m:oMath>
                </a14:m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thành</a:t>
                </a:r>
                <a:r>
                  <a:rPr lang="en-US" altLang="en-US" sz="4800" dirty="0"/>
                  <a:t> 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/>
                  <a:t>tam  </a:t>
                </a:r>
                <a:r>
                  <a:rPr lang="en-US" altLang="en-US" sz="4800" dirty="0" err="1"/>
                  <a:t>giác</a:t>
                </a:r>
                <a:r>
                  <a:rPr lang="en-US" altLang="en-US" sz="4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𝐹𝐶𝐻</m:t>
                    </m:r>
                  </m:oMath>
                </a14:m>
                <a:r>
                  <a:rPr lang="en-US" alt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4800" dirty="0"/>
                  <a:t>?</a:t>
                </a:r>
              </a:p>
            </p:txBody>
          </p:sp>
        </mc:Choice>
        <mc:Fallback xmlns="">
          <p:sp>
            <p:nvSpPr>
              <p:cNvPr id="41995" name="Text Box 11">
                <a:extLst>
                  <a:ext uri="{FF2B5EF4-FFF2-40B4-BE49-F238E27FC236}">
                    <a16:creationId xmlns:a16="http://schemas.microsoft.com/office/drawing/2014/main" id="{A31994FA-580E-4CFB-AD46-F10D4A0A4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4161" y="3320133"/>
                <a:ext cx="9601200" cy="3279424"/>
              </a:xfrm>
              <a:prstGeom prst="rect">
                <a:avLst/>
              </a:prstGeom>
              <a:blipFill>
                <a:blip r:embed="rId3"/>
                <a:stretch>
                  <a:fillRect l="-2857" t="-10781" r="-2222" b="-87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1" name="Rectangle 20">
            <a:extLst>
              <a:ext uri="{FF2B5EF4-FFF2-40B4-BE49-F238E27FC236}">
                <a16:creationId xmlns="" xmlns:a16="http://schemas.microsoft.com/office/drawing/2014/main" id="{26DB71A0-4ABC-486D-BA15-C3E06389A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4690162"/>
            <a:ext cx="184731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4342" name="Rectangle 21">
            <a:extLst>
              <a:ext uri="{FF2B5EF4-FFF2-40B4-BE49-F238E27FC236}">
                <a16:creationId xmlns="" xmlns:a16="http://schemas.microsoft.com/office/drawing/2014/main" id="{7EFE2482-A48E-4A27-A52B-6D2451153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5013327"/>
            <a:ext cx="184731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4343" name="AutoShape 19">
            <a:extLst>
              <a:ext uri="{FF2B5EF4-FFF2-40B4-BE49-F238E27FC236}">
                <a16:creationId xmlns="" xmlns:a16="http://schemas.microsoft.com/office/drawing/2014/main" id="{B1D47549-628E-488D-8318-009ECEA737C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6627477" y="7981951"/>
            <a:ext cx="2584450" cy="1911350"/>
          </a:xfrm>
          <a:prstGeom prst="rtTriangle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graphicFrame>
        <p:nvGraphicFramePr>
          <p:cNvPr id="42031" name="Group 47">
            <a:extLst>
              <a:ext uri="{FF2B5EF4-FFF2-40B4-BE49-F238E27FC236}">
                <a16:creationId xmlns="" xmlns:a16="http://schemas.microsoft.com/office/drawing/2014/main" id="{9B0ADFE8-930A-4D64-9F6F-DADDBA7F4BC1}"/>
              </a:ext>
            </a:extLst>
          </p:cNvPr>
          <p:cNvGraphicFramePr>
            <a:graphicFrameLocks noGrp="1"/>
          </p:cNvGraphicFramePr>
          <p:nvPr/>
        </p:nvGraphicFramePr>
        <p:xfrm>
          <a:off x="15049501" y="5013327"/>
          <a:ext cx="3854450" cy="5238750"/>
        </p:xfrm>
        <a:graphic>
          <a:graphicData uri="http://schemas.openxmlformats.org/drawingml/2006/table">
            <a:tbl>
              <a:tblPr/>
              <a:tblGrid>
                <a:gridCol w="1927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7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511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76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55" name="AutoShape 50">
            <a:extLst>
              <a:ext uri="{FF2B5EF4-FFF2-40B4-BE49-F238E27FC236}">
                <a16:creationId xmlns="" xmlns:a16="http://schemas.microsoft.com/office/drawing/2014/main" id="{FA20EE0C-4CC3-4C3B-8125-9BD349AD9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7600" y="4953000"/>
            <a:ext cx="1866900" cy="2705100"/>
          </a:xfrm>
          <a:prstGeom prst="rtTriangle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4356" name="Text Box 51">
            <a:extLst>
              <a:ext uri="{FF2B5EF4-FFF2-40B4-BE49-F238E27FC236}">
                <a16:creationId xmlns="" xmlns:a16="http://schemas.microsoft.com/office/drawing/2014/main" id="{1F05EE4F-7C7C-4150-89C3-F1AE2AC02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6751" y="4225927"/>
            <a:ext cx="492443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</a:t>
            </a:r>
          </a:p>
        </p:txBody>
      </p:sp>
      <p:sp>
        <p:nvSpPr>
          <p:cNvPr id="14357" name="Text Box 52">
            <a:extLst>
              <a:ext uri="{FF2B5EF4-FFF2-40B4-BE49-F238E27FC236}">
                <a16:creationId xmlns="" xmlns:a16="http://schemas.microsoft.com/office/drawing/2014/main" id="{9F7ED13C-4539-4DAC-B0F8-36F03A18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5851" y="4340227"/>
            <a:ext cx="518091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D</a:t>
            </a:r>
          </a:p>
        </p:txBody>
      </p:sp>
      <p:sp>
        <p:nvSpPr>
          <p:cNvPr id="14358" name="Text Box 53">
            <a:extLst>
              <a:ext uri="{FF2B5EF4-FFF2-40B4-BE49-F238E27FC236}">
                <a16:creationId xmlns="" xmlns:a16="http://schemas.microsoft.com/office/drawing/2014/main" id="{2020AAD9-DBEE-4045-B774-C9EB9438E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2451" y="10169527"/>
            <a:ext cx="492443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B</a:t>
            </a:r>
          </a:p>
        </p:txBody>
      </p:sp>
      <p:sp>
        <p:nvSpPr>
          <p:cNvPr id="14359" name="Text Box 54">
            <a:extLst>
              <a:ext uri="{FF2B5EF4-FFF2-40B4-BE49-F238E27FC236}">
                <a16:creationId xmlns="" xmlns:a16="http://schemas.microsoft.com/office/drawing/2014/main" id="{66F223A1-AC79-4E43-A1DE-C83A7B718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7651" y="7121527"/>
            <a:ext cx="492443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E</a:t>
            </a:r>
          </a:p>
        </p:txBody>
      </p:sp>
      <p:sp>
        <p:nvSpPr>
          <p:cNvPr id="14360" name="Text Box 55">
            <a:extLst>
              <a:ext uri="{FF2B5EF4-FFF2-40B4-BE49-F238E27FC236}">
                <a16:creationId xmlns="" xmlns:a16="http://schemas.microsoft.com/office/drawing/2014/main" id="{0ABCFF72-D23D-46F5-A175-8982E1D44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0" y="7645400"/>
            <a:ext cx="356188" cy="70788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.VnTimeH" panose="020B7200000000000000" pitchFamily="34" charset="0"/>
              </a:rPr>
              <a:t>I</a:t>
            </a:r>
          </a:p>
        </p:txBody>
      </p:sp>
      <p:sp>
        <p:nvSpPr>
          <p:cNvPr id="14361" name="Text Box 56">
            <a:extLst>
              <a:ext uri="{FF2B5EF4-FFF2-40B4-BE49-F238E27FC236}">
                <a16:creationId xmlns="" xmlns:a16="http://schemas.microsoft.com/office/drawing/2014/main" id="{834B6B20-0F2D-43EE-9A8F-B1F192A46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0" y="7083427"/>
            <a:ext cx="466794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F</a:t>
            </a:r>
          </a:p>
        </p:txBody>
      </p:sp>
      <p:sp>
        <p:nvSpPr>
          <p:cNvPr id="14362" name="Text Box 57">
            <a:extLst>
              <a:ext uri="{FF2B5EF4-FFF2-40B4-BE49-F238E27FC236}">
                <a16:creationId xmlns="" xmlns:a16="http://schemas.microsoft.com/office/drawing/2014/main" id="{241AB816-87D3-4FFE-9010-9DBFF2677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2251" y="10360027"/>
            <a:ext cx="518091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H</a:t>
            </a:r>
          </a:p>
        </p:txBody>
      </p:sp>
      <p:sp>
        <p:nvSpPr>
          <p:cNvPr id="14363" name="Text Box 58">
            <a:extLst>
              <a:ext uri="{FF2B5EF4-FFF2-40B4-BE49-F238E27FC236}">
                <a16:creationId xmlns="" xmlns:a16="http://schemas.microsoft.com/office/drawing/2014/main" id="{B3027CF5-8ED1-4DA2-ADEF-8458DB4E9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2051" y="10169527"/>
            <a:ext cx="518091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C</a:t>
            </a:r>
          </a:p>
        </p:txBody>
      </p:sp>
      <p:sp>
        <p:nvSpPr>
          <p:cNvPr id="42044" name="AutoShape 60">
            <a:extLst>
              <a:ext uri="{FF2B5EF4-FFF2-40B4-BE49-F238E27FC236}">
                <a16:creationId xmlns="" xmlns:a16="http://schemas.microsoft.com/office/drawing/2014/main" id="{2711E1D1-E953-43C6-9049-C8B834BF5DE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4725650" y="8020050"/>
            <a:ext cx="2590800" cy="1905000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42045" name="AutoShape 61">
            <a:extLst>
              <a:ext uri="{FF2B5EF4-FFF2-40B4-BE49-F238E27FC236}">
                <a16:creationId xmlns="" xmlns:a16="http://schemas.microsoft.com/office/drawing/2014/main" id="{EC62230D-A045-47DE-A410-4419C1EA923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6661743" y="7946768"/>
            <a:ext cx="2628900" cy="1905000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>
                <a:extLst>
                  <a:ext uri="{FF2B5EF4-FFF2-40B4-BE49-F238E27FC236}">
                    <a16:creationId xmlns="" xmlns:a16="http://schemas.microsoft.com/office/drawing/2014/main" id="{1891B52A-37A1-41BF-8486-7FD09ABD4D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1" y="7116444"/>
                <a:ext cx="12109448" cy="5077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𝐴𝐼𝐸</m:t>
                    </m:r>
                  </m:oMath>
                </a14:m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𝐸𝐼</m:t>
                    </m:r>
                  </m:oMath>
                </a14:m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tịnh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véc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tơ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𝐼𝐹</m:t>
                        </m:r>
                      </m:e>
                    </m:acc>
                  </m:oMath>
                </a14:m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altLang="en-US" sz="4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altLang="en-US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𝐻𝐹</m:t>
                    </m:r>
                  </m:oMath>
                </a14:m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0" name="Text Box 9">
                <a:extLst>
                  <a:ext uri="{FF2B5EF4-FFF2-40B4-BE49-F238E27FC236}">
                    <a16:creationId xmlns:a16="http://schemas.microsoft.com/office/drawing/2014/main" id="{1891B52A-37A1-41BF-8486-7FD09ABD4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1" y="7116444"/>
                <a:ext cx="12109448" cy="5077737"/>
              </a:xfrm>
              <a:prstGeom prst="rect">
                <a:avLst/>
              </a:prstGeom>
              <a:blipFill>
                <a:blip r:embed="rId4"/>
                <a:stretch>
                  <a:fillRect l="-2064" t="-2281" r="-2266" b="-16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BC6F1BD3-5FF4-449B-B01E-1E86291C64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179611"/>
              </p:ext>
            </p:extLst>
          </p:nvPr>
        </p:nvGraphicFramePr>
        <p:xfrm>
          <a:off x="17441470" y="8353286"/>
          <a:ext cx="660598" cy="707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" name="Equation" r:id="rId5" imgW="152280" imgH="177480" progId="Equation.DSMT4">
                  <p:embed/>
                </p:oleObj>
              </mc:Choice>
              <mc:Fallback>
                <p:oleObj name="Equation" r:id="rId5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41470" y="8353286"/>
                        <a:ext cx="660598" cy="707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07839 0.001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2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2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/>
      <p:bldP spid="42044" grpId="0" animBg="1"/>
      <p:bldP spid="42044" grpId="1" animBg="1"/>
      <p:bldP spid="42044" grpId="2" animBg="1"/>
      <p:bldP spid="42045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="" xmlns:a16="http://schemas.microsoft.com/office/drawing/2014/main" id="{317E7D12-3B48-4CDF-9DD6-F6C99A880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0639" y="1697889"/>
            <a:ext cx="1242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CC"/>
                </a:solidFill>
              </a:rPr>
              <a:t>III.  </a:t>
            </a:r>
            <a:r>
              <a:rPr lang="en-US" altLang="en-US" sz="4800" u="sng" dirty="0" err="1">
                <a:solidFill>
                  <a:srgbClr val="0000CC"/>
                </a:solidFill>
              </a:rPr>
              <a:t>Khái</a:t>
            </a:r>
            <a:r>
              <a:rPr lang="en-US" altLang="en-US" sz="4800" u="sng" dirty="0">
                <a:solidFill>
                  <a:srgbClr val="0000CC"/>
                </a:solidFill>
              </a:rPr>
              <a:t> </a:t>
            </a:r>
            <a:r>
              <a:rPr lang="en-US" altLang="en-US" sz="4800" u="sng" dirty="0" err="1">
                <a:solidFill>
                  <a:srgbClr val="0000CC"/>
                </a:solidFill>
              </a:rPr>
              <a:t>niệm</a:t>
            </a:r>
            <a:r>
              <a:rPr lang="en-US" altLang="en-US" sz="4800" u="sng" dirty="0">
                <a:solidFill>
                  <a:srgbClr val="0000CC"/>
                </a:solidFill>
              </a:rPr>
              <a:t> </a:t>
            </a:r>
            <a:r>
              <a:rPr lang="en-US" altLang="en-US" sz="4800" u="sng" dirty="0" err="1">
                <a:solidFill>
                  <a:srgbClr val="0000CC"/>
                </a:solidFill>
              </a:rPr>
              <a:t>hai</a:t>
            </a:r>
            <a:r>
              <a:rPr lang="en-US" altLang="en-US" sz="4800" u="sng" dirty="0">
                <a:solidFill>
                  <a:srgbClr val="0000CC"/>
                </a:solidFill>
              </a:rPr>
              <a:t> </a:t>
            </a:r>
            <a:r>
              <a:rPr lang="en-US" altLang="en-US" sz="4800" u="sng" dirty="0" err="1">
                <a:solidFill>
                  <a:srgbClr val="0000CC"/>
                </a:solidFill>
              </a:rPr>
              <a:t>hình</a:t>
            </a:r>
            <a:r>
              <a:rPr lang="en-US" altLang="en-US" sz="4800" u="sng" dirty="0">
                <a:solidFill>
                  <a:srgbClr val="0000CC"/>
                </a:solidFill>
              </a:rPr>
              <a:t> bằng </a:t>
            </a:r>
            <a:r>
              <a:rPr lang="en-US" altLang="en-US" sz="4800" u="sng" dirty="0" err="1">
                <a:solidFill>
                  <a:srgbClr val="0000CC"/>
                </a:solidFill>
              </a:rPr>
              <a:t>nhau</a:t>
            </a:r>
            <a:r>
              <a:rPr lang="en-US" altLang="en-US" sz="4800" dirty="0"/>
              <a:t>: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="" xmlns:a16="http://schemas.microsoft.com/office/drawing/2014/main" id="{8D09BB6E-0FF7-46B5-BCC6-90D717BFB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415" y="2628427"/>
            <a:ext cx="14478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</a:rPr>
              <a:t>ĐN:</a:t>
            </a:r>
            <a:r>
              <a:rPr lang="en-US" altLang="en-US" sz="4000" dirty="0"/>
              <a:t> </a:t>
            </a:r>
            <a:r>
              <a:rPr lang="en-US" altLang="en-US" sz="4000" dirty="0">
                <a:solidFill>
                  <a:srgbClr val="CC00CC"/>
                </a:solidFill>
              </a:rPr>
              <a:t>Hai </a:t>
            </a:r>
            <a:r>
              <a:rPr lang="en-US" altLang="en-US" sz="4000" dirty="0" err="1">
                <a:solidFill>
                  <a:srgbClr val="CC00CC"/>
                </a:solidFill>
              </a:rPr>
              <a:t>hình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được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gọi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là</a:t>
            </a:r>
            <a:r>
              <a:rPr lang="en-US" altLang="en-US" sz="4000" dirty="0">
                <a:solidFill>
                  <a:srgbClr val="CC00CC"/>
                </a:solidFill>
              </a:rPr>
              <a:t> bằng </a:t>
            </a:r>
            <a:r>
              <a:rPr lang="en-US" altLang="en-US" sz="4000" dirty="0" err="1">
                <a:solidFill>
                  <a:srgbClr val="CC00CC"/>
                </a:solidFill>
              </a:rPr>
              <a:t>nhau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nếu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có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một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phép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dời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hình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biến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hình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này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thành</a:t>
            </a:r>
            <a:r>
              <a:rPr lang="en-US" altLang="en-US" sz="4000" dirty="0">
                <a:solidFill>
                  <a:srgbClr val="CC00CC"/>
                </a:solidFill>
              </a:rPr>
              <a:t> </a:t>
            </a:r>
            <a:r>
              <a:rPr lang="en-US" altLang="en-US" sz="4000" dirty="0" err="1">
                <a:solidFill>
                  <a:srgbClr val="CC00CC"/>
                </a:solidFill>
              </a:rPr>
              <a:t>hình</a:t>
            </a:r>
            <a:r>
              <a:rPr lang="en-US" altLang="en-US" sz="4000" dirty="0">
                <a:solidFill>
                  <a:srgbClr val="CC00CC"/>
                </a:solidFill>
              </a:rPr>
              <a:t> kia.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="" xmlns:a16="http://schemas.microsoft.com/office/drawing/2014/main" id="{6D18B472-736E-4764-9295-E41508DD6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415" y="4085653"/>
            <a:ext cx="929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E51A05"/>
                </a:solidFill>
              </a:rPr>
              <a:t>VD4 : </a:t>
            </a:r>
            <a:r>
              <a:rPr lang="en-US" altLang="en-US" sz="4000" dirty="0"/>
              <a:t>Quan </a:t>
            </a:r>
            <a:r>
              <a:rPr lang="en-US" altLang="en-US" sz="4000" dirty="0" err="1"/>
              <a:t>sát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hình</a:t>
            </a:r>
            <a:r>
              <a:rPr lang="en-US" altLang="en-US" sz="4000" dirty="0"/>
              <a:t> 1.48 </a:t>
            </a:r>
            <a:r>
              <a:rPr lang="en-US" altLang="en-US" sz="4000" dirty="0" err="1"/>
              <a:t>và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hình</a:t>
            </a:r>
            <a:r>
              <a:rPr lang="en-US" altLang="en-US" sz="4000" dirty="0"/>
              <a:t> 1.49</a:t>
            </a:r>
          </a:p>
        </p:txBody>
      </p:sp>
      <p:pic>
        <p:nvPicPr>
          <p:cNvPr id="43013" name="Picture 5" descr="h1">
            <a:extLst>
              <a:ext uri="{FF2B5EF4-FFF2-40B4-BE49-F238E27FC236}">
                <a16:creationId xmlns="" xmlns:a16="http://schemas.microsoft.com/office/drawing/2014/main" id="{94984567-DFA4-45A4-AA6A-CEEE566B8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54" y="4938714"/>
            <a:ext cx="8001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h14">
            <a:extLst>
              <a:ext uri="{FF2B5EF4-FFF2-40B4-BE49-F238E27FC236}">
                <a16:creationId xmlns="" xmlns:a16="http://schemas.microsoft.com/office/drawing/2014/main" id="{DB4D7770-D9E2-4D4D-9CB6-BA713F61C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654" y="4934423"/>
            <a:ext cx="69342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7">
            <a:extLst>
              <a:ext uri="{FF2B5EF4-FFF2-40B4-BE49-F238E27FC236}">
                <a16:creationId xmlns="" xmlns:a16="http://schemas.microsoft.com/office/drawing/2014/main" id="{9B3EC430-F850-48DA-91C7-DF24068D1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1582400"/>
            <a:ext cx="1638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minh (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dời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kia</a:t>
            </a:r>
            <a:r>
              <a:rPr lang="en-US" altLang="en-US" sz="4800" dirty="0">
                <a:solidFill>
                  <a:srgbClr val="66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480"/>
                            </p:stCondLst>
                            <p:childTnLst>
                              <p:par>
                                <p:cTn id="34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980"/>
                            </p:stCondLst>
                            <p:childTnLst>
                              <p:par>
                                <p:cTn id="40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480"/>
                            </p:stCondLst>
                            <p:childTnLst>
                              <p:par>
                                <p:cTn id="46" presetID="21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/>
      <p:bldP spid="43012" grpId="0"/>
      <p:bldP spid="43015" grpId="0"/>
      <p:bldP spid="43015" grpId="1"/>
      <p:bldP spid="43015" grpId="2"/>
      <p:bldP spid="43015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>
            <a:extLst>
              <a:ext uri="{FF2B5EF4-FFF2-40B4-BE49-F238E27FC236}">
                <a16:creationId xmlns="" xmlns:a16="http://schemas.microsoft.com/office/drawing/2014/main" id="{85D65463-28C0-4E54-8CF4-13665318D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676400"/>
            <a:ext cx="1638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66"/>
                </a:solidFill>
              </a:rPr>
              <a:t>        </a:t>
            </a:r>
            <a:r>
              <a:rPr lang="en-US" altLang="en-US" sz="4000" b="1" u="sng" dirty="0">
                <a:solidFill>
                  <a:srgbClr val="FF0066"/>
                </a:solidFill>
              </a:rPr>
              <a:t>HĐ5:</a:t>
            </a:r>
            <a:endParaRPr lang="en-US" altLang="en-US" sz="40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0837" name="Rectangle 5">
                <a:extLst>
                  <a:ext uri="{FF2B5EF4-FFF2-40B4-BE49-F238E27FC236}">
                    <a16:creationId xmlns="" xmlns:a16="http://schemas.microsoft.com/office/drawing/2014/main" id="{36197526-8CBE-48CA-8D66-A93C76FF4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450" y="11597757"/>
                <a:ext cx="19564350" cy="175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alt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5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alt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altLang="en-US" sz="54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altLang="en-US" sz="54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altLang="en-US" sz="54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5400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altLang="en-US" sz="5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𝐴𝐸𝐼𝐵</m:t>
                    </m:r>
                  </m:oMath>
                </a14:m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5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𝐶𝐹𝐼𝐷</m:t>
                    </m:r>
                  </m:oMath>
                </a14:m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alt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0837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197526-8CBE-48CA-8D66-A93C76FF4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0450" y="11597757"/>
                <a:ext cx="19564350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1683" t="-9756" r="-592" b="-205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5">
            <a:extLst>
              <a:ext uri="{FF2B5EF4-FFF2-40B4-BE49-F238E27FC236}">
                <a16:creationId xmlns="" xmlns:a16="http://schemas.microsoft.com/office/drawing/2014/main" id="{09F0A7F5-D41F-4540-A7CD-062F6A94F0F9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590800"/>
            <a:ext cx="11391900" cy="6708777"/>
            <a:chOff x="864" y="1056"/>
            <a:chExt cx="4080" cy="2113"/>
          </a:xfrm>
        </p:grpSpPr>
        <p:grpSp>
          <p:nvGrpSpPr>
            <p:cNvPr id="16393" name="Group 39">
              <a:extLst>
                <a:ext uri="{FF2B5EF4-FFF2-40B4-BE49-F238E27FC236}">
                  <a16:creationId xmlns="" xmlns:a16="http://schemas.microsoft.com/office/drawing/2014/main" id="{A299DBA0-3BBB-4BC1-99D0-E770591183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056"/>
              <a:ext cx="4080" cy="2113"/>
              <a:chOff x="864" y="979"/>
              <a:chExt cx="4128" cy="2082"/>
            </a:xfrm>
          </p:grpSpPr>
          <p:sp>
            <p:nvSpPr>
              <p:cNvPr id="16395" name="Text Box 15">
                <a:extLst>
                  <a:ext uri="{FF2B5EF4-FFF2-40B4-BE49-F238E27FC236}">
                    <a16:creationId xmlns="" xmlns:a16="http://schemas.microsoft.com/office/drawing/2014/main" id="{3732DA7A-D74E-4355-B06C-507C5742D9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1891"/>
                <a:ext cx="384" cy="2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800"/>
                  <a:t>E</a:t>
                </a:r>
              </a:p>
            </p:txBody>
          </p:sp>
          <p:sp>
            <p:nvSpPr>
              <p:cNvPr id="16396" name="Rectangle 6">
                <a:extLst>
                  <a:ext uri="{FF2B5EF4-FFF2-40B4-BE49-F238E27FC236}">
                    <a16:creationId xmlns="" xmlns:a16="http://schemas.microsoft.com/office/drawing/2014/main" id="{CAAABF86-86FD-4B30-ADE8-A5F8928E5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04"/>
                <a:ext cx="3408" cy="1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800"/>
              </a:p>
            </p:txBody>
          </p:sp>
          <p:sp>
            <p:nvSpPr>
              <p:cNvPr id="16397" name="Line 8">
                <a:extLst>
                  <a:ext uri="{FF2B5EF4-FFF2-40B4-BE49-F238E27FC236}">
                    <a16:creationId xmlns="" xmlns:a16="http://schemas.microsoft.com/office/drawing/2014/main" id="{D150CF6F-0B20-4DBC-9F42-19889F9ED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3408" cy="19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600"/>
              </a:p>
            </p:txBody>
          </p:sp>
          <p:sp>
            <p:nvSpPr>
              <p:cNvPr id="16398" name="Text Box 9">
                <a:extLst>
                  <a:ext uri="{FF2B5EF4-FFF2-40B4-BE49-F238E27FC236}">
                    <a16:creationId xmlns="" xmlns:a16="http://schemas.microsoft.com/office/drawing/2014/main" id="{D7A8371F-6996-40DC-A7DC-4ECD014CAE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1008"/>
                <a:ext cx="384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800"/>
                  <a:t>A</a:t>
                </a:r>
              </a:p>
            </p:txBody>
          </p:sp>
          <p:sp>
            <p:nvSpPr>
              <p:cNvPr id="16399" name="Text Box 10">
                <a:extLst>
                  <a:ext uri="{FF2B5EF4-FFF2-40B4-BE49-F238E27FC236}">
                    <a16:creationId xmlns="" xmlns:a16="http://schemas.microsoft.com/office/drawing/2014/main" id="{2D98AE0C-1CE5-4AEB-B0FD-51AEFB3A94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2803"/>
                <a:ext cx="384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800"/>
                  <a:t>D</a:t>
                </a:r>
              </a:p>
            </p:txBody>
          </p:sp>
          <p:sp>
            <p:nvSpPr>
              <p:cNvPr id="16400" name="Text Box 11">
                <a:extLst>
                  <a:ext uri="{FF2B5EF4-FFF2-40B4-BE49-F238E27FC236}">
                    <a16:creationId xmlns="" xmlns:a16="http://schemas.microsoft.com/office/drawing/2014/main" id="{D5318CEF-BC2A-4160-8A4A-C3A203CAE7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8" y="2783"/>
                <a:ext cx="384" cy="2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800"/>
                  <a:t>C</a:t>
                </a:r>
              </a:p>
            </p:txBody>
          </p:sp>
          <p:sp>
            <p:nvSpPr>
              <p:cNvPr id="16401" name="Text Box 12">
                <a:extLst>
                  <a:ext uri="{FF2B5EF4-FFF2-40B4-BE49-F238E27FC236}">
                    <a16:creationId xmlns="" xmlns:a16="http://schemas.microsoft.com/office/drawing/2014/main" id="{2493782D-CC5A-4C7C-8B6E-FC60886CB8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8" y="979"/>
                <a:ext cx="384" cy="2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800"/>
                  <a:t>B</a:t>
                </a:r>
              </a:p>
            </p:txBody>
          </p:sp>
          <p:sp>
            <p:nvSpPr>
              <p:cNvPr id="16402" name="Text Box 16">
                <a:extLst>
                  <a:ext uri="{FF2B5EF4-FFF2-40B4-BE49-F238E27FC236}">
                    <a16:creationId xmlns="" xmlns:a16="http://schemas.microsoft.com/office/drawing/2014/main" id="{C7C6E14A-1566-4CBE-B4BA-01E26F8043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8" y="1939"/>
                <a:ext cx="384" cy="2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800"/>
                  <a:t>F</a:t>
                </a:r>
              </a:p>
            </p:txBody>
          </p:sp>
          <p:sp>
            <p:nvSpPr>
              <p:cNvPr id="16403" name="Line 35">
                <a:extLst>
                  <a:ext uri="{FF2B5EF4-FFF2-40B4-BE49-F238E27FC236}">
                    <a16:creationId xmlns="" xmlns:a16="http://schemas.microsoft.com/office/drawing/2014/main" id="{D5907DA9-0E10-4920-A934-2124E12F5B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2" y="1104"/>
                <a:ext cx="3408" cy="19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600"/>
              </a:p>
            </p:txBody>
          </p:sp>
          <p:sp>
            <p:nvSpPr>
              <p:cNvPr id="16404" name="Line 36">
                <a:extLst>
                  <a:ext uri="{FF2B5EF4-FFF2-40B4-BE49-F238E27FC236}">
                    <a16:creationId xmlns="" xmlns:a16="http://schemas.microsoft.com/office/drawing/2014/main" id="{EB4D76F5-97BF-45BE-B882-C619A3A5A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3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600"/>
              </a:p>
            </p:txBody>
          </p:sp>
        </p:grpSp>
        <p:sp>
          <p:nvSpPr>
            <p:cNvPr id="16394" name="Text Box 42">
              <a:extLst>
                <a:ext uri="{FF2B5EF4-FFF2-40B4-BE49-F238E27FC236}">
                  <a16:creationId xmlns="" xmlns:a16="http://schemas.microsoft.com/office/drawing/2014/main" id="{4BDBF7E7-DE79-48CB-A06D-8CF0CC2E1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035"/>
              <a:ext cx="38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4800"/>
            </a:p>
          </p:txBody>
        </p:sp>
      </p:grpSp>
      <p:sp>
        <p:nvSpPr>
          <p:cNvPr id="120875" name="Freeform 43">
            <a:extLst>
              <a:ext uri="{FF2B5EF4-FFF2-40B4-BE49-F238E27FC236}">
                <a16:creationId xmlns="" xmlns:a16="http://schemas.microsoft.com/office/drawing/2014/main" id="{8E5464B3-D004-4888-8F2F-4CC5A5112EC9}"/>
              </a:ext>
            </a:extLst>
          </p:cNvPr>
          <p:cNvSpPr>
            <a:spLocks/>
          </p:cNvSpPr>
          <p:nvPr/>
        </p:nvSpPr>
        <p:spPr bwMode="auto">
          <a:xfrm>
            <a:off x="6585983" y="3009900"/>
            <a:ext cx="9416017" cy="3048000"/>
          </a:xfrm>
          <a:custGeom>
            <a:avLst/>
            <a:gdLst>
              <a:gd name="T0" fmla="*/ 0 w 3360"/>
              <a:gd name="T1" fmla="*/ 2147483646 h 960"/>
              <a:gd name="T2" fmla="*/ 2147483646 w 3360"/>
              <a:gd name="T3" fmla="*/ 2147483646 h 960"/>
              <a:gd name="T4" fmla="*/ 2147483646 w 3360"/>
              <a:gd name="T5" fmla="*/ 0 h 960"/>
              <a:gd name="T6" fmla="*/ 0 w 3360"/>
              <a:gd name="T7" fmla="*/ 0 h 960"/>
              <a:gd name="T8" fmla="*/ 0 w 3360"/>
              <a:gd name="T9" fmla="*/ 2147483646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0"/>
              <a:gd name="T16" fmla="*/ 0 h 960"/>
              <a:gd name="T17" fmla="*/ 3360 w 3360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0" h="960">
                <a:moveTo>
                  <a:pt x="0" y="960"/>
                </a:moveTo>
                <a:lnTo>
                  <a:pt x="1680" y="960"/>
                </a:lnTo>
                <a:lnTo>
                  <a:pt x="3360" y="0"/>
                </a:lnTo>
                <a:lnTo>
                  <a:pt x="0" y="0"/>
                </a:lnTo>
                <a:lnTo>
                  <a:pt x="0" y="960"/>
                </a:lnTo>
                <a:close/>
              </a:path>
            </a:pathLst>
          </a:custGeom>
          <a:solidFill>
            <a:srgbClr val="FF99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8600"/>
          </a:p>
        </p:txBody>
      </p:sp>
      <p:sp>
        <p:nvSpPr>
          <p:cNvPr id="120876" name="Freeform 44">
            <a:extLst>
              <a:ext uri="{FF2B5EF4-FFF2-40B4-BE49-F238E27FC236}">
                <a16:creationId xmlns="" xmlns:a16="http://schemas.microsoft.com/office/drawing/2014/main" id="{5FA1EF71-C621-4AE0-87A1-A75B031E3267}"/>
              </a:ext>
            </a:extLst>
          </p:cNvPr>
          <p:cNvSpPr>
            <a:spLocks/>
          </p:cNvSpPr>
          <p:nvPr/>
        </p:nvSpPr>
        <p:spPr bwMode="auto">
          <a:xfrm rot="10800000">
            <a:off x="6585984" y="6086968"/>
            <a:ext cx="9416016" cy="3093384"/>
          </a:xfrm>
          <a:custGeom>
            <a:avLst/>
            <a:gdLst>
              <a:gd name="T0" fmla="*/ 0 w 3360"/>
              <a:gd name="T1" fmla="*/ 2147483646 h 960"/>
              <a:gd name="T2" fmla="*/ 2147483646 w 3360"/>
              <a:gd name="T3" fmla="*/ 2147483646 h 960"/>
              <a:gd name="T4" fmla="*/ 2147483646 w 3360"/>
              <a:gd name="T5" fmla="*/ 0 h 960"/>
              <a:gd name="T6" fmla="*/ 0 w 3360"/>
              <a:gd name="T7" fmla="*/ 0 h 960"/>
              <a:gd name="T8" fmla="*/ 0 w 3360"/>
              <a:gd name="T9" fmla="*/ 2147483646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0"/>
              <a:gd name="T16" fmla="*/ 0 h 960"/>
              <a:gd name="T17" fmla="*/ 3360 w 3360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0" h="960">
                <a:moveTo>
                  <a:pt x="0" y="960"/>
                </a:moveTo>
                <a:lnTo>
                  <a:pt x="1680" y="960"/>
                </a:lnTo>
                <a:lnTo>
                  <a:pt x="3360" y="0"/>
                </a:lnTo>
                <a:lnTo>
                  <a:pt x="0" y="0"/>
                </a:lnTo>
                <a:lnTo>
                  <a:pt x="0" y="960"/>
                </a:lnTo>
                <a:close/>
              </a:path>
            </a:pathLst>
          </a:custGeom>
          <a:solidFill>
            <a:srgbClr val="82F86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US" sz="8600"/>
          </a:p>
        </p:txBody>
      </p:sp>
      <p:sp>
        <p:nvSpPr>
          <p:cNvPr id="15381" name="Text Box 21">
            <a:extLst>
              <a:ext uri="{FF2B5EF4-FFF2-40B4-BE49-F238E27FC236}">
                <a16:creationId xmlns="" xmlns:a16="http://schemas.microsoft.com/office/drawing/2014/main" id="{36B720F7-E80F-4FBC-BF2C-A28730AF9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1050" y="5219701"/>
            <a:ext cx="338554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.VnTimeH" panose="020B7200000000000000" pitchFamily="34" charset="0"/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2" name="Text Box 22">
                <a:extLst>
                  <a:ext uri="{FF2B5EF4-FFF2-40B4-BE49-F238E27FC236}">
                    <a16:creationId xmlns="" xmlns:a16="http://schemas.microsoft.com/office/drawing/2014/main" id="{CE7B4D28-5DDD-42B0-91E2-D85340F344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83766" y="1607403"/>
                <a:ext cx="15323634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>
                    <a:solidFill>
                      <a:srgbClr val="0000FF"/>
                    </a:solidFill>
                  </a:rPr>
                  <a:t>Cho </a:t>
                </a:r>
                <a:r>
                  <a:rPr lang="en-US" altLang="en-US" sz="4800" dirty="0" err="1">
                    <a:solidFill>
                      <a:srgbClr val="0000FF"/>
                    </a:solidFill>
                  </a:rPr>
                  <a:t>hình</a:t>
                </a:r>
                <a:r>
                  <a:rPr lang="en-US" alt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0000FF"/>
                    </a:solidFill>
                  </a:rPr>
                  <a:t>chữ</a:t>
                </a:r>
                <a:r>
                  <a:rPr lang="en-US" alt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0000FF"/>
                    </a:solidFill>
                  </a:rPr>
                  <a:t>nhật</a:t>
                </a:r>
                <a:r>
                  <a:rPr lang="en-US" alt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alt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0000FF"/>
                    </a:solidFill>
                  </a:rPr>
                  <a:t>như</a:t>
                </a:r>
                <a:r>
                  <a:rPr lang="en-US" alt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0000FF"/>
                    </a:solidFill>
                  </a:rPr>
                  <a:t>hình</a:t>
                </a:r>
                <a:r>
                  <a:rPr lang="en-US" alt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0000FF"/>
                    </a:solidFill>
                  </a:rPr>
                  <a:t>vẽ</a:t>
                </a:r>
                <a:r>
                  <a:rPr lang="en-US" altLang="en-US" sz="4800" dirty="0">
                    <a:solidFill>
                      <a:srgbClr val="0000FF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6392" name="Text Box 22">
                <a:extLst>
                  <a:ext uri="{FF2B5EF4-FFF2-40B4-BE49-F238E27FC236}">
                    <a16:creationId xmlns:a16="http://schemas.microsoft.com/office/drawing/2014/main" id="{CE7B4D28-5DDD-42B0-91E2-D85340F34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3766" y="1607403"/>
                <a:ext cx="15323634" cy="830997"/>
              </a:xfrm>
              <a:prstGeom prst="rect">
                <a:avLst/>
              </a:prstGeom>
              <a:blipFill>
                <a:blip r:embed="rId3"/>
                <a:stretch>
                  <a:fillRect l="-1830" t="-17647" b="-37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22">
                <a:extLst>
                  <a:ext uri="{FF2B5EF4-FFF2-40B4-BE49-F238E27FC236}">
                    <a16:creationId xmlns="" xmlns:a16="http://schemas.microsoft.com/office/drawing/2014/main" id="{8770F486-04CC-41A2-870E-9165A1D63E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0418" y="9508318"/>
                <a:ext cx="15323634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 err="1">
                    <a:solidFill>
                      <a:srgbClr val="0000CC"/>
                    </a:solidFill>
                  </a:rPr>
                  <a:t>Chứng</a:t>
                </a:r>
                <a:r>
                  <a:rPr lang="en-US" altLang="en-US" sz="48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0000CC"/>
                    </a:solidFill>
                  </a:rPr>
                  <a:t>minh</a:t>
                </a:r>
                <a:r>
                  <a:rPr lang="en-US" altLang="en-US" sz="48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0000CC"/>
                    </a:solidFill>
                  </a:rPr>
                  <a:t>các</a:t>
                </a:r>
                <a:r>
                  <a:rPr lang="en-US" altLang="en-US" sz="48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0000CC"/>
                    </a:solidFill>
                  </a:rPr>
                  <a:t>hình</a:t>
                </a:r>
                <a:r>
                  <a:rPr lang="en-US" altLang="en-US" sz="4800" dirty="0">
                    <a:solidFill>
                      <a:srgbClr val="0000CC"/>
                    </a:solidFill>
                  </a:rPr>
                  <a:t> thang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𝐴𝐸𝐼𝐵</m:t>
                    </m:r>
                    <m:r>
                      <a:rPr lang="en-US" altLang="en-US" sz="48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8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𝐶𝐹𝐼𝐷</m:t>
                    </m:r>
                    <m:r>
                      <a:rPr lang="en-US" altLang="en-US" sz="48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800" dirty="0" err="1">
                    <a:solidFill>
                      <a:srgbClr val="0000CC"/>
                    </a:solidFill>
                  </a:rPr>
                  <a:t>bằng</a:t>
                </a:r>
                <a:r>
                  <a:rPr lang="en-US" altLang="en-US" sz="48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800" dirty="0" err="1" smtClean="0">
                    <a:solidFill>
                      <a:srgbClr val="0000CC"/>
                    </a:solidFill>
                  </a:rPr>
                  <a:t>nhau</a:t>
                </a:r>
                <a:r>
                  <a:rPr lang="en-US" altLang="en-US" sz="4800" dirty="0">
                    <a:solidFill>
                      <a:srgbClr val="0000CC"/>
                    </a:solidFill>
                  </a:rPr>
                  <a:t>?</a:t>
                </a:r>
                <a:endParaRPr lang="en-US" altLang="en-US" sz="4800" dirty="0"/>
              </a:p>
            </p:txBody>
          </p:sp>
        </mc:Choice>
        <mc:Fallback>
          <p:sp>
            <p:nvSpPr>
              <p:cNvPr id="21" name="Text Box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770F486-04CC-41A2-870E-9165A1D63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0418" y="9508318"/>
                <a:ext cx="15323634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830" t="-17647" b="-37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22">
            <a:extLst>
              <a:ext uri="{FF2B5EF4-FFF2-40B4-BE49-F238E27FC236}">
                <a16:creationId xmlns="" xmlns:a16="http://schemas.microsoft.com/office/drawing/2014/main" id="{C9DC1B64-827D-4150-B886-4BC2A31BD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883" y="10611392"/>
            <a:ext cx="153236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 err="1">
                <a:solidFill>
                  <a:srgbClr val="0000CC"/>
                </a:solidFill>
              </a:rPr>
              <a:t>Bài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làm</a:t>
            </a:r>
            <a:r>
              <a:rPr lang="en-US" altLang="en-US" sz="4800" dirty="0">
                <a:solidFill>
                  <a:srgbClr val="0000CC"/>
                </a:solidFill>
              </a:rPr>
              <a:t>:</a:t>
            </a:r>
            <a:endParaRPr lang="en-US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8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900"/>
                                        <p:tgtEl>
                                          <p:spTgt spid="12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200"/>
                                        <p:tgtEl>
                                          <p:spTgt spid="12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  <p:bldP spid="120837" grpId="0"/>
      <p:bldP spid="15381" grpId="0"/>
      <p:bldP spid="16392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="" xmlns:a16="http://schemas.microsoft.com/office/drawing/2014/main" id="{4BCEC684-A066-4A86-92C8-CCC13AC51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733800"/>
            <a:ext cx="16725900" cy="932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/>
              <a:t>Qua </a:t>
            </a:r>
            <a:r>
              <a:rPr lang="en-US" altLang="en-US" sz="4800" dirty="0" err="1"/>
              <a:t>bài</a:t>
            </a:r>
            <a:r>
              <a:rPr lang="en-US" altLang="en-US" sz="4800" dirty="0"/>
              <a:t> </a:t>
            </a:r>
            <a:r>
              <a:rPr lang="en-US" altLang="en-US" sz="4800" dirty="0" err="1"/>
              <a:t>này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cần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i="1" u="sng" dirty="0" err="1">
                <a:solidFill>
                  <a:srgbClr val="E51A05"/>
                </a:solidFill>
              </a:rPr>
              <a:t>nắm</a:t>
            </a:r>
            <a:r>
              <a:rPr lang="en-US" altLang="en-US" sz="4800" i="1" u="sng" dirty="0">
                <a:solidFill>
                  <a:srgbClr val="E51A05"/>
                </a:solidFill>
              </a:rPr>
              <a:t> </a:t>
            </a:r>
            <a:r>
              <a:rPr lang="en-US" altLang="en-US" sz="4800" i="1" u="sng" dirty="0" err="1">
                <a:solidFill>
                  <a:srgbClr val="E51A05"/>
                </a:solidFill>
              </a:rPr>
              <a:t>được</a:t>
            </a:r>
            <a:r>
              <a:rPr lang="en-US" altLang="en-US" sz="4800" dirty="0">
                <a:solidFill>
                  <a:srgbClr val="0000CC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CC"/>
                </a:solidFill>
              </a:rPr>
              <a:t>     1) ĐN </a:t>
            </a:r>
            <a:r>
              <a:rPr lang="en-US" altLang="en-US" sz="4800" dirty="0" err="1">
                <a:solidFill>
                  <a:srgbClr val="0000CC"/>
                </a:solidFill>
              </a:rPr>
              <a:t>phép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dời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hình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và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các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tính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chất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của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nó</a:t>
            </a:r>
            <a:r>
              <a:rPr lang="en-US" altLang="en-US" sz="4800" dirty="0">
                <a:solidFill>
                  <a:srgbClr val="0000CC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CC"/>
                </a:solidFill>
              </a:rPr>
              <a:t>     2) ĐN </a:t>
            </a:r>
            <a:r>
              <a:rPr lang="en-US" altLang="en-US" sz="4800" dirty="0" err="1">
                <a:solidFill>
                  <a:srgbClr val="0000CC"/>
                </a:solidFill>
              </a:rPr>
              <a:t>về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hai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hình</a:t>
            </a:r>
            <a:r>
              <a:rPr lang="en-US" altLang="en-US" sz="4800" dirty="0">
                <a:solidFill>
                  <a:srgbClr val="0000CC"/>
                </a:solidFill>
              </a:rPr>
              <a:t> bằng </a:t>
            </a:r>
            <a:r>
              <a:rPr lang="en-US" altLang="en-US" sz="4800" dirty="0" err="1">
                <a:solidFill>
                  <a:srgbClr val="0000CC"/>
                </a:solidFill>
              </a:rPr>
              <a:t>nhau</a:t>
            </a:r>
            <a:r>
              <a:rPr lang="en-US" altLang="en-US" sz="4800" dirty="0">
                <a:solidFill>
                  <a:srgbClr val="0000CC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i="1" u="sng" dirty="0" err="1">
                <a:solidFill>
                  <a:srgbClr val="E51A05"/>
                </a:solidFill>
              </a:rPr>
              <a:t>Làm</a:t>
            </a:r>
            <a:r>
              <a:rPr lang="en-US" altLang="en-US" sz="4800" i="1" u="sng" dirty="0">
                <a:solidFill>
                  <a:srgbClr val="E51A05"/>
                </a:solidFill>
              </a:rPr>
              <a:t> </a:t>
            </a:r>
            <a:r>
              <a:rPr lang="en-US" altLang="en-US" sz="4800" i="1" u="sng" dirty="0" err="1">
                <a:solidFill>
                  <a:srgbClr val="E51A05"/>
                </a:solidFill>
              </a:rPr>
              <a:t>được</a:t>
            </a:r>
            <a:r>
              <a:rPr lang="en-US" altLang="en-US" sz="4800" dirty="0">
                <a:solidFill>
                  <a:srgbClr val="0000CC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CC"/>
                </a:solidFill>
              </a:rPr>
              <a:t>     1)</a:t>
            </a:r>
            <a:r>
              <a:rPr lang="en-US" altLang="en-US" sz="4800" dirty="0" err="1">
                <a:solidFill>
                  <a:srgbClr val="0000CC"/>
                </a:solidFill>
              </a:rPr>
              <a:t>Tìm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ảnh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của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một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điểm</a:t>
            </a:r>
            <a:r>
              <a:rPr lang="en-US" altLang="en-US" sz="4800" dirty="0">
                <a:solidFill>
                  <a:srgbClr val="0000CC"/>
                </a:solidFill>
              </a:rPr>
              <a:t>, </a:t>
            </a:r>
            <a:r>
              <a:rPr lang="en-US" altLang="en-US" sz="4800" dirty="0" err="1">
                <a:solidFill>
                  <a:srgbClr val="0000CC"/>
                </a:solidFill>
              </a:rPr>
              <a:t>một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hình</a:t>
            </a:r>
            <a:r>
              <a:rPr lang="en-US" altLang="en-US" sz="4800" dirty="0">
                <a:solidFill>
                  <a:srgbClr val="0000CC"/>
                </a:solidFill>
              </a:rPr>
              <a:t> qua </a:t>
            </a:r>
            <a:r>
              <a:rPr lang="en-US" altLang="en-US" sz="4800" dirty="0" err="1">
                <a:solidFill>
                  <a:srgbClr val="0000CC"/>
                </a:solidFill>
              </a:rPr>
              <a:t>phép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dời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hình</a:t>
            </a:r>
            <a:r>
              <a:rPr lang="en-US" altLang="en-US" sz="4800" dirty="0">
                <a:solidFill>
                  <a:srgbClr val="0000CC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CC"/>
                </a:solidFill>
              </a:rPr>
              <a:t>     2) </a:t>
            </a:r>
            <a:r>
              <a:rPr lang="en-US" altLang="en-US" sz="4800" dirty="0" err="1">
                <a:solidFill>
                  <a:srgbClr val="0000CC"/>
                </a:solidFill>
              </a:rPr>
              <a:t>Phân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biệt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được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hai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phép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dời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hình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khác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nhau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khi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nào</a:t>
            </a:r>
            <a:r>
              <a:rPr lang="en-US" altLang="en-US" sz="4800" dirty="0">
                <a:solidFill>
                  <a:srgbClr val="0000CC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CC"/>
                </a:solidFill>
              </a:rPr>
              <a:t>     3) </a:t>
            </a:r>
            <a:r>
              <a:rPr lang="en-US" altLang="en-US" sz="4800" dirty="0" err="1">
                <a:solidFill>
                  <a:srgbClr val="0000CC"/>
                </a:solidFill>
              </a:rPr>
              <a:t>Biết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được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mối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quan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hệ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của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phép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dời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hình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và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phép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biến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hình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khác</a:t>
            </a:r>
            <a:r>
              <a:rPr lang="en-US" altLang="en-US" sz="4800" dirty="0">
                <a:solidFill>
                  <a:srgbClr val="0000CC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CC"/>
                </a:solidFill>
              </a:rPr>
              <a:t>     4) </a:t>
            </a:r>
            <a:r>
              <a:rPr lang="en-US" altLang="en-US" sz="4800" dirty="0" err="1">
                <a:solidFill>
                  <a:srgbClr val="0000CC"/>
                </a:solidFill>
              </a:rPr>
              <a:t>Biết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xác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định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phép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dời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hình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khi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biết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ảnh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và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tạo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ảnh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="" xmlns:a16="http://schemas.microsoft.com/office/drawing/2014/main" id="{B4555E76-8800-4841-B836-F6B7C8F0F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555750"/>
            <a:ext cx="167640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600" dirty="0">
                <a:solidFill>
                  <a:srgbClr val="FF0066"/>
                </a:solidFill>
              </a:rPr>
              <a:t> KHÁI NIỆM VỀ PHÉP DỜI HÌNH VÀ HAI HÌNH BẰNG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9429" y="8632600"/>
            <a:ext cx="22132810" cy="4442456"/>
            <a:chOff x="1209586" y="7017843"/>
            <a:chExt cx="22135691" cy="646955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10337457"/>
              <a:ext cx="22135691" cy="3149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359832" y="7017843"/>
              <a:ext cx="3381906" cy="4842103"/>
              <a:chOff x="1359832" y="7017843"/>
              <a:chExt cx="3381906" cy="484210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457160" y="9575368"/>
                <a:ext cx="1201624" cy="336753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00170" y="10516321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359832" y="10871523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266513" cy="7870599"/>
            <a:chOff x="992187" y="2564544"/>
            <a:chExt cx="22233232" cy="405903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25362" y="263795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5">
                <a:extLst>
                  <a:ext uri="{FF2B5EF4-FFF2-40B4-BE49-F238E27FC236}">
                    <a16:creationId xmlns="" xmlns:a16="http://schemas.microsoft.com/office/drawing/2014/main" id="{5F96ED53-44FB-4CA1-B5CE-D5389D4EA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7574" y="4346720"/>
                <a:ext cx="18770238" cy="4247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60588" algn="l"/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60588" algn="l"/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60588" algn="l"/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60588" algn="l"/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60588" algn="l"/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60588" algn="l"/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60588" algn="l"/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60588" algn="l"/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60588" algn="l"/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>
                    <a:tab pos="2160588" algn="l"/>
                    <a:tab pos="3600450" algn="l"/>
                    <a:tab pos="5040313" algn="l"/>
                  </a:tabLst>
                </a:pP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Tính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chất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nào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sau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đây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không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phải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tính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chất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phép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dời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hình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Times New Roman" panose="02020603050405020304" pitchFamily="18" charset="0"/>
                  </a:rPr>
                  <a:t> ?</a:t>
                </a:r>
                <a:endParaRPr kumimoji="0" lang="en-US" altLang="en-US" sz="8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60588" algn="l"/>
                    <a:tab pos="3600450" algn="l"/>
                    <a:tab pos="5040313" algn="l"/>
                  </a:tabLst>
                </a:pP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A.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Biến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ba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điểm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thành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ba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điểm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thẳng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hàng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bảo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toàn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thứ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tự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.</a:t>
                </a:r>
                <a:endParaRPr kumimoji="0" lang="en-US" altLang="en-US" sz="8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60588" algn="l"/>
                    <a:tab pos="3600450" algn="l"/>
                    <a:tab pos="5040313" algn="l"/>
                  </a:tabLst>
                </a:pP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B.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Biến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đường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tròn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thành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đường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tròn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bằng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nó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.</a:t>
                </a:r>
                <a:endParaRPr kumimoji="0" lang="en-US" altLang="en-US" sz="8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60588" algn="l"/>
                    <a:tab pos="3600450" algn="l"/>
                    <a:tab pos="5040313" algn="l"/>
                  </a:tabLst>
                </a:pP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C.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Biến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tam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giác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thành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tam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giác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bằng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nó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.</a:t>
                </a:r>
                <a:endParaRPr kumimoji="0" lang="en-US" altLang="en-US" sz="8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60588" algn="l"/>
                    <a:tab pos="3600450" algn="l"/>
                    <a:tab pos="5040313" algn="l"/>
                  </a:tabLst>
                </a:pP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D.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Biến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đoạn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thẳng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thành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đoạn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thẳng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độ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dài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gấp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5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2020</m:t>
                    </m:r>
                  </m:oMath>
                </a14:m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lần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u Văn An (Uni)" charset="0"/>
                    <a:ea typeface="Calibri" panose="020F0502020204030204" pitchFamily="34" charset="0"/>
                  </a:rPr>
                  <a:t>.</a:t>
                </a:r>
                <a:endParaRPr kumimoji="0" lang="en-US" altLang="en-US" sz="7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5F96ED53-44FB-4CA1-B5CE-D5389D4EA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7574" y="4346720"/>
                <a:ext cx="18770238" cy="4247317"/>
              </a:xfrm>
              <a:prstGeom prst="rect">
                <a:avLst/>
              </a:prstGeom>
              <a:blipFill>
                <a:blip r:embed="rId4"/>
                <a:stretch>
                  <a:fillRect l="-1754" t="-3443" b="-83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="" xmlns:a16="http://schemas.microsoft.com/office/drawing/2014/main" id="{1C0C3260-D53B-4ED0-8AF9-F031439045C4}"/>
              </a:ext>
            </a:extLst>
          </p:cNvPr>
          <p:cNvSpPr/>
          <p:nvPr/>
        </p:nvSpPr>
        <p:spPr>
          <a:xfrm>
            <a:off x="2682191" y="80714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" grpId="0"/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9501445"/>
            <a:ext cx="22136901" cy="3985092"/>
            <a:chOff x="1205494" y="6941449"/>
            <a:chExt cx="22139783" cy="6545951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49"/>
              <a:ext cx="5044968" cy="1883369"/>
              <a:chOff x="1205494" y="6941449"/>
              <a:chExt cx="5044968" cy="1883369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982131" y="5863479"/>
                <a:ext cx="1806975" cy="39629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287546" y="7102116"/>
                <a:ext cx="3962916" cy="1365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5"/>
                <a:ext cx="810466" cy="1806974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05495" y="7017843"/>
                <a:ext cx="1097293" cy="180697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683004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0" lv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tabLst>
                  <a:tab pos="630555" algn="l"/>
                </a:tabLst>
              </a:pP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Phép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dời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hình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không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bảo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toàn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yếu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tố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nào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sau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đây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?</a:t>
              </a:r>
              <a:r>
                <a:rPr lang="en-US" sz="5400" b="1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endParaRPr lang="en-US" sz="5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180340" algn="l"/>
                  <a:tab pos="629920" algn="l"/>
                  <a:tab pos="720090" algn="l"/>
                  <a:tab pos="2160270" algn="l"/>
                  <a:tab pos="3240405" algn="l"/>
                  <a:tab pos="3600450" algn="l"/>
                  <a:tab pos="4680585" algn="l"/>
                  <a:tab pos="5040630" algn="l"/>
                  <a:tab pos="5220970" algn="l"/>
                </a:tabLst>
              </a:pPr>
              <a:r>
                <a:rPr lang="en-US" sz="5400" b="1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		A.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Khoảng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cách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giữa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hai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điểm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.</a:t>
              </a:r>
              <a:r>
                <a:rPr lang="en-US" sz="5400" b="1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	B.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Tọa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độ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của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điểm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.</a:t>
              </a:r>
              <a:r>
                <a:rPr lang="en-US" sz="5400" b="1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	</a:t>
              </a:r>
              <a:endParaRPr lang="en-US" sz="5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180340" algn="l"/>
                  <a:tab pos="629920" algn="l"/>
                  <a:tab pos="720090" algn="l"/>
                  <a:tab pos="2160270" algn="l"/>
                  <a:tab pos="3240405" algn="l"/>
                  <a:tab pos="3600450" algn="l"/>
                  <a:tab pos="4680585" algn="l"/>
                  <a:tab pos="5040630" algn="l"/>
                  <a:tab pos="5220970" algn="l"/>
                </a:tabLst>
              </a:pPr>
              <a:r>
                <a:rPr lang="en-US" sz="5400" b="1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		C.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Diện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tích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.			</a:t>
              </a:r>
              <a:r>
                <a:rPr lang="en-US" sz="5400" b="1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			D.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Thứ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tự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ba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điểm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thẳng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40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hàng</a:t>
              </a:r>
              <a:r>
                <a:rPr lang="en-US" sz="54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.</a:t>
              </a:r>
              <a:endParaRPr lang="en-US" sz="5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E3CA129F-DBD9-46F0-9E11-6D1E4BDC0236}"/>
              </a:ext>
            </a:extLst>
          </p:cNvPr>
          <p:cNvSpPr/>
          <p:nvPr/>
        </p:nvSpPr>
        <p:spPr>
          <a:xfrm>
            <a:off x="11203281" y="51054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0" lvl="0" algn="just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</a:pPr>
              <a:r>
                <a:rPr lang="en-US" sz="4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	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Hợp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thành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của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hai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phép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tịnh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tiến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là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phép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nào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dưới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đây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?</a:t>
              </a:r>
              <a:endParaRPr lang="en-US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4008867" lvl="3" indent="-742950">
                <a:buAutoNum type="alphaUcPeriod"/>
              </a:pP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Phép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đối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xứng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trục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.		</a:t>
              </a:r>
              <a:r>
                <a:rPr lang="en-US" sz="5000" b="1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B.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Phép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đối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xứng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tâm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.	</a:t>
              </a:r>
            </a:p>
            <a:p>
              <a:pPr lvl="3"/>
              <a:r>
                <a:rPr lang="en-US" sz="5000" b="1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C.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Phép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tịnh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tiến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.		</a:t>
              </a:r>
              <a:r>
                <a:rPr lang="vi-VN" sz="5000" dirty="0" smtClean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	</a:t>
              </a:r>
              <a:r>
                <a:rPr lang="en-US" sz="5000" b="1" dirty="0" smtClean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D</a:t>
              </a:r>
              <a:r>
                <a:rPr lang="en-US" sz="5000" b="1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. </a:t>
              </a:r>
              <a:r>
                <a:rPr lang="en-US" sz="5000" dirty="0" err="1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Phép</a:t>
              </a:r>
              <a:r>
                <a:rPr lang="en-US" sz="5000" dirty="0">
                  <a:solidFill>
                    <a:schemeClr val="tx1"/>
                  </a:solidFill>
                  <a:effectLst/>
                  <a:latin typeface="Chu Văn An (Uni)"/>
                  <a:ea typeface="Times New Roman" panose="02020603050405020304" pitchFamily="18" charset="0"/>
                </a:rPr>
                <a:t> quay</a:t>
              </a:r>
              <a:r>
                <a:rPr lang="en-US" sz="5000" dirty="0">
                  <a:effectLst/>
                  <a:latin typeface="Chu Văn An (Uni)"/>
                  <a:ea typeface="Times New Roman" panose="02020603050405020304" pitchFamily="18" charset="0"/>
                </a:rPr>
                <a:t>.</a:t>
              </a:r>
              <a:endParaRPr lang="en-US" sz="50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3423247" y="46482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8611" y="2042554"/>
            <a:ext cx="23443614" cy="5371257"/>
            <a:chOff x="992187" y="2261512"/>
            <a:chExt cx="22402468" cy="39856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ounded Rectangle 133"/>
                <p:cNvSpPr/>
                <p:nvPr/>
              </p:nvSpPr>
              <p:spPr bwMode="auto">
                <a:xfrm>
                  <a:off x="1194598" y="2261512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2177060">
                    <a:defRPr/>
                  </a:pPr>
                  <a:r>
                    <a:rPr lang="en-US" sz="3600" dirty="0">
                      <a:solidFill>
                        <a:schemeClr val="tx1"/>
                      </a:solidFill>
                    </a:rPr>
                    <a:t>   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Trong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mặt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phẳng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𝑂𝑥𝑦</m:t>
                      </m:r>
                    </m:oMath>
                  </a14:m>
                  <a:r>
                    <a:rPr lang="en-US" sz="5000" dirty="0">
                      <a:solidFill>
                        <a:schemeClr val="tx1"/>
                      </a:solidFill>
                    </a:rPr>
                    <a:t>,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cho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điểm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5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(2;−1).</m:t>
                      </m:r>
                    </m:oMath>
                  </a14:m>
                  <a:endParaRPr lang="en-US" sz="5000" dirty="0">
                    <a:solidFill>
                      <a:schemeClr val="tx1"/>
                    </a:solidFill>
                  </a:endParaRPr>
                </a:p>
                <a:p>
                  <a:pPr defTabSz="2177060">
                    <a:defRPr/>
                  </a:pPr>
                  <a:r>
                    <a:rPr lang="en-US" sz="5000" dirty="0">
                      <a:solidFill>
                        <a:schemeClr val="tx1"/>
                      </a:solidFill>
                    </a:rPr>
                    <a:t>  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Tìm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ảnh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của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A qua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dời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hình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có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được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bằng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cách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thực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hiện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liên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liên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tiếp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tịnh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tiến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theo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5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5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;1)</m:t>
                      </m:r>
                    </m:oMath>
                  </a14:m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và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quay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tâm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a14:m>
                  <a:r>
                    <a:rPr lang="en-US" sz="5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5000" dirty="0" err="1">
                      <a:solidFill>
                        <a:schemeClr val="tx1"/>
                      </a:solidFill>
                    </a:rPr>
                    <a:t>góc</a:t>
                  </a:r>
                  <a:r>
                    <a:rPr lang="en-US" sz="5000" dirty="0">
                      <a:solidFill>
                        <a:schemeClr val="tx1"/>
                      </a:solidFill>
                    </a:rPr>
                    <a:t> quay </a:t>
                  </a:r>
                  <a14:m>
                    <m:oMath xmlns:m="http://schemas.openxmlformats.org/officeDocument/2006/math">
                      <m:r>
                        <a:rPr lang="en-US" sz="5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−90</m:t>
                      </m:r>
                      <m:r>
                        <a:rPr lang="en-US" sz="500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</m:oMath>
                  </a14:m>
                  <a:r>
                    <a:rPr lang="en-US" sz="5000" dirty="0">
                      <a:solidFill>
                        <a:schemeClr val="tx1"/>
                      </a:solidFill>
                    </a:rPr>
                    <a:t>?</a:t>
                  </a:r>
                  <a:endParaRPr lang="en-US" sz="5000" baseline="30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Rounded 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94598" y="2261512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99129" y="6193903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(−5;0)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129" y="6193903"/>
                <a:ext cx="4388542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0" y="6209497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(0;5)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0" y="6209497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241394" y="6298616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(0;−5)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1394" y="6298616"/>
                <a:ext cx="444710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49010" y="6298615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(5;0)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9010" y="6298615"/>
                <a:ext cx="402346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3721351" y="61722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8AE37259-5ACB-46FF-938F-7121CF32368F}"/>
              </a:ext>
            </a:extLst>
          </p:cNvPr>
          <p:cNvGrpSpPr/>
          <p:nvPr/>
        </p:nvGrpSpPr>
        <p:grpSpPr>
          <a:xfrm>
            <a:off x="1205338" y="8361202"/>
            <a:ext cx="22136901" cy="5354798"/>
            <a:chOff x="1205494" y="6907008"/>
            <a:chExt cx="22139783" cy="65803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7" name="Rounded Rectangle 124">
                  <a:extLst>
                    <a:ext uri="{FF2B5EF4-FFF2-40B4-BE49-F238E27FC236}">
                      <a16:creationId xmlns="" xmlns:a16="http://schemas.microsoft.com/office/drawing/2014/main" id="{D650328D-BA55-43D7-899F-9D2D00469F4D}"/>
                    </a:ext>
                  </a:extLst>
                </p:cNvPr>
                <p:cNvSpPr/>
                <p:nvPr/>
              </p:nvSpPr>
              <p:spPr>
                <a:xfrm>
                  <a:off x="1209586" y="6907008"/>
                  <a:ext cx="22135691" cy="6580391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2"/>
                  <a:r>
                    <a:rPr lang="en-US" sz="4800" dirty="0" smtClean="0">
                      <a:solidFill>
                        <a:schemeClr val="tx1"/>
                      </a:solidFill>
                    </a:rPr>
                    <a:t>Gọi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là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ảnh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của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 qua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tịnh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tiến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theo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véc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tơ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;1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suy ra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’(5;0).</m:t>
                      </m:r>
                    </m:oMath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  <a:p>
                  <a:pPr lvl="2"/>
                  <a:r>
                    <a:rPr lang="en-US" sz="4800" dirty="0" err="1">
                      <a:solidFill>
                        <a:schemeClr val="tx1"/>
                      </a:solidFill>
                    </a:rPr>
                    <a:t>Gọi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’’ </m:t>
                      </m:r>
                    </m:oMath>
                  </a14:m>
                  <a:r>
                    <a:rPr lang="en-US" sz="4800" dirty="0" err="1">
                      <a:solidFill>
                        <a:schemeClr val="tx1"/>
                      </a:solidFill>
                    </a:rPr>
                    <a:t>là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ảnh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của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 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qua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quay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tâm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O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góc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quay </a:t>
                  </a:r>
                  <a14:m>
                    <m:oMath xmlns:m="http://schemas.openxmlformats.org/officeDocument/2006/math">
                      <m:r>
                        <a:rPr lang="en-US" sz="4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4800" i="1" baseline="30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</m:oMath>
                  </a14:m>
                  <a:r>
                    <a:rPr lang="en-US" sz="4800" baseline="30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. Khi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đó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’’(0;−5)</m:t>
                      </m:r>
                    </m:oMath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  <a:p>
                  <a:pPr lvl="2"/>
                  <a:r>
                    <a:rPr lang="en-US" sz="4800" dirty="0" err="1">
                      <a:solidFill>
                        <a:schemeClr val="tx1"/>
                      </a:solidFill>
                    </a:rPr>
                    <a:t>Vậy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ảnh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của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 qua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biến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hình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cần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tìm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là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’’(0;−5).</m:t>
                      </m:r>
                    </m:oMath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7" name="Rounded Rectangle 124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D650328D-BA55-43D7-899F-9D2D00469F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9586" y="6907008"/>
                  <a:ext cx="22135691" cy="6580391"/>
                </a:xfrm>
                <a:prstGeom prst="roundRect">
                  <a:avLst>
                    <a:gd name="adj" fmla="val 2239"/>
                  </a:avLst>
                </a:prstGeom>
                <a:blipFill rotWithShape="0">
                  <a:blip r:embed="rId8"/>
                  <a:stretch>
                    <a:fillRect/>
                  </a:stretch>
                </a:blip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8" name="Group 87">
              <a:extLst>
                <a:ext uri="{FF2B5EF4-FFF2-40B4-BE49-F238E27FC236}">
                  <a16:creationId xmlns="" xmlns:a16="http://schemas.microsoft.com/office/drawing/2014/main" id="{E62472D6-E30A-4727-906E-FE8DDFA97678}"/>
                </a:ext>
              </a:extLst>
            </p:cNvPr>
            <p:cNvGrpSpPr/>
            <p:nvPr/>
          </p:nvGrpSpPr>
          <p:grpSpPr>
            <a:xfrm>
              <a:off x="1205494" y="6941415"/>
              <a:ext cx="3909053" cy="1021194"/>
              <a:chOff x="1205494" y="6941415"/>
              <a:chExt cx="3909053" cy="1021194"/>
            </a:xfrm>
          </p:grpSpPr>
          <p:sp>
            <p:nvSpPr>
              <p:cNvPr id="89" name="Freeform 20">
                <a:extLst>
                  <a:ext uri="{FF2B5EF4-FFF2-40B4-BE49-F238E27FC236}">
                    <a16:creationId xmlns="" xmlns:a16="http://schemas.microsoft.com/office/drawing/2014/main" id="{D1043513-8D5E-4575-979F-BE85B280B8B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="" xmlns:a16="http://schemas.microsoft.com/office/drawing/2014/main" id="{9668F7F2-E48D-47B4-AA11-A33AC7F47B1D}"/>
                  </a:ext>
                </a:extLst>
              </p:cNvPr>
              <p:cNvSpPr txBox="1"/>
              <p:nvPr/>
            </p:nvSpPr>
            <p:spPr>
              <a:xfrm>
                <a:off x="2057666" y="6941415"/>
                <a:ext cx="3056881" cy="1021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Round Diagonal Corner Rectangle 128">
                <a:extLst>
                  <a:ext uri="{FF2B5EF4-FFF2-40B4-BE49-F238E27FC236}">
                    <a16:creationId xmlns="" xmlns:a16="http://schemas.microsoft.com/office/drawing/2014/main" id="{FC5132A4-AE0C-4DE6-91C7-98696960BD1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2" name="Freeform 15">
                <a:extLst>
                  <a:ext uri="{FF2B5EF4-FFF2-40B4-BE49-F238E27FC236}">
                    <a16:creationId xmlns="" xmlns:a16="http://schemas.microsoft.com/office/drawing/2014/main" id="{76D1FE45-E9F3-42BD-A2CC-142C4FDAE7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E497CFB-784C-4008-8B8E-ADAF6F1D652D}"/>
                  </a:ext>
                </a:extLst>
              </p:cNvPr>
              <p:cNvSpPr/>
              <p:nvPr/>
            </p:nvSpPr>
            <p:spPr>
              <a:xfrm>
                <a:off x="18041127" y="124910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E497CFB-784C-4008-8B8E-ADAF6F1D65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1127" y="12491088"/>
                <a:ext cx="250056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8" grpId="0" animBg="1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22AC6439-E002-448F-A375-1AE4701DC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2100" y="1531203"/>
            <a:ext cx="762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u="sng" dirty="0" err="1">
                <a:solidFill>
                  <a:srgbClr val="0000CC"/>
                </a:solidFill>
              </a:rPr>
              <a:t>Kiểm</a:t>
            </a:r>
            <a:r>
              <a:rPr lang="en-US" altLang="en-US" sz="4800" u="sng" dirty="0">
                <a:solidFill>
                  <a:srgbClr val="0000CC"/>
                </a:solidFill>
              </a:rPr>
              <a:t> </a:t>
            </a:r>
            <a:r>
              <a:rPr lang="en-US" altLang="en-US" sz="4800" u="sng" dirty="0" err="1">
                <a:solidFill>
                  <a:srgbClr val="0000CC"/>
                </a:solidFill>
              </a:rPr>
              <a:t>tra</a:t>
            </a:r>
            <a:r>
              <a:rPr lang="en-US" altLang="en-US" sz="4800" u="sng" dirty="0">
                <a:solidFill>
                  <a:srgbClr val="0000CC"/>
                </a:solidFill>
              </a:rPr>
              <a:t> </a:t>
            </a:r>
            <a:r>
              <a:rPr lang="en-US" altLang="en-US" sz="4800" u="sng" dirty="0" err="1">
                <a:solidFill>
                  <a:srgbClr val="0000CC"/>
                </a:solidFill>
              </a:rPr>
              <a:t>bài</a:t>
            </a:r>
            <a:r>
              <a:rPr lang="en-US" altLang="en-US" sz="4800" u="sng" dirty="0">
                <a:solidFill>
                  <a:srgbClr val="0000CC"/>
                </a:solidFill>
              </a:rPr>
              <a:t> </a:t>
            </a:r>
            <a:r>
              <a:rPr lang="en-US" altLang="en-US" sz="4800" u="sng" dirty="0" err="1">
                <a:solidFill>
                  <a:srgbClr val="0000CC"/>
                </a:solidFill>
              </a:rPr>
              <a:t>cũ</a:t>
            </a:r>
            <a:r>
              <a:rPr lang="en-US" altLang="en-US" sz="4800" u="sng" dirty="0">
                <a:solidFill>
                  <a:srgbClr val="0000CC"/>
                </a:solidFill>
              </a:rPr>
              <a:t>:</a:t>
            </a:r>
            <a:r>
              <a:rPr lang="en-US" altLang="en-US" sz="4800" u="sng" dirty="0"/>
              <a:t>       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A6F281F2-0572-4F4E-87DA-108A6CDDE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-32316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34820" name="Text Box 4">
            <a:extLst>
              <a:ext uri="{FF2B5EF4-FFF2-40B4-BE49-F238E27FC236}">
                <a16:creationId xmlns="" xmlns:a16="http://schemas.microsoft.com/office/drawing/2014/main" id="{7FEC25B3-C4A9-4939-A195-6798E8793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943600"/>
            <a:ext cx="14135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/>
              <a:t>+ </a:t>
            </a:r>
            <a:r>
              <a:rPr lang="en-US" altLang="en-US" sz="4800" dirty="0" err="1"/>
              <a:t>Bảo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toàn</a:t>
            </a:r>
            <a:r>
              <a:rPr lang="en-US" altLang="en-US" sz="4800" dirty="0"/>
              <a:t> </a:t>
            </a:r>
            <a:r>
              <a:rPr lang="en-US" altLang="en-US" sz="4800" dirty="0" err="1"/>
              <a:t>khoảng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cách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giữa</a:t>
            </a:r>
            <a:r>
              <a:rPr lang="en-US" altLang="en-US" sz="4800" dirty="0"/>
              <a:t> </a:t>
            </a:r>
            <a:r>
              <a:rPr lang="en-US" altLang="en-US" sz="4800" dirty="0" err="1"/>
              <a:t>hai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điểm</a:t>
            </a:r>
            <a:r>
              <a:rPr lang="en-US" altLang="en-US" sz="4800" dirty="0"/>
              <a:t> </a:t>
            </a:r>
            <a:r>
              <a:rPr lang="en-US" altLang="en-US" sz="4800" dirty="0" err="1"/>
              <a:t>bất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kỳ</a:t>
            </a:r>
            <a:endParaRPr lang="en-US" altLang="en-US" sz="4800" dirty="0"/>
          </a:p>
        </p:txBody>
      </p:sp>
      <p:sp>
        <p:nvSpPr>
          <p:cNvPr id="34821" name="Text Box 5">
            <a:extLst>
              <a:ext uri="{FF2B5EF4-FFF2-40B4-BE49-F238E27FC236}">
                <a16:creationId xmlns="" xmlns:a16="http://schemas.microsoft.com/office/drawing/2014/main" id="{86DCBEB5-EBEC-4973-ADA3-C9C2D084A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521803"/>
            <a:ext cx="1203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i="1" dirty="0">
                <a:solidFill>
                  <a:srgbClr val="FF0000"/>
                </a:solidFill>
              </a:rPr>
              <a:t>1) </a:t>
            </a:r>
            <a:r>
              <a:rPr lang="en-US" altLang="en-US" sz="4800" i="1" dirty="0" err="1">
                <a:solidFill>
                  <a:srgbClr val="FF0000"/>
                </a:solidFill>
              </a:rPr>
              <a:t>Nhắc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lại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các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phép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biến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hình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đã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học</a:t>
            </a:r>
            <a:r>
              <a:rPr lang="en-US" altLang="en-US" sz="4800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="" xmlns:a16="http://schemas.microsoft.com/office/drawing/2014/main" id="{01B1DA08-357B-4D96-9CCC-7ADB686DD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1" y="4838700"/>
            <a:ext cx="150463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i="1" dirty="0">
                <a:solidFill>
                  <a:srgbClr val="FF0000"/>
                </a:solidFill>
              </a:rPr>
              <a:t>2) </a:t>
            </a:r>
            <a:r>
              <a:rPr lang="en-US" altLang="en-US" sz="4800" i="1" dirty="0" err="1">
                <a:solidFill>
                  <a:srgbClr val="FF0000"/>
                </a:solidFill>
              </a:rPr>
              <a:t>Tính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chất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chung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của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các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phép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biến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hình</a:t>
            </a:r>
            <a:r>
              <a:rPr lang="en-US" altLang="en-US" sz="4800" i="1" dirty="0">
                <a:solidFill>
                  <a:srgbClr val="FF0000"/>
                </a:solidFill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</a:rPr>
              <a:t>trên</a:t>
            </a:r>
            <a:r>
              <a:rPr lang="en-US" altLang="en-US" sz="4800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4823" name="Text Box 7">
            <a:extLst>
              <a:ext uri="{FF2B5EF4-FFF2-40B4-BE49-F238E27FC236}">
                <a16:creationId xmlns="" xmlns:a16="http://schemas.microsoft.com/office/drawing/2014/main" id="{47ACDE21-B3DF-48D9-B6BF-1CC48DB35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523" y="7366612"/>
            <a:ext cx="16116300" cy="327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4800" dirty="0"/>
              <a:t>+ </a:t>
            </a:r>
            <a:r>
              <a:rPr lang="en-US" altLang="en-US" sz="4800" dirty="0" err="1"/>
              <a:t>Biến</a:t>
            </a:r>
            <a:r>
              <a:rPr lang="en-US" altLang="en-US" sz="4800" dirty="0"/>
              <a:t>: </a:t>
            </a:r>
            <a:r>
              <a:rPr lang="en-US" altLang="en-US" sz="4800" dirty="0" err="1"/>
              <a:t>đường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thẳng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thành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đường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thẳng</a:t>
            </a:r>
            <a:r>
              <a:rPr lang="en-US" altLang="en-US" sz="4800" dirty="0"/>
              <a:t>,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4800" dirty="0"/>
              <a:t>            </a:t>
            </a:r>
            <a:r>
              <a:rPr lang="en-US" altLang="en-US" sz="4800" dirty="0" err="1" smtClean="0"/>
              <a:t>đoạn</a:t>
            </a:r>
            <a:r>
              <a:rPr lang="en-US" altLang="en-US" sz="4800" dirty="0" smtClean="0"/>
              <a:t> </a:t>
            </a:r>
            <a:r>
              <a:rPr lang="en-US" altLang="en-US" sz="4800" dirty="0" err="1"/>
              <a:t>thẳng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thành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đoạn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thẳng</a:t>
            </a:r>
            <a:r>
              <a:rPr lang="en-US" altLang="en-US" sz="4800" dirty="0"/>
              <a:t> bằng </a:t>
            </a:r>
            <a:r>
              <a:rPr lang="en-US" altLang="en-US" sz="4800" dirty="0" err="1"/>
              <a:t>nó</a:t>
            </a:r>
            <a:r>
              <a:rPr lang="en-US" altLang="en-US" sz="4800" dirty="0"/>
              <a:t>,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4800" dirty="0"/>
              <a:t>            </a:t>
            </a:r>
            <a:r>
              <a:rPr lang="en-US" altLang="en-US" sz="4800" dirty="0" smtClean="0"/>
              <a:t>tam </a:t>
            </a:r>
            <a:r>
              <a:rPr lang="en-US" altLang="en-US" sz="4800" dirty="0" err="1"/>
              <a:t>giác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thành</a:t>
            </a:r>
            <a:r>
              <a:rPr lang="en-US" altLang="en-US" sz="4800" dirty="0"/>
              <a:t> tam </a:t>
            </a:r>
            <a:r>
              <a:rPr lang="en-US" altLang="en-US" sz="4800" dirty="0" err="1"/>
              <a:t>giác</a:t>
            </a:r>
            <a:r>
              <a:rPr lang="en-US" altLang="en-US" sz="4800" dirty="0"/>
              <a:t> </a:t>
            </a:r>
            <a:r>
              <a:rPr lang="en-US" altLang="en-US" sz="4800" dirty="0" err="1"/>
              <a:t>bằng</a:t>
            </a:r>
            <a:r>
              <a:rPr lang="en-US" altLang="en-US" sz="4800" dirty="0"/>
              <a:t> </a:t>
            </a:r>
            <a:r>
              <a:rPr lang="en-US" altLang="en-US" sz="4800" dirty="0" err="1" smtClean="0"/>
              <a:t>nó</a:t>
            </a:r>
            <a:r>
              <a:rPr lang="en-US" altLang="en-US" sz="4800" dirty="0" smtClean="0"/>
              <a:t>, </a:t>
            </a:r>
            <a:endParaRPr lang="en-US" altLang="en-US" sz="4800" dirty="0"/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4800" dirty="0"/>
              <a:t>            </a:t>
            </a:r>
            <a:r>
              <a:rPr lang="en-US" altLang="en-US" sz="4800" dirty="0" err="1" smtClean="0"/>
              <a:t>đường</a:t>
            </a:r>
            <a:r>
              <a:rPr lang="en-US" altLang="en-US" sz="4800" dirty="0" smtClean="0"/>
              <a:t> </a:t>
            </a:r>
            <a:r>
              <a:rPr lang="en-US" altLang="en-US" sz="4800" dirty="0" err="1"/>
              <a:t>tròn</a:t>
            </a:r>
            <a:r>
              <a:rPr lang="en-US" altLang="en-US" sz="4800" dirty="0"/>
              <a:t> </a:t>
            </a:r>
            <a:r>
              <a:rPr lang="en-US" altLang="en-US" sz="4800" dirty="0" err="1" smtClean="0"/>
              <a:t>thành</a:t>
            </a:r>
            <a:r>
              <a:rPr lang="en-US" altLang="en-US" sz="4800" dirty="0" smtClean="0"/>
              <a:t> </a:t>
            </a:r>
            <a:r>
              <a:rPr lang="en-US" altLang="en-US" sz="4800" dirty="0" err="1"/>
              <a:t>đường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tròn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có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cùng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bán</a:t>
            </a:r>
            <a:r>
              <a:rPr lang="en-US" altLang="en-US" sz="4800" dirty="0"/>
              <a:t> </a:t>
            </a:r>
            <a:r>
              <a:rPr lang="en-US" altLang="en-US" sz="4800" dirty="0" err="1"/>
              <a:t>kính</a:t>
            </a:r>
            <a:r>
              <a:rPr lang="en-US" altLang="en-US" sz="4800" dirty="0"/>
              <a:t>.</a:t>
            </a:r>
          </a:p>
        </p:txBody>
      </p:sp>
      <p:sp>
        <p:nvSpPr>
          <p:cNvPr id="34824" name="Text Box 8">
            <a:extLst>
              <a:ext uri="{FF2B5EF4-FFF2-40B4-BE49-F238E27FC236}">
                <a16:creationId xmlns="" xmlns:a16="http://schemas.microsoft.com/office/drawing/2014/main" id="{2EA8C8A0-3774-42A2-B2AB-BFC4ABE71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421559"/>
            <a:ext cx="17373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dirty="0" err="1"/>
              <a:t>Phép</a:t>
            </a:r>
            <a:r>
              <a:rPr lang="en-US" altLang="en-US" sz="4400" dirty="0">
                <a:solidFill>
                  <a:srgbClr val="6600FF"/>
                </a:solidFill>
              </a:rPr>
              <a:t> </a:t>
            </a:r>
            <a:r>
              <a:rPr lang="en-US" altLang="en-US" sz="4400" dirty="0" err="1">
                <a:solidFill>
                  <a:srgbClr val="6600FF"/>
                </a:solidFill>
              </a:rPr>
              <a:t>tịnh</a:t>
            </a:r>
            <a:r>
              <a:rPr lang="en-US" altLang="en-US" sz="4400" dirty="0">
                <a:solidFill>
                  <a:srgbClr val="6600FF"/>
                </a:solidFill>
              </a:rPr>
              <a:t> </a:t>
            </a:r>
            <a:r>
              <a:rPr lang="en-US" altLang="en-US" sz="4400" dirty="0" err="1">
                <a:solidFill>
                  <a:srgbClr val="6600FF"/>
                </a:solidFill>
              </a:rPr>
              <a:t>tiến</a:t>
            </a:r>
            <a:r>
              <a:rPr lang="en-US" altLang="en-US" sz="4400" dirty="0"/>
              <a:t>, </a:t>
            </a:r>
            <a:r>
              <a:rPr lang="en-US" altLang="en-US" sz="4400" dirty="0" err="1"/>
              <a:t>phép</a:t>
            </a:r>
            <a:r>
              <a:rPr lang="en-US" altLang="en-US" sz="4400" dirty="0"/>
              <a:t> </a:t>
            </a:r>
            <a:r>
              <a:rPr lang="en-US" altLang="en-US" sz="4400" dirty="0" err="1">
                <a:solidFill>
                  <a:srgbClr val="6600FF"/>
                </a:solidFill>
              </a:rPr>
              <a:t>đối</a:t>
            </a:r>
            <a:r>
              <a:rPr lang="en-US" altLang="en-US" sz="4400" dirty="0">
                <a:solidFill>
                  <a:srgbClr val="6600FF"/>
                </a:solidFill>
              </a:rPr>
              <a:t> </a:t>
            </a:r>
            <a:r>
              <a:rPr lang="en-US" altLang="en-US" sz="4400" dirty="0" err="1">
                <a:solidFill>
                  <a:srgbClr val="6600FF"/>
                </a:solidFill>
              </a:rPr>
              <a:t>xứng</a:t>
            </a:r>
            <a:r>
              <a:rPr lang="en-US" altLang="en-US" sz="4400" dirty="0">
                <a:solidFill>
                  <a:srgbClr val="6600FF"/>
                </a:solidFill>
              </a:rPr>
              <a:t> </a:t>
            </a:r>
            <a:r>
              <a:rPr lang="en-US" altLang="en-US" sz="4400" dirty="0" err="1">
                <a:solidFill>
                  <a:srgbClr val="6600FF"/>
                </a:solidFill>
              </a:rPr>
              <a:t>trục</a:t>
            </a:r>
            <a:r>
              <a:rPr lang="en-US" altLang="en-US" sz="4400" dirty="0"/>
              <a:t>, </a:t>
            </a:r>
            <a:r>
              <a:rPr lang="en-US" altLang="en-US" sz="4400" dirty="0" err="1"/>
              <a:t>phép</a:t>
            </a:r>
            <a:r>
              <a:rPr lang="en-US" altLang="en-US" sz="4400" dirty="0"/>
              <a:t> </a:t>
            </a:r>
            <a:r>
              <a:rPr lang="en-US" altLang="en-US" sz="4400" dirty="0" err="1">
                <a:solidFill>
                  <a:srgbClr val="6600FF"/>
                </a:solidFill>
              </a:rPr>
              <a:t>đối</a:t>
            </a:r>
            <a:r>
              <a:rPr lang="en-US" altLang="en-US" sz="4400" dirty="0">
                <a:solidFill>
                  <a:srgbClr val="6600FF"/>
                </a:solidFill>
              </a:rPr>
              <a:t> </a:t>
            </a:r>
            <a:r>
              <a:rPr lang="en-US" altLang="en-US" sz="4400" dirty="0" err="1">
                <a:solidFill>
                  <a:srgbClr val="6600FF"/>
                </a:solidFill>
              </a:rPr>
              <a:t>xứng</a:t>
            </a:r>
            <a:r>
              <a:rPr lang="en-US" altLang="en-US" sz="4400" dirty="0">
                <a:solidFill>
                  <a:srgbClr val="6600FF"/>
                </a:solidFill>
              </a:rPr>
              <a:t> </a:t>
            </a:r>
            <a:r>
              <a:rPr lang="en-US" altLang="en-US" sz="4400" dirty="0" err="1">
                <a:solidFill>
                  <a:srgbClr val="6600FF"/>
                </a:solidFill>
              </a:rPr>
              <a:t>tâm</a:t>
            </a:r>
            <a:r>
              <a:rPr lang="en-US" altLang="en-US" sz="4400" dirty="0"/>
              <a:t> , </a:t>
            </a:r>
            <a:r>
              <a:rPr lang="en-US" altLang="en-US" sz="4400" dirty="0" err="1"/>
              <a:t>phép</a:t>
            </a:r>
            <a:r>
              <a:rPr lang="en-US" altLang="en-US" sz="4400" dirty="0"/>
              <a:t> </a:t>
            </a:r>
            <a:r>
              <a:rPr lang="en-US" altLang="en-US" sz="4400" dirty="0">
                <a:solidFill>
                  <a:srgbClr val="6600FF"/>
                </a:solidFill>
              </a:rPr>
              <a:t>quay  </a:t>
            </a:r>
          </a:p>
        </p:txBody>
      </p:sp>
      <p:sp>
        <p:nvSpPr>
          <p:cNvPr id="34825" name="AutoShape 9">
            <a:extLst>
              <a:ext uri="{FF2B5EF4-FFF2-40B4-BE49-F238E27FC236}">
                <a16:creationId xmlns="" xmlns:a16="http://schemas.microsoft.com/office/drawing/2014/main" id="{F4E6DFD1-1E76-4934-8D42-0E17B2DDE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905500"/>
            <a:ext cx="14554200" cy="1066800"/>
          </a:xfrm>
          <a:prstGeom prst="flowChartAlternateProcess">
            <a:avLst/>
          </a:prstGeom>
          <a:noFill/>
          <a:ln w="57150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57" presetID="1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0" grpId="0" build="allAtOnce"/>
      <p:bldP spid="34821" grpId="0"/>
      <p:bldP spid="34822" grpId="0"/>
      <p:bldP spid="34823" grpId="0"/>
      <p:bldP spid="34824" grpId="0"/>
      <p:bldP spid="348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-221825" y="2399336"/>
            <a:ext cx="23231796" cy="6030964"/>
            <a:chOff x="685982" y="2564544"/>
            <a:chExt cx="22200057" cy="3427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ounded Rectangle 133"/>
                <p:cNvSpPr/>
                <p:nvPr/>
              </p:nvSpPr>
              <p:spPr bwMode="auto">
                <a:xfrm>
                  <a:off x="685982" y="2564544"/>
                  <a:ext cx="22200057" cy="3427095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lvl="1" defTabSz="2177060">
                    <a:defRPr/>
                  </a:pPr>
                  <a:r>
                    <a:rPr lang="en-US" sz="4000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Trong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mặt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phẳng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𝑂𝑥𝑦</m:t>
                      </m:r>
                    </m:oMath>
                  </a14:m>
                  <a:r>
                    <a:rPr lang="en-US" sz="4500" dirty="0">
                      <a:solidFill>
                        <a:schemeClr val="tx1"/>
                      </a:solidFill>
                    </a:rPr>
                    <a:t>,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cho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đường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tròn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tâm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(−1;2)</m:t>
                      </m:r>
                    </m:oMath>
                  </a14:m>
                  <a:r>
                    <a:rPr lang="en-US" sz="4500" dirty="0">
                      <a:solidFill>
                        <a:schemeClr val="tx1"/>
                      </a:solidFill>
                    </a:rPr>
                    <a:t>,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bán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kính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a14:m>
                  <a:r>
                    <a:rPr lang="en-US" sz="4500" dirty="0">
                      <a:solidFill>
                        <a:schemeClr val="tx1"/>
                      </a:solidFill>
                    </a:rPr>
                    <a:t>.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dời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hình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F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có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được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do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thực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hiện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liên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tiếp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đối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xứng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qua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trục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Ox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và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tịnh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tiến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theo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(2;−1)</m:t>
                      </m:r>
                    </m:oMath>
                  </a14:m>
                  <a:r>
                    <a:rPr lang="en-US" sz="4500" dirty="0">
                      <a:solidFill>
                        <a:schemeClr val="tx1"/>
                      </a:solidFill>
                    </a:rPr>
                    <a:t> biến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đường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tròn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4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thành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đường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tròn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có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phương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trình</a:t>
                  </a:r>
                  <a:r>
                    <a:rPr lang="en-US" sz="4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500" dirty="0" err="1">
                      <a:solidFill>
                        <a:schemeClr val="tx1"/>
                      </a:solidFill>
                    </a:rPr>
                    <a:t>là</a:t>
                  </a:r>
                  <a:r>
                    <a:rPr lang="en-US" sz="4500" dirty="0" smtClean="0">
                      <a:solidFill>
                        <a:schemeClr val="tx1"/>
                      </a:solidFill>
                    </a:rPr>
                    <a:t>:</a:t>
                  </a:r>
                  <a:endParaRPr lang="vi-VN" sz="4500" dirty="0" smtClean="0">
                    <a:solidFill>
                      <a:schemeClr val="tx1"/>
                    </a:solidFill>
                  </a:endParaRPr>
                </a:p>
                <a:p>
                  <a:pPr lvl="1" defTabSz="2177060">
                    <a:defRPr/>
                  </a:pPr>
                  <a:endParaRPr lang="vi-VN" sz="4500" dirty="0">
                    <a:solidFill>
                      <a:schemeClr val="tx1"/>
                    </a:solidFill>
                  </a:endParaRPr>
                </a:p>
                <a:p>
                  <a:pPr lvl="1" defTabSz="2177060">
                    <a:defRPr/>
                  </a:pPr>
                  <a:endParaRPr lang="en-US" sz="4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Rounded 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982" y="2564544"/>
                  <a:ext cx="22200057" cy="3427095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5C549166-6C4E-4B30-95D6-F9709479B2FB}"/>
              </a:ext>
            </a:extLst>
          </p:cNvPr>
          <p:cNvGrpSpPr/>
          <p:nvPr/>
        </p:nvGrpSpPr>
        <p:grpSpPr>
          <a:xfrm>
            <a:off x="773438" y="8149579"/>
            <a:ext cx="22136901" cy="5125334"/>
            <a:chOff x="1205494" y="6907008"/>
            <a:chExt cx="22139783" cy="65803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Rounded Rectangle 124">
                  <a:extLst>
                    <a:ext uri="{FF2B5EF4-FFF2-40B4-BE49-F238E27FC236}">
                      <a16:creationId xmlns="" xmlns:a16="http://schemas.microsoft.com/office/drawing/2014/main" id="{066126B8-8D0A-49BE-8649-09EC6C89D60C}"/>
                    </a:ext>
                  </a:extLst>
                </p:cNvPr>
                <p:cNvSpPr/>
                <p:nvPr/>
              </p:nvSpPr>
              <p:spPr>
                <a:xfrm>
                  <a:off x="1209586" y="6907008"/>
                  <a:ext cx="22135691" cy="6580391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2"/>
                  <a:r>
                    <a:rPr lang="en-US" sz="4800" dirty="0" smtClean="0">
                      <a:solidFill>
                        <a:schemeClr val="tx1"/>
                      </a:solidFill>
                    </a:rPr>
                    <a:t>Gọi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I’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là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ảnh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của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I qua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đối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xứng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trục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𝑂𝑥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,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suy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ra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’(−1;−2).</m:t>
                      </m:r>
                    </m:oMath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  <a:p>
                  <a:pPr lvl="2"/>
                  <a:r>
                    <a:rPr lang="en-US" sz="4800" dirty="0" err="1">
                      <a:solidFill>
                        <a:schemeClr val="tx1"/>
                      </a:solidFill>
                    </a:rPr>
                    <a:t>Gọi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’’ </m:t>
                      </m:r>
                    </m:oMath>
                  </a14:m>
                  <a:r>
                    <a:rPr lang="en-US" sz="4800" dirty="0" err="1">
                      <a:solidFill>
                        <a:schemeClr val="tx1"/>
                      </a:solidFill>
                    </a:rPr>
                    <a:t>là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ảnh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của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 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qua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tịnh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tiến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theo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(2;−1)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. Khi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đó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’’(1;−3)</m:t>
                      </m:r>
                    </m:oMath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  <a:p>
                  <a:pPr lvl="2"/>
                  <a:r>
                    <a:rPr lang="en-US" sz="4800" dirty="0" err="1">
                      <a:solidFill>
                        <a:schemeClr val="tx1"/>
                      </a:solidFill>
                    </a:rPr>
                    <a:t>Vậy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ảnh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của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qua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biến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hình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là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đường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tròn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’) </m:t>
                      </m:r>
                    </m:oMath>
                  </a14:m>
                  <a:r>
                    <a:rPr lang="en-US" sz="4800" dirty="0" err="1">
                      <a:solidFill>
                        <a:schemeClr val="tx1"/>
                      </a:solidFill>
                    </a:rPr>
                    <a:t>có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tâm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’’(1;−3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,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bán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kính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’’=</m:t>
                      </m:r>
                      <m:r>
                        <a:rPr lang="en-US" sz="4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=2.</m:t>
                      </m:r>
                    </m:oMath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  <a:p>
                  <a:pPr lvl="2"/>
                  <a:r>
                    <a:rPr lang="en-US" sz="4800" dirty="0">
                      <a:solidFill>
                        <a:schemeClr val="tx1"/>
                      </a:solidFill>
                    </a:rPr>
                    <a:t>Phương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trình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của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’) </m:t>
                      </m:r>
                    </m:oMath>
                  </a14:m>
                  <a:r>
                    <a:rPr lang="en-US" sz="4800" dirty="0" err="1">
                      <a:solidFill>
                        <a:schemeClr val="tx1"/>
                      </a:solidFill>
                    </a:rPr>
                    <a:t>cần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tìm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là</a:t>
                  </a:r>
                  <a:r>
                    <a:rPr lang="en-US" sz="4800" dirty="0">
                      <a:solidFill>
                        <a:schemeClr val="tx1"/>
                      </a:solidFill>
                    </a:rPr>
                    <a:t>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vi-VN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vi-VN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vi-VN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</a:rPr>
                    <a:t>.</a:t>
                  </a:r>
                </a:p>
              </p:txBody>
            </p:sp>
          </mc:Choice>
          <mc:Fallback>
            <p:sp>
              <p:nvSpPr>
                <p:cNvPr id="39" name="Rounded Rectangle 124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66126B8-8D0A-49BE-8649-09EC6C89D6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9586" y="6907008"/>
                  <a:ext cx="22135691" cy="6580391"/>
                </a:xfrm>
                <a:prstGeom prst="roundRect">
                  <a:avLst>
                    <a:gd name="adj" fmla="val 2239"/>
                  </a:avLst>
                </a:prstGeom>
                <a:blipFill rotWithShape="0">
                  <a:blip r:embed="rId4"/>
                  <a:stretch>
                    <a:fillRect/>
                  </a:stretch>
                </a:blip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7FB5F6D8-09CF-475E-B069-8233DD5A93A0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1" name="Freeform 20">
                <a:extLst>
                  <a:ext uri="{FF2B5EF4-FFF2-40B4-BE49-F238E27FC236}">
                    <a16:creationId xmlns="" xmlns:a16="http://schemas.microsoft.com/office/drawing/2014/main" id="{1693451C-1280-4DEA-A647-B5855C35518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94357519-E187-4555-A7D9-4AFBA01E50E0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128">
                <a:extLst>
                  <a:ext uri="{FF2B5EF4-FFF2-40B4-BE49-F238E27FC236}">
                    <a16:creationId xmlns="" xmlns:a16="http://schemas.microsoft.com/office/drawing/2014/main" id="{6586A054-B008-4781-A3E1-1E72B0BD2FA5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="" xmlns:a16="http://schemas.microsoft.com/office/drawing/2014/main" id="{55F4759E-0AE5-4C7A-BECE-9CC59CD725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41AD67FB-BCC3-474D-8A03-499C328FF286}"/>
                  </a:ext>
                </a:extLst>
              </p:cNvPr>
              <p:cNvSpPr/>
              <p:nvPr/>
            </p:nvSpPr>
            <p:spPr>
              <a:xfrm>
                <a:off x="18987835" y="123516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1AD67FB-BCC3-474D-8A03-499C328FF2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7835" y="12351603"/>
                <a:ext cx="250056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393258" y="5943600"/>
                <a:ext cx="4388542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000" b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50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50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5000" dirty="0"/>
                        <m:t>x</m:t>
                      </m:r>
                      <m:r>
                        <m:rPr>
                          <m:nor/>
                        </m:rPr>
                        <a:rPr lang="en-US" sz="5000" baseline="30000" dirty="0"/>
                        <m:t>2 </m:t>
                      </m:r>
                      <m:r>
                        <m:rPr>
                          <m:nor/>
                        </m:rPr>
                        <a:rPr lang="en-US" sz="5000" dirty="0"/>
                        <m:t>+ </m:t>
                      </m:r>
                      <m:r>
                        <m:rPr>
                          <m:nor/>
                        </m:rPr>
                        <a:rPr lang="en-US" sz="5000" dirty="0"/>
                        <m:t>y</m:t>
                      </m:r>
                      <m:r>
                        <m:rPr>
                          <m:nor/>
                        </m:rPr>
                        <a:rPr lang="en-US" sz="5000" baseline="30000" dirty="0"/>
                        <m:t>2 </m:t>
                      </m:r>
                      <m:r>
                        <m:rPr>
                          <m:nor/>
                        </m:rPr>
                        <a:rPr lang="en-US" sz="5000" dirty="0"/>
                        <m:t>= 4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258" y="5943600"/>
                <a:ext cx="4388542" cy="861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621857" y="7118799"/>
                <a:ext cx="765960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000" b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vi-VN" sz="50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5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5400" dirty="0"/>
                        <m:t> + </m:t>
                      </m:r>
                      <m:sSup>
                        <m:sSupPr>
                          <m:ctrlPr>
                            <a:rPr lang="en-US" sz="5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5400" dirty="0"/>
                        <m:t> = 4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857" y="7118799"/>
                <a:ext cx="7659603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0381093" y="5869750"/>
                <a:ext cx="818445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000" b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50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sSup>
                        <m:sSupPr>
                          <m:ctrlPr>
                            <a:rPr lang="en-US" sz="5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5400" dirty="0"/>
                        <m:t>+ </m:t>
                      </m:r>
                      <m:r>
                        <m:rPr>
                          <m:nor/>
                        </m:rPr>
                        <a:rPr lang="vi-VN" sz="5400" dirty="0"/>
                        <m:t> </m:t>
                      </m:r>
                      <m:sSup>
                        <m:sSupPr>
                          <m:ctrlPr>
                            <a:rPr lang="vi-VN" sz="5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−3)</m:t>
                          </m:r>
                        </m:e>
                        <m:sup>
                          <m:r>
                            <a:rPr lang="vi-VN" sz="5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5400" dirty="0"/>
                        <m:t> = 4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093" y="5869750"/>
                <a:ext cx="8184459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0591800" y="7040442"/>
                <a:ext cx="7221107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000" b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50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50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vi-VN" sz="5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vi-VN" sz="5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a:rPr lang="vi-VN" sz="5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  <m:r>
                            <a:rPr lang="vi-VN" sz="5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−1)</m:t>
                          </m:r>
                        </m:e>
                        <m:sup>
                          <m:r>
                            <a:rPr lang="vi-VN" sz="5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50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vi-VN" sz="5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vi-VN" sz="5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a:rPr lang="vi-VN" sz="5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𝑦</m:t>
                          </m:r>
                          <m:r>
                            <a:rPr lang="vi-VN" sz="5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−1)</m:t>
                          </m:r>
                        </m:e>
                        <m:sup>
                          <m:r>
                            <a:rPr lang="vi-VN" sz="5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50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=4</m:t>
                      </m:r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800" y="7040442"/>
                <a:ext cx="7221107" cy="8617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/>
          <p:cNvSpPr/>
          <p:nvPr/>
        </p:nvSpPr>
        <p:spPr>
          <a:xfrm>
            <a:off x="2347376" y="705481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65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50" grpId="0"/>
      <p:bldP spid="52" grpId="0"/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EB380238-F7B8-4B36-BCCD-A90B5D3F9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1407418"/>
            <a:ext cx="16459200" cy="2286000"/>
          </a:xfrm>
        </p:spPr>
        <p:txBody>
          <a:bodyPr/>
          <a:lstStyle/>
          <a:p>
            <a:pPr eaLnBrk="1" hangingPunct="1"/>
            <a:r>
              <a:rPr lang="en-US" altLang="en-US" sz="6400" b="1" dirty="0">
                <a:solidFill>
                  <a:srgbClr val="FF0066"/>
                </a:solidFill>
              </a:rPr>
              <a:t>HD BTVN :</a:t>
            </a:r>
            <a:endParaRPr lang="en-US" altLang="en-US" sz="4000" b="1" dirty="0">
              <a:solidFill>
                <a:srgbClr val="FF0066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1" name="Rectangle 3">
                <a:extLst>
                  <a:ext uri="{FF2B5EF4-FFF2-40B4-BE49-F238E27FC236}">
                    <a16:creationId xmlns="" xmlns:a16="http://schemas.microsoft.com/office/drawing/2014/main" id="{6729BA39-E8A3-44F3-933A-C65DCB7611C6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505200" y="1981200"/>
                <a:ext cx="17907000" cy="32004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altLang="en-US" sz="4800" b="1" u="sng" dirty="0"/>
                  <a:t>BT1- </a:t>
                </a:r>
                <a:r>
                  <a:rPr lang="en-US" altLang="en-US" sz="4800" dirty="0" err="1"/>
                  <a:t>sgk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trang</a:t>
                </a:r>
                <a:r>
                  <a:rPr lang="en-US" altLang="en-US" sz="4800" dirty="0"/>
                  <a:t> </a:t>
                </a:r>
                <a:r>
                  <a:rPr lang="en-US" altLang="en-US" sz="4800" dirty="0" smtClean="0"/>
                  <a:t>23</a:t>
                </a:r>
                <a:endParaRPr lang="en-US" altLang="en-US" sz="4800" dirty="0"/>
              </a:p>
              <a:p>
                <a:pPr eaLnBrk="1" hangingPunct="1">
                  <a:buFontTx/>
                  <a:buNone/>
                </a:pPr>
                <a:r>
                  <a:rPr lang="en-US" altLang="en-US" sz="4800" dirty="0"/>
                  <a:t>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Muốn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chứng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minh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’,</m:t>
                    </m:r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’,</m:t>
                    </m:r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altLang="en-US" sz="5400" dirty="0" err="1">
                    <a:solidFill>
                      <a:srgbClr val="FF0000"/>
                    </a:solidFill>
                  </a:rPr>
                  <a:t>là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ảnh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của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5400" dirty="0" smtClean="0">
                    <a:solidFill>
                      <a:srgbClr val="FF0000"/>
                    </a:solidFill>
                  </a:rPr>
                  <a:t>qua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phép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quay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tâm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altLang="en-US" sz="5400" dirty="0">
                    <a:solidFill>
                      <a:srgbClr val="FF0000"/>
                    </a:solidFill>
                  </a:rPr>
                  <a:t>,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góc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quay </a:t>
                </a:r>
                <a14:m>
                  <m:oMath xmlns:m="http://schemas.openxmlformats.org/officeDocument/2006/math"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alt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altLang="en-US" sz="54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sz="5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5400" dirty="0" err="1">
                    <a:solidFill>
                      <a:srgbClr val="FF0000"/>
                    </a:solidFill>
                  </a:rPr>
                  <a:t>độ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, ta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phải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chứng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minh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điều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5400" dirty="0" err="1">
                    <a:solidFill>
                      <a:srgbClr val="FF0000"/>
                    </a:solidFill>
                  </a:rPr>
                  <a:t>gì</a:t>
                </a:r>
                <a:r>
                  <a:rPr lang="en-US" altLang="en-US" sz="5400" dirty="0">
                    <a:solidFill>
                      <a:srgbClr val="FF0000"/>
                    </a:solidFill>
                  </a:rPr>
                  <a:t>?</a:t>
                </a:r>
                <a:endParaRPr lang="en-US" alt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171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729BA39-E8A3-44F3-933A-C65DCB761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505200" y="1981200"/>
                <a:ext cx="17907000" cy="32004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9" name="Rectangle 11">
                <a:extLst>
                  <a:ext uri="{FF2B5EF4-FFF2-40B4-BE49-F238E27FC236}">
                    <a16:creationId xmlns="" xmlns:a16="http://schemas.microsoft.com/office/drawing/2014/main" id="{75A76EA0-0546-47D2-A283-AF68C002B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200" y="5885020"/>
                <a:ext cx="12344400" cy="981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800" dirty="0"/>
                  <a:t> Ta </a:t>
                </a:r>
                <a:r>
                  <a:rPr lang="en-US" altLang="en-US" sz="4800" dirty="0" err="1"/>
                  <a:t>có</a:t>
                </a:r>
                <a:r>
                  <a:rPr lang="en-US" altLang="en-US" sz="4800" dirty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−3;2</m:t>
                        </m:r>
                      </m:e>
                    </m:d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=(2;3)</m:t>
                    </m:r>
                  </m:oMath>
                </a14:m>
                <a:r>
                  <a:rPr lang="en-US" altLang="en-US" sz="4800" dirty="0"/>
                  <a:t> </a:t>
                </a:r>
              </a:p>
            </p:txBody>
          </p:sp>
        </mc:Choice>
        <mc:Fallback xmlns="">
          <p:sp>
            <p:nvSpPr>
              <p:cNvPr id="7179" name="Rectangle 11">
                <a:extLst>
                  <a:ext uri="{FF2B5EF4-FFF2-40B4-BE49-F238E27FC236}">
                    <a16:creationId xmlns:a16="http://schemas.microsoft.com/office/drawing/2014/main" id="{75A76EA0-0546-47D2-A283-AF68C002B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200" y="5885020"/>
                <a:ext cx="12344400" cy="981679"/>
              </a:xfrm>
              <a:prstGeom prst="rect">
                <a:avLst/>
              </a:prstGeom>
              <a:blipFill>
                <a:blip r:embed="rId3"/>
                <a:stretch>
                  <a:fillRect l="-2025" b="-316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83" name="Text Box 15">
                <a:extLst>
                  <a:ext uri="{FF2B5EF4-FFF2-40B4-BE49-F238E27FC236}">
                    <a16:creationId xmlns="" xmlns:a16="http://schemas.microsoft.com/office/drawing/2014/main" id="{BD2D6C99-6A11-4DCC-B964-D4B42F11C9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7200" y="9782176"/>
                <a:ext cx="10744200" cy="1043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/>
                  <a:t>Vậy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altLang="en-US" sz="4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48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altLang="en-US" sz="48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altLang="en-US" sz="4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4800" b="0" i="1" smtClean="0">
                                    <a:latin typeface="Cambria Math" panose="02040503050406030204" pitchFamily="18" charset="0"/>
                                  </a:rPr>
                                  <m:t>−90</m:t>
                                </m:r>
                              </m:e>
                              <m:sup>
                                <m:r>
                                  <a:rPr lang="en-US" altLang="en-US" sz="4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alt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4800" dirty="0"/>
                  <a:t> </a:t>
                </a:r>
              </a:p>
            </p:txBody>
          </p:sp>
        </mc:Choice>
        <mc:Fallback xmlns="">
          <p:sp>
            <p:nvSpPr>
              <p:cNvPr id="7183" name="Text Box 15">
                <a:extLst>
                  <a:ext uri="{FF2B5EF4-FFF2-40B4-BE49-F238E27FC236}">
                    <a16:creationId xmlns:a16="http://schemas.microsoft.com/office/drawing/2014/main" id="{BD2D6C99-6A11-4DCC-B964-D4B42F11C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200" y="9782176"/>
                <a:ext cx="10744200" cy="1043555"/>
              </a:xfrm>
              <a:prstGeom prst="rect">
                <a:avLst/>
              </a:prstGeom>
              <a:blipFill>
                <a:blip r:embed="rId4"/>
                <a:stretch>
                  <a:fillRect l="-2552" t="-14620" b="-87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75291AD3-AACB-4836-B504-BD2B3897A526}"/>
                  </a:ext>
                </a:extLst>
              </p:cNvPr>
              <p:cNvSpPr txBox="1"/>
              <p:nvPr/>
            </p:nvSpPr>
            <p:spPr>
              <a:xfrm>
                <a:off x="4267200" y="7467600"/>
                <a:ext cx="13868400" cy="2472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𝑂𝐴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 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−90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291AD3-AACB-4836-B504-BD2B3897A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7467600"/>
                <a:ext cx="13868400" cy="24727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5">
                <a:extLst>
                  <a:ext uri="{FF2B5EF4-FFF2-40B4-BE49-F238E27FC236}">
                    <a16:creationId xmlns="" xmlns:a16="http://schemas.microsoft.com/office/drawing/2014/main" id="{91D2FF75-C6B1-49B0-95C3-2189C1BE9F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4800" y="11156141"/>
                <a:ext cx="10744200" cy="1043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/>
                  <a:t>Tương </a:t>
                </a:r>
                <a:r>
                  <a:rPr lang="en-US" altLang="en-US" sz="4800" dirty="0" err="1"/>
                  <a:t>tự</a:t>
                </a:r>
                <a:r>
                  <a:rPr lang="en-US" altLang="en-US" sz="480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altLang="en-US" sz="4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48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altLang="en-US" sz="48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altLang="en-US" sz="4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4800" b="0" i="1" smtClean="0">
                                    <a:latin typeface="Cambria Math" panose="02040503050406030204" pitchFamily="18" charset="0"/>
                                  </a:rPr>
                                  <m:t>−90</m:t>
                                </m:r>
                              </m:e>
                              <m:sup>
                                <m:r>
                                  <a:rPr lang="en-US" altLang="en-US" sz="4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alt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altLang="en-US" sz="4800" dirty="0"/>
                  <a:t> </a:t>
                </a:r>
              </a:p>
            </p:txBody>
          </p:sp>
        </mc:Choice>
        <mc:Fallback xmlns="">
          <p:sp>
            <p:nvSpPr>
              <p:cNvPr id="16" name="Text Box 15">
                <a:extLst>
                  <a:ext uri="{FF2B5EF4-FFF2-40B4-BE49-F238E27FC236}">
                    <a16:creationId xmlns:a16="http://schemas.microsoft.com/office/drawing/2014/main" id="{91D2FF75-C6B1-49B0-95C3-2189C1BE9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11156141"/>
                <a:ext cx="10744200" cy="1043555"/>
              </a:xfrm>
              <a:prstGeom prst="rect">
                <a:avLst/>
              </a:prstGeom>
              <a:blipFill>
                <a:blip r:embed="rId6"/>
                <a:stretch>
                  <a:fillRect l="-2552" t="-14620" b="-87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5">
                <a:extLst>
                  <a:ext uri="{FF2B5EF4-FFF2-40B4-BE49-F238E27FC236}">
                    <a16:creationId xmlns="" xmlns:a16="http://schemas.microsoft.com/office/drawing/2014/main" id="{624C5A35-A74D-4700-A4A4-8FC594999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20600" y="11058564"/>
                <a:ext cx="10744200" cy="1043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altLang="en-US" sz="4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48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altLang="en-US" sz="48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altLang="en-US" sz="4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4800" b="0" i="1" smtClean="0">
                                    <a:latin typeface="Cambria Math" panose="02040503050406030204" pitchFamily="18" charset="0"/>
                                  </a:rPr>
                                  <m:t>−90</m:t>
                                </m:r>
                              </m:e>
                              <m:sup>
                                <m:r>
                                  <a:rPr lang="en-US" altLang="en-US" sz="4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alt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4800" dirty="0"/>
                  <a:t> </a:t>
                </a:r>
              </a:p>
            </p:txBody>
          </p:sp>
        </mc:Choice>
        <mc:Fallback xmlns="">
          <p:sp>
            <p:nvSpPr>
              <p:cNvPr id="17" name="Text Box 15">
                <a:extLst>
                  <a:ext uri="{FF2B5EF4-FFF2-40B4-BE49-F238E27FC236}">
                    <a16:creationId xmlns:a16="http://schemas.microsoft.com/office/drawing/2014/main" id="{624C5A35-A74D-4700-A4A4-8FC594999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20600" y="11058564"/>
                <a:ext cx="10744200" cy="10435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6463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7179" grpId="0"/>
      <p:bldP spid="7183" grpId="0"/>
      <p:bldP spid="4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>
            <a:extLst>
              <a:ext uri="{FF2B5EF4-FFF2-40B4-BE49-F238E27FC236}">
                <a16:creationId xmlns="" xmlns:a16="http://schemas.microsoft.com/office/drawing/2014/main" id="{D1370639-6E3A-44DC-9611-4798E7988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1447800"/>
            <a:ext cx="13826027" cy="1226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11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="" xmlns:a16="http://schemas.microsoft.com/office/drawing/2014/main" id="{90B0832A-502C-48A4-BD96-DE82C05FB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057401"/>
            <a:ext cx="16459200" cy="2286000"/>
          </a:xfrm>
        </p:spPr>
        <p:txBody>
          <a:bodyPr/>
          <a:lstStyle/>
          <a:p>
            <a:pPr eaLnBrk="1" hangingPunct="1"/>
            <a:r>
              <a:rPr lang="en-US" altLang="en-US" sz="4800" dirty="0"/>
              <a:t>	</a:t>
            </a:r>
            <a:r>
              <a:rPr lang="en-US" altLang="en-US" sz="4800" b="1" dirty="0"/>
              <a:t>BÀI 2-SGK </a:t>
            </a:r>
            <a:r>
              <a:rPr lang="en-US" altLang="en-US" sz="4800" b="1" dirty="0" err="1"/>
              <a:t>trang</a:t>
            </a:r>
            <a:r>
              <a:rPr lang="en-US" altLang="en-US" sz="4800" b="1" dirty="0"/>
              <a:t> 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>
                <a:extLst>
                  <a:ext uri="{FF2B5EF4-FFF2-40B4-BE49-F238E27FC236}">
                    <a16:creationId xmlns="" xmlns:a16="http://schemas.microsoft.com/office/drawing/2014/main" id="{60E65462-B8AB-4601-8033-196DCD846820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5943600"/>
                <a:ext cx="23545800" cy="70104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altLang="en-US" dirty="0"/>
                  <a:t>- </a:t>
                </a:r>
                <a:r>
                  <a:rPr lang="en-US" altLang="en-US" dirty="0" err="1"/>
                  <a:t>Gọi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là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trung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điểm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của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𝑂𝐹</m:t>
                    </m:r>
                  </m:oMath>
                </a14:m>
                <a:endParaRPr lang="en-US" altLang="en-US" dirty="0"/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- Ta </a:t>
                </a:r>
                <a:r>
                  <a:rPr lang="en-US" altLang="en-US" dirty="0" err="1"/>
                  <a:t>có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𝐵𝐸𝐺𝐹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là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ảnh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của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𝐴𝐸𝐽𝐾</m:t>
                    </m:r>
                  </m:oMath>
                </a14:m>
                <a:r>
                  <a:rPr lang="en-US" altLang="en-US" dirty="0"/>
                  <a:t> qua </a:t>
                </a:r>
                <a:r>
                  <a:rPr lang="en-US" altLang="en-US" dirty="0" err="1"/>
                  <a:t>phép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đối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xứng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trục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𝐸𝐻</m:t>
                    </m:r>
                  </m:oMath>
                </a14:m>
                <a:endParaRPr lang="en-US" altLang="en-US" dirty="0"/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- Ta </a:t>
                </a:r>
                <a:r>
                  <a:rPr lang="en-US" altLang="en-US" dirty="0" err="1"/>
                  <a:t>có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𝐹𝑂𝐼𝐶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là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ảnh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của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𝐵𝐸𝐺𝐹</m:t>
                    </m:r>
                  </m:oMath>
                </a14:m>
                <a:r>
                  <a:rPr lang="en-US" altLang="en-US" dirty="0"/>
                  <a:t> qua </a:t>
                </a:r>
                <a:r>
                  <a:rPr lang="en-US" altLang="en-US" dirty="0" err="1"/>
                  <a:t>phép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tịnh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tiến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theo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𝐸𝑂</m:t>
                        </m:r>
                      </m:e>
                    </m:acc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pPr eaLnBrk="1" hangingPunct="1">
                  <a:buFontTx/>
                  <a:buNone/>
                </a:pPr>
                <a:r>
                  <a:rPr lang="en-US" altLang="en-US" dirty="0" err="1"/>
                  <a:t>Vậy</a:t>
                </a:r>
                <a:r>
                  <a:rPr lang="en-US" altLang="en-US" dirty="0"/>
                  <a:t>: </a:t>
                </a:r>
                <a:r>
                  <a:rPr lang="en-US" altLang="en-US" dirty="0" err="1"/>
                  <a:t>hai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hình</a:t>
                </a:r>
                <a:r>
                  <a:rPr lang="en-US" altLang="en-US" dirty="0"/>
                  <a:t> thang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𝐴𝐸𝐽𝐾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và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𝐹𝑂𝐼𝐶</m:t>
                    </m:r>
                  </m:oMath>
                </a14:m>
                <a:r>
                  <a:rPr lang="en-US" altLang="en-US" dirty="0"/>
                  <a:t> bằng </a:t>
                </a:r>
                <a:r>
                  <a:rPr lang="en-US" altLang="en-US" dirty="0" err="1"/>
                  <a:t>nhau</a:t>
                </a:r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21507" name="Rectangle 3">
                <a:extLst>
                  <a:ext uri="{FF2B5EF4-FFF2-40B4-BE49-F238E27FC236}">
                    <a16:creationId xmlns:a16="http://schemas.microsoft.com/office/drawing/2014/main" id="{60E65462-B8AB-4601-8033-196DCD8468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5943600"/>
                <a:ext cx="23545800" cy="7010400"/>
              </a:xfrm>
              <a:blipFill>
                <a:blip r:embed="rId2"/>
                <a:stretch>
                  <a:fillRect l="-2097" t="-3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08" name="Rectangle 4">
                <a:extLst>
                  <a:ext uri="{FF2B5EF4-FFF2-40B4-BE49-F238E27FC236}">
                    <a16:creationId xmlns="" xmlns:a16="http://schemas.microsoft.com/office/drawing/2014/main" id="{E1AE1199-C080-40BC-AC00-D233E3561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0400" y="3200401"/>
                <a:ext cx="181356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6400" dirty="0" err="1">
                    <a:solidFill>
                      <a:srgbClr val="FF0000"/>
                    </a:solidFill>
                  </a:rPr>
                  <a:t>Muốn</a:t>
                </a:r>
                <a:r>
                  <a:rPr lang="en-US" altLang="en-US" sz="6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6400" dirty="0" err="1">
                    <a:solidFill>
                      <a:srgbClr val="FF0000"/>
                    </a:solidFill>
                  </a:rPr>
                  <a:t>chứng</a:t>
                </a:r>
                <a:r>
                  <a:rPr lang="en-US" altLang="en-US" sz="6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6400" dirty="0" err="1">
                    <a:solidFill>
                      <a:srgbClr val="FF0000"/>
                    </a:solidFill>
                  </a:rPr>
                  <a:t>minh</a:t>
                </a:r>
                <a:r>
                  <a:rPr lang="en-US" altLang="en-US" sz="6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6400" dirty="0" err="1">
                    <a:solidFill>
                      <a:srgbClr val="FF0000"/>
                    </a:solidFill>
                  </a:rPr>
                  <a:t>hai</a:t>
                </a:r>
                <a:r>
                  <a:rPr lang="en-US" altLang="en-US" sz="6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6400" dirty="0" err="1">
                    <a:solidFill>
                      <a:srgbClr val="FF0000"/>
                    </a:solidFill>
                  </a:rPr>
                  <a:t>hình</a:t>
                </a:r>
                <a:r>
                  <a:rPr lang="en-US" altLang="en-US" sz="6400" dirty="0">
                    <a:solidFill>
                      <a:srgbClr val="FF0000"/>
                    </a:solidFill>
                  </a:rPr>
                  <a:t> thang </a:t>
                </a:r>
                <a14:m>
                  <m:oMath xmlns:m="http://schemas.openxmlformats.org/officeDocument/2006/math">
                    <m:r>
                      <a:rPr lang="en-US" altLang="en-US" sz="6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𝐴𝐸𝐽𝐾</m:t>
                    </m:r>
                  </m:oMath>
                </a14:m>
                <a:r>
                  <a:rPr lang="en-US" altLang="en-US" sz="6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6400" dirty="0" err="1">
                    <a:solidFill>
                      <a:srgbClr val="FF0000"/>
                    </a:solidFill>
                  </a:rPr>
                  <a:t>và</a:t>
                </a:r>
                <a:r>
                  <a:rPr lang="en-US" altLang="en-US" sz="6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6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𝐹𝑂𝐼𝐶</m:t>
                    </m:r>
                  </m:oMath>
                </a14:m>
                <a:r>
                  <a:rPr lang="en-US" altLang="en-US" sz="6400" dirty="0">
                    <a:solidFill>
                      <a:srgbClr val="FF0000"/>
                    </a:solidFill>
                  </a:rPr>
                  <a:t> bằng </a:t>
                </a:r>
                <a:r>
                  <a:rPr lang="en-US" altLang="en-US" sz="6400" dirty="0" err="1">
                    <a:solidFill>
                      <a:srgbClr val="FF0000"/>
                    </a:solidFill>
                  </a:rPr>
                  <a:t>nhau</a:t>
                </a:r>
                <a:r>
                  <a:rPr lang="en-US" altLang="en-US" sz="6400" dirty="0">
                    <a:solidFill>
                      <a:srgbClr val="FF0000"/>
                    </a:solidFill>
                  </a:rPr>
                  <a:t>, ta </a:t>
                </a:r>
                <a:r>
                  <a:rPr lang="en-US" altLang="en-US" sz="6400" dirty="0" err="1">
                    <a:solidFill>
                      <a:srgbClr val="FF0000"/>
                    </a:solidFill>
                  </a:rPr>
                  <a:t>phải</a:t>
                </a:r>
                <a:r>
                  <a:rPr lang="en-US" altLang="en-US" sz="6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6400" dirty="0" err="1">
                    <a:solidFill>
                      <a:srgbClr val="FF0000"/>
                    </a:solidFill>
                  </a:rPr>
                  <a:t>làm</a:t>
                </a:r>
                <a:r>
                  <a:rPr lang="en-US" altLang="en-US" sz="6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6400" dirty="0" err="1">
                    <a:solidFill>
                      <a:srgbClr val="FF0000"/>
                    </a:solidFill>
                  </a:rPr>
                  <a:t>như</a:t>
                </a:r>
                <a:r>
                  <a:rPr lang="en-US" altLang="en-US" sz="6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6400" dirty="0" err="1">
                    <a:solidFill>
                      <a:srgbClr val="FF0000"/>
                    </a:solidFill>
                  </a:rPr>
                  <a:t>thế</a:t>
                </a:r>
                <a:r>
                  <a:rPr lang="en-US" altLang="en-US" sz="6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6400" dirty="0" err="1">
                    <a:solidFill>
                      <a:srgbClr val="FF0000"/>
                    </a:solidFill>
                  </a:rPr>
                  <a:t>nào</a:t>
                </a:r>
                <a:r>
                  <a:rPr lang="en-US" altLang="en-US" sz="64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1508" name="Rectangle 4">
                <a:extLst>
                  <a:ext uri="{FF2B5EF4-FFF2-40B4-BE49-F238E27FC236}">
                    <a16:creationId xmlns:a16="http://schemas.microsoft.com/office/drawing/2014/main" id="{E1AE1199-C080-40BC-AC00-D233E3561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0400" y="3200401"/>
                <a:ext cx="18135600" cy="2062103"/>
              </a:xfrm>
              <a:prstGeom prst="rect">
                <a:avLst/>
              </a:prstGeom>
              <a:blipFill>
                <a:blip r:embed="rId3"/>
                <a:stretch>
                  <a:fillRect l="-2185" t="-9763" b="-207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82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" name="Freeform 20">
            <a:extLst>
              <a:ext uri="{FF2B5EF4-FFF2-40B4-BE49-F238E27FC236}">
                <a16:creationId xmlns="" xmlns:a16="http://schemas.microsoft.com/office/drawing/2014/main" id="{EBBA6527-E794-4399-AD09-5DBE82CEE2F0}"/>
              </a:ext>
            </a:extLst>
          </p:cNvPr>
          <p:cNvSpPr>
            <a:spLocks/>
          </p:cNvSpPr>
          <p:nvPr/>
        </p:nvSpPr>
        <p:spPr bwMode="auto">
          <a:xfrm>
            <a:off x="4674220" y="2581129"/>
            <a:ext cx="7162800" cy="3810000"/>
          </a:xfrm>
          <a:custGeom>
            <a:avLst/>
            <a:gdLst>
              <a:gd name="T0" fmla="*/ 0 w 2160"/>
              <a:gd name="T1" fmla="*/ 0 h 1200"/>
              <a:gd name="T2" fmla="*/ 0 w 2160"/>
              <a:gd name="T3" fmla="*/ 2147483646 h 1200"/>
              <a:gd name="T4" fmla="*/ 2147483646 w 2160"/>
              <a:gd name="T5" fmla="*/ 2147483646 h 1200"/>
              <a:gd name="T6" fmla="*/ 2147483646 w 2160"/>
              <a:gd name="T7" fmla="*/ 0 h 1200"/>
              <a:gd name="T8" fmla="*/ 0 w 2160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"/>
              <a:gd name="T16" fmla="*/ 0 h 1200"/>
              <a:gd name="T17" fmla="*/ 2160 w 2160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" h="1200">
                <a:moveTo>
                  <a:pt x="0" y="0"/>
                </a:moveTo>
                <a:lnTo>
                  <a:pt x="0" y="1200"/>
                </a:lnTo>
                <a:lnTo>
                  <a:pt x="1056" y="1200"/>
                </a:lnTo>
                <a:lnTo>
                  <a:pt x="21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8600"/>
          </a:p>
        </p:txBody>
      </p:sp>
      <p:sp>
        <p:nvSpPr>
          <p:cNvPr id="10266" name="Freeform 26">
            <a:extLst>
              <a:ext uri="{FF2B5EF4-FFF2-40B4-BE49-F238E27FC236}">
                <a16:creationId xmlns="" xmlns:a16="http://schemas.microsoft.com/office/drawing/2014/main" id="{0B582EE8-D20B-4212-9F6D-219845CCEC60}"/>
              </a:ext>
            </a:extLst>
          </p:cNvPr>
          <p:cNvSpPr>
            <a:spLocks/>
          </p:cNvSpPr>
          <p:nvPr/>
        </p:nvSpPr>
        <p:spPr bwMode="auto">
          <a:xfrm>
            <a:off x="11785910" y="6330410"/>
            <a:ext cx="7239000" cy="3831184"/>
          </a:xfrm>
          <a:custGeom>
            <a:avLst/>
            <a:gdLst>
              <a:gd name="T0" fmla="*/ 2147483646 w 2160"/>
              <a:gd name="T1" fmla="*/ 0 h 1200"/>
              <a:gd name="T2" fmla="*/ 0 w 2160"/>
              <a:gd name="T3" fmla="*/ 0 h 1200"/>
              <a:gd name="T4" fmla="*/ 2147483646 w 2160"/>
              <a:gd name="T5" fmla="*/ 2147483646 h 1200"/>
              <a:gd name="T6" fmla="*/ 2147483646 w 2160"/>
              <a:gd name="T7" fmla="*/ 2147483646 h 1200"/>
              <a:gd name="T8" fmla="*/ 2147483646 w 2160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"/>
              <a:gd name="T16" fmla="*/ 0 h 1200"/>
              <a:gd name="T17" fmla="*/ 2160 w 2160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" h="1200">
                <a:moveTo>
                  <a:pt x="2160" y="0"/>
                </a:moveTo>
                <a:lnTo>
                  <a:pt x="0" y="0"/>
                </a:lnTo>
                <a:lnTo>
                  <a:pt x="1104" y="1200"/>
                </a:lnTo>
                <a:lnTo>
                  <a:pt x="2160" y="1200"/>
                </a:lnTo>
                <a:lnTo>
                  <a:pt x="2160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8600"/>
          </a:p>
        </p:txBody>
      </p:sp>
      <p:sp>
        <p:nvSpPr>
          <p:cNvPr id="10267" name="Freeform 27">
            <a:extLst>
              <a:ext uri="{FF2B5EF4-FFF2-40B4-BE49-F238E27FC236}">
                <a16:creationId xmlns="" xmlns:a16="http://schemas.microsoft.com/office/drawing/2014/main" id="{E3DEF482-42D7-4A56-94D2-EB0E31AC61E0}"/>
              </a:ext>
            </a:extLst>
          </p:cNvPr>
          <p:cNvSpPr>
            <a:spLocks/>
          </p:cNvSpPr>
          <p:nvPr/>
        </p:nvSpPr>
        <p:spPr bwMode="auto">
          <a:xfrm>
            <a:off x="4597089" y="6322453"/>
            <a:ext cx="7258321" cy="3839141"/>
          </a:xfrm>
          <a:custGeom>
            <a:avLst/>
            <a:gdLst>
              <a:gd name="T0" fmla="*/ 0 w 2160"/>
              <a:gd name="T1" fmla="*/ 0 h 1200"/>
              <a:gd name="T2" fmla="*/ 0 w 2160"/>
              <a:gd name="T3" fmla="*/ 2147483646 h 1200"/>
              <a:gd name="T4" fmla="*/ 2147483646 w 2160"/>
              <a:gd name="T5" fmla="*/ 2147483646 h 1200"/>
              <a:gd name="T6" fmla="*/ 2147483646 w 2160"/>
              <a:gd name="T7" fmla="*/ 0 h 1200"/>
              <a:gd name="T8" fmla="*/ 0 w 2160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"/>
              <a:gd name="T16" fmla="*/ 0 h 1200"/>
              <a:gd name="T17" fmla="*/ 2160 w 2160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" h="1200">
                <a:moveTo>
                  <a:pt x="0" y="0"/>
                </a:moveTo>
                <a:lnTo>
                  <a:pt x="0" y="1200"/>
                </a:lnTo>
                <a:lnTo>
                  <a:pt x="1056" y="1200"/>
                </a:lnTo>
                <a:lnTo>
                  <a:pt x="21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8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0" name="Text Box 30">
                <a:extLst>
                  <a:ext uri="{FF2B5EF4-FFF2-40B4-BE49-F238E27FC236}">
                    <a16:creationId xmlns="" xmlns:a16="http://schemas.microsoft.com/office/drawing/2014/main" id="{1ABE6198-C289-4082-8A0F-6954A2486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3400" y="11501708"/>
                <a:ext cx="17068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:r>
                  <a:rPr lang="en-US" altLang="en-US" sz="36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36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Phép</a:t>
                </a:r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6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đối</a:t>
                </a:r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6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xứng</a:t>
                </a:r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6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trục</a:t>
                </a:r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𝑯𝑬</m:t>
                    </m:r>
                  </m:oMath>
                </a14:m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600" dirty="0" err="1">
                    <a:cs typeface="Arial" panose="020B0604020202020204" pitchFamily="34" charset="0"/>
                  </a:rPr>
                  <a:t>biến</a:t>
                </a:r>
                <a:r>
                  <a:rPr lang="en-US" altLang="en-US" sz="36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3600" dirty="0" err="1">
                    <a:cs typeface="Arial" panose="020B0604020202020204" pitchFamily="34" charset="0"/>
                  </a:rPr>
                  <a:t>hình</a:t>
                </a:r>
                <a:r>
                  <a:rPr lang="en-US" altLang="en-US" sz="3600" dirty="0">
                    <a:cs typeface="Arial" panose="020B060402020202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altLang="en-US" sz="36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𝐹𝐶𝐼𝑂</m:t>
                    </m:r>
                  </m:oMath>
                </a14:m>
                <a:r>
                  <a:rPr lang="en-US" altLang="en-US" sz="36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3600" dirty="0" err="1">
                    <a:cs typeface="Arial" panose="020B0604020202020204" pitchFamily="34" charset="0"/>
                  </a:rPr>
                  <a:t>thành</a:t>
                </a:r>
                <a:r>
                  <a:rPr lang="en-US" altLang="en-US" sz="36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3600" dirty="0" err="1">
                    <a:cs typeface="Arial" panose="020B0604020202020204" pitchFamily="34" charset="0"/>
                  </a:rPr>
                  <a:t>hình</a:t>
                </a:r>
                <a:r>
                  <a:rPr lang="en-US" altLang="en-US" sz="3600" dirty="0">
                    <a:cs typeface="Arial" panose="020B060402020202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altLang="en-US" sz="36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𝐾𝐷𝑀𝑂</m:t>
                    </m:r>
                  </m:oMath>
                </a14:m>
                <a:r>
                  <a:rPr lang="en-US" altLang="en-US" sz="3600" dirty="0"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270" name="Text Box 30">
                <a:extLst>
                  <a:ext uri="{FF2B5EF4-FFF2-40B4-BE49-F238E27FC236}">
                    <a16:creationId xmlns:a16="http://schemas.microsoft.com/office/drawing/2014/main" id="{1ABE6198-C289-4082-8A0F-6954A2486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11501708"/>
                <a:ext cx="17068800" cy="646331"/>
              </a:xfrm>
              <a:prstGeom prst="rect">
                <a:avLst/>
              </a:prstGeom>
              <a:blipFill>
                <a:blip r:embed="rId2"/>
                <a:stretch>
                  <a:fillRect l="-964" t="-15094" b="-349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2">
            <a:extLst>
              <a:ext uri="{FF2B5EF4-FFF2-40B4-BE49-F238E27FC236}">
                <a16:creationId xmlns="" xmlns:a16="http://schemas.microsoft.com/office/drawing/2014/main" id="{E4F16286-2868-47A0-AA1B-97EE11B7CA53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502119"/>
            <a:ext cx="16611600" cy="9671054"/>
            <a:chOff x="288" y="0"/>
            <a:chExt cx="5232" cy="3046"/>
          </a:xfrm>
        </p:grpSpPr>
        <p:grpSp>
          <p:nvGrpSpPr>
            <p:cNvPr id="22538" name="Group 29">
              <a:extLst>
                <a:ext uri="{FF2B5EF4-FFF2-40B4-BE49-F238E27FC236}">
                  <a16:creationId xmlns="" xmlns:a16="http://schemas.microsoft.com/office/drawing/2014/main" id="{73ECBB95-9BBD-4BB7-BDB4-A148E3BF5D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232" cy="3046"/>
              <a:chOff x="432" y="624"/>
              <a:chExt cx="5232" cy="3046"/>
            </a:xfrm>
          </p:grpSpPr>
          <p:sp>
            <p:nvSpPr>
              <p:cNvPr id="22540" name="Rectangle 3">
                <a:extLst>
                  <a:ext uri="{FF2B5EF4-FFF2-40B4-BE49-F238E27FC236}">
                    <a16:creationId xmlns="" xmlns:a16="http://schemas.microsoft.com/office/drawing/2014/main" id="{8E00F6FF-DB25-491E-B1F5-ACE04E48B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960"/>
                <a:ext cx="4512" cy="2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600"/>
              </a:p>
            </p:txBody>
          </p:sp>
          <p:sp>
            <p:nvSpPr>
              <p:cNvPr id="22541" name="Text Box 4">
                <a:extLst>
                  <a:ext uri="{FF2B5EF4-FFF2-40B4-BE49-F238E27FC236}">
                    <a16:creationId xmlns="" xmlns:a16="http://schemas.microsoft.com/office/drawing/2014/main" id="{6DCABB03-9680-482B-8821-5E69752391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720"/>
                <a:ext cx="384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5600" dirty="0" smtClean="0"/>
                  <a:t>A</a:t>
                </a:r>
                <a:endParaRPr lang="en-US" altLang="en-US" sz="5600" dirty="0"/>
              </a:p>
            </p:txBody>
          </p:sp>
          <p:sp>
            <p:nvSpPr>
              <p:cNvPr id="22542" name="Text Box 5">
                <a:extLst>
                  <a:ext uri="{FF2B5EF4-FFF2-40B4-BE49-F238E27FC236}">
                    <a16:creationId xmlns="" xmlns:a16="http://schemas.microsoft.com/office/drawing/2014/main" id="{61743A73-348D-478E-8C57-75508B01E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6" y="672"/>
                <a:ext cx="384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5600" dirty="0" smtClean="0"/>
                  <a:t>B</a:t>
                </a:r>
                <a:endParaRPr lang="en-US" altLang="en-US" sz="5600" dirty="0"/>
              </a:p>
            </p:txBody>
          </p:sp>
          <p:sp>
            <p:nvSpPr>
              <p:cNvPr id="22543" name="Text Box 6">
                <a:extLst>
                  <a:ext uri="{FF2B5EF4-FFF2-40B4-BE49-F238E27FC236}">
                    <a16:creationId xmlns="" xmlns:a16="http://schemas.microsoft.com/office/drawing/2014/main" id="{49D47A35-2E4A-4DFA-8CCA-4059256516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3264"/>
                <a:ext cx="384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5600" dirty="0" smtClean="0"/>
                  <a:t>D</a:t>
                </a:r>
                <a:endParaRPr lang="en-US" altLang="en-US" sz="5600" dirty="0"/>
              </a:p>
            </p:txBody>
          </p:sp>
          <p:sp>
            <p:nvSpPr>
              <p:cNvPr id="22544" name="Text Box 7">
                <a:extLst>
                  <a:ext uri="{FF2B5EF4-FFF2-40B4-BE49-F238E27FC236}">
                    <a16:creationId xmlns="" xmlns:a16="http://schemas.microsoft.com/office/drawing/2014/main" id="{FAC0F18B-9A35-48B4-9465-D22723C43D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4" y="3273"/>
                <a:ext cx="480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5600" dirty="0"/>
                  <a:t>C</a:t>
                </a:r>
                <a:endParaRPr lang="en-US" altLang="en-US" sz="5600" dirty="0"/>
              </a:p>
            </p:txBody>
          </p:sp>
          <p:sp>
            <p:nvSpPr>
              <p:cNvPr id="22545" name="Line 8">
                <a:extLst>
                  <a:ext uri="{FF2B5EF4-FFF2-40B4-BE49-F238E27FC236}">
                    <a16:creationId xmlns="" xmlns:a16="http://schemas.microsoft.com/office/drawing/2014/main" id="{CD9DD068-AA16-442A-94A1-3C480E9B7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960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600"/>
              </a:p>
            </p:txBody>
          </p:sp>
          <p:sp>
            <p:nvSpPr>
              <p:cNvPr id="22546" name="Line 9">
                <a:extLst>
                  <a:ext uri="{FF2B5EF4-FFF2-40B4-BE49-F238E27FC236}">
                    <a16:creationId xmlns="" xmlns:a16="http://schemas.microsoft.com/office/drawing/2014/main" id="{83C31D88-B6A8-49C2-BC2B-C7D8BCF98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160"/>
                <a:ext cx="45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600"/>
              </a:p>
            </p:txBody>
          </p:sp>
          <p:sp>
            <p:nvSpPr>
              <p:cNvPr id="22547" name="Text Box 10">
                <a:extLst>
                  <a:ext uri="{FF2B5EF4-FFF2-40B4-BE49-F238E27FC236}">
                    <a16:creationId xmlns="" xmlns:a16="http://schemas.microsoft.com/office/drawing/2014/main" id="{40C4D7A4-ADA0-4C50-8A45-09625C0906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624"/>
                <a:ext cx="384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5600" dirty="0" smtClean="0"/>
                  <a:t>E</a:t>
                </a:r>
                <a:endParaRPr lang="en-US" altLang="en-US" sz="5600" dirty="0"/>
              </a:p>
            </p:txBody>
          </p:sp>
          <p:sp>
            <p:nvSpPr>
              <p:cNvPr id="22548" name="Text Box 11">
                <a:extLst>
                  <a:ext uri="{FF2B5EF4-FFF2-40B4-BE49-F238E27FC236}">
                    <a16:creationId xmlns="" xmlns:a16="http://schemas.microsoft.com/office/drawing/2014/main" id="{DB6388C1-FCBC-4B4D-AC75-D29EAD2ACC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4" y="2016"/>
                <a:ext cx="336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5600" dirty="0" smtClean="0"/>
                  <a:t>F</a:t>
                </a:r>
                <a:endParaRPr lang="en-US" altLang="en-US" sz="5600" dirty="0"/>
              </a:p>
            </p:txBody>
          </p:sp>
          <p:sp>
            <p:nvSpPr>
              <p:cNvPr id="22549" name="Text Box 12">
                <a:extLst>
                  <a:ext uri="{FF2B5EF4-FFF2-40B4-BE49-F238E27FC236}">
                    <a16:creationId xmlns="" xmlns:a16="http://schemas.microsoft.com/office/drawing/2014/main" id="{74D5F289-ECE0-436A-BEFB-ADE205E7C8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3360"/>
                <a:ext cx="480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5600" dirty="0" smtClean="0"/>
                  <a:t>H</a:t>
                </a:r>
                <a:endParaRPr lang="en-US" altLang="en-US" sz="5600" dirty="0"/>
              </a:p>
            </p:txBody>
          </p:sp>
          <p:sp>
            <p:nvSpPr>
              <p:cNvPr id="22550" name="Text Box 16">
                <a:extLst>
                  <a:ext uri="{FF2B5EF4-FFF2-40B4-BE49-F238E27FC236}">
                    <a16:creationId xmlns="" xmlns:a16="http://schemas.microsoft.com/office/drawing/2014/main" id="{E6AD4840-4964-4A2F-A140-3C2391524D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968"/>
                <a:ext cx="480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5600" dirty="0" smtClean="0"/>
                  <a:t>K</a:t>
                </a:r>
                <a:endParaRPr lang="en-US" altLang="en-US" sz="5600" dirty="0"/>
              </a:p>
            </p:txBody>
          </p:sp>
          <p:sp>
            <p:nvSpPr>
              <p:cNvPr id="22551" name="Text Box 17">
                <a:extLst>
                  <a:ext uri="{FF2B5EF4-FFF2-40B4-BE49-F238E27FC236}">
                    <a16:creationId xmlns="" xmlns:a16="http://schemas.microsoft.com/office/drawing/2014/main" id="{E0F92FEC-6F70-4426-A356-11368C6F50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2265"/>
                <a:ext cx="480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5600"/>
                  <a:t>O</a:t>
                </a:r>
              </a:p>
            </p:txBody>
          </p:sp>
          <p:sp>
            <p:nvSpPr>
              <p:cNvPr id="22552" name="Text Box 18">
                <a:extLst>
                  <a:ext uri="{FF2B5EF4-FFF2-40B4-BE49-F238E27FC236}">
                    <a16:creationId xmlns="" xmlns:a16="http://schemas.microsoft.com/office/drawing/2014/main" id="{3E620E38-C8C7-42F3-BAEB-209B4D7043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3369"/>
                <a:ext cx="480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5600" dirty="0" smtClean="0"/>
                  <a:t>I</a:t>
                </a:r>
                <a:endParaRPr lang="en-US" altLang="en-US" sz="5600" dirty="0"/>
              </a:p>
            </p:txBody>
          </p:sp>
          <p:sp>
            <p:nvSpPr>
              <p:cNvPr id="22553" name="Text Box 28">
                <a:extLst>
                  <a:ext uri="{FF2B5EF4-FFF2-40B4-BE49-F238E27FC236}">
                    <a16:creationId xmlns="" xmlns:a16="http://schemas.microsoft.com/office/drawing/2014/main" id="{649ECAA7-B175-4180-A49D-BFE63E7BF7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2112"/>
                <a:ext cx="57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6400" dirty="0"/>
                  <a:t>J</a:t>
                </a:r>
              </a:p>
            </p:txBody>
          </p:sp>
        </p:grpSp>
        <p:sp>
          <p:nvSpPr>
            <p:cNvPr id="22539" name="Text Box 31">
              <a:extLst>
                <a:ext uri="{FF2B5EF4-FFF2-40B4-BE49-F238E27FC236}">
                  <a16:creationId xmlns="" xmlns:a16="http://schemas.microsoft.com/office/drawing/2014/main" id="{5B3D2D35-BECE-47C6-8098-0952F9163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745"/>
              <a:ext cx="432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600" dirty="0" smtClean="0"/>
                <a:t>M</a:t>
              </a:r>
              <a:endParaRPr lang="en-US" altLang="en-US" sz="56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273" name="Text Box 33">
                <a:extLst>
                  <a:ext uri="{FF2B5EF4-FFF2-40B4-BE49-F238E27FC236}">
                    <a16:creationId xmlns="" xmlns:a16="http://schemas.microsoft.com/office/drawing/2014/main" id="{7986534F-A7F0-4E6E-80AA-15C360D312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3400" y="12326033"/>
                <a:ext cx="17221200" cy="717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:r>
                  <a:rPr lang="en-US" altLang="en-US" sz="3600" dirty="0" smtClean="0">
                    <a:cs typeface="Arial" panose="020B0604020202020204" pitchFamily="34" charset="0"/>
                  </a:rPr>
                  <a:t> </a:t>
                </a:r>
                <a:r>
                  <a:rPr lang="en-US" altLang="en-US" sz="36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Phép</a:t>
                </a:r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6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tịnh</a:t>
                </a:r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6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tiến</a:t>
                </a:r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6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theo</a:t>
                </a:r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6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véctơ</a:t>
                </a:r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𝑶𝑬</m:t>
                        </m:r>
                      </m:e>
                    </m:acc>
                  </m:oMath>
                </a14:m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altLang="en-US" sz="3600" dirty="0" err="1">
                    <a:cs typeface="Arial" panose="020B0604020202020204" pitchFamily="34" charset="0"/>
                  </a:rPr>
                  <a:t>biến</a:t>
                </a:r>
                <a:r>
                  <a:rPr lang="en-US" altLang="en-US" sz="36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3600" dirty="0" err="1">
                    <a:cs typeface="Arial" panose="020B0604020202020204" pitchFamily="34" charset="0"/>
                  </a:rPr>
                  <a:t>hình</a:t>
                </a:r>
                <a:r>
                  <a:rPr lang="en-US" altLang="en-US" sz="3600" dirty="0">
                    <a:cs typeface="Arial" panose="020B060402020202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alt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𝐾𝐷𝑀𝑂</m:t>
                    </m:r>
                  </m:oMath>
                </a14:m>
                <a:r>
                  <a:rPr lang="en-US" altLang="en-US" sz="3600" dirty="0">
                    <a:cs typeface="Arial" panose="020B0604020202020204" pitchFamily="34" charset="0"/>
                  </a:rPr>
                  <a:t>  </a:t>
                </a:r>
                <a:r>
                  <a:rPr lang="en-US" altLang="en-US" sz="3600" dirty="0" err="1">
                    <a:cs typeface="Arial" panose="020B0604020202020204" pitchFamily="34" charset="0"/>
                  </a:rPr>
                  <a:t>thành</a:t>
                </a:r>
                <a:r>
                  <a:rPr lang="en-US" altLang="en-US" sz="3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6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𝐴𝐾</m:t>
                    </m:r>
                    <m:r>
                      <a:rPr lang="en-US" altLang="en-US" sz="36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en-US" altLang="en-US" sz="36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altLang="en-US" sz="36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altLang="en-US" sz="3600" dirty="0">
                  <a:solidFill>
                    <a:srgbClr val="0000CC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273" name="Text Box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986534F-A7F0-4E6E-80AA-15C360D31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12326033"/>
                <a:ext cx="17221200" cy="717248"/>
              </a:xfrm>
              <a:prstGeom prst="rect">
                <a:avLst/>
              </a:prstGeom>
              <a:blipFill rotWithShape="0">
                <a:blip r:embed="rId3"/>
                <a:stretch>
                  <a:fillRect l="-956" t="-3390" b="-313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9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6111 L 2.08333E-7 -0.272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0" grpId="0"/>
      <p:bldP spid="102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1" y="2402233"/>
            <a:ext cx="22936200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B02B8CBA-894F-468A-AE70-4F416A271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480" y="1608515"/>
            <a:ext cx="11430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E51A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§6.KH</a:t>
            </a:r>
            <a:r>
              <a:rPr lang="en-US" altLang="en-US" sz="4800" b="1" dirty="0">
                <a:solidFill>
                  <a:srgbClr val="E51A05"/>
                </a:solidFill>
              </a:rPr>
              <a:t>ÁI NIỆM VỀ PHÉP DỜI HÌNH VÀ HAI HÌNH  BẰNG NHAU</a:t>
            </a:r>
          </a:p>
        </p:txBody>
      </p:sp>
      <p:sp>
        <p:nvSpPr>
          <p:cNvPr id="35843" name="Text Box 3">
            <a:hlinkClick r:id="rId3" action="ppaction://hlinkfile"/>
            <a:extLst>
              <a:ext uri="{FF2B5EF4-FFF2-40B4-BE49-F238E27FC236}">
                <a16:creationId xmlns="" xmlns:a16="http://schemas.microsoft.com/office/drawing/2014/main" id="{5121036B-BF54-493C-B64F-CC358651C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421556"/>
            <a:ext cx="1280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u="sng" dirty="0"/>
              <a:t>I. </a:t>
            </a:r>
            <a:r>
              <a:rPr lang="en-US" altLang="en-US" sz="4800" b="1" u="sng" dirty="0" err="1"/>
              <a:t>Khái</a:t>
            </a:r>
            <a:r>
              <a:rPr lang="en-US" altLang="en-US" sz="4800" b="1" u="sng" dirty="0"/>
              <a:t> </a:t>
            </a:r>
            <a:r>
              <a:rPr lang="en-US" altLang="en-US" sz="4800" b="1" u="sng" dirty="0" err="1"/>
              <a:t>niệm</a:t>
            </a:r>
            <a:r>
              <a:rPr lang="en-US" altLang="en-US" sz="4800" b="1" u="sng" dirty="0"/>
              <a:t> </a:t>
            </a:r>
            <a:r>
              <a:rPr lang="en-US" altLang="en-US" sz="4800" b="1" u="sng" dirty="0" err="1"/>
              <a:t>về</a:t>
            </a:r>
            <a:r>
              <a:rPr lang="en-US" altLang="en-US" sz="4800" b="1" u="sng" dirty="0"/>
              <a:t> </a:t>
            </a:r>
            <a:r>
              <a:rPr lang="en-US" altLang="en-US" sz="4800" b="1" u="sng" dirty="0" err="1"/>
              <a:t>phép</a:t>
            </a:r>
            <a:r>
              <a:rPr lang="en-US" altLang="en-US" sz="4800" b="1" u="sng" dirty="0"/>
              <a:t> </a:t>
            </a:r>
            <a:r>
              <a:rPr lang="en-US" altLang="en-US" sz="4800" b="1" u="sng" dirty="0" err="1"/>
              <a:t>dời</a:t>
            </a:r>
            <a:r>
              <a:rPr lang="en-US" altLang="en-US" sz="4800" b="1" u="sng" dirty="0"/>
              <a:t> </a:t>
            </a:r>
            <a:r>
              <a:rPr lang="en-US" altLang="en-US" sz="4800" b="1" u="sng" dirty="0" err="1"/>
              <a:t>hình</a:t>
            </a:r>
            <a:r>
              <a:rPr lang="en-US" altLang="en-US" sz="4800" b="1" dirty="0"/>
              <a:t>: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="" xmlns:a16="http://schemas.microsoft.com/office/drawing/2014/main" id="{FEC8E23D-0E53-4238-8285-985ABFE04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364413"/>
            <a:ext cx="17373600" cy="1569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i="1" u="sng" dirty="0" err="1">
                <a:solidFill>
                  <a:srgbClr val="6600FF"/>
                </a:solidFill>
              </a:rPr>
              <a:t>Định</a:t>
            </a:r>
            <a:r>
              <a:rPr lang="en-US" altLang="en-US" sz="4800" i="1" u="sng" dirty="0">
                <a:solidFill>
                  <a:srgbClr val="6600FF"/>
                </a:solidFill>
              </a:rPr>
              <a:t> </a:t>
            </a:r>
            <a:r>
              <a:rPr lang="en-US" altLang="en-US" sz="4800" i="1" u="sng" dirty="0" err="1">
                <a:solidFill>
                  <a:srgbClr val="6600FF"/>
                </a:solidFill>
              </a:rPr>
              <a:t>nghĩa</a:t>
            </a:r>
            <a:r>
              <a:rPr lang="en-US" altLang="en-US" sz="4800" i="1" dirty="0"/>
              <a:t>:</a:t>
            </a:r>
            <a:r>
              <a:rPr lang="en-US" altLang="en-US" sz="4800" dirty="0"/>
              <a:t> </a:t>
            </a:r>
            <a:r>
              <a:rPr lang="en-US" altLang="en-US" sz="4800" dirty="0" err="1"/>
              <a:t>Phép</a:t>
            </a:r>
            <a:r>
              <a:rPr lang="en-US" altLang="en-US" sz="4800" dirty="0"/>
              <a:t> </a:t>
            </a:r>
            <a:r>
              <a:rPr lang="en-US" altLang="en-US" sz="4800" dirty="0" err="1"/>
              <a:t>dời</a:t>
            </a:r>
            <a:r>
              <a:rPr lang="en-US" altLang="en-US" sz="4800" dirty="0"/>
              <a:t> </a:t>
            </a:r>
            <a:r>
              <a:rPr lang="en-US" altLang="en-US" sz="4800" dirty="0" err="1"/>
              <a:t>hình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là</a:t>
            </a:r>
            <a:r>
              <a:rPr lang="en-US" altLang="en-US" sz="4800" dirty="0"/>
              <a:t> </a:t>
            </a:r>
            <a:r>
              <a:rPr lang="en-US" altLang="en-US" sz="4800" dirty="0" err="1"/>
              <a:t>phép</a:t>
            </a:r>
            <a:r>
              <a:rPr lang="en-US" altLang="en-US" sz="4800" dirty="0"/>
              <a:t> </a:t>
            </a:r>
            <a:r>
              <a:rPr lang="en-US" altLang="en-US" sz="4800" dirty="0" err="1"/>
              <a:t>biến</a:t>
            </a:r>
            <a:r>
              <a:rPr lang="en-US" altLang="en-US" sz="4800" dirty="0"/>
              <a:t> </a:t>
            </a:r>
            <a:r>
              <a:rPr lang="en-US" altLang="en-US" sz="4800" dirty="0" err="1"/>
              <a:t>hình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bảo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toàn</a:t>
            </a:r>
            <a:r>
              <a:rPr lang="en-US" altLang="en-US" sz="4800" dirty="0"/>
              <a:t> </a:t>
            </a:r>
            <a:r>
              <a:rPr lang="en-US" altLang="en-US" sz="4800" dirty="0" err="1"/>
              <a:t>khoảng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cách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giữa</a:t>
            </a:r>
            <a:r>
              <a:rPr lang="en-US" altLang="en-US" sz="4800" dirty="0"/>
              <a:t> </a:t>
            </a:r>
            <a:r>
              <a:rPr lang="en-US" altLang="en-US" sz="4800" dirty="0" err="1"/>
              <a:t>hai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điểm</a:t>
            </a:r>
            <a:r>
              <a:rPr lang="en-US" altLang="en-US" sz="4800" dirty="0"/>
              <a:t> </a:t>
            </a:r>
            <a:r>
              <a:rPr lang="en-US" altLang="en-US" sz="4800" dirty="0" err="1"/>
              <a:t>bất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kì</a:t>
            </a:r>
            <a:r>
              <a:rPr lang="en-US" altLang="en-US" sz="4800" dirty="0"/>
              <a:t>.</a:t>
            </a:r>
            <a:endParaRPr lang="en-US" altLang="en-US" sz="4800" dirty="0">
              <a:solidFill>
                <a:srgbClr val="E51A05"/>
              </a:solidFill>
            </a:endParaRPr>
          </a:p>
        </p:txBody>
      </p:sp>
      <p:sp>
        <p:nvSpPr>
          <p:cNvPr id="35845" name="Text Box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3FBABEC4-6216-492E-8CA8-C19D2BD59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7845426"/>
            <a:ext cx="335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FF0066"/>
                </a:solidFill>
              </a:rPr>
              <a:t> </a:t>
            </a:r>
            <a:r>
              <a:rPr lang="en-US" altLang="en-US" sz="4800" u="sng" dirty="0" err="1">
                <a:solidFill>
                  <a:srgbClr val="FF0066"/>
                </a:solidFill>
              </a:rPr>
              <a:t>Nhận</a:t>
            </a:r>
            <a:r>
              <a:rPr lang="en-US" altLang="en-US" sz="4800" u="sng" dirty="0">
                <a:solidFill>
                  <a:srgbClr val="FF0066"/>
                </a:solidFill>
              </a:rPr>
              <a:t> </a:t>
            </a:r>
            <a:r>
              <a:rPr lang="en-US" altLang="en-US" sz="4800" u="sng" dirty="0" err="1">
                <a:solidFill>
                  <a:srgbClr val="FF0066"/>
                </a:solidFill>
              </a:rPr>
              <a:t>xét</a:t>
            </a:r>
            <a:r>
              <a:rPr lang="en-US" altLang="en-US" sz="4800" dirty="0">
                <a:solidFill>
                  <a:srgbClr val="FF0066"/>
                </a:solidFill>
              </a:rPr>
              <a:t>:</a:t>
            </a:r>
          </a:p>
        </p:txBody>
      </p:sp>
      <p:sp>
        <p:nvSpPr>
          <p:cNvPr id="35846" name="Text Box 6">
            <a:extLst>
              <a:ext uri="{FF2B5EF4-FFF2-40B4-BE49-F238E27FC236}">
                <a16:creationId xmlns="" xmlns:a16="http://schemas.microsoft.com/office/drawing/2014/main" id="{40A13DAD-DF74-4DC7-9E19-D8F744EB5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10699750"/>
            <a:ext cx="150177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latin typeface=".VnTime" panose="020B7200000000000000" pitchFamily="34" charset="0"/>
              </a:rPr>
              <a:t>2) </a:t>
            </a:r>
            <a:r>
              <a:rPr lang="en-US" altLang="en-US" sz="4800" dirty="0" err="1">
                <a:latin typeface=".VnTime" panose="020B7200000000000000" pitchFamily="34" charset="0"/>
              </a:rPr>
              <a:t>PhÐp</a:t>
            </a:r>
            <a:r>
              <a:rPr lang="en-US" altLang="en-US" sz="4800" dirty="0"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latin typeface=".VnTime" panose="020B7200000000000000" pitchFamily="34" charset="0"/>
              </a:rPr>
              <a:t>biÕn</a:t>
            </a:r>
            <a:r>
              <a:rPr lang="en-US" altLang="en-US" sz="4800" dirty="0"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latin typeface=".VnTime" panose="020B7200000000000000" pitchFamily="34" charset="0"/>
              </a:rPr>
              <a:t>h×nh</a:t>
            </a:r>
            <a:r>
              <a:rPr lang="en-US" altLang="en-US" sz="4800" dirty="0"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latin typeface=".VnTime" panose="020B7200000000000000" pitchFamily="34" charset="0"/>
              </a:rPr>
              <a:t>cã</a:t>
            </a:r>
            <a:r>
              <a:rPr lang="en-US" altLang="en-US" sz="4800" dirty="0">
                <a:latin typeface=".VnTime" panose="020B7200000000000000" pitchFamily="34" charset="0"/>
              </a:rPr>
              <a:t> ®</a:t>
            </a:r>
            <a:r>
              <a:rPr lang="en-US" altLang="en-US" sz="4800" dirty="0" err="1">
                <a:latin typeface=".VnTime" panose="020B7200000000000000" pitchFamily="34" charset="0"/>
              </a:rPr>
              <a:t>ù¬c</a:t>
            </a:r>
            <a:r>
              <a:rPr lang="en-US" altLang="en-US" sz="4800" dirty="0"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latin typeface=".VnTime" panose="020B7200000000000000" pitchFamily="34" charset="0"/>
              </a:rPr>
              <a:t>b»ng</a:t>
            </a:r>
            <a:r>
              <a:rPr lang="en-US" altLang="en-US" sz="4800" dirty="0"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latin typeface=".VnTime" panose="020B7200000000000000" pitchFamily="34" charset="0"/>
              </a:rPr>
              <a:t>c¸ch</a:t>
            </a:r>
            <a:r>
              <a:rPr lang="en-US" altLang="en-US" sz="4800" dirty="0"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.VnTime" panose="020B7200000000000000" pitchFamily="34" charset="0"/>
              </a:rPr>
              <a:t>thùc</a:t>
            </a:r>
            <a:r>
              <a:rPr lang="en-US" altLang="en-US" sz="4800" dirty="0">
                <a:solidFill>
                  <a:srgbClr val="FF0000"/>
                </a:solidFill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.VnTime" panose="020B7200000000000000" pitchFamily="34" charset="0"/>
              </a:rPr>
              <a:t>hiÖn</a:t>
            </a:r>
            <a:r>
              <a:rPr lang="en-US" altLang="en-US" sz="4800" dirty="0">
                <a:solidFill>
                  <a:srgbClr val="FF0000"/>
                </a:solidFill>
              </a:rPr>
              <a:t> </a:t>
            </a:r>
            <a:r>
              <a:rPr lang="en-US" altLang="en-US" sz="4800" dirty="0" err="1">
                <a:solidFill>
                  <a:srgbClr val="E51A05"/>
                </a:solidFill>
                <a:latin typeface=".VnTime" panose="020B7200000000000000" pitchFamily="34" charset="0"/>
              </a:rPr>
              <a:t>liªn</a:t>
            </a:r>
            <a:r>
              <a:rPr lang="en-US" altLang="en-US" sz="4800" dirty="0">
                <a:solidFill>
                  <a:srgbClr val="E51A05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E51A05"/>
                </a:solidFill>
                <a:latin typeface=".VnTime" panose="020B7200000000000000" pitchFamily="34" charset="0"/>
              </a:rPr>
              <a:t>tiÕp</a:t>
            </a:r>
            <a:r>
              <a:rPr lang="en-US" altLang="en-US" sz="4800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latin typeface=".VnTime" panose="020B7200000000000000" pitchFamily="34" charset="0"/>
              </a:rPr>
              <a:t>hai</a:t>
            </a:r>
            <a:r>
              <a:rPr lang="en-US" altLang="en-US" sz="4800" dirty="0">
                <a:solidFill>
                  <a:srgbClr val="0000CC"/>
                </a:solidFill>
                <a:hlinkClick r:id="rId2" action="ppaction://hlinksldjump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</a:rPr>
              <a:t>phép</a:t>
            </a:r>
            <a:r>
              <a:rPr lang="en-US" altLang="en-US" sz="4400" dirty="0">
                <a:solidFill>
                  <a:srgbClr val="0000CC"/>
                </a:solidFill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</a:rPr>
              <a:t>dời</a:t>
            </a:r>
            <a:r>
              <a:rPr lang="en-US" altLang="en-US" sz="4400" dirty="0">
                <a:solidFill>
                  <a:srgbClr val="0000CC"/>
                </a:solidFill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</a:rPr>
              <a:t>hình</a:t>
            </a:r>
            <a:r>
              <a:rPr lang="en-US" altLang="en-US" sz="44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latin typeface=".VnTime" panose="020B7200000000000000" pitchFamily="34" charset="0"/>
              </a:rPr>
              <a:t>còng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</a:rPr>
              <a:t>là</a:t>
            </a:r>
            <a:r>
              <a:rPr lang="en-US" altLang="en-US" sz="4400" dirty="0">
                <a:solidFill>
                  <a:srgbClr val="0000CC"/>
                </a:solidFill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</a:rPr>
              <a:t>phép</a:t>
            </a:r>
            <a:r>
              <a:rPr lang="en-US" altLang="en-US" sz="4400" dirty="0">
                <a:solidFill>
                  <a:srgbClr val="0000CC"/>
                </a:solidFill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</a:rPr>
              <a:t>dời</a:t>
            </a:r>
            <a:r>
              <a:rPr lang="en-US" altLang="en-US" sz="4400" dirty="0">
                <a:solidFill>
                  <a:srgbClr val="0000CC"/>
                </a:solidFill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</a:rPr>
              <a:t>hình</a:t>
            </a:r>
            <a:r>
              <a:rPr lang="en-US" altLang="en-US" sz="4400" dirty="0"/>
              <a:t> </a:t>
            </a:r>
            <a:r>
              <a:rPr lang="en-US" altLang="en-US" sz="4800" dirty="0"/>
              <a:t>.</a:t>
            </a:r>
          </a:p>
        </p:txBody>
      </p:sp>
      <p:sp>
        <p:nvSpPr>
          <p:cNvPr id="35848" name="Rectangle 8">
            <a:extLst>
              <a:ext uri="{FF2B5EF4-FFF2-40B4-BE49-F238E27FC236}">
                <a16:creationId xmlns="" xmlns:a16="http://schemas.microsoft.com/office/drawing/2014/main" id="{C39564B0-F130-4084-AB5D-E303DF810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851" y="8870950"/>
            <a:ext cx="1420812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</a:rPr>
              <a:t>1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)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phép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4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tịnh</a:t>
            </a:r>
            <a:r>
              <a:rPr lang="en-US" altLang="en-US" sz="4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xứng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trục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xứng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48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dời</a:t>
            </a:r>
            <a:r>
              <a:rPr lang="en-US" altLang="en-US" sz="4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800" dirty="0">
                <a:solidFill>
                  <a:srgbClr val="FF33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35849" name="Text Box 9">
            <a:extLst>
              <a:ext uri="{FF2B5EF4-FFF2-40B4-BE49-F238E27FC236}">
                <a16:creationId xmlns="" xmlns:a16="http://schemas.microsoft.com/office/drawing/2014/main" id="{C646BE74-10AA-45AA-B3DE-EEE4716B7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554" y="6000591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Kí hiệu: </a:t>
            </a:r>
            <a:r>
              <a:rPr lang="en-US" altLang="en-US" sz="4800">
                <a:solidFill>
                  <a:srgbClr val="FF3300"/>
                </a:solidFill>
                <a:latin typeface="Times New Roman" panose="02020603050405020304" pitchFamily="18" charset="0"/>
              </a:rPr>
              <a:t>F ; 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9">
                <a:extLst>
                  <a:ext uri="{FF2B5EF4-FFF2-40B4-BE49-F238E27FC236}">
                    <a16:creationId xmlns="" xmlns:a16="http://schemas.microsoft.com/office/drawing/2014/main" id="{E192B1BC-553E-4D27-982A-7C11C7D08E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6926" y="6755289"/>
                <a:ext cx="13640074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>
                    <a:latin typeface="Times New Roman" panose="02020603050405020304" pitchFamily="18" charset="0"/>
                  </a:rPr>
                  <a:t>Ta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alt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𝑀𝑁</m:t>
                    </m:r>
                  </m:oMath>
                </a14:m>
                <a:endParaRPr lang="en-US" altLang="en-US" sz="4800" dirty="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9">
                <a:extLst>
                  <a:ext uri="{FF2B5EF4-FFF2-40B4-BE49-F238E27FC236}">
                    <a16:creationId xmlns:a16="http://schemas.microsoft.com/office/drawing/2014/main" id="{E192B1BC-553E-4D27-982A-7C11C7D08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6926" y="6755289"/>
                <a:ext cx="13640074" cy="830997"/>
              </a:xfrm>
              <a:prstGeom prst="rect">
                <a:avLst/>
              </a:prstGeom>
              <a:blipFill>
                <a:blip r:embed="rId5"/>
                <a:stretch>
                  <a:fillRect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 animBg="1"/>
      <p:bldP spid="35845" grpId="0"/>
      <p:bldP spid="35846" grpId="0"/>
      <p:bldP spid="35848" grpId="0"/>
      <p:bldP spid="3584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>
                <a:extLst>
                  <a:ext uri="{FF2B5EF4-FFF2-40B4-BE49-F238E27FC236}">
                    <a16:creationId xmlns="" xmlns:a16="http://schemas.microsoft.com/office/drawing/2014/main" id="{FB22AF84-3DB5-46C2-9E29-436671B8F3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000" y="2019300"/>
                <a:ext cx="205740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dirty="0" smtClean="0"/>
                  <a:t>    a) </a:t>
                </a:r>
                <a:r>
                  <a:rPr lang="en-US" altLang="en-US" sz="4000" dirty="0" err="1"/>
                  <a:t>Tìm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ảnh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của</a:t>
                </a:r>
                <a:r>
                  <a:rPr lang="en-US" altLang="en-US" sz="4000" dirty="0"/>
                  <a:t> tam </a:t>
                </a:r>
                <a:r>
                  <a:rPr lang="en-US" altLang="en-US" sz="4000" dirty="0" err="1"/>
                  <a:t>giác</a:t>
                </a:r>
                <a:r>
                  <a:rPr lang="en-US" altLang="en-US" sz="4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altLang="en-US" sz="4000" dirty="0"/>
                  <a:t> qua </a:t>
                </a:r>
                <a:r>
                  <a:rPr lang="en-US" altLang="en-US" sz="4000" dirty="0" err="1"/>
                  <a:t>phép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tịnh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tiến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theo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vectơ</a:t>
                </a:r>
                <a:r>
                  <a:rPr lang="en-US" altLang="en-US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en-US" sz="4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altLang="en-US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000" dirty="0" err="1"/>
                  <a:t>và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phép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đối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xứng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tâm</a:t>
                </a:r>
                <a:r>
                  <a:rPr lang="en-US" altLang="en-US" sz="4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40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4000" dirty="0"/>
              </a:p>
            </p:txBody>
          </p:sp>
        </mc:Choice>
        <mc:Fallback xmlns="">
          <p:sp>
            <p:nvSpPr>
              <p:cNvPr id="4099" name="Rectangle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B22AF84-3DB5-46C2-9E29-436671B8F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2019300"/>
                <a:ext cx="20574000" cy="707886"/>
              </a:xfrm>
              <a:prstGeom prst="rect">
                <a:avLst/>
              </a:prstGeom>
              <a:blipFill rotWithShape="0">
                <a:blip r:embed="rId3"/>
                <a:stretch>
                  <a:fillRect t="-15517" b="-362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61" name="Text Box 65">
                <a:extLst>
                  <a:ext uri="{FF2B5EF4-FFF2-40B4-BE49-F238E27FC236}">
                    <a16:creationId xmlns="" xmlns:a16="http://schemas.microsoft.com/office/drawing/2014/main" id="{437D0BDD-698E-4D94-B37C-18F8ABD382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8700" y="11734800"/>
                <a:ext cx="155829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/>
                  <a:t>Tam </a:t>
                </a:r>
                <a:r>
                  <a:rPr lang="en-US" altLang="en-US" sz="4800" dirty="0" err="1"/>
                  <a:t>giác</a:t>
                </a:r>
                <a:r>
                  <a:rPr lang="en-US" altLang="en-US" sz="4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”</m:t>
                    </m:r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”</m:t>
                    </m:r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là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ảnh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cần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tìm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của</a:t>
                </a:r>
                <a:r>
                  <a:rPr lang="en-US" altLang="en-US" sz="4800" dirty="0"/>
                  <a:t> tam </a:t>
                </a:r>
                <a:r>
                  <a:rPr lang="en-US" altLang="en-US" sz="4800" dirty="0" err="1"/>
                  <a:t>giác</a:t>
                </a:r>
                <a:r>
                  <a:rPr lang="en-US" altLang="en-US" sz="4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US" altLang="en-US" sz="48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161" name="Text Box 6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37D0BDD-698E-4D94-B37C-18F8ABD38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38700" y="11734800"/>
                <a:ext cx="15582900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800" t="-17647" b="-37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68" name="Freeform 72">
            <a:extLst>
              <a:ext uri="{FF2B5EF4-FFF2-40B4-BE49-F238E27FC236}">
                <a16:creationId xmlns="" xmlns:a16="http://schemas.microsoft.com/office/drawing/2014/main" id="{6F1289F4-22FA-4541-89A2-B76904442ED5}"/>
              </a:ext>
            </a:extLst>
          </p:cNvPr>
          <p:cNvSpPr>
            <a:spLocks/>
          </p:cNvSpPr>
          <p:nvPr/>
        </p:nvSpPr>
        <p:spPr bwMode="auto">
          <a:xfrm>
            <a:off x="4724400" y="4238626"/>
            <a:ext cx="2590800" cy="5334000"/>
          </a:xfrm>
          <a:custGeom>
            <a:avLst/>
            <a:gdLst>
              <a:gd name="T0" fmla="*/ 1935480000 w 816"/>
              <a:gd name="T1" fmla="*/ 0 h 1680"/>
              <a:gd name="T2" fmla="*/ 2056447500 w 816"/>
              <a:gd name="T3" fmla="*/ 2147483646 h 1680"/>
              <a:gd name="T4" fmla="*/ 0 w 816"/>
              <a:gd name="T5" fmla="*/ 2147483646 h 1680"/>
              <a:gd name="T6" fmla="*/ 1935480000 w 816"/>
              <a:gd name="T7" fmla="*/ 0 h 1680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1680"/>
              <a:gd name="T14" fmla="*/ 816 w 816"/>
              <a:gd name="T15" fmla="*/ 1680 h 1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1680">
                <a:moveTo>
                  <a:pt x="768" y="0"/>
                </a:moveTo>
                <a:lnTo>
                  <a:pt x="816" y="1680"/>
                </a:lnTo>
                <a:lnTo>
                  <a:pt x="0" y="1200"/>
                </a:lnTo>
                <a:lnTo>
                  <a:pt x="76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8600"/>
          </a:p>
        </p:txBody>
      </p:sp>
      <p:sp>
        <p:nvSpPr>
          <p:cNvPr id="4170" name="Freeform 74">
            <a:extLst>
              <a:ext uri="{FF2B5EF4-FFF2-40B4-BE49-F238E27FC236}">
                <a16:creationId xmlns="" xmlns:a16="http://schemas.microsoft.com/office/drawing/2014/main" id="{4BC92520-3EA7-4579-BD00-ECC6A0000FEB}"/>
              </a:ext>
            </a:extLst>
          </p:cNvPr>
          <p:cNvSpPr>
            <a:spLocks/>
          </p:cNvSpPr>
          <p:nvPr/>
        </p:nvSpPr>
        <p:spPr bwMode="auto">
          <a:xfrm>
            <a:off x="16306800" y="4114800"/>
            <a:ext cx="2438400" cy="5334000"/>
          </a:xfrm>
          <a:custGeom>
            <a:avLst/>
            <a:gdLst>
              <a:gd name="T0" fmla="*/ 0 w 768"/>
              <a:gd name="T1" fmla="*/ 0 h 1680"/>
              <a:gd name="T2" fmla="*/ 1935480000 w 768"/>
              <a:gd name="T3" fmla="*/ 1209675000 h 1680"/>
              <a:gd name="T4" fmla="*/ 241935000 w 768"/>
              <a:gd name="T5" fmla="*/ 2147483646 h 1680"/>
              <a:gd name="T6" fmla="*/ 0 w 768"/>
              <a:gd name="T7" fmla="*/ 0 h 1680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1680"/>
              <a:gd name="T14" fmla="*/ 768 w 768"/>
              <a:gd name="T15" fmla="*/ 1680 h 1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1680">
                <a:moveTo>
                  <a:pt x="0" y="0"/>
                </a:moveTo>
                <a:lnTo>
                  <a:pt x="768" y="480"/>
                </a:lnTo>
                <a:lnTo>
                  <a:pt x="96" y="1680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8600"/>
          </a:p>
        </p:txBody>
      </p:sp>
      <p:grpSp>
        <p:nvGrpSpPr>
          <p:cNvPr id="2" name="Group 102">
            <a:extLst>
              <a:ext uri="{FF2B5EF4-FFF2-40B4-BE49-F238E27FC236}">
                <a16:creationId xmlns="" xmlns:a16="http://schemas.microsoft.com/office/drawing/2014/main" id="{22431228-7F76-4F6E-85E5-D041AE7CFEA2}"/>
              </a:ext>
            </a:extLst>
          </p:cNvPr>
          <p:cNvGrpSpPr>
            <a:grpSpLocks/>
          </p:cNvGrpSpPr>
          <p:nvPr/>
        </p:nvGrpSpPr>
        <p:grpSpPr bwMode="auto">
          <a:xfrm>
            <a:off x="9296400" y="3352801"/>
            <a:ext cx="10515600" cy="6743702"/>
            <a:chOff x="1968" y="1296"/>
            <a:chExt cx="3312" cy="2124"/>
          </a:xfrm>
        </p:grpSpPr>
        <p:sp>
          <p:nvSpPr>
            <p:cNvPr id="6169" name="Text Box 75">
              <a:extLst>
                <a:ext uri="{FF2B5EF4-FFF2-40B4-BE49-F238E27FC236}">
                  <a16:creationId xmlns="" xmlns:a16="http://schemas.microsoft.com/office/drawing/2014/main" id="{0F407F3E-7996-42B4-BD72-8318C12A8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1872"/>
              <a:ext cx="33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A”</a:t>
              </a:r>
            </a:p>
          </p:txBody>
        </p:sp>
        <p:sp>
          <p:nvSpPr>
            <p:cNvPr id="6170" name="Line 76">
              <a:extLst>
                <a:ext uri="{FF2B5EF4-FFF2-40B4-BE49-F238E27FC236}">
                  <a16:creationId xmlns="" xmlns:a16="http://schemas.microsoft.com/office/drawing/2014/main" id="{D8173AE4-F79D-4BDE-8479-37CF1CDED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2016"/>
              <a:ext cx="2976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6171" name="Text Box 77">
              <a:extLst>
                <a:ext uri="{FF2B5EF4-FFF2-40B4-BE49-F238E27FC236}">
                  <a16:creationId xmlns="" xmlns:a16="http://schemas.microsoft.com/office/drawing/2014/main" id="{AAB4E9EA-02C8-4F79-BA88-8477D509B0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296"/>
              <a:ext cx="33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B”</a:t>
              </a:r>
            </a:p>
          </p:txBody>
        </p:sp>
        <p:sp>
          <p:nvSpPr>
            <p:cNvPr id="6172" name="Line 78">
              <a:extLst>
                <a:ext uri="{FF2B5EF4-FFF2-40B4-BE49-F238E27FC236}">
                  <a16:creationId xmlns="" xmlns:a16="http://schemas.microsoft.com/office/drawing/2014/main" id="{33DAF215-4676-4AA4-AC86-C75A9E51FB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1536"/>
              <a:ext cx="1392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6173" name="Text Box 79">
              <a:extLst>
                <a:ext uri="{FF2B5EF4-FFF2-40B4-BE49-F238E27FC236}">
                  <a16:creationId xmlns="" xmlns:a16="http://schemas.microsoft.com/office/drawing/2014/main" id="{633C52AE-D79C-44DD-B30B-96A91635C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216"/>
              <a:ext cx="33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C”</a:t>
              </a:r>
            </a:p>
          </p:txBody>
        </p:sp>
        <p:sp>
          <p:nvSpPr>
            <p:cNvPr id="6174" name="Line 80">
              <a:extLst>
                <a:ext uri="{FF2B5EF4-FFF2-40B4-BE49-F238E27FC236}">
                  <a16:creationId xmlns="" xmlns:a16="http://schemas.microsoft.com/office/drawing/2014/main" id="{37BF18EF-D54D-4EF8-A5EC-42269903F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584"/>
              <a:ext cx="1536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grpSp>
        <p:nvGrpSpPr>
          <p:cNvPr id="3" name="Group 103">
            <a:extLst>
              <a:ext uri="{FF2B5EF4-FFF2-40B4-BE49-F238E27FC236}">
                <a16:creationId xmlns="" xmlns:a16="http://schemas.microsoft.com/office/drawing/2014/main" id="{EE22E8F7-2001-4EF1-AED7-F191A0550B83}"/>
              </a:ext>
            </a:extLst>
          </p:cNvPr>
          <p:cNvGrpSpPr>
            <a:grpSpLocks/>
          </p:cNvGrpSpPr>
          <p:nvPr/>
        </p:nvGrpSpPr>
        <p:grpSpPr bwMode="auto">
          <a:xfrm>
            <a:off x="13868400" y="6705600"/>
            <a:ext cx="1066800" cy="981075"/>
            <a:chOff x="3408" y="2352"/>
            <a:chExt cx="336" cy="309"/>
          </a:xfrm>
        </p:grpSpPr>
        <p:sp>
          <p:nvSpPr>
            <p:cNvPr id="6167" name="Text Box 84">
              <a:extLst>
                <a:ext uri="{FF2B5EF4-FFF2-40B4-BE49-F238E27FC236}">
                  <a16:creationId xmlns="" xmlns:a16="http://schemas.microsoft.com/office/drawing/2014/main" id="{05EB632A-8449-4A1D-AF63-A64F21E76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457"/>
              <a:ext cx="33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O</a:t>
              </a:r>
            </a:p>
          </p:txBody>
        </p:sp>
        <p:sp>
          <p:nvSpPr>
            <p:cNvPr id="6168" name="Oval 85">
              <a:extLst>
                <a:ext uri="{FF2B5EF4-FFF2-40B4-BE49-F238E27FC236}">
                  <a16:creationId xmlns="" xmlns:a16="http://schemas.microsoft.com/office/drawing/2014/main" id="{36051BF8-1E93-4D22-8F3C-AE71D2261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3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</p:grpSp>
      <p:sp>
        <p:nvSpPr>
          <p:cNvPr id="4183" name="Line 87">
            <a:extLst>
              <a:ext uri="{FF2B5EF4-FFF2-40B4-BE49-F238E27FC236}">
                <a16:creationId xmlns="" xmlns:a16="http://schemas.microsoft.com/office/drawing/2014/main" id="{47B576BD-573A-43DB-81E2-3E8D4E18F8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0"/>
            <a:ext cx="4572000" cy="317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4" name="Group 98">
            <a:extLst>
              <a:ext uri="{FF2B5EF4-FFF2-40B4-BE49-F238E27FC236}">
                <a16:creationId xmlns="" xmlns:a16="http://schemas.microsoft.com/office/drawing/2014/main" id="{AC5E4AED-BC85-44D3-A4BE-56E426F4E2A1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505201"/>
            <a:ext cx="4419600" cy="6743701"/>
            <a:chOff x="336" y="1344"/>
            <a:chExt cx="1392" cy="2124"/>
          </a:xfrm>
        </p:grpSpPr>
        <p:sp>
          <p:nvSpPr>
            <p:cNvPr id="6164" name="Text Box 95">
              <a:extLst>
                <a:ext uri="{FF2B5EF4-FFF2-40B4-BE49-F238E27FC236}">
                  <a16:creationId xmlns="" xmlns:a16="http://schemas.microsoft.com/office/drawing/2014/main" id="{BB6A5410-5B52-41C2-AA6E-BF370C409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688"/>
              <a:ext cx="33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A</a:t>
              </a:r>
            </a:p>
          </p:txBody>
        </p:sp>
        <p:sp>
          <p:nvSpPr>
            <p:cNvPr id="6165" name="Text Box 96">
              <a:extLst>
                <a:ext uri="{FF2B5EF4-FFF2-40B4-BE49-F238E27FC236}">
                  <a16:creationId xmlns="" xmlns:a16="http://schemas.microsoft.com/office/drawing/2014/main" id="{A325B3C2-7693-4656-BC90-A1E1D8B77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264"/>
              <a:ext cx="52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B</a:t>
              </a:r>
            </a:p>
          </p:txBody>
        </p:sp>
        <p:sp>
          <p:nvSpPr>
            <p:cNvPr id="6166" name="Text Box 97">
              <a:extLst>
                <a:ext uri="{FF2B5EF4-FFF2-40B4-BE49-F238E27FC236}">
                  <a16:creationId xmlns="" xmlns:a16="http://schemas.microsoft.com/office/drawing/2014/main" id="{FE60F58E-85D1-451A-9D84-5EB3EF52A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344"/>
              <a:ext cx="38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C</a:t>
              </a:r>
            </a:p>
          </p:txBody>
        </p:sp>
      </p:grpSp>
      <p:sp>
        <p:nvSpPr>
          <p:cNvPr id="4195" name="Freeform 99">
            <a:extLst>
              <a:ext uri="{FF2B5EF4-FFF2-40B4-BE49-F238E27FC236}">
                <a16:creationId xmlns="" xmlns:a16="http://schemas.microsoft.com/office/drawing/2014/main" id="{B9DE8B96-B2A7-4C23-96A3-4BBD14ABDA18}"/>
              </a:ext>
            </a:extLst>
          </p:cNvPr>
          <p:cNvSpPr>
            <a:spLocks/>
          </p:cNvSpPr>
          <p:nvPr/>
        </p:nvSpPr>
        <p:spPr bwMode="auto">
          <a:xfrm>
            <a:off x="4724400" y="4267200"/>
            <a:ext cx="2590800" cy="5334000"/>
          </a:xfrm>
          <a:custGeom>
            <a:avLst/>
            <a:gdLst>
              <a:gd name="T0" fmla="*/ 1935480000 w 816"/>
              <a:gd name="T1" fmla="*/ 0 h 1680"/>
              <a:gd name="T2" fmla="*/ 2056447500 w 816"/>
              <a:gd name="T3" fmla="*/ 2147483646 h 1680"/>
              <a:gd name="T4" fmla="*/ 0 w 816"/>
              <a:gd name="T5" fmla="*/ 2147483646 h 1680"/>
              <a:gd name="T6" fmla="*/ 1935480000 w 816"/>
              <a:gd name="T7" fmla="*/ 0 h 1680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1680"/>
              <a:gd name="T14" fmla="*/ 816 w 816"/>
              <a:gd name="T15" fmla="*/ 1680 h 1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1680">
                <a:moveTo>
                  <a:pt x="768" y="0"/>
                </a:moveTo>
                <a:lnTo>
                  <a:pt x="816" y="1680"/>
                </a:lnTo>
                <a:lnTo>
                  <a:pt x="0" y="1200"/>
                </a:lnTo>
                <a:lnTo>
                  <a:pt x="76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8600"/>
          </a:p>
        </p:txBody>
      </p:sp>
      <p:grpSp>
        <p:nvGrpSpPr>
          <p:cNvPr id="5" name="Group 101">
            <a:extLst>
              <a:ext uri="{FF2B5EF4-FFF2-40B4-BE49-F238E27FC236}">
                <a16:creationId xmlns="" xmlns:a16="http://schemas.microsoft.com/office/drawing/2014/main" id="{F91C1411-3B30-4114-A89A-28E69192E542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505201"/>
            <a:ext cx="8077200" cy="6743702"/>
            <a:chOff x="528" y="1344"/>
            <a:chExt cx="2544" cy="2124"/>
          </a:xfrm>
        </p:grpSpPr>
        <p:sp>
          <p:nvSpPr>
            <p:cNvPr id="6158" name="Text Box 81">
              <a:extLst>
                <a:ext uri="{FF2B5EF4-FFF2-40B4-BE49-F238E27FC236}">
                  <a16:creationId xmlns="" xmlns:a16="http://schemas.microsoft.com/office/drawing/2014/main" id="{A709C1A8-C2EA-4013-A020-4FA22C29F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6" y="3264"/>
              <a:ext cx="25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B’</a:t>
              </a:r>
            </a:p>
          </p:txBody>
        </p:sp>
        <p:sp>
          <p:nvSpPr>
            <p:cNvPr id="6159" name="Text Box 82">
              <a:extLst>
                <a:ext uri="{FF2B5EF4-FFF2-40B4-BE49-F238E27FC236}">
                  <a16:creationId xmlns="" xmlns:a16="http://schemas.microsoft.com/office/drawing/2014/main" id="{611766A5-7E2C-4DD1-9F15-1EE6EB204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0" y="1344"/>
              <a:ext cx="44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C’</a:t>
              </a:r>
            </a:p>
          </p:txBody>
        </p:sp>
        <p:sp>
          <p:nvSpPr>
            <p:cNvPr id="6160" name="Text Box 83">
              <a:extLst>
                <a:ext uri="{FF2B5EF4-FFF2-40B4-BE49-F238E27FC236}">
                  <a16:creationId xmlns="" xmlns:a16="http://schemas.microsoft.com/office/drawing/2014/main" id="{5E9E5347-8F5C-44C2-BC13-A43430FE26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784"/>
              <a:ext cx="25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A’</a:t>
              </a:r>
            </a:p>
          </p:txBody>
        </p:sp>
        <p:sp>
          <p:nvSpPr>
            <p:cNvPr id="6161" name="Line 86">
              <a:extLst>
                <a:ext uri="{FF2B5EF4-FFF2-40B4-BE49-F238E27FC236}">
                  <a16:creationId xmlns="" xmlns:a16="http://schemas.microsoft.com/office/drawing/2014/main" id="{D57AB12F-8149-4E6E-AC98-F733F1BAF8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584"/>
              <a:ext cx="14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6162" name="Line 89">
              <a:extLst>
                <a:ext uri="{FF2B5EF4-FFF2-40B4-BE49-F238E27FC236}">
                  <a16:creationId xmlns="" xmlns:a16="http://schemas.microsoft.com/office/drawing/2014/main" id="{AED7827D-743E-4290-901B-CD979CD07A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64"/>
              <a:ext cx="14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6163" name="Line 100">
              <a:extLst>
                <a:ext uri="{FF2B5EF4-FFF2-40B4-BE49-F238E27FC236}">
                  <a16:creationId xmlns="" xmlns:a16="http://schemas.microsoft.com/office/drawing/2014/main" id="{46DA370D-1765-4EF9-A747-CDFB0ECFD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784"/>
              <a:ext cx="14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sp>
        <p:nvSpPr>
          <p:cNvPr id="6156" name="Rectangle 5">
            <a:extLst>
              <a:ext uri="{FF2B5EF4-FFF2-40B4-BE49-F238E27FC236}">
                <a16:creationId xmlns="" xmlns:a16="http://schemas.microsoft.com/office/drawing/2014/main" id="{54386CE6-B68A-456C-B116-476EC4876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12203"/>
            <a:ext cx="411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i="1" u="sng" dirty="0" err="1">
                <a:solidFill>
                  <a:srgbClr val="FF0066"/>
                </a:solidFill>
              </a:rPr>
              <a:t>Ví</a:t>
            </a:r>
            <a:r>
              <a:rPr lang="en-US" altLang="en-US" sz="4800" b="1" i="1" u="sng" dirty="0">
                <a:solidFill>
                  <a:srgbClr val="FF0066"/>
                </a:solidFill>
              </a:rPr>
              <a:t> </a:t>
            </a:r>
            <a:r>
              <a:rPr lang="en-US" altLang="en-US" sz="4800" b="1" i="1" u="sng" dirty="0" err="1" smtClean="0">
                <a:solidFill>
                  <a:srgbClr val="FF0066"/>
                </a:solidFill>
              </a:rPr>
              <a:t>dụ</a:t>
            </a:r>
            <a:r>
              <a:rPr lang="en-US" altLang="en-US" sz="4800" b="1" i="1" u="sng" dirty="0" smtClean="0">
                <a:solidFill>
                  <a:srgbClr val="FF0066"/>
                </a:solidFill>
              </a:rPr>
              <a:t> 1</a:t>
            </a:r>
            <a:r>
              <a:rPr lang="en-US" altLang="en-US" sz="4800" b="1" i="1" u="sng" dirty="0">
                <a:solidFill>
                  <a:srgbClr val="FF0066"/>
                </a:solidFill>
              </a:rPr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945996"/>
              </p:ext>
            </p:extLst>
          </p:nvPr>
        </p:nvGraphicFramePr>
        <p:xfrm>
          <a:off x="8839200" y="10773309"/>
          <a:ext cx="1066800" cy="932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5" imgW="114120" imgH="215640" progId="Equation.DSMT4">
                  <p:embed/>
                </p:oleObj>
              </mc:Choice>
              <mc:Fallback>
                <p:oleObj name="Equation" r:id="rId5" imgW="1141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39200" y="10773309"/>
                        <a:ext cx="1066800" cy="932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18751 -2.22222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4">
                <a:extLst>
                  <a:ext uri="{FF2B5EF4-FFF2-40B4-BE49-F238E27FC236}">
                    <a16:creationId xmlns="" xmlns:a16="http://schemas.microsoft.com/office/drawing/2014/main" id="{0DA2B822-8785-466E-B655-B3BD87457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1580" y="1730514"/>
                <a:ext cx="2075522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dirty="0"/>
                  <a:t>b) </a:t>
                </a:r>
                <a:r>
                  <a:rPr lang="en-US" altLang="en-US" sz="4000" dirty="0" err="1"/>
                  <a:t>Tìm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ảnh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của</a:t>
                </a:r>
                <a:r>
                  <a:rPr lang="en-US" altLang="en-US" sz="4000" dirty="0"/>
                  <a:t> tam </a:t>
                </a:r>
                <a:r>
                  <a:rPr lang="en-US" altLang="en-US" sz="4000" dirty="0" err="1"/>
                  <a:t>giác</a:t>
                </a:r>
                <a:r>
                  <a:rPr lang="en-US" altLang="en-US" sz="4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altLang="en-US" sz="4000" dirty="0"/>
                  <a:t> qua </a:t>
                </a:r>
                <a:r>
                  <a:rPr lang="en-US" altLang="en-US" sz="4000" dirty="0" err="1" smtClean="0"/>
                  <a:t>phép</a:t>
                </a:r>
                <a:r>
                  <a:rPr lang="en-US" altLang="en-US" sz="4000" dirty="0" smtClean="0"/>
                  <a:t> </a:t>
                </a:r>
                <a:r>
                  <a:rPr lang="en-US" altLang="en-US" sz="4000" dirty="0" err="1"/>
                  <a:t>đối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xứng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trục</a:t>
                </a:r>
                <a:r>
                  <a:rPr lang="en-US" altLang="en-US" sz="4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và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phép</a:t>
                </a:r>
                <a:r>
                  <a:rPr lang="en-US" altLang="en-US" sz="4000" dirty="0"/>
                  <a:t> quay </a:t>
                </a:r>
                <a:r>
                  <a:rPr lang="en-US" altLang="en-US" sz="4000" dirty="0" err="1"/>
                  <a:t>tâm</a:t>
                </a:r>
                <a:r>
                  <a:rPr lang="en-US" altLang="en-US" sz="4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altLang="en-US" sz="4000" dirty="0"/>
                  <a:t>, </a:t>
                </a:r>
                <a:r>
                  <a:rPr lang="en-US" altLang="en-US" sz="4000" dirty="0" err="1"/>
                  <a:t>góc</a:t>
                </a:r>
                <a:r>
                  <a:rPr lang="en-US" altLang="en-US" sz="4000" dirty="0"/>
                  <a:t> quay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altLang="en-US" sz="4000" i="1" baseline="30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4000" dirty="0"/>
                  <a:t>.</a:t>
                </a:r>
              </a:p>
            </p:txBody>
          </p:sp>
        </mc:Choice>
        <mc:Fallback xmlns="">
          <p:sp>
            <p:nvSpPr>
              <p:cNvPr id="14340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A2B822-8785-466E-B655-B3BD874576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1580" y="1730514"/>
                <a:ext cx="20755220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1028" t="-15517" r="-529" b="-362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6">
            <a:extLst>
              <a:ext uri="{FF2B5EF4-FFF2-40B4-BE49-F238E27FC236}">
                <a16:creationId xmlns="" xmlns:a16="http://schemas.microsoft.com/office/drawing/2014/main" id="{EADF5FB7-A90F-41E9-95E4-0908B6EE91B6}"/>
              </a:ext>
            </a:extLst>
          </p:cNvPr>
          <p:cNvGrpSpPr>
            <a:grpSpLocks/>
          </p:cNvGrpSpPr>
          <p:nvPr/>
        </p:nvGrpSpPr>
        <p:grpSpPr bwMode="auto">
          <a:xfrm>
            <a:off x="3200401" y="3352801"/>
            <a:ext cx="3689350" cy="6591301"/>
            <a:chOff x="278" y="1536"/>
            <a:chExt cx="1162" cy="2076"/>
          </a:xfrm>
        </p:grpSpPr>
        <p:sp>
          <p:nvSpPr>
            <p:cNvPr id="7210" name="Text Box 7">
              <a:extLst>
                <a:ext uri="{FF2B5EF4-FFF2-40B4-BE49-F238E27FC236}">
                  <a16:creationId xmlns="" xmlns:a16="http://schemas.microsoft.com/office/drawing/2014/main" id="{C2366532-AC81-41DB-AA68-E3B64BCEF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" y="2793"/>
              <a:ext cx="25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A</a:t>
              </a:r>
            </a:p>
          </p:txBody>
        </p:sp>
        <p:sp>
          <p:nvSpPr>
            <p:cNvPr id="7211" name="Text Box 8">
              <a:extLst>
                <a:ext uri="{FF2B5EF4-FFF2-40B4-BE49-F238E27FC236}">
                  <a16:creationId xmlns="" xmlns:a16="http://schemas.microsoft.com/office/drawing/2014/main" id="{A65AEF88-5B00-4AA3-AEB9-D5EF0226E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0" y="3408"/>
              <a:ext cx="25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B</a:t>
              </a:r>
            </a:p>
          </p:txBody>
        </p:sp>
        <p:sp>
          <p:nvSpPr>
            <p:cNvPr id="7212" name="Text Box 9">
              <a:extLst>
                <a:ext uri="{FF2B5EF4-FFF2-40B4-BE49-F238E27FC236}">
                  <a16:creationId xmlns="" xmlns:a16="http://schemas.microsoft.com/office/drawing/2014/main" id="{BF7C1588-9A6F-485B-8914-F920CFE2F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" y="1536"/>
              <a:ext cx="25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C</a:t>
              </a:r>
            </a:p>
          </p:txBody>
        </p:sp>
        <p:sp>
          <p:nvSpPr>
            <p:cNvPr id="7213" name="Freeform 10">
              <a:extLst>
                <a:ext uri="{FF2B5EF4-FFF2-40B4-BE49-F238E27FC236}">
                  <a16:creationId xmlns="" xmlns:a16="http://schemas.microsoft.com/office/drawing/2014/main" id="{7D153A86-C97F-43D6-8905-A51172483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728"/>
              <a:ext cx="816" cy="1680"/>
            </a:xfrm>
            <a:custGeom>
              <a:avLst/>
              <a:gdLst>
                <a:gd name="T0" fmla="*/ 768 w 816"/>
                <a:gd name="T1" fmla="*/ 0 h 1680"/>
                <a:gd name="T2" fmla="*/ 816 w 816"/>
                <a:gd name="T3" fmla="*/ 1680 h 1680"/>
                <a:gd name="T4" fmla="*/ 0 w 816"/>
                <a:gd name="T5" fmla="*/ 1200 h 1680"/>
                <a:gd name="T6" fmla="*/ 768 w 816"/>
                <a:gd name="T7" fmla="*/ 0 h 16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1680"/>
                <a:gd name="T14" fmla="*/ 816 w 816"/>
                <a:gd name="T15" fmla="*/ 1680 h 16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1680">
                  <a:moveTo>
                    <a:pt x="768" y="0"/>
                  </a:moveTo>
                  <a:lnTo>
                    <a:pt x="816" y="1680"/>
                  </a:lnTo>
                  <a:lnTo>
                    <a:pt x="0" y="1200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600"/>
            </a:p>
          </p:txBody>
        </p:sp>
      </p:grpSp>
      <p:grpSp>
        <p:nvGrpSpPr>
          <p:cNvPr id="3" name="Group 117">
            <a:extLst>
              <a:ext uri="{FF2B5EF4-FFF2-40B4-BE49-F238E27FC236}">
                <a16:creationId xmlns="" xmlns:a16="http://schemas.microsoft.com/office/drawing/2014/main" id="{60B03130-E9C4-4D8B-9702-1BD7DF803DF1}"/>
              </a:ext>
            </a:extLst>
          </p:cNvPr>
          <p:cNvGrpSpPr>
            <a:grpSpLocks/>
          </p:cNvGrpSpPr>
          <p:nvPr/>
        </p:nvGrpSpPr>
        <p:grpSpPr bwMode="auto">
          <a:xfrm>
            <a:off x="7429500" y="2895600"/>
            <a:ext cx="1104900" cy="8572500"/>
            <a:chOff x="1440" y="576"/>
            <a:chExt cx="336" cy="2784"/>
          </a:xfrm>
        </p:grpSpPr>
        <p:sp>
          <p:nvSpPr>
            <p:cNvPr id="7208" name="Line 34">
              <a:extLst>
                <a:ext uri="{FF2B5EF4-FFF2-40B4-BE49-F238E27FC236}">
                  <a16:creationId xmlns="" xmlns:a16="http://schemas.microsoft.com/office/drawing/2014/main" id="{96CF51CB-68FF-4A42-BBC9-B731AD5018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576"/>
              <a:ext cx="0" cy="2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7209" name="Text Box 35">
              <a:extLst>
                <a:ext uri="{FF2B5EF4-FFF2-40B4-BE49-F238E27FC236}">
                  <a16:creationId xmlns="" xmlns:a16="http://schemas.microsoft.com/office/drawing/2014/main" id="{17A9B227-378A-4BD6-8017-F21239F8A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576"/>
              <a:ext cx="33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/>
                <a:t>d</a:t>
              </a:r>
            </a:p>
          </p:txBody>
        </p:sp>
      </p:grpSp>
      <p:sp>
        <p:nvSpPr>
          <p:cNvPr id="14378" name="Freeform 42">
            <a:extLst>
              <a:ext uri="{FF2B5EF4-FFF2-40B4-BE49-F238E27FC236}">
                <a16:creationId xmlns="" xmlns:a16="http://schemas.microsoft.com/office/drawing/2014/main" id="{7B1C29AD-5A17-48D5-A142-1B4B5EA349AD}"/>
              </a:ext>
            </a:extLst>
          </p:cNvPr>
          <p:cNvSpPr>
            <a:spLocks/>
          </p:cNvSpPr>
          <p:nvPr/>
        </p:nvSpPr>
        <p:spPr bwMode="auto">
          <a:xfrm>
            <a:off x="9563100" y="3962400"/>
            <a:ext cx="2628900" cy="5257800"/>
          </a:xfrm>
          <a:custGeom>
            <a:avLst/>
            <a:gdLst>
              <a:gd name="T0" fmla="*/ 124552192 w 816"/>
              <a:gd name="T1" fmla="*/ 0 h 1680"/>
              <a:gd name="T2" fmla="*/ 0 w 816"/>
              <a:gd name="T3" fmla="*/ 2147483646 h 1680"/>
              <a:gd name="T4" fmla="*/ 2117375983 w 816"/>
              <a:gd name="T5" fmla="*/ 2147483646 h 1680"/>
              <a:gd name="T6" fmla="*/ 124552192 w 816"/>
              <a:gd name="T7" fmla="*/ 0 h 1680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1680"/>
              <a:gd name="T14" fmla="*/ 816 w 816"/>
              <a:gd name="T15" fmla="*/ 1680 h 1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1680">
                <a:moveTo>
                  <a:pt x="48" y="0"/>
                </a:moveTo>
                <a:lnTo>
                  <a:pt x="0" y="1680"/>
                </a:lnTo>
                <a:lnTo>
                  <a:pt x="816" y="1200"/>
                </a:lnTo>
                <a:lnTo>
                  <a:pt x="4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8600"/>
          </a:p>
        </p:txBody>
      </p:sp>
      <p:grpSp>
        <p:nvGrpSpPr>
          <p:cNvPr id="4" name="Group 46">
            <a:extLst>
              <a:ext uri="{FF2B5EF4-FFF2-40B4-BE49-F238E27FC236}">
                <a16:creationId xmlns="" xmlns:a16="http://schemas.microsoft.com/office/drawing/2014/main" id="{90551522-BAFD-43BE-BEF0-8979B58DE6ED}"/>
              </a:ext>
            </a:extLst>
          </p:cNvPr>
          <p:cNvGrpSpPr>
            <a:grpSpLocks/>
          </p:cNvGrpSpPr>
          <p:nvPr/>
        </p:nvGrpSpPr>
        <p:grpSpPr bwMode="auto">
          <a:xfrm>
            <a:off x="6553201" y="9296400"/>
            <a:ext cx="3536950" cy="676275"/>
            <a:chOff x="1104" y="2928"/>
            <a:chExt cx="1114" cy="213"/>
          </a:xfrm>
        </p:grpSpPr>
        <p:sp>
          <p:nvSpPr>
            <p:cNvPr id="7206" name="Text Box 23">
              <a:extLst>
                <a:ext uri="{FF2B5EF4-FFF2-40B4-BE49-F238E27FC236}">
                  <a16:creationId xmlns="" xmlns:a16="http://schemas.microsoft.com/office/drawing/2014/main" id="{54663B99-4807-474C-ACD4-03CD80CB4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937"/>
              <a:ext cx="25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B’</a:t>
              </a:r>
            </a:p>
          </p:txBody>
        </p:sp>
        <p:sp>
          <p:nvSpPr>
            <p:cNvPr id="7207" name="Line 43">
              <a:extLst>
                <a:ext uri="{FF2B5EF4-FFF2-40B4-BE49-F238E27FC236}">
                  <a16:creationId xmlns="" xmlns:a16="http://schemas.microsoft.com/office/drawing/2014/main" id="{8B8A6A43-334F-4479-9DF0-D46784CC9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92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grpSp>
        <p:nvGrpSpPr>
          <p:cNvPr id="5" name="Group 48">
            <a:extLst>
              <a:ext uri="{FF2B5EF4-FFF2-40B4-BE49-F238E27FC236}">
                <a16:creationId xmlns="" xmlns:a16="http://schemas.microsoft.com/office/drawing/2014/main" id="{3FC263D7-1C63-479E-8944-DD165981E7B3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352802"/>
            <a:ext cx="4114800" cy="647701"/>
            <a:chOff x="1056" y="1056"/>
            <a:chExt cx="1296" cy="204"/>
          </a:xfrm>
        </p:grpSpPr>
        <p:sp>
          <p:nvSpPr>
            <p:cNvPr id="7204" name="Text Box 26">
              <a:extLst>
                <a:ext uri="{FF2B5EF4-FFF2-40B4-BE49-F238E27FC236}">
                  <a16:creationId xmlns="" xmlns:a16="http://schemas.microsoft.com/office/drawing/2014/main" id="{E67E90AD-6EB8-498D-987E-A94C8CB6E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6" y="1056"/>
              <a:ext cx="34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C’</a:t>
              </a:r>
            </a:p>
          </p:txBody>
        </p:sp>
        <p:sp>
          <p:nvSpPr>
            <p:cNvPr id="7205" name="Line 44">
              <a:extLst>
                <a:ext uri="{FF2B5EF4-FFF2-40B4-BE49-F238E27FC236}">
                  <a16:creationId xmlns="" xmlns:a16="http://schemas.microsoft.com/office/drawing/2014/main" id="{5A44FE0A-27A2-4B7E-9873-F3A471365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48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grpSp>
        <p:nvGrpSpPr>
          <p:cNvPr id="6" name="Group 47">
            <a:extLst>
              <a:ext uri="{FF2B5EF4-FFF2-40B4-BE49-F238E27FC236}">
                <a16:creationId xmlns="" xmlns:a16="http://schemas.microsoft.com/office/drawing/2014/main" id="{2E721BBC-3ADE-4634-A636-297B0A919C90}"/>
              </a:ext>
            </a:extLst>
          </p:cNvPr>
          <p:cNvGrpSpPr>
            <a:grpSpLocks/>
          </p:cNvGrpSpPr>
          <p:nvPr/>
        </p:nvGrpSpPr>
        <p:grpSpPr bwMode="auto">
          <a:xfrm>
            <a:off x="3962401" y="7162801"/>
            <a:ext cx="9023350" cy="647701"/>
            <a:chOff x="288" y="2256"/>
            <a:chExt cx="2842" cy="204"/>
          </a:xfrm>
        </p:grpSpPr>
        <p:sp>
          <p:nvSpPr>
            <p:cNvPr id="7202" name="Text Box 29">
              <a:extLst>
                <a:ext uri="{FF2B5EF4-FFF2-40B4-BE49-F238E27FC236}">
                  <a16:creationId xmlns="" xmlns:a16="http://schemas.microsoft.com/office/drawing/2014/main" id="{B090B967-53A2-46EA-AD3A-F9AB53065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256"/>
              <a:ext cx="25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A’</a:t>
              </a:r>
            </a:p>
          </p:txBody>
        </p:sp>
        <p:sp>
          <p:nvSpPr>
            <p:cNvPr id="7203" name="Line 45">
              <a:extLst>
                <a:ext uri="{FF2B5EF4-FFF2-40B4-BE49-F238E27FC236}">
                  <a16:creationId xmlns="" xmlns:a16="http://schemas.microsoft.com/office/drawing/2014/main" id="{408CCBD9-A955-4DC4-A400-4C399088C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448"/>
              <a:ext cx="2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grpSp>
        <p:nvGrpSpPr>
          <p:cNvPr id="7" name="Group 73">
            <a:extLst>
              <a:ext uri="{FF2B5EF4-FFF2-40B4-BE49-F238E27FC236}">
                <a16:creationId xmlns="" xmlns:a16="http://schemas.microsoft.com/office/drawing/2014/main" id="{8F0FA926-010B-4FB8-B612-B5925F6ACA9D}"/>
              </a:ext>
            </a:extLst>
          </p:cNvPr>
          <p:cNvGrpSpPr>
            <a:grpSpLocks/>
          </p:cNvGrpSpPr>
          <p:nvPr/>
        </p:nvGrpSpPr>
        <p:grpSpPr bwMode="auto">
          <a:xfrm>
            <a:off x="14935200" y="7648576"/>
            <a:ext cx="1066800" cy="800099"/>
            <a:chOff x="3216" y="2304"/>
            <a:chExt cx="336" cy="252"/>
          </a:xfrm>
        </p:grpSpPr>
        <p:sp>
          <p:nvSpPr>
            <p:cNvPr id="7200" name="Text Box 32">
              <a:extLst>
                <a:ext uri="{FF2B5EF4-FFF2-40B4-BE49-F238E27FC236}">
                  <a16:creationId xmlns="" xmlns:a16="http://schemas.microsoft.com/office/drawing/2014/main" id="{D42B40B7-FF83-4404-852C-FE17C0259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352"/>
              <a:ext cx="33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O</a:t>
              </a:r>
            </a:p>
          </p:txBody>
        </p:sp>
        <p:sp>
          <p:nvSpPr>
            <p:cNvPr id="7201" name="Rectangle 61">
              <a:extLst>
                <a:ext uri="{FF2B5EF4-FFF2-40B4-BE49-F238E27FC236}">
                  <a16:creationId xmlns="" xmlns:a16="http://schemas.microsoft.com/office/drawing/2014/main" id="{F283872C-78CC-4CC8-8BFE-94E002FDD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30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</p:grpSp>
      <p:grpSp>
        <p:nvGrpSpPr>
          <p:cNvPr id="8" name="Group 114">
            <a:extLst>
              <a:ext uri="{FF2B5EF4-FFF2-40B4-BE49-F238E27FC236}">
                <a16:creationId xmlns="" xmlns:a16="http://schemas.microsoft.com/office/drawing/2014/main" id="{41558E7A-640B-4A9B-B913-B87FDBE0C7BF}"/>
              </a:ext>
            </a:extLst>
          </p:cNvPr>
          <p:cNvGrpSpPr>
            <a:grpSpLocks/>
          </p:cNvGrpSpPr>
          <p:nvPr/>
        </p:nvGrpSpPr>
        <p:grpSpPr bwMode="auto">
          <a:xfrm>
            <a:off x="12153900" y="7772400"/>
            <a:ext cx="3200400" cy="2997313"/>
            <a:chOff x="2928" y="2304"/>
            <a:chExt cx="1056" cy="979"/>
          </a:xfrm>
        </p:grpSpPr>
        <p:sp>
          <p:nvSpPr>
            <p:cNvPr id="7195" name="Line 78">
              <a:extLst>
                <a:ext uri="{FF2B5EF4-FFF2-40B4-BE49-F238E27FC236}">
                  <a16:creationId xmlns="" xmlns:a16="http://schemas.microsoft.com/office/drawing/2014/main" id="{42B2B2B7-969B-4644-851C-AE77C3627E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2304"/>
              <a:ext cx="9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7196" name="Line 87">
              <a:extLst>
                <a:ext uri="{FF2B5EF4-FFF2-40B4-BE49-F238E27FC236}">
                  <a16:creationId xmlns="" xmlns:a16="http://schemas.microsoft.com/office/drawing/2014/main" id="{BC78C744-82BA-4CFB-8920-D4300D63F1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2304"/>
              <a:ext cx="528" cy="8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grpSp>
          <p:nvGrpSpPr>
            <p:cNvPr id="7197" name="Group 110">
              <a:extLst>
                <a:ext uri="{FF2B5EF4-FFF2-40B4-BE49-F238E27FC236}">
                  <a16:creationId xmlns="" xmlns:a16="http://schemas.microsoft.com/office/drawing/2014/main" id="{8C863C3D-1F1C-4400-A09F-0F8472BA2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304"/>
              <a:ext cx="1056" cy="979"/>
              <a:chOff x="2928" y="2304"/>
              <a:chExt cx="1056" cy="979"/>
            </a:xfrm>
          </p:grpSpPr>
          <p:sp>
            <p:nvSpPr>
              <p:cNvPr id="7198" name="Freeform 86">
                <a:extLst>
                  <a:ext uri="{FF2B5EF4-FFF2-40B4-BE49-F238E27FC236}">
                    <a16:creationId xmlns="" xmlns:a16="http://schemas.microsoft.com/office/drawing/2014/main" id="{8940D4F8-B471-4C34-934F-8ED38B3F3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2304"/>
                <a:ext cx="480" cy="864"/>
              </a:xfrm>
              <a:custGeom>
                <a:avLst/>
                <a:gdLst>
                  <a:gd name="T0" fmla="*/ 0 w 480"/>
                  <a:gd name="T1" fmla="*/ 0 h 864"/>
                  <a:gd name="T2" fmla="*/ 144 w 480"/>
                  <a:gd name="T3" fmla="*/ 528 h 864"/>
                  <a:gd name="T4" fmla="*/ 480 w 480"/>
                  <a:gd name="T5" fmla="*/ 864 h 864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864"/>
                  <a:gd name="T11" fmla="*/ 480 w 480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864">
                    <a:moveTo>
                      <a:pt x="0" y="0"/>
                    </a:moveTo>
                    <a:cubicBezTo>
                      <a:pt x="32" y="192"/>
                      <a:pt x="64" y="384"/>
                      <a:pt x="144" y="528"/>
                    </a:cubicBezTo>
                    <a:cubicBezTo>
                      <a:pt x="224" y="672"/>
                      <a:pt x="352" y="768"/>
                      <a:pt x="480" y="86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8600"/>
              </a:p>
            </p:txBody>
          </p:sp>
          <p:sp>
            <p:nvSpPr>
              <p:cNvPr id="7199" name="Text Box 88">
                <a:extLst>
                  <a:ext uri="{FF2B5EF4-FFF2-40B4-BE49-F238E27FC236}">
                    <a16:creationId xmlns="" xmlns:a16="http://schemas.microsoft.com/office/drawing/2014/main" id="{B84D72FA-684B-4E01-817E-2402506FA3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3072"/>
                <a:ext cx="576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/>
                  <a:t>A”</a:t>
                </a:r>
              </a:p>
            </p:txBody>
          </p:sp>
        </p:grpSp>
      </p:grpSp>
      <p:sp>
        <p:nvSpPr>
          <p:cNvPr id="14441" name="Freeform 105">
            <a:extLst>
              <a:ext uri="{FF2B5EF4-FFF2-40B4-BE49-F238E27FC236}">
                <a16:creationId xmlns="" xmlns:a16="http://schemas.microsoft.com/office/drawing/2014/main" id="{ECC0C915-AB83-4A48-829F-138DB1FB71C4}"/>
              </a:ext>
            </a:extLst>
          </p:cNvPr>
          <p:cNvSpPr>
            <a:spLocks/>
          </p:cNvSpPr>
          <p:nvPr/>
        </p:nvSpPr>
        <p:spPr bwMode="auto">
          <a:xfrm rot="17571932">
            <a:off x="10818814" y="8570913"/>
            <a:ext cx="2517776" cy="5137150"/>
          </a:xfrm>
          <a:custGeom>
            <a:avLst/>
            <a:gdLst>
              <a:gd name="T0" fmla="*/ 114244086 w 816"/>
              <a:gd name="T1" fmla="*/ 0 h 1680"/>
              <a:gd name="T2" fmla="*/ 0 w 816"/>
              <a:gd name="T3" fmla="*/ 2147483646 h 1680"/>
              <a:gd name="T4" fmla="*/ 1942155633 w 816"/>
              <a:gd name="T5" fmla="*/ 2147483646 h 1680"/>
              <a:gd name="T6" fmla="*/ 114244086 w 816"/>
              <a:gd name="T7" fmla="*/ 0 h 1680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1680"/>
              <a:gd name="T14" fmla="*/ 816 w 816"/>
              <a:gd name="T15" fmla="*/ 1680 h 1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1680">
                <a:moveTo>
                  <a:pt x="48" y="0"/>
                </a:moveTo>
                <a:lnTo>
                  <a:pt x="0" y="1680"/>
                </a:lnTo>
                <a:lnTo>
                  <a:pt x="816" y="1200"/>
                </a:lnTo>
                <a:lnTo>
                  <a:pt x="48" y="0"/>
                </a:lnTo>
                <a:close/>
              </a:path>
            </a:pathLst>
          </a:custGeom>
          <a:solidFill>
            <a:srgbClr val="00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en-US" sz="8600"/>
          </a:p>
        </p:txBody>
      </p:sp>
      <p:grpSp>
        <p:nvGrpSpPr>
          <p:cNvPr id="10" name="Group 115">
            <a:extLst>
              <a:ext uri="{FF2B5EF4-FFF2-40B4-BE49-F238E27FC236}">
                <a16:creationId xmlns="" xmlns:a16="http://schemas.microsoft.com/office/drawing/2014/main" id="{1204B1FD-6B13-42DF-8C65-931E96592790}"/>
              </a:ext>
            </a:extLst>
          </p:cNvPr>
          <p:cNvGrpSpPr>
            <a:grpSpLocks/>
          </p:cNvGrpSpPr>
          <p:nvPr/>
        </p:nvGrpSpPr>
        <p:grpSpPr bwMode="auto">
          <a:xfrm>
            <a:off x="9525000" y="7620001"/>
            <a:ext cx="6019800" cy="6028312"/>
            <a:chOff x="2112" y="2256"/>
            <a:chExt cx="1872" cy="1946"/>
          </a:xfrm>
        </p:grpSpPr>
        <p:sp>
          <p:nvSpPr>
            <p:cNvPr id="7190" name="Line 93">
              <a:extLst>
                <a:ext uri="{FF2B5EF4-FFF2-40B4-BE49-F238E27FC236}">
                  <a16:creationId xmlns="" xmlns:a16="http://schemas.microsoft.com/office/drawing/2014/main" id="{EF27249B-B511-41A2-AE9E-63A6A5491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2304"/>
              <a:ext cx="1824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7191" name="Line 96">
              <a:extLst>
                <a:ext uri="{FF2B5EF4-FFF2-40B4-BE49-F238E27FC236}">
                  <a16:creationId xmlns="" xmlns:a16="http://schemas.microsoft.com/office/drawing/2014/main" id="{3D29DD44-C7CA-48B5-A8C7-66FB65EA14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2256"/>
              <a:ext cx="432" cy="182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grpSp>
          <p:nvGrpSpPr>
            <p:cNvPr id="7192" name="Group 111">
              <a:extLst>
                <a:ext uri="{FF2B5EF4-FFF2-40B4-BE49-F238E27FC236}">
                  <a16:creationId xmlns="" xmlns:a16="http://schemas.microsoft.com/office/drawing/2014/main" id="{C65E6516-DB58-4947-AEF4-BD4580DFE6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784"/>
              <a:ext cx="1872" cy="1418"/>
              <a:chOff x="2112" y="2784"/>
              <a:chExt cx="1872" cy="1418"/>
            </a:xfrm>
          </p:grpSpPr>
          <p:sp>
            <p:nvSpPr>
              <p:cNvPr id="7193" name="Text Box 99">
                <a:extLst>
                  <a:ext uri="{FF2B5EF4-FFF2-40B4-BE49-F238E27FC236}">
                    <a16:creationId xmlns="" xmlns:a16="http://schemas.microsoft.com/office/drawing/2014/main" id="{F1820A20-5F21-4831-8C4A-8CC2414C26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3993"/>
                <a:ext cx="480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/>
                  <a:t>B”</a:t>
                </a:r>
              </a:p>
            </p:txBody>
          </p:sp>
          <p:sp>
            <p:nvSpPr>
              <p:cNvPr id="7194" name="Freeform 109">
                <a:extLst>
                  <a:ext uri="{FF2B5EF4-FFF2-40B4-BE49-F238E27FC236}">
                    <a16:creationId xmlns="" xmlns:a16="http://schemas.microsoft.com/office/drawing/2014/main" id="{C6BB588B-F6A6-4CA2-AB9B-A89BBF624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" y="2784"/>
                <a:ext cx="1392" cy="1296"/>
              </a:xfrm>
              <a:custGeom>
                <a:avLst/>
                <a:gdLst>
                  <a:gd name="T0" fmla="*/ 0 w 1392"/>
                  <a:gd name="T1" fmla="*/ 0 h 1296"/>
                  <a:gd name="T2" fmla="*/ 288 w 1392"/>
                  <a:gd name="T3" fmla="*/ 624 h 1296"/>
                  <a:gd name="T4" fmla="*/ 672 w 1392"/>
                  <a:gd name="T5" fmla="*/ 1008 h 1296"/>
                  <a:gd name="T6" fmla="*/ 1392 w 1392"/>
                  <a:gd name="T7" fmla="*/ 1296 h 12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92"/>
                  <a:gd name="T13" fmla="*/ 0 h 1296"/>
                  <a:gd name="T14" fmla="*/ 1392 w 1392"/>
                  <a:gd name="T15" fmla="*/ 1296 h 12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92" h="1296">
                    <a:moveTo>
                      <a:pt x="0" y="0"/>
                    </a:moveTo>
                    <a:cubicBezTo>
                      <a:pt x="88" y="228"/>
                      <a:pt x="176" y="456"/>
                      <a:pt x="288" y="624"/>
                    </a:cubicBezTo>
                    <a:cubicBezTo>
                      <a:pt x="400" y="792"/>
                      <a:pt x="488" y="896"/>
                      <a:pt x="672" y="1008"/>
                    </a:cubicBezTo>
                    <a:cubicBezTo>
                      <a:pt x="856" y="1120"/>
                      <a:pt x="1124" y="1208"/>
                      <a:pt x="1392" y="12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8600"/>
              </a:p>
            </p:txBody>
          </p:sp>
        </p:grpSp>
      </p:grpSp>
      <p:grpSp>
        <p:nvGrpSpPr>
          <p:cNvPr id="12" name="Group 116">
            <a:extLst>
              <a:ext uri="{FF2B5EF4-FFF2-40B4-BE49-F238E27FC236}">
                <a16:creationId xmlns="" xmlns:a16="http://schemas.microsoft.com/office/drawing/2014/main" id="{31953523-5874-4DBC-8696-903B8CAF0DCF}"/>
              </a:ext>
            </a:extLst>
          </p:cNvPr>
          <p:cNvGrpSpPr>
            <a:grpSpLocks/>
          </p:cNvGrpSpPr>
          <p:nvPr/>
        </p:nvGrpSpPr>
        <p:grpSpPr bwMode="auto">
          <a:xfrm>
            <a:off x="8432800" y="3962400"/>
            <a:ext cx="6959600" cy="7686675"/>
            <a:chOff x="1744" y="1104"/>
            <a:chExt cx="2192" cy="2421"/>
          </a:xfrm>
        </p:grpSpPr>
        <p:sp>
          <p:nvSpPr>
            <p:cNvPr id="7185" name="Line 102">
              <a:extLst>
                <a:ext uri="{FF2B5EF4-FFF2-40B4-BE49-F238E27FC236}">
                  <a16:creationId xmlns="" xmlns:a16="http://schemas.microsoft.com/office/drawing/2014/main" id="{70EC56AF-30AB-4DB2-9AE7-CA6608AA7C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60" y="1104"/>
              <a:ext cx="1776" cy="12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7186" name="Line 104">
              <a:extLst>
                <a:ext uri="{FF2B5EF4-FFF2-40B4-BE49-F238E27FC236}">
                  <a16:creationId xmlns="" xmlns:a16="http://schemas.microsoft.com/office/drawing/2014/main" id="{3AE3D3FB-6F6C-4A1B-8781-11692B8785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304"/>
              <a:ext cx="1920" cy="105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grpSp>
          <p:nvGrpSpPr>
            <p:cNvPr id="7187" name="Group 113">
              <a:extLst>
                <a:ext uri="{FF2B5EF4-FFF2-40B4-BE49-F238E27FC236}">
                  <a16:creationId xmlns="" xmlns:a16="http://schemas.microsoft.com/office/drawing/2014/main" id="{D8D407EA-8C5D-4481-B91B-D8B22314C2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4" y="1104"/>
              <a:ext cx="512" cy="2421"/>
              <a:chOff x="1744" y="1104"/>
              <a:chExt cx="512" cy="2421"/>
            </a:xfrm>
          </p:grpSpPr>
          <p:sp>
            <p:nvSpPr>
              <p:cNvPr id="7188" name="Freeform 107">
                <a:extLst>
                  <a:ext uri="{FF2B5EF4-FFF2-40B4-BE49-F238E27FC236}">
                    <a16:creationId xmlns="" xmlns:a16="http://schemas.microsoft.com/office/drawing/2014/main" id="{796097EB-3159-4317-BC83-7E9E4CF95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4" y="1104"/>
                <a:ext cx="416" cy="2256"/>
              </a:xfrm>
              <a:custGeom>
                <a:avLst/>
                <a:gdLst>
                  <a:gd name="T0" fmla="*/ 373 w 464"/>
                  <a:gd name="T1" fmla="*/ 0 h 2256"/>
                  <a:gd name="T2" fmla="*/ 65 w 464"/>
                  <a:gd name="T3" fmla="*/ 720 h 2256"/>
                  <a:gd name="T4" fmla="*/ 26 w 464"/>
                  <a:gd name="T5" fmla="*/ 1536 h 2256"/>
                  <a:gd name="T6" fmla="*/ 219 w 464"/>
                  <a:gd name="T7" fmla="*/ 2256 h 22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4"/>
                  <a:gd name="T13" fmla="*/ 0 h 2256"/>
                  <a:gd name="T14" fmla="*/ 464 w 464"/>
                  <a:gd name="T15" fmla="*/ 2256 h 22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4" h="2256">
                    <a:moveTo>
                      <a:pt x="464" y="0"/>
                    </a:moveTo>
                    <a:cubicBezTo>
                      <a:pt x="308" y="232"/>
                      <a:pt x="152" y="464"/>
                      <a:pt x="80" y="720"/>
                    </a:cubicBezTo>
                    <a:cubicBezTo>
                      <a:pt x="8" y="976"/>
                      <a:pt x="0" y="1280"/>
                      <a:pt x="32" y="1536"/>
                    </a:cubicBezTo>
                    <a:cubicBezTo>
                      <a:pt x="64" y="1792"/>
                      <a:pt x="168" y="2024"/>
                      <a:pt x="272" y="22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8600"/>
              </a:p>
            </p:txBody>
          </p:sp>
          <p:sp>
            <p:nvSpPr>
              <p:cNvPr id="7189" name="Text Box 112">
                <a:extLst>
                  <a:ext uri="{FF2B5EF4-FFF2-40B4-BE49-F238E27FC236}">
                    <a16:creationId xmlns="" xmlns:a16="http://schemas.microsoft.com/office/drawing/2014/main" id="{89238FA2-D00F-4133-9928-C2B2C8AE74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3321"/>
                <a:ext cx="480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/>
                  <a:t>C”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454" name="Text Box 118">
                <a:extLst>
                  <a:ext uri="{FF2B5EF4-FFF2-40B4-BE49-F238E27FC236}">
                    <a16:creationId xmlns="" xmlns:a16="http://schemas.microsoft.com/office/drawing/2014/main" id="{9B11B45D-5A95-4B3C-976C-C624A82CCF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20700" y="3581401"/>
                <a:ext cx="7620000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000" dirty="0">
                    <a:solidFill>
                      <a:srgbClr val="FF0000"/>
                    </a:solidFill>
                  </a:rPr>
                  <a:t>Tam </a:t>
                </a:r>
                <a:r>
                  <a:rPr lang="en-US" altLang="en-US" sz="4000" dirty="0" err="1">
                    <a:solidFill>
                      <a:srgbClr val="FF0000"/>
                    </a:solidFill>
                  </a:rPr>
                  <a:t>giác</a:t>
                </a:r>
                <a:r>
                  <a:rPr lang="en-US" altLang="en-US" sz="4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”</m:t>
                    </m:r>
                    <m:r>
                      <a:rPr lang="en-US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”</m:t>
                    </m:r>
                    <m:r>
                      <a:rPr lang="en-US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n-US" alt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4000" dirty="0" err="1">
                    <a:solidFill>
                      <a:srgbClr val="FF0000"/>
                    </a:solidFill>
                  </a:rPr>
                  <a:t>là</a:t>
                </a:r>
                <a:r>
                  <a:rPr lang="en-US" alt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4000" dirty="0" err="1">
                    <a:solidFill>
                      <a:srgbClr val="FF0000"/>
                    </a:solidFill>
                  </a:rPr>
                  <a:t>ảnh</a:t>
                </a:r>
                <a:r>
                  <a:rPr lang="en-US" alt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4000" dirty="0" err="1">
                    <a:solidFill>
                      <a:srgbClr val="FF0000"/>
                    </a:solidFill>
                  </a:rPr>
                  <a:t>cần</a:t>
                </a:r>
                <a:r>
                  <a:rPr lang="en-US" alt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4000" dirty="0" err="1">
                    <a:solidFill>
                      <a:srgbClr val="FF0000"/>
                    </a:solidFill>
                  </a:rPr>
                  <a:t>tìm</a:t>
                </a:r>
                <a:r>
                  <a:rPr lang="en-US" alt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4000" dirty="0" err="1">
                    <a:solidFill>
                      <a:srgbClr val="FF0000"/>
                    </a:solidFill>
                  </a:rPr>
                  <a:t>của</a:t>
                </a:r>
                <a:r>
                  <a:rPr lang="en-US" altLang="en-US" sz="4000" dirty="0">
                    <a:solidFill>
                      <a:srgbClr val="FF0000"/>
                    </a:solidFill>
                  </a:rPr>
                  <a:t> tam </a:t>
                </a:r>
                <a:r>
                  <a:rPr lang="en-US" altLang="en-US" sz="4000" dirty="0" err="1">
                    <a:solidFill>
                      <a:srgbClr val="FF0000"/>
                    </a:solidFill>
                  </a:rPr>
                  <a:t>giác</a:t>
                </a:r>
                <a:r>
                  <a:rPr lang="en-US" altLang="en-US" sz="4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US" alt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454" name="Text Box 118">
                <a:extLst>
                  <a:ext uri="{FF2B5EF4-FFF2-40B4-BE49-F238E27FC236}">
                    <a16:creationId xmlns:a16="http://schemas.microsoft.com/office/drawing/2014/main" id="{9B11B45D-5A95-4B3C-976C-C624A82CC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20700" y="3581401"/>
                <a:ext cx="7620000" cy="1323439"/>
              </a:xfrm>
              <a:prstGeom prst="rect">
                <a:avLst/>
              </a:prstGeom>
              <a:blipFill>
                <a:blip r:embed="rId3"/>
                <a:stretch>
                  <a:fillRect l="-2880" t="-8295" b="-184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1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4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E29B056B-7E1C-4BF4-913C-BFAF00FA6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638301"/>
            <a:ext cx="17678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i="1"/>
              <a:t>c)</a:t>
            </a:r>
            <a:r>
              <a:rPr lang="en-US" altLang="en-US" sz="4400"/>
              <a:t> Hãy tìm phép dời hình biến tam giác </a:t>
            </a:r>
            <a:r>
              <a:rPr lang="en-US" altLang="en-US" sz="4400">
                <a:solidFill>
                  <a:srgbClr val="FF0000"/>
                </a:solidFill>
              </a:rPr>
              <a:t>ABC</a:t>
            </a:r>
            <a:r>
              <a:rPr lang="en-US" altLang="en-US" sz="4400"/>
              <a:t> thành </a:t>
            </a:r>
            <a:r>
              <a:rPr lang="en-US" altLang="en-US" sz="4400">
                <a:solidFill>
                  <a:srgbClr val="FF0000"/>
                </a:solidFill>
              </a:rPr>
              <a:t>A’B”C”,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 Biến ngũ giác </a:t>
            </a:r>
            <a:r>
              <a:rPr lang="en-US" altLang="en-US" sz="4400">
                <a:solidFill>
                  <a:srgbClr val="FF0000"/>
                </a:solidFill>
              </a:rPr>
              <a:t>MNPQR</a:t>
            </a:r>
            <a:r>
              <a:rPr lang="en-US" altLang="en-US" sz="4400"/>
              <a:t> thành </a:t>
            </a:r>
            <a:r>
              <a:rPr lang="en-US" altLang="en-US" sz="4400">
                <a:solidFill>
                  <a:srgbClr val="FF0000"/>
                </a:solidFill>
              </a:rPr>
              <a:t>M’N’P’Q’R’.</a:t>
            </a:r>
          </a:p>
        </p:txBody>
      </p:sp>
      <p:grpSp>
        <p:nvGrpSpPr>
          <p:cNvPr id="2" name="Group 100">
            <a:extLst>
              <a:ext uri="{FF2B5EF4-FFF2-40B4-BE49-F238E27FC236}">
                <a16:creationId xmlns="" xmlns:a16="http://schemas.microsoft.com/office/drawing/2014/main" id="{24FD65E6-1163-4864-8393-3D7B4C5EB6FE}"/>
              </a:ext>
            </a:extLst>
          </p:cNvPr>
          <p:cNvGrpSpPr>
            <a:grpSpLocks/>
          </p:cNvGrpSpPr>
          <p:nvPr/>
        </p:nvGrpSpPr>
        <p:grpSpPr bwMode="auto">
          <a:xfrm>
            <a:off x="13106400" y="3276601"/>
            <a:ext cx="8077200" cy="5105916"/>
            <a:chOff x="3120" y="768"/>
            <a:chExt cx="2640" cy="2352"/>
          </a:xfrm>
        </p:grpSpPr>
        <p:sp>
          <p:nvSpPr>
            <p:cNvPr id="8225" name="Line 73">
              <a:extLst>
                <a:ext uri="{FF2B5EF4-FFF2-40B4-BE49-F238E27FC236}">
                  <a16:creationId xmlns="" xmlns:a16="http://schemas.microsoft.com/office/drawing/2014/main" id="{DE345A78-EC48-43C9-B95A-7F3623694D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768"/>
              <a:ext cx="0" cy="2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8226" name="Freeform 86">
              <a:extLst>
                <a:ext uri="{FF2B5EF4-FFF2-40B4-BE49-F238E27FC236}">
                  <a16:creationId xmlns="" xmlns:a16="http://schemas.microsoft.com/office/drawing/2014/main" id="{BC82639A-9747-4D9A-B707-54739E125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1296"/>
              <a:ext cx="816" cy="1584"/>
            </a:xfrm>
            <a:custGeom>
              <a:avLst/>
              <a:gdLst>
                <a:gd name="T0" fmla="*/ 480 w 816"/>
                <a:gd name="T1" fmla="*/ 0 h 1584"/>
                <a:gd name="T2" fmla="*/ 816 w 816"/>
                <a:gd name="T3" fmla="*/ 432 h 1584"/>
                <a:gd name="T4" fmla="*/ 768 w 816"/>
                <a:gd name="T5" fmla="*/ 1584 h 1584"/>
                <a:gd name="T6" fmla="*/ 288 w 816"/>
                <a:gd name="T7" fmla="*/ 1344 h 1584"/>
                <a:gd name="T8" fmla="*/ 0 w 816"/>
                <a:gd name="T9" fmla="*/ 576 h 1584"/>
                <a:gd name="T10" fmla="*/ 480 w 816"/>
                <a:gd name="T11" fmla="*/ 0 h 15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6"/>
                <a:gd name="T19" fmla="*/ 0 h 1584"/>
                <a:gd name="T20" fmla="*/ 816 w 816"/>
                <a:gd name="T21" fmla="*/ 1584 h 15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6" h="1584">
                  <a:moveTo>
                    <a:pt x="480" y="0"/>
                  </a:moveTo>
                  <a:lnTo>
                    <a:pt x="816" y="432"/>
                  </a:lnTo>
                  <a:lnTo>
                    <a:pt x="768" y="1584"/>
                  </a:lnTo>
                  <a:lnTo>
                    <a:pt x="288" y="1344"/>
                  </a:lnTo>
                  <a:lnTo>
                    <a:pt x="0" y="57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8227" name="Text Box 88">
              <a:extLst>
                <a:ext uri="{FF2B5EF4-FFF2-40B4-BE49-F238E27FC236}">
                  <a16:creationId xmlns="" xmlns:a16="http://schemas.microsoft.com/office/drawing/2014/main" id="{550D4C0B-E84B-4BE8-AA88-C12323D50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768"/>
              <a:ext cx="384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d</a:t>
              </a:r>
            </a:p>
          </p:txBody>
        </p:sp>
        <p:sp>
          <p:nvSpPr>
            <p:cNvPr id="8228" name="Text Box 92">
              <a:extLst>
                <a:ext uri="{FF2B5EF4-FFF2-40B4-BE49-F238E27FC236}">
                  <a16:creationId xmlns="" xmlns:a16="http://schemas.microsoft.com/office/drawing/2014/main" id="{3A1BC90A-A124-484F-989C-982B6EBEBD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881"/>
              <a:ext cx="33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P’</a:t>
              </a:r>
            </a:p>
          </p:txBody>
        </p:sp>
        <p:sp>
          <p:nvSpPr>
            <p:cNvPr id="8229" name="Text Box 94">
              <a:extLst>
                <a:ext uri="{FF2B5EF4-FFF2-40B4-BE49-F238E27FC236}">
                  <a16:creationId xmlns="" xmlns:a16="http://schemas.microsoft.com/office/drawing/2014/main" id="{034DEE72-F0F2-4B9D-8272-9DF4D7E69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056"/>
              <a:ext cx="33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N’</a:t>
              </a:r>
            </a:p>
          </p:txBody>
        </p:sp>
        <p:grpSp>
          <p:nvGrpSpPr>
            <p:cNvPr id="8230" name="Group 99">
              <a:extLst>
                <a:ext uri="{FF2B5EF4-FFF2-40B4-BE49-F238E27FC236}">
                  <a16:creationId xmlns="" xmlns:a16="http://schemas.microsoft.com/office/drawing/2014/main" id="{8D20EF1C-F14F-49F4-8C03-7179AC15EB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1065"/>
              <a:ext cx="1296" cy="2025"/>
              <a:chOff x="3120" y="1065"/>
              <a:chExt cx="1296" cy="2025"/>
            </a:xfrm>
          </p:grpSpPr>
          <p:sp>
            <p:nvSpPr>
              <p:cNvPr id="8234" name="Freeform 74">
                <a:extLst>
                  <a:ext uri="{FF2B5EF4-FFF2-40B4-BE49-F238E27FC236}">
                    <a16:creationId xmlns="" xmlns:a16="http://schemas.microsoft.com/office/drawing/2014/main" id="{5B661D55-4B58-4F8F-8386-14E2443DE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1296"/>
                <a:ext cx="816" cy="1584"/>
              </a:xfrm>
              <a:custGeom>
                <a:avLst/>
                <a:gdLst>
                  <a:gd name="T0" fmla="*/ 0 w 816"/>
                  <a:gd name="T1" fmla="*/ 432 h 1584"/>
                  <a:gd name="T2" fmla="*/ 336 w 816"/>
                  <a:gd name="T3" fmla="*/ 0 h 1584"/>
                  <a:gd name="T4" fmla="*/ 816 w 816"/>
                  <a:gd name="T5" fmla="*/ 576 h 1584"/>
                  <a:gd name="T6" fmla="*/ 528 w 816"/>
                  <a:gd name="T7" fmla="*/ 1344 h 1584"/>
                  <a:gd name="T8" fmla="*/ 48 w 816"/>
                  <a:gd name="T9" fmla="*/ 1584 h 1584"/>
                  <a:gd name="T10" fmla="*/ 0 w 816"/>
                  <a:gd name="T11" fmla="*/ 432 h 15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6"/>
                  <a:gd name="T19" fmla="*/ 0 h 1584"/>
                  <a:gd name="T20" fmla="*/ 816 w 816"/>
                  <a:gd name="T21" fmla="*/ 1584 h 15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6" h="1584">
                    <a:moveTo>
                      <a:pt x="0" y="432"/>
                    </a:moveTo>
                    <a:lnTo>
                      <a:pt x="336" y="0"/>
                    </a:lnTo>
                    <a:lnTo>
                      <a:pt x="816" y="576"/>
                    </a:lnTo>
                    <a:lnTo>
                      <a:pt x="528" y="1344"/>
                    </a:lnTo>
                    <a:lnTo>
                      <a:pt x="48" y="1584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00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8600"/>
              </a:p>
            </p:txBody>
          </p:sp>
          <p:sp>
            <p:nvSpPr>
              <p:cNvPr id="8235" name="Text Box 89">
                <a:extLst>
                  <a:ext uri="{FF2B5EF4-FFF2-40B4-BE49-F238E27FC236}">
                    <a16:creationId xmlns="" xmlns:a16="http://schemas.microsoft.com/office/drawing/2014/main" id="{550D790B-3E46-4F84-9079-97C37613C7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1488"/>
                <a:ext cx="336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/>
                  <a:t>M</a:t>
                </a:r>
              </a:p>
            </p:txBody>
          </p:sp>
          <p:sp>
            <p:nvSpPr>
              <p:cNvPr id="8236" name="Text Box 90">
                <a:extLst>
                  <a:ext uri="{FF2B5EF4-FFF2-40B4-BE49-F238E27FC236}">
                    <a16:creationId xmlns="" xmlns:a16="http://schemas.microsoft.com/office/drawing/2014/main" id="{7E532634-3C9A-4502-A5A0-D004143D64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2792"/>
                <a:ext cx="336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/>
                  <a:t>R</a:t>
                </a:r>
              </a:p>
            </p:txBody>
          </p:sp>
          <p:sp>
            <p:nvSpPr>
              <p:cNvPr id="8237" name="Text Box 91">
                <a:extLst>
                  <a:ext uri="{FF2B5EF4-FFF2-40B4-BE49-F238E27FC236}">
                    <a16:creationId xmlns="" xmlns:a16="http://schemas.microsoft.com/office/drawing/2014/main" id="{752CA776-DF8E-40BB-BFFF-D3DAAF6F1C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2601"/>
                <a:ext cx="336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/>
                  <a:t>Q</a:t>
                </a:r>
              </a:p>
            </p:txBody>
          </p:sp>
          <p:sp>
            <p:nvSpPr>
              <p:cNvPr id="8238" name="Text Box 93">
                <a:extLst>
                  <a:ext uri="{FF2B5EF4-FFF2-40B4-BE49-F238E27FC236}">
                    <a16:creationId xmlns="" xmlns:a16="http://schemas.microsoft.com/office/drawing/2014/main" id="{8FFDCDF9-BAF1-4D86-BA56-86860CA7EE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1869"/>
                <a:ext cx="336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/>
                  <a:t>P</a:t>
                </a:r>
              </a:p>
            </p:txBody>
          </p:sp>
          <p:sp>
            <p:nvSpPr>
              <p:cNvPr id="8239" name="Text Box 95">
                <a:extLst>
                  <a:ext uri="{FF2B5EF4-FFF2-40B4-BE49-F238E27FC236}">
                    <a16:creationId xmlns="" xmlns:a16="http://schemas.microsoft.com/office/drawing/2014/main" id="{FA82245E-6C4C-4889-AB1D-8FF2C0FAD0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1065"/>
                <a:ext cx="336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/>
                  <a:t>N</a:t>
                </a:r>
              </a:p>
            </p:txBody>
          </p:sp>
        </p:grpSp>
        <p:sp>
          <p:nvSpPr>
            <p:cNvPr id="8231" name="Text Box 96">
              <a:extLst>
                <a:ext uri="{FF2B5EF4-FFF2-40B4-BE49-F238E27FC236}">
                  <a16:creationId xmlns="" xmlns:a16="http://schemas.microsoft.com/office/drawing/2014/main" id="{7395B99A-F13A-4FC0-9101-B447536F4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4" y="1536"/>
              <a:ext cx="33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M’</a:t>
              </a:r>
            </a:p>
          </p:txBody>
        </p:sp>
        <p:sp>
          <p:nvSpPr>
            <p:cNvPr id="8232" name="Text Box 97">
              <a:extLst>
                <a:ext uri="{FF2B5EF4-FFF2-40B4-BE49-F238E27FC236}">
                  <a16:creationId xmlns="" xmlns:a16="http://schemas.microsoft.com/office/drawing/2014/main" id="{9AD2F48B-4FF4-4467-834B-5360EE79A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592"/>
              <a:ext cx="33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Q’</a:t>
              </a:r>
            </a:p>
          </p:txBody>
        </p:sp>
        <p:sp>
          <p:nvSpPr>
            <p:cNvPr id="8233" name="Text Box 98">
              <a:extLst>
                <a:ext uri="{FF2B5EF4-FFF2-40B4-BE49-F238E27FC236}">
                  <a16:creationId xmlns="" xmlns:a16="http://schemas.microsoft.com/office/drawing/2014/main" id="{D50E862F-F417-49C7-B148-5ABDE25C1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6" y="2785"/>
              <a:ext cx="33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R’</a:t>
              </a:r>
            </a:p>
          </p:txBody>
        </p:sp>
      </p:grpSp>
      <p:grpSp>
        <p:nvGrpSpPr>
          <p:cNvPr id="4" name="Group 107">
            <a:extLst>
              <a:ext uri="{FF2B5EF4-FFF2-40B4-BE49-F238E27FC236}">
                <a16:creationId xmlns="" xmlns:a16="http://schemas.microsoft.com/office/drawing/2014/main" id="{20602819-0233-4311-9F9E-D5C82CB894FE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276601"/>
            <a:ext cx="9601200" cy="5562600"/>
            <a:chOff x="96" y="768"/>
            <a:chExt cx="3024" cy="2016"/>
          </a:xfrm>
        </p:grpSpPr>
        <p:grpSp>
          <p:nvGrpSpPr>
            <p:cNvPr id="8205" name="Group 102">
              <a:extLst>
                <a:ext uri="{FF2B5EF4-FFF2-40B4-BE49-F238E27FC236}">
                  <a16:creationId xmlns="" xmlns:a16="http://schemas.microsoft.com/office/drawing/2014/main" id="{A35F85D3-0F0A-4455-BD66-FF9951D931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768"/>
              <a:ext cx="3024" cy="2016"/>
              <a:chOff x="96" y="768"/>
              <a:chExt cx="3024" cy="2016"/>
            </a:xfrm>
          </p:grpSpPr>
          <p:sp>
            <p:nvSpPr>
              <p:cNvPr id="8208" name="Freeform 60">
                <a:extLst>
                  <a:ext uri="{FF2B5EF4-FFF2-40B4-BE49-F238E27FC236}">
                    <a16:creationId xmlns="" xmlns:a16="http://schemas.microsoft.com/office/drawing/2014/main" id="{C29CDE5D-8021-4F57-8577-4D25339F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1152"/>
                <a:ext cx="912" cy="1152"/>
              </a:xfrm>
              <a:custGeom>
                <a:avLst/>
                <a:gdLst>
                  <a:gd name="T0" fmla="*/ 384 w 912"/>
                  <a:gd name="T1" fmla="*/ 0 h 1152"/>
                  <a:gd name="T2" fmla="*/ 912 w 912"/>
                  <a:gd name="T3" fmla="*/ 480 h 1152"/>
                  <a:gd name="T4" fmla="*/ 0 w 912"/>
                  <a:gd name="T5" fmla="*/ 1152 h 1152"/>
                  <a:gd name="T6" fmla="*/ 384 w 912"/>
                  <a:gd name="T7" fmla="*/ 0 h 11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1152"/>
                  <a:gd name="T14" fmla="*/ 912 w 912"/>
                  <a:gd name="T15" fmla="*/ 1152 h 11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1152">
                    <a:moveTo>
                      <a:pt x="384" y="0"/>
                    </a:moveTo>
                    <a:lnTo>
                      <a:pt x="912" y="480"/>
                    </a:lnTo>
                    <a:lnTo>
                      <a:pt x="0" y="1152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 sz="8600" dirty="0"/>
              </a:p>
            </p:txBody>
          </p:sp>
          <p:grpSp>
            <p:nvGrpSpPr>
              <p:cNvPr id="8209" name="Group 101">
                <a:extLst>
                  <a:ext uri="{FF2B5EF4-FFF2-40B4-BE49-F238E27FC236}">
                    <a16:creationId xmlns="" xmlns:a16="http://schemas.microsoft.com/office/drawing/2014/main" id="{9E63A314-6D4E-4DBA-AA58-BA0729BE66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" y="768"/>
                <a:ext cx="3024" cy="2016"/>
                <a:chOff x="96" y="768"/>
                <a:chExt cx="3024" cy="2016"/>
              </a:xfrm>
            </p:grpSpPr>
            <p:sp>
              <p:nvSpPr>
                <p:cNvPr id="8210" name="Freeform 47">
                  <a:extLst>
                    <a:ext uri="{FF2B5EF4-FFF2-40B4-BE49-F238E27FC236}">
                      <a16:creationId xmlns="" xmlns:a16="http://schemas.microsoft.com/office/drawing/2014/main" id="{A0F83406-5005-4503-A3F0-0B08C83B55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350045">
                  <a:off x="288" y="1152"/>
                  <a:ext cx="864" cy="1200"/>
                </a:xfrm>
                <a:custGeom>
                  <a:avLst/>
                  <a:gdLst>
                    <a:gd name="T0" fmla="*/ 576 w 864"/>
                    <a:gd name="T1" fmla="*/ 0 h 1200"/>
                    <a:gd name="T2" fmla="*/ 0 w 864"/>
                    <a:gd name="T3" fmla="*/ 432 h 1200"/>
                    <a:gd name="T4" fmla="*/ 864 w 864"/>
                    <a:gd name="T5" fmla="*/ 1200 h 1200"/>
                    <a:gd name="T6" fmla="*/ 576 w 864"/>
                    <a:gd name="T7" fmla="*/ 0 h 12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64"/>
                    <a:gd name="T13" fmla="*/ 0 h 1200"/>
                    <a:gd name="T14" fmla="*/ 864 w 864"/>
                    <a:gd name="T15" fmla="*/ 1200 h 12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64" h="1200">
                      <a:moveTo>
                        <a:pt x="576" y="0"/>
                      </a:moveTo>
                      <a:lnTo>
                        <a:pt x="0" y="432"/>
                      </a:lnTo>
                      <a:lnTo>
                        <a:pt x="864" y="1200"/>
                      </a:lnTo>
                      <a:lnTo>
                        <a:pt x="57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8600"/>
                </a:p>
              </p:txBody>
            </p:sp>
            <p:sp>
              <p:nvSpPr>
                <p:cNvPr id="8211" name="Line 49">
                  <a:extLst>
                    <a:ext uri="{FF2B5EF4-FFF2-40B4-BE49-F238E27FC236}">
                      <a16:creationId xmlns="" xmlns:a16="http://schemas.microsoft.com/office/drawing/2014/main" id="{996B97CE-60F6-4397-BC8D-1DDF301FBD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864"/>
                  <a:ext cx="0" cy="19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8600"/>
                </a:p>
              </p:txBody>
            </p:sp>
            <p:sp>
              <p:nvSpPr>
                <p:cNvPr id="8212" name="Freeform 61">
                  <a:extLst>
                    <a:ext uri="{FF2B5EF4-FFF2-40B4-BE49-F238E27FC236}">
                      <a16:creationId xmlns="" xmlns:a16="http://schemas.microsoft.com/office/drawing/2014/main" id="{53F7C56D-DAF9-48E8-A229-C43E8FB0C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416186">
                  <a:off x="1959" y="976"/>
                  <a:ext cx="912" cy="1152"/>
                </a:xfrm>
                <a:custGeom>
                  <a:avLst/>
                  <a:gdLst>
                    <a:gd name="T0" fmla="*/ 384 w 912"/>
                    <a:gd name="T1" fmla="*/ 0 h 1152"/>
                    <a:gd name="T2" fmla="*/ 912 w 912"/>
                    <a:gd name="T3" fmla="*/ 480 h 1152"/>
                    <a:gd name="T4" fmla="*/ 0 w 912"/>
                    <a:gd name="T5" fmla="*/ 1152 h 1152"/>
                    <a:gd name="T6" fmla="*/ 384 w 912"/>
                    <a:gd name="T7" fmla="*/ 0 h 11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12"/>
                    <a:gd name="T13" fmla="*/ 0 h 1152"/>
                    <a:gd name="T14" fmla="*/ 912 w 912"/>
                    <a:gd name="T15" fmla="*/ 1152 h 11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12" h="1152">
                      <a:moveTo>
                        <a:pt x="384" y="0"/>
                      </a:moveTo>
                      <a:lnTo>
                        <a:pt x="912" y="480"/>
                      </a:lnTo>
                      <a:lnTo>
                        <a:pt x="0" y="1152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8600"/>
                </a:p>
              </p:txBody>
            </p:sp>
            <p:sp>
              <p:nvSpPr>
                <p:cNvPr id="8213" name="Text Box 62">
                  <a:extLst>
                    <a:ext uri="{FF2B5EF4-FFF2-40B4-BE49-F238E27FC236}">
                      <a16:creationId xmlns="" xmlns:a16="http://schemas.microsoft.com/office/drawing/2014/main" id="{A05012B6-AAFD-43A5-A6DC-09FFB087C8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2" y="912"/>
                  <a:ext cx="384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600"/>
                    <a:t>A</a:t>
                  </a:r>
                </a:p>
              </p:txBody>
            </p:sp>
            <p:sp>
              <p:nvSpPr>
                <p:cNvPr id="8214" name="Text Box 63">
                  <a:extLst>
                    <a:ext uri="{FF2B5EF4-FFF2-40B4-BE49-F238E27FC236}">
                      <a16:creationId xmlns="" xmlns:a16="http://schemas.microsoft.com/office/drawing/2014/main" id="{334251E8-8954-469A-958B-E9C35EBAB3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0" y="912"/>
                  <a:ext cx="384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600"/>
                    <a:t>A’</a:t>
                  </a:r>
                </a:p>
              </p:txBody>
            </p:sp>
            <p:sp>
              <p:nvSpPr>
                <p:cNvPr id="8215" name="Text Box 64">
                  <a:extLst>
                    <a:ext uri="{FF2B5EF4-FFF2-40B4-BE49-F238E27FC236}">
                      <a16:creationId xmlns="" xmlns:a16="http://schemas.microsoft.com/office/drawing/2014/main" id="{719CCA60-6F33-421E-AFA2-474234A947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" y="1536"/>
                  <a:ext cx="384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600"/>
                    <a:t>B</a:t>
                  </a:r>
                </a:p>
              </p:txBody>
            </p:sp>
            <p:sp>
              <p:nvSpPr>
                <p:cNvPr id="8216" name="Text Box 65">
                  <a:extLst>
                    <a:ext uri="{FF2B5EF4-FFF2-40B4-BE49-F238E27FC236}">
                      <a16:creationId xmlns="" xmlns:a16="http://schemas.microsoft.com/office/drawing/2014/main" id="{0E880A2B-9DE2-437A-BAEB-9091EC2A18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04" y="2313"/>
                  <a:ext cx="384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600"/>
                    <a:t>C</a:t>
                  </a:r>
                </a:p>
              </p:txBody>
            </p:sp>
            <p:sp>
              <p:nvSpPr>
                <p:cNvPr id="8217" name="Text Box 66">
                  <a:extLst>
                    <a:ext uri="{FF2B5EF4-FFF2-40B4-BE49-F238E27FC236}">
                      <a16:creationId xmlns="" xmlns:a16="http://schemas.microsoft.com/office/drawing/2014/main" id="{9D6111BC-CC06-4E95-802C-4D9AE02A4C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84" y="2304"/>
                  <a:ext cx="384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600"/>
                    <a:t>C’</a:t>
                  </a:r>
                </a:p>
              </p:txBody>
            </p:sp>
            <p:sp>
              <p:nvSpPr>
                <p:cNvPr id="8218" name="Text Box 67">
                  <a:extLst>
                    <a:ext uri="{FF2B5EF4-FFF2-40B4-BE49-F238E27FC236}">
                      <a16:creationId xmlns="" xmlns:a16="http://schemas.microsoft.com/office/drawing/2014/main" id="{709F591D-D84B-4FA6-910E-B71729F529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52" y="2304"/>
                  <a:ext cx="384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600"/>
                    <a:t>C”</a:t>
                  </a:r>
                </a:p>
              </p:txBody>
            </p:sp>
            <p:sp>
              <p:nvSpPr>
                <p:cNvPr id="8219" name="Text Box 68">
                  <a:extLst>
                    <a:ext uri="{FF2B5EF4-FFF2-40B4-BE49-F238E27FC236}">
                      <a16:creationId xmlns="" xmlns:a16="http://schemas.microsoft.com/office/drawing/2014/main" id="{3CF15B5C-D6E8-4D46-BA11-7DFB131996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96" y="1392"/>
                  <a:ext cx="384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600"/>
                    <a:t>B’</a:t>
                  </a:r>
                </a:p>
              </p:txBody>
            </p:sp>
            <p:sp>
              <p:nvSpPr>
                <p:cNvPr id="8220" name="Text Box 69">
                  <a:extLst>
                    <a:ext uri="{FF2B5EF4-FFF2-40B4-BE49-F238E27FC236}">
                      <a16:creationId xmlns="" xmlns:a16="http://schemas.microsoft.com/office/drawing/2014/main" id="{B051A806-C231-451C-A2B6-BFA86769CC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6" y="1017"/>
                  <a:ext cx="384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600"/>
                    <a:t>B”</a:t>
                  </a:r>
                </a:p>
              </p:txBody>
            </p:sp>
            <p:sp>
              <p:nvSpPr>
                <p:cNvPr id="8221" name="Line 70">
                  <a:extLst>
                    <a:ext uri="{FF2B5EF4-FFF2-40B4-BE49-F238E27FC236}">
                      <a16:creationId xmlns="" xmlns:a16="http://schemas.microsoft.com/office/drawing/2014/main" id="{4ED0B973-0513-4056-BCF1-FBFE71D68A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8" y="1632"/>
                  <a:ext cx="230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8600"/>
                </a:p>
              </p:txBody>
            </p:sp>
            <p:sp>
              <p:nvSpPr>
                <p:cNvPr id="8222" name="Line 71">
                  <a:extLst>
                    <a:ext uri="{FF2B5EF4-FFF2-40B4-BE49-F238E27FC236}">
                      <a16:creationId xmlns="" xmlns:a16="http://schemas.microsoft.com/office/drawing/2014/main" id="{4817E237-5729-4D13-8FDB-490CC08998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00" y="2304"/>
                  <a:ext cx="48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8600"/>
                </a:p>
              </p:txBody>
            </p:sp>
            <p:sp>
              <p:nvSpPr>
                <p:cNvPr id="8223" name="Line 72">
                  <a:extLst>
                    <a:ext uri="{FF2B5EF4-FFF2-40B4-BE49-F238E27FC236}">
                      <a16:creationId xmlns="" xmlns:a16="http://schemas.microsoft.com/office/drawing/2014/main" id="{5259D193-3216-43E0-9239-5F622DBC34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6" y="1152"/>
                  <a:ext cx="124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8600"/>
                </a:p>
              </p:txBody>
            </p:sp>
            <p:sp>
              <p:nvSpPr>
                <p:cNvPr id="8224" name="Text Box 87">
                  <a:extLst>
                    <a:ext uri="{FF2B5EF4-FFF2-40B4-BE49-F238E27FC236}">
                      <a16:creationId xmlns="" xmlns:a16="http://schemas.microsoft.com/office/drawing/2014/main" id="{2CEAE825-A19D-474E-A7FE-1B944B0CF4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768"/>
                  <a:ext cx="336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3600"/>
                    <a:t>d</a:t>
                  </a:r>
                </a:p>
              </p:txBody>
            </p:sp>
          </p:grpSp>
        </p:grpSp>
        <p:sp>
          <p:nvSpPr>
            <p:cNvPr id="8206" name="Freeform 103">
              <a:extLst>
                <a:ext uri="{FF2B5EF4-FFF2-40B4-BE49-F238E27FC236}">
                  <a16:creationId xmlns="" xmlns:a16="http://schemas.microsoft.com/office/drawing/2014/main" id="{B1BF97AF-DFD3-4EC0-86C6-4111D16DC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1296"/>
              <a:ext cx="66" cy="38"/>
            </a:xfrm>
            <a:custGeom>
              <a:avLst/>
              <a:gdLst>
                <a:gd name="T0" fmla="*/ 0 w 96"/>
                <a:gd name="T1" fmla="*/ 0 h 48"/>
                <a:gd name="T2" fmla="*/ 48 w 96"/>
                <a:gd name="T3" fmla="*/ 48 h 48"/>
                <a:gd name="T4" fmla="*/ 96 w 96"/>
                <a:gd name="T5" fmla="*/ 0 h 48"/>
                <a:gd name="T6" fmla="*/ 0 60000 65536"/>
                <a:gd name="T7" fmla="*/ 0 60000 65536"/>
                <a:gd name="T8" fmla="*/ 0 60000 65536"/>
                <a:gd name="T9" fmla="*/ 0 w 96"/>
                <a:gd name="T10" fmla="*/ 0 h 48"/>
                <a:gd name="T11" fmla="*/ 96 w 9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48">
                  <a:moveTo>
                    <a:pt x="0" y="0"/>
                  </a:moveTo>
                  <a:cubicBezTo>
                    <a:pt x="16" y="24"/>
                    <a:pt x="32" y="48"/>
                    <a:pt x="48" y="48"/>
                  </a:cubicBezTo>
                  <a:cubicBezTo>
                    <a:pt x="64" y="48"/>
                    <a:pt x="88" y="8"/>
                    <a:pt x="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8207" name="Freeform 106">
              <a:extLst>
                <a:ext uri="{FF2B5EF4-FFF2-40B4-BE49-F238E27FC236}">
                  <a16:creationId xmlns="" xmlns:a16="http://schemas.microsoft.com/office/drawing/2014/main" id="{9E056009-46B8-4475-A93E-F231C174D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146"/>
              <a:ext cx="21" cy="90"/>
            </a:xfrm>
            <a:custGeom>
              <a:avLst/>
              <a:gdLst>
                <a:gd name="T0" fmla="*/ 35 w 56"/>
                <a:gd name="T1" fmla="*/ 0 h 96"/>
                <a:gd name="T2" fmla="*/ 35 w 56"/>
                <a:gd name="T3" fmla="*/ 48 h 96"/>
                <a:gd name="T4" fmla="*/ 0 w 56"/>
                <a:gd name="T5" fmla="*/ 96 h 96"/>
                <a:gd name="T6" fmla="*/ 0 60000 65536"/>
                <a:gd name="T7" fmla="*/ 0 60000 65536"/>
                <a:gd name="T8" fmla="*/ 0 60000 65536"/>
                <a:gd name="T9" fmla="*/ 0 w 56"/>
                <a:gd name="T10" fmla="*/ 0 h 96"/>
                <a:gd name="T11" fmla="*/ 56 w 5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96">
                  <a:moveTo>
                    <a:pt x="48" y="0"/>
                  </a:moveTo>
                  <a:cubicBezTo>
                    <a:pt x="52" y="16"/>
                    <a:pt x="56" y="32"/>
                    <a:pt x="48" y="48"/>
                  </a:cubicBezTo>
                  <a:cubicBezTo>
                    <a:pt x="40" y="64"/>
                    <a:pt x="20" y="80"/>
                    <a:pt x="0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grpSp>
        <p:nvGrpSpPr>
          <p:cNvPr id="7" name="Group 127">
            <a:extLst>
              <a:ext uri="{FF2B5EF4-FFF2-40B4-BE49-F238E27FC236}">
                <a16:creationId xmlns="" xmlns:a16="http://schemas.microsoft.com/office/drawing/2014/main" id="{8A47DAA6-20F9-46E1-BDA5-50B92AB4387F}"/>
              </a:ext>
            </a:extLst>
          </p:cNvPr>
          <p:cNvGrpSpPr>
            <a:grpSpLocks/>
          </p:cNvGrpSpPr>
          <p:nvPr/>
        </p:nvGrpSpPr>
        <p:grpSpPr bwMode="auto">
          <a:xfrm>
            <a:off x="5788027" y="9753601"/>
            <a:ext cx="4422774" cy="2949576"/>
            <a:chOff x="864" y="3072"/>
            <a:chExt cx="1393" cy="929"/>
          </a:xfrm>
        </p:grpSpPr>
        <p:pic>
          <p:nvPicPr>
            <p:cNvPr id="8203" name="Picture 128" descr="j0332364">
              <a:extLst>
                <a:ext uri="{FF2B5EF4-FFF2-40B4-BE49-F238E27FC236}">
                  <a16:creationId xmlns="" xmlns:a16="http://schemas.microsoft.com/office/drawing/2014/main" id="{26A9F25A-CEEF-4EDA-8C0E-D8F1EC429A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93115">
              <a:off x="1104" y="3072"/>
              <a:ext cx="1153" cy="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Text Box 129">
              <a:extLst>
                <a:ext uri="{FF2B5EF4-FFF2-40B4-BE49-F238E27FC236}">
                  <a16:creationId xmlns="" xmlns:a16="http://schemas.microsoft.com/office/drawing/2014/main" id="{993517E5-224F-4DD2-98AD-2B96BEBEE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744"/>
              <a:ext cx="76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latin typeface=".VnAristote" panose="020B7200000000000000" pitchFamily="34" charset="0"/>
                </a:rPr>
                <a:t>H</a:t>
              </a:r>
            </a:p>
          </p:txBody>
        </p:sp>
      </p:grpSp>
      <p:grpSp>
        <p:nvGrpSpPr>
          <p:cNvPr id="8" name="Group 130">
            <a:extLst>
              <a:ext uri="{FF2B5EF4-FFF2-40B4-BE49-F238E27FC236}">
                <a16:creationId xmlns="" xmlns:a16="http://schemas.microsoft.com/office/drawing/2014/main" id="{6AE7C1C3-CD6F-4735-914B-520D819B5180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9753601"/>
            <a:ext cx="4422776" cy="2949576"/>
            <a:chOff x="864" y="3072"/>
            <a:chExt cx="1393" cy="929"/>
          </a:xfrm>
        </p:grpSpPr>
        <p:pic>
          <p:nvPicPr>
            <p:cNvPr id="8201" name="Picture 131" descr="j0332364">
              <a:extLst>
                <a:ext uri="{FF2B5EF4-FFF2-40B4-BE49-F238E27FC236}">
                  <a16:creationId xmlns="" xmlns:a16="http://schemas.microsoft.com/office/drawing/2014/main" id="{8BB5DCE1-2E8C-4AB0-8F38-63B90AC80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93115">
              <a:off x="1104" y="3072"/>
              <a:ext cx="1153" cy="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2" name="Text Box 132">
              <a:extLst>
                <a:ext uri="{FF2B5EF4-FFF2-40B4-BE49-F238E27FC236}">
                  <a16:creationId xmlns="" xmlns:a16="http://schemas.microsoft.com/office/drawing/2014/main" id="{037FC888-9EAF-4A34-839F-909A3B020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744"/>
              <a:ext cx="76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latin typeface=".VnAristote" panose="020B7200000000000000" pitchFamily="34" charset="0"/>
                </a:rPr>
                <a:t>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12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12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32917 1.48148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866" name="Text Box 2">
                <a:extLst>
                  <a:ext uri="{FF2B5EF4-FFF2-40B4-BE49-F238E27FC236}">
                    <a16:creationId xmlns="" xmlns:a16="http://schemas.microsoft.com/office/drawing/2014/main" id="{53DEA111-7119-477B-B484-B4ABC1C0F7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6200" y="1371600"/>
                <a:ext cx="16840200" cy="23600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i="1" u="sng" dirty="0">
                    <a:solidFill>
                      <a:srgbClr val="0000CC"/>
                    </a:solidFill>
                  </a:rPr>
                  <a:t>HĐ1:</a:t>
                </a:r>
                <a:r>
                  <a:rPr lang="en-US" altLang="en-US" sz="4800" dirty="0"/>
                  <a:t> Cho </a:t>
                </a:r>
                <a:r>
                  <a:rPr lang="en-US" altLang="en-US" sz="4800" dirty="0" err="1"/>
                  <a:t>hình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vuông</a:t>
                </a:r>
                <a:r>
                  <a:rPr lang="en-US" altLang="en-US" sz="4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altLang="en-US" sz="4800" dirty="0"/>
                  <a:t>, </a:t>
                </a:r>
                <a:r>
                  <a:rPr lang="en-US" altLang="en-US" sz="4800" dirty="0" err="1"/>
                  <a:t>gọi</a:t>
                </a:r>
                <a:r>
                  <a:rPr lang="en-US" altLang="en-US" sz="4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là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giao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điểm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của</a:t>
                </a:r>
                <a:r>
                  <a:rPr lang="en-US" altLang="en-US" sz="4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và</a:t>
                </a:r>
                <a:r>
                  <a:rPr lang="en-US" altLang="en-US" sz="4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en-US" altLang="en-US" sz="4800" dirty="0"/>
                  <a:t> . </a:t>
                </a:r>
                <a:r>
                  <a:rPr lang="en-US" altLang="en-US" sz="4800" dirty="0" err="1"/>
                  <a:t>Tìm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>
                    <a:solidFill>
                      <a:srgbClr val="FF3300"/>
                    </a:solidFill>
                  </a:rPr>
                  <a:t>ảnh</a:t>
                </a:r>
                <a:r>
                  <a:rPr lang="en-US" altLang="en-US" sz="4800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en-US" sz="4800" dirty="0" err="1"/>
                  <a:t>của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các</a:t>
                </a:r>
                <a:r>
                  <a:rPr lang="en-US" altLang="en-US" sz="4800" dirty="0"/>
                  <a:t> </a:t>
                </a:r>
                <a:r>
                  <a:rPr lang="en-US" altLang="en-US" sz="4800" dirty="0" err="1"/>
                  <a:t>điểm</a:t>
                </a:r>
                <a:r>
                  <a:rPr lang="en-US" altLang="en-US" sz="4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48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altLang="en-US" sz="48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48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8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4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800" dirty="0"/>
                  <a:t>qua </a:t>
                </a:r>
                <a:r>
                  <a:rPr lang="en-US" altLang="en-US" sz="4800" dirty="0" err="1">
                    <a:solidFill>
                      <a:srgbClr val="FF3300"/>
                    </a:solidFill>
                  </a:rPr>
                  <a:t>phép</a:t>
                </a:r>
                <a:r>
                  <a:rPr lang="en-US" altLang="en-US" sz="4800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FF3300"/>
                    </a:solidFill>
                  </a:rPr>
                  <a:t>dời</a:t>
                </a:r>
                <a:r>
                  <a:rPr lang="en-US" altLang="en-US" sz="4800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FF3300"/>
                    </a:solidFill>
                  </a:rPr>
                  <a:t>hình</a:t>
                </a:r>
                <a:r>
                  <a:rPr lang="en-US" altLang="en-US" sz="4800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FF3300"/>
                    </a:solidFill>
                  </a:rPr>
                  <a:t>có</a:t>
                </a:r>
                <a:r>
                  <a:rPr lang="en-US" altLang="en-US" sz="4800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FF3300"/>
                    </a:solidFill>
                  </a:rPr>
                  <a:t>được</a:t>
                </a:r>
                <a:r>
                  <a:rPr lang="en-US" altLang="en-US" sz="4800" dirty="0">
                    <a:solidFill>
                      <a:srgbClr val="FF3300"/>
                    </a:solidFill>
                  </a:rPr>
                  <a:t> bằng </a:t>
                </a:r>
                <a:r>
                  <a:rPr lang="en-US" altLang="en-US" sz="4800" dirty="0" err="1">
                    <a:solidFill>
                      <a:srgbClr val="FF3300"/>
                    </a:solidFill>
                  </a:rPr>
                  <a:t>cách</a:t>
                </a:r>
                <a:r>
                  <a:rPr lang="en-US" altLang="en-US" sz="4800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FF3300"/>
                    </a:solidFill>
                  </a:rPr>
                  <a:t>thực</a:t>
                </a:r>
                <a:r>
                  <a:rPr lang="en-US" altLang="en-US" sz="4800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FF3300"/>
                    </a:solidFill>
                  </a:rPr>
                  <a:t>hiện</a:t>
                </a:r>
                <a:r>
                  <a:rPr lang="en-US" altLang="en-US" sz="4800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FF3300"/>
                    </a:solidFill>
                  </a:rPr>
                  <a:t>liên</a:t>
                </a:r>
                <a:r>
                  <a:rPr lang="en-US" altLang="en-US" sz="4800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FF3300"/>
                    </a:solidFill>
                  </a:rPr>
                  <a:t>tiếp</a:t>
                </a:r>
                <a:r>
                  <a:rPr lang="en-US" altLang="en-US" sz="480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altLang="en-US" sz="480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4800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altLang="en-US" sz="4800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altLang="en-US" sz="4800" b="0" i="1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4800" b="0" i="1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a:rPr lang="en-US" altLang="en-US" sz="4800" b="0" i="1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</m:oMath>
                </a14:m>
                <a:r>
                  <a:rPr lang="en-US" altLang="en-US" sz="4800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en-US" sz="4800" dirty="0" err="1">
                    <a:solidFill>
                      <a:srgbClr val="FF3300"/>
                    </a:solidFill>
                  </a:rPr>
                  <a:t>và</a:t>
                </a:r>
                <a:r>
                  <a:rPr lang="en-US" altLang="en-US" sz="480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Đ</m:t>
                        </m:r>
                      </m:e>
                      <m:sub>
                        <m:r>
                          <a:rPr lang="en-US" altLang="en-US" sz="48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𝐵𝐷</m:t>
                        </m:r>
                      </m:sub>
                    </m:sSub>
                  </m:oMath>
                </a14:m>
                <a:r>
                  <a:rPr lang="en-US" altLang="en-US" sz="4800" dirty="0">
                    <a:solidFill>
                      <a:srgbClr val="FF33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36866" name="Text Box 2">
                <a:extLst>
                  <a:ext uri="{FF2B5EF4-FFF2-40B4-BE49-F238E27FC236}">
                    <a16:creationId xmlns:a16="http://schemas.microsoft.com/office/drawing/2014/main" id="{53DEA111-7119-477B-B484-B4ABC1C0F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0" y="1371600"/>
                <a:ext cx="16840200" cy="2360070"/>
              </a:xfrm>
              <a:prstGeom prst="rect">
                <a:avLst/>
              </a:prstGeom>
              <a:blipFill>
                <a:blip r:embed="rId2"/>
                <a:stretch>
                  <a:fillRect l="-1665" t="-6202" b="-100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Text Box 4">
            <a:extLst>
              <a:ext uri="{FF2B5EF4-FFF2-40B4-BE49-F238E27FC236}">
                <a16:creationId xmlns="" xmlns:a16="http://schemas.microsoft.com/office/drawing/2014/main" id="{2C287009-561E-4275-8F8D-9255DC54F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267200"/>
            <a:ext cx="320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 err="1">
                <a:solidFill>
                  <a:srgbClr val="0000CC"/>
                </a:solidFill>
              </a:rPr>
              <a:t>Trả</a:t>
            </a:r>
            <a:r>
              <a:rPr lang="en-US" altLang="en-US" sz="4800" dirty="0">
                <a:solidFill>
                  <a:srgbClr val="0000CC"/>
                </a:solidFill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</a:rPr>
              <a:t>lời</a:t>
            </a:r>
            <a:r>
              <a:rPr lang="en-US" altLang="en-US" sz="4800" dirty="0">
                <a:solidFill>
                  <a:srgbClr val="0000CC"/>
                </a:solidFill>
              </a:rPr>
              <a:t>:   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="" xmlns:a16="http://schemas.microsoft.com/office/drawing/2014/main" id="{5D3CD6A5-D7E9-49F8-9F9D-382EE0799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62681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9222" name="Rectangle 6">
            <a:extLst>
              <a:ext uri="{FF2B5EF4-FFF2-40B4-BE49-F238E27FC236}">
                <a16:creationId xmlns="" xmlns:a16="http://schemas.microsoft.com/office/drawing/2014/main" id="{9570E00C-0AA3-4885-870A-360ADB260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62681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9223" name="Rectangle 7">
            <a:extLst>
              <a:ext uri="{FF2B5EF4-FFF2-40B4-BE49-F238E27FC236}">
                <a16:creationId xmlns="" xmlns:a16="http://schemas.microsoft.com/office/drawing/2014/main" id="{016A0828-271D-4FFC-8B92-13FA2D502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65348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9224" name="Rectangle 8">
            <a:extLst>
              <a:ext uri="{FF2B5EF4-FFF2-40B4-BE49-F238E27FC236}">
                <a16:creationId xmlns="" xmlns:a16="http://schemas.microsoft.com/office/drawing/2014/main" id="{92FAB9CF-5E6B-4E22-A8E1-7F250B510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62681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9226" name="Rectangle 10">
            <a:extLst>
              <a:ext uri="{FF2B5EF4-FFF2-40B4-BE49-F238E27FC236}">
                <a16:creationId xmlns="" xmlns:a16="http://schemas.microsoft.com/office/drawing/2014/main" id="{672DB540-60A0-4D38-B814-E20CADC6E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62681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7" name="Text Box 13">
                <a:extLst>
                  <a:ext uri="{FF2B5EF4-FFF2-40B4-BE49-F238E27FC236}">
                    <a16:creationId xmlns="" xmlns:a16="http://schemas.microsoft.com/office/drawing/2014/main" id="{AFAAD95B-07FA-4281-9511-36B058AE46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63000" y="5753100"/>
                <a:ext cx="48768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 smtClean="0"/>
                  <a:t>;</a:t>
                </a:r>
                <a:r>
                  <a:rPr lang="en-US" altLang="en-US" sz="4800" dirty="0">
                    <a:solidFill>
                      <a:srgbClr val="00CC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Đ</m:t>
                    </m:r>
                    <m:r>
                      <a:rPr lang="en-US" altLang="en-US" sz="4800" i="1" baseline="-25000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US" altLang="en-US" sz="4800" i="1" baseline="-25000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en-US" sz="4800" b="0" i="1" dirty="0" smtClean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4800" i="1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)= </m:t>
                    </m:r>
                    <m:r>
                      <a:rPr lang="en-US" altLang="en-US" sz="4800" i="1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en-US" sz="4800" dirty="0">
                  <a:solidFill>
                    <a:srgbClr val="E51A05"/>
                  </a:solidFill>
                </a:endParaRPr>
              </a:p>
            </p:txBody>
          </p:sp>
        </mc:Choice>
        <mc:Fallback xmlns="">
          <p:sp>
            <p:nvSpPr>
              <p:cNvPr id="36877" name="Text 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FAAD95B-07FA-4281-9511-36B058AE4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3000" y="5753100"/>
                <a:ext cx="487680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5750" t="-17647" b="-37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8" name="Text Box 14">
                <a:extLst>
                  <a:ext uri="{FF2B5EF4-FFF2-40B4-BE49-F238E27FC236}">
                    <a16:creationId xmlns="" xmlns:a16="http://schemas.microsoft.com/office/drawing/2014/main" id="{C50B664D-1891-4C50-A8E2-1FC185E21B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57257" y="6901794"/>
                <a:ext cx="495935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/>
                  <a:t>;</a:t>
                </a:r>
                <a:r>
                  <a:rPr lang="en-US" altLang="en-US" sz="4800" dirty="0">
                    <a:solidFill>
                      <a:srgbClr val="E51A05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Đ</m:t>
                    </m:r>
                    <m:r>
                      <a:rPr lang="en-US" altLang="en-US" sz="4800" i="1" baseline="-25000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US" altLang="en-US" sz="4800" i="1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en-US" sz="4800" i="1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4800" i="1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)  = </m:t>
                    </m:r>
                    <m:r>
                      <a:rPr lang="en-US" altLang="en-US" sz="4800" i="1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en-US" sz="4800" dirty="0">
                  <a:solidFill>
                    <a:srgbClr val="E51A05"/>
                  </a:solidFill>
                </a:endParaRPr>
              </a:p>
            </p:txBody>
          </p:sp>
        </mc:Choice>
        <mc:Fallback xmlns="">
          <p:sp>
            <p:nvSpPr>
              <p:cNvPr id="36878" name="Text Box 14">
                <a:extLst>
                  <a:ext uri="{FF2B5EF4-FFF2-40B4-BE49-F238E27FC236}">
                    <a16:creationId xmlns:a16="http://schemas.microsoft.com/office/drawing/2014/main" id="{C50B664D-1891-4C50-A8E2-1FC185E21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7257" y="6901794"/>
                <a:ext cx="4959350" cy="830997"/>
              </a:xfrm>
              <a:prstGeom prst="rect">
                <a:avLst/>
              </a:prstGeom>
              <a:blipFill>
                <a:blip r:embed="rId4"/>
                <a:stretch>
                  <a:fillRect t="-17518" b="-364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9" name="Text Box 15">
                <a:extLst>
                  <a:ext uri="{FF2B5EF4-FFF2-40B4-BE49-F238E27FC236}">
                    <a16:creationId xmlns="" xmlns:a16="http://schemas.microsoft.com/office/drawing/2014/main" id="{882858CE-1765-4854-A966-A17C4524BA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1904" y="7990237"/>
                <a:ext cx="53340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/>
                  <a:t>; 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Đ</m:t>
                    </m:r>
                    <m:r>
                      <a:rPr lang="en-US" altLang="en-US" sz="4800" i="1" baseline="-25000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US" altLang="en-US" sz="4800" i="1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800" i="1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4800" i="1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)  = </m:t>
                    </m:r>
                    <m:r>
                      <a:rPr lang="en-US" altLang="en-US" sz="4800" i="1" dirty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altLang="en-US" sz="4800" dirty="0">
                  <a:solidFill>
                    <a:srgbClr val="E51A05"/>
                  </a:solidFill>
                </a:endParaRPr>
              </a:p>
            </p:txBody>
          </p:sp>
        </mc:Choice>
        <mc:Fallback xmlns="">
          <p:sp>
            <p:nvSpPr>
              <p:cNvPr id="36879" name="Text Box 15">
                <a:extLst>
                  <a:ext uri="{FF2B5EF4-FFF2-40B4-BE49-F238E27FC236}">
                    <a16:creationId xmlns:a16="http://schemas.microsoft.com/office/drawing/2014/main" id="{882858CE-1765-4854-A966-A17C4524B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1904" y="7990237"/>
                <a:ext cx="5334000" cy="830997"/>
              </a:xfrm>
              <a:prstGeom prst="rect">
                <a:avLst/>
              </a:prstGeom>
              <a:blipFill>
                <a:blip r:embed="rId5"/>
                <a:stretch>
                  <a:fillRect l="-5143" t="-17647" b="-37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81" name="Text Box 17">
            <a:extLst>
              <a:ext uri="{FF2B5EF4-FFF2-40B4-BE49-F238E27FC236}">
                <a16:creationId xmlns="" xmlns:a16="http://schemas.microsoft.com/office/drawing/2014/main" id="{FEE88F43-A6C4-47B2-825D-ADD48F0D7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0650" y="9785351"/>
            <a:ext cx="76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600">
                <a:solidFill>
                  <a:srgbClr val="E51A05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36882" name="Text Box 18">
            <a:extLst>
              <a:ext uri="{FF2B5EF4-FFF2-40B4-BE49-F238E27FC236}">
                <a16:creationId xmlns="" xmlns:a16="http://schemas.microsoft.com/office/drawing/2014/main" id="{C4F68F9D-1F3B-4AE5-86B9-FD10ACD23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1926" y="4838701"/>
            <a:ext cx="121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600" dirty="0">
                <a:solidFill>
                  <a:srgbClr val="E51A05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36883" name="Text Box 19">
            <a:extLst>
              <a:ext uri="{FF2B5EF4-FFF2-40B4-BE49-F238E27FC236}">
                <a16:creationId xmlns="" xmlns:a16="http://schemas.microsoft.com/office/drawing/2014/main" id="{81759F9A-50FB-4AFC-AC90-DFE9FE421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6950" y="7429501"/>
            <a:ext cx="106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600">
                <a:solidFill>
                  <a:srgbClr val="E51A05"/>
                </a:solidFill>
                <a:latin typeface=".VnTime" panose="020B7200000000000000" pitchFamily="34" charset="0"/>
              </a:rPr>
              <a:t>O</a:t>
            </a:r>
          </a:p>
        </p:txBody>
      </p:sp>
      <p:sp>
        <p:nvSpPr>
          <p:cNvPr id="36884" name="Text Box 20">
            <a:extLst>
              <a:ext uri="{FF2B5EF4-FFF2-40B4-BE49-F238E27FC236}">
                <a16:creationId xmlns="" xmlns:a16="http://schemas.microsoft.com/office/drawing/2014/main" id="{94D0E187-D0CC-4FC6-B6A5-7843AF104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2800" y="9979027"/>
            <a:ext cx="1981200" cy="83099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6600FF"/>
                </a:solidFill>
                <a:latin typeface=".VnTime" panose="020B7200000000000000" pitchFamily="34" charset="0"/>
              </a:rPr>
              <a:t>C</a:t>
            </a:r>
          </a:p>
        </p:txBody>
      </p:sp>
      <p:grpSp>
        <p:nvGrpSpPr>
          <p:cNvPr id="36885" name="Group 21">
            <a:extLst>
              <a:ext uri="{FF2B5EF4-FFF2-40B4-BE49-F238E27FC236}">
                <a16:creationId xmlns="" xmlns:a16="http://schemas.microsoft.com/office/drawing/2014/main" id="{9CA54C94-3EFA-437F-B013-7B456F542EEF}"/>
              </a:ext>
            </a:extLst>
          </p:cNvPr>
          <p:cNvGrpSpPr>
            <a:grpSpLocks/>
          </p:cNvGrpSpPr>
          <p:nvPr/>
        </p:nvGrpSpPr>
        <p:grpSpPr bwMode="auto">
          <a:xfrm>
            <a:off x="14935200" y="5753100"/>
            <a:ext cx="4572000" cy="4419600"/>
            <a:chOff x="3888" y="1392"/>
            <a:chExt cx="1440" cy="1392"/>
          </a:xfrm>
        </p:grpSpPr>
        <p:sp>
          <p:nvSpPr>
            <p:cNvPr id="9244" name="Rectangle 22">
              <a:extLst>
                <a:ext uri="{FF2B5EF4-FFF2-40B4-BE49-F238E27FC236}">
                  <a16:creationId xmlns="" xmlns:a16="http://schemas.microsoft.com/office/drawing/2014/main" id="{5003A88F-A525-4086-8FEB-4B41EB553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392"/>
              <a:ext cx="1440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9245" name="Line 23">
              <a:extLst>
                <a:ext uri="{FF2B5EF4-FFF2-40B4-BE49-F238E27FC236}">
                  <a16:creationId xmlns="" xmlns:a16="http://schemas.microsoft.com/office/drawing/2014/main" id="{1B278384-CEE2-47A2-8F93-4192E87CF9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392"/>
              <a:ext cx="144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9246" name="Line 24">
              <a:extLst>
                <a:ext uri="{FF2B5EF4-FFF2-40B4-BE49-F238E27FC236}">
                  <a16:creationId xmlns="" xmlns:a16="http://schemas.microsoft.com/office/drawing/2014/main" id="{10D521BB-528B-4348-A808-1CD2D6C589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8" y="1392"/>
              <a:ext cx="144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9247" name="Line 25">
              <a:extLst>
                <a:ext uri="{FF2B5EF4-FFF2-40B4-BE49-F238E27FC236}">
                  <a16:creationId xmlns="" xmlns:a16="http://schemas.microsoft.com/office/drawing/2014/main" id="{ACE80F33-6CF6-44C4-A8F8-C634916178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055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9248" name="Line 26">
              <a:extLst>
                <a:ext uri="{FF2B5EF4-FFF2-40B4-BE49-F238E27FC236}">
                  <a16:creationId xmlns="" xmlns:a16="http://schemas.microsoft.com/office/drawing/2014/main" id="{049A1D9C-DF77-462C-AAF7-82B952008B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65" y="2099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sp>
        <p:nvSpPr>
          <p:cNvPr id="36891" name="Text Box 27">
            <a:extLst>
              <a:ext uri="{FF2B5EF4-FFF2-40B4-BE49-F238E27FC236}">
                <a16:creationId xmlns="" xmlns:a16="http://schemas.microsoft.com/office/drawing/2014/main" id="{84C1BB10-B704-4652-AA6B-6AE353374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7432" y="4933626"/>
            <a:ext cx="91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6892" name="Text Box 28">
            <a:extLst>
              <a:ext uri="{FF2B5EF4-FFF2-40B4-BE49-F238E27FC236}">
                <a16:creationId xmlns="" xmlns:a16="http://schemas.microsoft.com/office/drawing/2014/main" id="{C44360ED-1FFC-4285-B31D-FBA9653E2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2400" y="4991101"/>
            <a:ext cx="76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6893" name="Text Box 29">
            <a:extLst>
              <a:ext uri="{FF2B5EF4-FFF2-40B4-BE49-F238E27FC236}">
                <a16:creationId xmlns="" xmlns:a16="http://schemas.microsoft.com/office/drawing/2014/main" id="{E4D59B11-92E6-4927-B1D7-3599F7FAB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0" y="10020301"/>
            <a:ext cx="106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6894" name="Text Box 30">
            <a:extLst>
              <a:ext uri="{FF2B5EF4-FFF2-40B4-BE49-F238E27FC236}">
                <a16:creationId xmlns="" xmlns:a16="http://schemas.microsoft.com/office/drawing/2014/main" id="{A145C8E0-3B4F-4A12-A104-A4C3C74B6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26" y="9867901"/>
            <a:ext cx="60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6895" name="Text Box 31">
            <a:extLst>
              <a:ext uri="{FF2B5EF4-FFF2-40B4-BE49-F238E27FC236}">
                <a16:creationId xmlns="" xmlns:a16="http://schemas.microsoft.com/office/drawing/2014/main" id="{2F7A9BF6-6585-460D-9AD1-FBC9FE59B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2189" y="7512051"/>
            <a:ext cx="6286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96" name="Text Box 32">
                <a:extLst>
                  <a:ext uri="{FF2B5EF4-FFF2-40B4-BE49-F238E27FC236}">
                    <a16:creationId xmlns="" xmlns:a16="http://schemas.microsoft.com/office/drawing/2014/main" id="{7A71D963-8D09-4984-9D35-C68ABBFAB9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6200" y="9449003"/>
                <a:ext cx="80772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 err="1">
                    <a:latin typeface="Times New Roman" panose="02020603050405020304" pitchFamily="18" charset="0"/>
                  </a:rPr>
                  <a:t>Vậy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ảnh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alt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qua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phép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dời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lần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lượt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66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4800" i="1" dirty="0" smtClean="0">
                        <a:solidFill>
                          <a:srgbClr val="66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800" i="1" dirty="0" smtClean="0">
                        <a:solidFill>
                          <a:srgbClr val="66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4800" i="1" dirty="0" smtClean="0">
                        <a:solidFill>
                          <a:srgbClr val="66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800" i="1" dirty="0" smtClean="0">
                        <a:solidFill>
                          <a:srgbClr val="6600FF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altLang="en-US" sz="4800" dirty="0">
                  <a:solidFill>
                    <a:srgbClr val="6600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896" name="Text Box 32">
                <a:extLst>
                  <a:ext uri="{FF2B5EF4-FFF2-40B4-BE49-F238E27FC236}">
                    <a16:creationId xmlns:a16="http://schemas.microsoft.com/office/drawing/2014/main" id="{7A71D963-8D09-4984-9D35-C68ABBFAB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0" y="9449003"/>
                <a:ext cx="8077200" cy="1569660"/>
              </a:xfrm>
              <a:prstGeom prst="rect">
                <a:avLst/>
              </a:prstGeom>
              <a:blipFill>
                <a:blip r:embed="rId6"/>
                <a:stretch>
                  <a:fillRect l="-1887" t="-8527" b="-197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15">
                <a:extLst>
                  <a:ext uri="{FF2B5EF4-FFF2-40B4-BE49-F238E27FC236}">
                    <a16:creationId xmlns="" xmlns:a16="http://schemas.microsoft.com/office/drawing/2014/main" id="{983FC91E-8AE9-4EC9-A28B-4EE46A944E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5876" y="5788396"/>
                <a:ext cx="6740524" cy="1007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/>
                  <a:t>Ta </a:t>
                </a:r>
                <a:r>
                  <a:rPr lang="en-US" altLang="en-US" sz="4800" dirty="0" err="1"/>
                  <a:t>có</a:t>
                </a:r>
                <a:r>
                  <a:rPr lang="en-US" altLang="en-US" sz="48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altLang="en-US" sz="4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48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altLang="en-US" sz="48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altLang="en-US" sz="4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4800" b="0" i="1" smtClean="0"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a:rPr lang="en-US" altLang="en-US" sz="4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alt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4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4800" dirty="0"/>
                  <a:t> </a:t>
                </a:r>
                <a:r>
                  <a:rPr lang="vi-VN" altLang="en-US" sz="4800" dirty="0" smtClean="0"/>
                  <a:t>  </a:t>
                </a:r>
                <a:endParaRPr lang="en-US" altLang="en-US" sz="4800" dirty="0"/>
              </a:p>
            </p:txBody>
          </p:sp>
        </mc:Choice>
        <mc:Fallback xmlns="">
          <p:sp>
            <p:nvSpPr>
              <p:cNvPr id="32" name="Text Box 15">
                <a:extLst>
                  <a:ext uri="{FF2B5EF4-FFF2-40B4-BE49-F238E27FC236}">
                    <a16:creationId xmlns:a16="http://schemas.microsoft.com/office/drawing/2014/main" id="{983FC91E-8AE9-4EC9-A28B-4EE46A944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876" y="5788396"/>
                <a:ext cx="6740524" cy="1007135"/>
              </a:xfrm>
              <a:prstGeom prst="rect">
                <a:avLst/>
              </a:prstGeom>
              <a:blipFill>
                <a:blip r:embed="rId7"/>
                <a:stretch>
                  <a:fillRect l="-4069" t="-15152" b="-127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42612B1C-1451-48E3-8A02-C154D62E87E0}"/>
                  </a:ext>
                </a:extLst>
              </p:cNvPr>
              <p:cNvSpPr txBox="1"/>
              <p:nvPr/>
            </p:nvSpPr>
            <p:spPr>
              <a:xfrm>
                <a:off x="4528132" y="6926174"/>
                <a:ext cx="4572000" cy="962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altLang="en-US" sz="4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4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altLang="en-US" sz="44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alt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4400" b="0" i="1" smtClean="0"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a:rPr lang="en-US" altLang="en-US" sz="4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alt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4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4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2612B1C-1451-48E3-8A02-C154D62E8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132" y="6926174"/>
                <a:ext cx="4572000" cy="9629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9288030D-D966-4C87-8273-8A261B027FE0}"/>
                  </a:ext>
                </a:extLst>
              </p:cNvPr>
              <p:cNvSpPr txBox="1"/>
              <p:nvPr/>
            </p:nvSpPr>
            <p:spPr>
              <a:xfrm>
                <a:off x="4559687" y="7997825"/>
                <a:ext cx="4203313" cy="930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altLang="en-US" sz="4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4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altLang="en-US" sz="44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alt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4400" b="0" i="1" smtClean="0"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a:rPr lang="en-US" altLang="en-US" sz="4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alt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alt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4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altLang="en-US" sz="4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88030D-D966-4C87-8273-8A261B027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687" y="7997825"/>
                <a:ext cx="4203313" cy="9309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8" grpId="0"/>
      <p:bldP spid="36877" grpId="0"/>
      <p:bldP spid="36878" grpId="0"/>
      <p:bldP spid="36879" grpId="0"/>
      <p:bldP spid="36881" grpId="0"/>
      <p:bldP spid="36882" grpId="0"/>
      <p:bldP spid="36883" grpId="0"/>
      <p:bldP spid="36884" grpId="0" animBg="1"/>
      <p:bldP spid="36891" grpId="0"/>
      <p:bldP spid="36891" grpId="1"/>
      <p:bldP spid="36892" grpId="0"/>
      <p:bldP spid="36893" grpId="0"/>
      <p:bldP spid="36894" grpId="0"/>
      <p:bldP spid="36894" grpId="1"/>
      <p:bldP spid="36895" grpId="0"/>
      <p:bldP spid="36896" grpId="0"/>
      <p:bldP spid="32" grpId="0"/>
      <p:bldP spid="34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="" xmlns:a16="http://schemas.microsoft.com/office/drawing/2014/main" id="{F6ED4003-52AA-4C9C-B232-32F5BE11B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295401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/>
              <a:t>HĐ 1:( SGK)</a:t>
            </a:r>
          </a:p>
        </p:txBody>
      </p:sp>
      <p:grpSp>
        <p:nvGrpSpPr>
          <p:cNvPr id="10243" name="Group 62">
            <a:extLst>
              <a:ext uri="{FF2B5EF4-FFF2-40B4-BE49-F238E27FC236}">
                <a16:creationId xmlns="" xmlns:a16="http://schemas.microsoft.com/office/drawing/2014/main" id="{03D8F520-6179-4C87-B158-B4F13F20C298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035301"/>
            <a:ext cx="8445500" cy="7851155"/>
            <a:chOff x="1200" y="624"/>
            <a:chExt cx="3456" cy="3337"/>
          </a:xfrm>
        </p:grpSpPr>
        <p:sp>
          <p:nvSpPr>
            <p:cNvPr id="10254" name="Rectangle 52">
              <a:extLst>
                <a:ext uri="{FF2B5EF4-FFF2-40B4-BE49-F238E27FC236}">
                  <a16:creationId xmlns="" xmlns:a16="http://schemas.microsoft.com/office/drawing/2014/main" id="{688CCA3D-9EDC-46E3-BC82-EBEE29520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912"/>
              <a:ext cx="2784" cy="273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10255" name="Line 53">
              <a:extLst>
                <a:ext uri="{FF2B5EF4-FFF2-40B4-BE49-F238E27FC236}">
                  <a16:creationId xmlns="" xmlns:a16="http://schemas.microsoft.com/office/drawing/2014/main" id="{DB684668-6AFC-4430-9885-851A245FD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912"/>
              <a:ext cx="2784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0256" name="Line 54">
              <a:extLst>
                <a:ext uri="{FF2B5EF4-FFF2-40B4-BE49-F238E27FC236}">
                  <a16:creationId xmlns="" xmlns:a16="http://schemas.microsoft.com/office/drawing/2014/main" id="{9E84B22F-8A56-4F9B-9A62-513F18EB31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8" y="912"/>
              <a:ext cx="2784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0257" name="Text Box 55">
              <a:extLst>
                <a:ext uri="{FF2B5EF4-FFF2-40B4-BE49-F238E27FC236}">
                  <a16:creationId xmlns="" xmlns:a16="http://schemas.microsoft.com/office/drawing/2014/main" id="{E4F9EFB1-FF4A-46C4-AFAB-6DED334D4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671"/>
              <a:ext cx="335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6400"/>
                <a:t>A</a:t>
              </a:r>
            </a:p>
          </p:txBody>
        </p:sp>
        <p:sp>
          <p:nvSpPr>
            <p:cNvPr id="10258" name="Text Box 56">
              <a:extLst>
                <a:ext uri="{FF2B5EF4-FFF2-40B4-BE49-F238E27FC236}">
                  <a16:creationId xmlns="" xmlns:a16="http://schemas.microsoft.com/office/drawing/2014/main" id="{3942B873-0E6D-40D3-BFF9-BC1F73C79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" y="624"/>
              <a:ext cx="338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6400"/>
                <a:t>B</a:t>
              </a:r>
            </a:p>
          </p:txBody>
        </p:sp>
        <p:sp>
          <p:nvSpPr>
            <p:cNvPr id="10259" name="Text Box 57">
              <a:extLst>
                <a:ext uri="{FF2B5EF4-FFF2-40B4-BE49-F238E27FC236}">
                  <a16:creationId xmlns="" xmlns:a16="http://schemas.microsoft.com/office/drawing/2014/main" id="{706E99B0-F80E-4BC6-A921-44075942D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1" y="3473"/>
              <a:ext cx="335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6400"/>
                <a:t>C</a:t>
              </a:r>
            </a:p>
          </p:txBody>
        </p:sp>
        <p:sp>
          <p:nvSpPr>
            <p:cNvPr id="10260" name="Text Box 58">
              <a:extLst>
                <a:ext uri="{FF2B5EF4-FFF2-40B4-BE49-F238E27FC236}">
                  <a16:creationId xmlns="" xmlns:a16="http://schemas.microsoft.com/office/drawing/2014/main" id="{0E9AF82C-1F64-4D27-A54B-159F2CF2D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503"/>
              <a:ext cx="335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6400"/>
                <a:t>D</a:t>
              </a:r>
            </a:p>
          </p:txBody>
        </p:sp>
        <p:sp>
          <p:nvSpPr>
            <p:cNvPr id="10261" name="Text Box 59">
              <a:extLst>
                <a:ext uri="{FF2B5EF4-FFF2-40B4-BE49-F238E27FC236}">
                  <a16:creationId xmlns="" xmlns:a16="http://schemas.microsoft.com/office/drawing/2014/main" id="{1D93FEAA-96D9-475E-97F8-198DFA9181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7" y="2064"/>
              <a:ext cx="334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6400"/>
                <a:t>O</a:t>
              </a:r>
            </a:p>
          </p:txBody>
        </p:sp>
        <p:sp>
          <p:nvSpPr>
            <p:cNvPr id="10262" name="Line 60">
              <a:extLst>
                <a:ext uri="{FF2B5EF4-FFF2-40B4-BE49-F238E27FC236}">
                  <a16:creationId xmlns="" xmlns:a16="http://schemas.microsoft.com/office/drawing/2014/main" id="{39D204B7-A3A2-4DD5-BFAE-C80A7A82EE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0263" name="Line 61">
              <a:extLst>
                <a:ext uri="{FF2B5EF4-FFF2-40B4-BE49-F238E27FC236}">
                  <a16:creationId xmlns="" xmlns:a16="http://schemas.microsoft.com/office/drawing/2014/main" id="{C894E04A-A9AC-479E-8F74-1E1C197EA6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4" y="2304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sp>
        <p:nvSpPr>
          <p:cNvPr id="15423" name="Freeform 63">
            <a:extLst>
              <a:ext uri="{FF2B5EF4-FFF2-40B4-BE49-F238E27FC236}">
                <a16:creationId xmlns="" xmlns:a16="http://schemas.microsoft.com/office/drawing/2014/main" id="{5D77C975-BEDC-4D9E-B175-319AEF6E535C}"/>
              </a:ext>
            </a:extLst>
          </p:cNvPr>
          <p:cNvSpPr>
            <a:spLocks/>
          </p:cNvSpPr>
          <p:nvPr/>
        </p:nvSpPr>
        <p:spPr bwMode="auto">
          <a:xfrm>
            <a:off x="8108950" y="3749676"/>
            <a:ext cx="6657976" cy="3184524"/>
          </a:xfrm>
          <a:custGeom>
            <a:avLst/>
            <a:gdLst>
              <a:gd name="T0" fmla="*/ 0 w 2784"/>
              <a:gd name="T1" fmla="*/ 0 h 1392"/>
              <a:gd name="T2" fmla="*/ 1990330658 w 2784"/>
              <a:gd name="T3" fmla="*/ 1821334969 h 1392"/>
              <a:gd name="T4" fmla="*/ 2147483646 w 2784"/>
              <a:gd name="T5" fmla="*/ 0 h 1392"/>
              <a:gd name="T6" fmla="*/ 0 w 2784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  <a:gd name="T12" fmla="*/ 0 w 2784"/>
              <a:gd name="T13" fmla="*/ 0 h 1392"/>
              <a:gd name="T14" fmla="*/ 2784 w 2784"/>
              <a:gd name="T15" fmla="*/ 1392 h 1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4" h="1392">
                <a:moveTo>
                  <a:pt x="0" y="0"/>
                </a:moveTo>
                <a:lnTo>
                  <a:pt x="1392" y="1392"/>
                </a:lnTo>
                <a:lnTo>
                  <a:pt x="27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8600"/>
          </a:p>
        </p:txBody>
      </p:sp>
      <p:sp>
        <p:nvSpPr>
          <p:cNvPr id="15427" name="Freeform 67">
            <a:extLst>
              <a:ext uri="{FF2B5EF4-FFF2-40B4-BE49-F238E27FC236}">
                <a16:creationId xmlns="" xmlns:a16="http://schemas.microsoft.com/office/drawing/2014/main" id="{CA66C69B-C8B7-4035-8F2D-09542E18A69F}"/>
              </a:ext>
            </a:extLst>
          </p:cNvPr>
          <p:cNvSpPr>
            <a:spLocks/>
          </p:cNvSpPr>
          <p:nvPr/>
        </p:nvSpPr>
        <p:spPr bwMode="auto">
          <a:xfrm>
            <a:off x="8124827" y="6981827"/>
            <a:ext cx="6623050" cy="3114674"/>
          </a:xfrm>
          <a:custGeom>
            <a:avLst/>
            <a:gdLst>
              <a:gd name="T0" fmla="*/ 1969504515 w 2784"/>
              <a:gd name="T1" fmla="*/ 0 h 1392"/>
              <a:gd name="T2" fmla="*/ 0 w 2784"/>
              <a:gd name="T3" fmla="*/ 1742312163 h 1392"/>
              <a:gd name="T4" fmla="*/ 2147483646 w 2784"/>
              <a:gd name="T5" fmla="*/ 1742312163 h 1392"/>
              <a:gd name="T6" fmla="*/ 1969504515 w 2784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  <a:gd name="T12" fmla="*/ 0 w 2784"/>
              <a:gd name="T13" fmla="*/ 0 h 1392"/>
              <a:gd name="T14" fmla="*/ 2784 w 2784"/>
              <a:gd name="T15" fmla="*/ 1392 h 1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4" h="1392">
                <a:moveTo>
                  <a:pt x="1392" y="0"/>
                </a:moveTo>
                <a:lnTo>
                  <a:pt x="0" y="1392"/>
                </a:lnTo>
                <a:lnTo>
                  <a:pt x="2784" y="1392"/>
                </a:lnTo>
                <a:lnTo>
                  <a:pt x="1392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8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9" name="Text Box 17">
                <a:extLst>
                  <a:ext uri="{FF2B5EF4-FFF2-40B4-BE49-F238E27FC236}">
                    <a16:creationId xmlns="" xmlns:a16="http://schemas.microsoft.com/office/drawing/2014/main" id="{98CC7600-519D-41E9-8562-186A3460F7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9100" y="2019300"/>
                <a:ext cx="15011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dirty="0" err="1">
                    <a:latin typeface="Times New Roman" panose="02020603050405020304" pitchFamily="18" charset="0"/>
                  </a:rPr>
                  <a:t>Ảnh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48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8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48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8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4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</a:rPr>
                  <a:t>qua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phép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dời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lần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lượt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solidFill>
                          <a:srgbClr val="66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4800" i="1" dirty="0" smtClean="0">
                        <a:solidFill>
                          <a:srgbClr val="66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800" i="1" dirty="0" smtClean="0">
                        <a:solidFill>
                          <a:srgbClr val="66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4800" i="1" dirty="0" smtClean="0">
                        <a:solidFill>
                          <a:srgbClr val="66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800" i="1" dirty="0" smtClean="0">
                        <a:solidFill>
                          <a:srgbClr val="6600FF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altLang="en-US" sz="4800" dirty="0">
                  <a:solidFill>
                    <a:srgbClr val="6600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29" name="Text Box 17">
                <a:extLst>
                  <a:ext uri="{FF2B5EF4-FFF2-40B4-BE49-F238E27FC236}">
                    <a16:creationId xmlns:a16="http://schemas.microsoft.com/office/drawing/2014/main" id="{98CC7600-519D-41E9-8562-186A3460F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9100" y="2019300"/>
                <a:ext cx="15011400" cy="830997"/>
              </a:xfrm>
              <a:prstGeom prst="rect">
                <a:avLst/>
              </a:prstGeom>
              <a:blipFill>
                <a:blip r:embed="rId2"/>
                <a:stretch>
                  <a:fillRect t="-16058" b="-379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30" name="Text Box 18">
            <a:extLst>
              <a:ext uri="{FF2B5EF4-FFF2-40B4-BE49-F238E27FC236}">
                <a16:creationId xmlns="" xmlns:a16="http://schemas.microsoft.com/office/drawing/2014/main" id="{1D120DD2-C485-49EA-81CE-8D8D6400A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1201401"/>
            <a:ext cx="16916400" cy="48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6600FF"/>
                </a:solidFill>
              </a:rPr>
              <a:t> </a:t>
            </a:r>
            <a:endParaRPr lang="en-US" altLang="en-US" sz="3600">
              <a:solidFill>
                <a:srgbClr val="0000CC"/>
              </a:solidFill>
            </a:endParaRPr>
          </a:p>
        </p:txBody>
      </p:sp>
      <p:sp>
        <p:nvSpPr>
          <p:cNvPr id="2" name="Freeform 63">
            <a:extLst>
              <a:ext uri="{FF2B5EF4-FFF2-40B4-BE49-F238E27FC236}">
                <a16:creationId xmlns="" xmlns:a16="http://schemas.microsoft.com/office/drawing/2014/main" id="{2106ABCF-A914-4477-B0E1-94FC3A79E39A}"/>
              </a:ext>
            </a:extLst>
          </p:cNvPr>
          <p:cNvSpPr>
            <a:spLocks/>
          </p:cNvSpPr>
          <p:nvPr/>
        </p:nvSpPr>
        <p:spPr bwMode="auto">
          <a:xfrm rot="16398397">
            <a:off x="8070850" y="3787776"/>
            <a:ext cx="6657976" cy="3184524"/>
          </a:xfrm>
          <a:custGeom>
            <a:avLst/>
            <a:gdLst>
              <a:gd name="T0" fmla="*/ 0 w 2784"/>
              <a:gd name="T1" fmla="*/ 0 h 1392"/>
              <a:gd name="T2" fmla="*/ 1990330658 w 2784"/>
              <a:gd name="T3" fmla="*/ 1821334969 h 1392"/>
              <a:gd name="T4" fmla="*/ 2147483646 w 2784"/>
              <a:gd name="T5" fmla="*/ 0 h 1392"/>
              <a:gd name="T6" fmla="*/ 0 w 2784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  <a:gd name="T12" fmla="*/ 0 w 2784"/>
              <a:gd name="T13" fmla="*/ 0 h 1392"/>
              <a:gd name="T14" fmla="*/ 2784 w 2784"/>
              <a:gd name="T15" fmla="*/ 1392 h 1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4" h="1392">
                <a:moveTo>
                  <a:pt x="0" y="0"/>
                </a:moveTo>
                <a:lnTo>
                  <a:pt x="1392" y="1392"/>
                </a:lnTo>
                <a:lnTo>
                  <a:pt x="27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en-US" sz="8600"/>
          </a:p>
        </p:txBody>
      </p:sp>
      <p:sp>
        <p:nvSpPr>
          <p:cNvPr id="3" name="Freeform 63">
            <a:extLst>
              <a:ext uri="{FF2B5EF4-FFF2-40B4-BE49-F238E27FC236}">
                <a16:creationId xmlns="" xmlns:a16="http://schemas.microsoft.com/office/drawing/2014/main" id="{CB37706E-963D-4C09-90BE-906BF5A1BC3B}"/>
              </a:ext>
            </a:extLst>
          </p:cNvPr>
          <p:cNvSpPr>
            <a:spLocks/>
          </p:cNvSpPr>
          <p:nvPr/>
        </p:nvSpPr>
        <p:spPr bwMode="auto">
          <a:xfrm rot="16200000">
            <a:off x="6604000" y="5292726"/>
            <a:ext cx="6276976" cy="3298824"/>
          </a:xfrm>
          <a:custGeom>
            <a:avLst/>
            <a:gdLst>
              <a:gd name="T0" fmla="*/ 0 w 2784"/>
              <a:gd name="T1" fmla="*/ 0 h 1392"/>
              <a:gd name="T2" fmla="*/ 1769056560 w 2784"/>
              <a:gd name="T3" fmla="*/ 1954425248 h 1392"/>
              <a:gd name="T4" fmla="*/ 2147483646 w 2784"/>
              <a:gd name="T5" fmla="*/ 0 h 1392"/>
              <a:gd name="T6" fmla="*/ 0 w 2784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  <a:gd name="T12" fmla="*/ 0 w 2784"/>
              <a:gd name="T13" fmla="*/ 0 h 1392"/>
              <a:gd name="T14" fmla="*/ 2784 w 2784"/>
              <a:gd name="T15" fmla="*/ 1392 h 1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4" h="1392">
                <a:moveTo>
                  <a:pt x="0" y="0"/>
                </a:moveTo>
                <a:lnTo>
                  <a:pt x="1392" y="1392"/>
                </a:lnTo>
                <a:lnTo>
                  <a:pt x="27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en-US" sz="8600"/>
          </a:p>
        </p:txBody>
      </p:sp>
      <p:sp>
        <p:nvSpPr>
          <p:cNvPr id="13335" name="AutoShape 23">
            <a:extLst>
              <a:ext uri="{FF2B5EF4-FFF2-40B4-BE49-F238E27FC236}">
                <a16:creationId xmlns="" xmlns:a16="http://schemas.microsoft.com/office/drawing/2014/main" id="{2F3873D9-8944-4648-9338-2430A3FA8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1734800"/>
            <a:ext cx="14478000" cy="1485900"/>
          </a:xfrm>
          <a:prstGeom prst="wedgeRoundRectCallout">
            <a:avLst>
              <a:gd name="adj1" fmla="val -37894"/>
              <a:gd name="adj2" fmla="val -118162"/>
              <a:gd name="adj3" fmla="val 16667"/>
            </a:avLst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36" name="Rectangle 24">
                <a:extLst>
                  <a:ext uri="{FF2B5EF4-FFF2-40B4-BE49-F238E27FC236}">
                    <a16:creationId xmlns="" xmlns:a16="http://schemas.microsoft.com/office/drawing/2014/main" id="{DA3ADAA7-AC96-4762-893B-6A713F836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700" y="11877676"/>
                <a:ext cx="12458700" cy="1200329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/>
                  <a:t> 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Còn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phép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dời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hình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nào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khác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biến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các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solidFill>
                      <a:srgbClr val="0000CC"/>
                    </a:solidFill>
                  </a:rPr>
                  <a:t>      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điểm</a:t>
                </a:r>
                <a:r>
                  <a:rPr lang="en-US" altLang="en-US" sz="3600" dirty="0"/>
                  <a:t> </a:t>
                </a:r>
                <a14:m>
                  <m:oMath xmlns:m="http://schemas.openxmlformats.org/officeDocument/2006/math">
                    <m:r>
                      <a:rPr lang="en-US" altLang="en-US" sz="3600" i="1" dirty="0" smtClean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3600" i="1" dirty="0" smtClean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3600" i="1" dirty="0" smtClean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3600" i="1" dirty="0" smtClean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3600" i="1" dirty="0" smtClean="0">
                        <a:solidFill>
                          <a:srgbClr val="E51A05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3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3600" dirty="0" err="1">
                    <a:solidFill>
                      <a:srgbClr val="0000CC"/>
                    </a:solidFill>
                  </a:rPr>
                  <a:t>tương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ứng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thành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các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00CC"/>
                    </a:solidFill>
                  </a:rPr>
                  <a:t>điểm</a:t>
                </a:r>
                <a:r>
                  <a:rPr lang="en-US" altLang="en-US" sz="36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6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36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36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36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36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36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3600" dirty="0">
                    <a:solidFill>
                      <a:srgbClr val="0000CC"/>
                    </a:solidFill>
                  </a:rPr>
                  <a:t>?</a:t>
                </a:r>
                <a:r>
                  <a:rPr lang="en-US" altLang="en-US" sz="3600" dirty="0"/>
                  <a:t> </a:t>
                </a:r>
              </a:p>
            </p:txBody>
          </p:sp>
        </mc:Choice>
        <mc:Fallback xmlns="">
          <p:sp>
            <p:nvSpPr>
              <p:cNvPr id="13336" name="Rectangle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A3ADAA7-AC96-4762-893B-6A713F836D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7700" y="11877676"/>
                <a:ext cx="12458700" cy="1200329"/>
              </a:xfrm>
              <a:prstGeom prst="rect">
                <a:avLst/>
              </a:prstGeom>
              <a:blipFill rotWithShape="0">
                <a:blip r:embed="rId3"/>
                <a:stretch>
                  <a:fillRect t="-952" b="-17143"/>
                </a:stretch>
              </a:blipFill>
              <a:ln>
                <a:noFill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37" name="Text Box 25">
            <a:extLst>
              <a:ext uri="{FF2B5EF4-FFF2-40B4-BE49-F238E27FC236}">
                <a16:creationId xmlns="" xmlns:a16="http://schemas.microsoft.com/office/drawing/2014/main" id="{8AF5BA8D-CA0A-43EC-BA2C-991C74C14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1" y="10023477"/>
            <a:ext cx="527709" cy="83099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" dur="10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09584 0.1222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3" grpId="0" animBg="1"/>
      <p:bldP spid="15423" grpId="1" animBg="1"/>
      <p:bldP spid="15423" grpId="2" animBg="1"/>
      <p:bldP spid="15427" grpId="0" animBg="1"/>
      <p:bldP spid="15427" grpId="1" animBg="1"/>
      <p:bldP spid="13329" grpId="0"/>
      <p:bldP spid="13330" grpId="0"/>
      <p:bldP spid="2" grpId="0" animBg="1"/>
      <p:bldP spid="2" grpId="1" animBg="1"/>
      <p:bldP spid="2" grpId="2" animBg="1"/>
      <p:bldP spid="3" grpId="0" animBg="1"/>
      <p:bldP spid="3" grpId="1" animBg="1"/>
      <p:bldP spid="13335" grpId="0" animBg="1"/>
      <p:bldP spid="13336" grpId="0"/>
      <p:bldP spid="133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169B259A-A44E-4F09-8778-5D5A2951D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-32316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E611D623-8A6B-4729-9083-826AE2F91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-32316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1268" name="Rectangle 4">
            <a:extLst>
              <a:ext uri="{FF2B5EF4-FFF2-40B4-BE49-F238E27FC236}">
                <a16:creationId xmlns="" xmlns:a16="http://schemas.microsoft.com/office/drawing/2014/main" id="{8277F352-E0C8-460B-87AF-F4BFBC303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-32316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37893" name="Text Box 5">
            <a:extLst>
              <a:ext uri="{FF2B5EF4-FFF2-40B4-BE49-F238E27FC236}">
                <a16:creationId xmlns="" xmlns:a16="http://schemas.microsoft.com/office/drawing/2014/main" id="{C2B38658-BAF8-4F3D-89F4-D877FED48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7693026"/>
            <a:ext cx="762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FF3300"/>
                </a:solidFill>
              </a:rPr>
              <a:t>  DEF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là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ảnh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của</a:t>
            </a:r>
            <a:r>
              <a:rPr lang="en-US" altLang="en-US" sz="3600" dirty="0">
                <a:solidFill>
                  <a:srgbClr val="0000CC"/>
                </a:solidFill>
              </a:rPr>
              <a:t> tam </a:t>
            </a:r>
            <a:r>
              <a:rPr lang="en-US" altLang="en-US" sz="3600" dirty="0" err="1">
                <a:solidFill>
                  <a:srgbClr val="0000CC"/>
                </a:solidFill>
              </a:rPr>
              <a:t>giác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ABC</a:t>
            </a:r>
            <a:r>
              <a:rPr lang="en-US" altLang="en-US" sz="3600" dirty="0">
                <a:solidFill>
                  <a:srgbClr val="0000CC"/>
                </a:solidFill>
              </a:rPr>
              <a:t> qua </a:t>
            </a:r>
            <a:r>
              <a:rPr lang="en-US" altLang="en-US" sz="3600" dirty="0" err="1">
                <a:solidFill>
                  <a:srgbClr val="0000CC"/>
                </a:solidFill>
              </a:rPr>
              <a:t>phép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dời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hình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/>
              <a:t>nào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khác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không</a:t>
            </a:r>
            <a:r>
              <a:rPr lang="en-US" altLang="en-US" sz="3600" dirty="0"/>
              <a:t>?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="" xmlns:a16="http://schemas.microsoft.com/office/drawing/2014/main" id="{83581541-DE23-4397-A143-24CA7CFBC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-32316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1271" name="Rectangle 7">
            <a:extLst>
              <a:ext uri="{FF2B5EF4-FFF2-40B4-BE49-F238E27FC236}">
                <a16:creationId xmlns="" xmlns:a16="http://schemas.microsoft.com/office/drawing/2014/main" id="{80BEF008-DBB8-421E-89FA-232F85A32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6296712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1272" name="Rectangle 13">
            <a:extLst>
              <a:ext uri="{FF2B5EF4-FFF2-40B4-BE49-F238E27FC236}">
                <a16:creationId xmlns="" xmlns:a16="http://schemas.microsoft.com/office/drawing/2014/main" id="{89602866-508B-4B16-9937-590F3A59C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6296712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1273" name="Rectangle 14">
            <a:extLst>
              <a:ext uri="{FF2B5EF4-FFF2-40B4-BE49-F238E27FC236}">
                <a16:creationId xmlns="" xmlns:a16="http://schemas.microsoft.com/office/drawing/2014/main" id="{BA476A63-8240-4215-B1D9-0A6631CE9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6296712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pic>
        <p:nvPicPr>
          <p:cNvPr id="37903" name="Picture 15" descr="h1">
            <a:extLst>
              <a:ext uri="{FF2B5EF4-FFF2-40B4-BE49-F238E27FC236}">
                <a16:creationId xmlns="" xmlns:a16="http://schemas.microsoft.com/office/drawing/2014/main" id="{17220316-2819-46EA-A7E5-9E3EF9415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971" y="1889125"/>
            <a:ext cx="8669306" cy="91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80" name="Text Box 17">
                <a:extLst>
                  <a:ext uri="{FF2B5EF4-FFF2-40B4-BE49-F238E27FC236}">
                    <a16:creationId xmlns="" xmlns:a16="http://schemas.microsoft.com/office/drawing/2014/main" id="{967C3ACF-07CB-420C-8A66-1032720018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11607801"/>
                <a:ext cx="20193000" cy="1659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600" dirty="0" smtClean="0">
                    <a:solidFill>
                      <a:srgbClr val="003300"/>
                    </a:solidFill>
                  </a:rPr>
                  <a:t>Trả </a:t>
                </a:r>
                <a:r>
                  <a:rPr lang="en-US" altLang="en-US" sz="4600" dirty="0" err="1">
                    <a:solidFill>
                      <a:srgbClr val="003300"/>
                    </a:solidFill>
                  </a:rPr>
                  <a:t>lời</a:t>
                </a:r>
                <a:r>
                  <a:rPr lang="en-US" altLang="en-US" sz="46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46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en-US" altLang="en-US" sz="4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là</a:t>
                </a:r>
                <a:r>
                  <a:rPr lang="en-US" altLang="en-US" sz="4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ảnh</a:t>
                </a:r>
                <a:r>
                  <a:rPr lang="en-US" altLang="en-US" sz="4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của</a:t>
                </a:r>
                <a:r>
                  <a:rPr lang="en-US" altLang="en-US" sz="4600" dirty="0">
                    <a:solidFill>
                      <a:srgbClr val="0000CC"/>
                    </a:solidFill>
                  </a:rPr>
                  <a:t> tam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giác</a:t>
                </a:r>
                <a:r>
                  <a:rPr lang="en-US" altLang="en-US" sz="46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altLang="en-US" sz="4600" dirty="0">
                    <a:solidFill>
                      <a:srgbClr val="0000CC"/>
                    </a:solidFill>
                  </a:rPr>
                  <a:t> qua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phép</a:t>
                </a:r>
                <a:r>
                  <a:rPr lang="en-US" altLang="en-US" sz="4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dời</a:t>
                </a:r>
                <a:r>
                  <a:rPr lang="en-US" altLang="en-US" sz="4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hình</a:t>
                </a:r>
                <a:r>
                  <a:rPr lang="en-US" altLang="en-US" sz="4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có</a:t>
                </a:r>
                <a:r>
                  <a:rPr lang="en-US" altLang="en-US" sz="4600" dirty="0"/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được</a:t>
                </a:r>
                <a:r>
                  <a:rPr lang="en-US" altLang="en-US" sz="4600" dirty="0">
                    <a:solidFill>
                      <a:srgbClr val="0000CC"/>
                    </a:solidFill>
                  </a:rPr>
                  <a:t> bằng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cách</a:t>
                </a:r>
                <a:r>
                  <a:rPr lang="en-US" altLang="en-US" sz="4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thực</a:t>
                </a:r>
                <a:r>
                  <a:rPr lang="en-US" altLang="en-US" sz="4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hiện</a:t>
                </a:r>
                <a:r>
                  <a:rPr lang="en-US" altLang="en-US" sz="4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</a:rPr>
                  <a:t>liên</a:t>
                </a:r>
                <a:r>
                  <a:rPr lang="en-US" altLang="en-US" sz="46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en-US" sz="4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altLang="en-US" sz="4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en-US" sz="4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tịnh</a:t>
                </a:r>
                <a:r>
                  <a:rPr lang="en-US" altLang="en-US" sz="4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</a:t>
                </a:r>
                <a:r>
                  <a:rPr lang="en-US" altLang="en-US" sz="4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altLang="en-US" sz="4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véctơ</a:t>
                </a:r>
                <a:r>
                  <a:rPr lang="en-US" altLang="en-US" sz="4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6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en-US" sz="4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en-US" sz="4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altLang="en-US" sz="46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6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en-US" sz="46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en-US" sz="46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4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2;−4</m:t>
                        </m:r>
                      </m:e>
                    </m:d>
                  </m:oMath>
                </a14:m>
                <a:r>
                  <a:rPr lang="en-US" altLang="en-US" sz="4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46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4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6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altLang="en-US" sz="46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46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en-US" sz="46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altLang="en-US" sz="46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46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a:rPr lang="en-US" altLang="en-US" sz="46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</m:oMath>
                </a14:m>
                <a:endParaRPr lang="en-US" altLang="en-US" sz="4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80" name="Text 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67C3ACF-07CB-420C-8A66-103272001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11607801"/>
                <a:ext cx="20193000" cy="1659750"/>
              </a:xfrm>
              <a:prstGeom prst="rect">
                <a:avLst/>
              </a:prstGeom>
              <a:blipFill rotWithShape="0">
                <a:blip r:embed="rId3"/>
                <a:stretch>
                  <a:fillRect l="-1298" t="-8456" b="-11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909" name="Text Box 21">
                <a:extLst>
                  <a:ext uri="{FF2B5EF4-FFF2-40B4-BE49-F238E27FC236}">
                    <a16:creationId xmlns="" xmlns:a16="http://schemas.microsoft.com/office/drawing/2014/main" id="{048D9708-E880-40B3-9410-315B22CF6A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1993901"/>
                <a:ext cx="8572500" cy="4348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i="1" u="sng" dirty="0">
                    <a:solidFill>
                      <a:srgbClr val="FF3399"/>
                    </a:solidFill>
                  </a:rPr>
                  <a:t>Ví </a:t>
                </a:r>
                <a:r>
                  <a:rPr lang="en-US" altLang="en-US" sz="4800" i="1" u="sng" dirty="0" err="1">
                    <a:solidFill>
                      <a:srgbClr val="FF3399"/>
                    </a:solidFill>
                  </a:rPr>
                  <a:t>dụ</a:t>
                </a:r>
                <a:r>
                  <a:rPr lang="en-US" altLang="en-US" sz="4800" i="1" u="sng" dirty="0">
                    <a:solidFill>
                      <a:srgbClr val="FF3399"/>
                    </a:solidFill>
                  </a:rPr>
                  <a:t> 2</a:t>
                </a:r>
                <a:r>
                  <a:rPr lang="en-US" altLang="en-US" sz="4800" i="1" dirty="0">
                    <a:solidFill>
                      <a:srgbClr val="FF3399"/>
                    </a:solidFill>
                  </a:rPr>
                  <a:t>: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000" dirty="0"/>
                  <a:t>Trong </a:t>
                </a:r>
                <a:r>
                  <a:rPr lang="en-US" altLang="en-US" sz="4000" dirty="0" err="1">
                    <a:solidFill>
                      <a:srgbClr val="0000FF"/>
                    </a:solidFill>
                  </a:rPr>
                  <a:t>hình</a:t>
                </a:r>
                <a:r>
                  <a:rPr lang="en-US" altLang="en-US" sz="4000" dirty="0">
                    <a:solidFill>
                      <a:srgbClr val="0000FF"/>
                    </a:solidFill>
                  </a:rPr>
                  <a:t> 1.42</a:t>
                </a:r>
                <a:r>
                  <a:rPr lang="en-US" altLang="en-US" sz="4000" dirty="0"/>
                  <a:t>, tam </a:t>
                </a:r>
                <a:r>
                  <a:rPr lang="en-US" altLang="en-US" sz="4000" dirty="0" err="1"/>
                  <a:t>giác</a:t>
                </a:r>
                <a:r>
                  <a:rPr lang="en-US" altLang="en-US" sz="4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là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ảnh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của</a:t>
                </a:r>
                <a:r>
                  <a:rPr lang="en-US" altLang="en-US" sz="4000" dirty="0"/>
                  <a:t> tam </a:t>
                </a:r>
                <a:r>
                  <a:rPr lang="en-US" altLang="en-US" sz="4000" dirty="0" err="1"/>
                  <a:t>giác</a:t>
                </a:r>
                <a:r>
                  <a:rPr lang="en-US" altLang="en-US" sz="4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altLang="en-US" sz="4000" dirty="0"/>
                  <a:t> qua </a:t>
                </a:r>
                <a:r>
                  <a:rPr lang="en-US" altLang="en-US" sz="4000" dirty="0" err="1"/>
                  <a:t>phép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dời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hình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có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được</a:t>
                </a:r>
                <a:r>
                  <a:rPr lang="en-US" altLang="en-US" sz="4000" dirty="0"/>
                  <a:t> bằng </a:t>
                </a:r>
                <a:r>
                  <a:rPr lang="en-US" altLang="en-US" sz="4000" dirty="0" err="1"/>
                  <a:t>cách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thực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hiện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liên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tiếp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phép</a:t>
                </a:r>
                <a:r>
                  <a:rPr lang="en-US" altLang="en-US" sz="4000" dirty="0"/>
                  <a:t> quay </a:t>
                </a:r>
                <a:r>
                  <a:rPr lang="en-US" altLang="en-US" sz="4000" dirty="0" err="1"/>
                  <a:t>tâm</a:t>
                </a:r>
                <a:r>
                  <a:rPr lang="en-US" altLang="en-US" sz="4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góc</a:t>
                </a:r>
                <a:r>
                  <a:rPr lang="en-US" altLang="en-US" sz="4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altLang="en-US" sz="40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4000" baseline="30000" dirty="0"/>
                  <a:t> </a:t>
                </a:r>
                <a:r>
                  <a:rPr lang="en-US" altLang="en-US" sz="4000" dirty="0" err="1"/>
                  <a:t>và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phép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tịnh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tiến</a:t>
                </a:r>
                <a:r>
                  <a:rPr lang="en-US" altLang="en-US" sz="4000" dirty="0"/>
                  <a:t> </a:t>
                </a:r>
                <a:r>
                  <a:rPr lang="en-US" altLang="en-US" sz="4000" dirty="0" err="1"/>
                  <a:t>theo</a:t>
                </a:r>
                <a:r>
                  <a:rPr lang="en-US" altLang="en-US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4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en-US" sz="4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en-US" alt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000" b="0" i="1" smtClean="0">
                            <a:latin typeface="Cambria Math" panose="02040503050406030204" pitchFamily="18" charset="0"/>
                          </a:rPr>
                          <m:t>2;−4</m:t>
                        </m:r>
                      </m:e>
                    </m:d>
                    <m:r>
                      <a:rPr lang="en-US" altLang="en-US" sz="4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4000" dirty="0"/>
                  <a:t> </a:t>
                </a:r>
              </a:p>
            </p:txBody>
          </p:sp>
        </mc:Choice>
        <mc:Fallback xmlns="">
          <p:sp>
            <p:nvSpPr>
              <p:cNvPr id="37909" name="Text Box 21">
                <a:extLst>
                  <a:ext uri="{FF2B5EF4-FFF2-40B4-BE49-F238E27FC236}">
                    <a16:creationId xmlns:a16="http://schemas.microsoft.com/office/drawing/2014/main" id="{048D9708-E880-40B3-9410-315B22CF6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1993901"/>
                <a:ext cx="8572500" cy="4348370"/>
              </a:xfrm>
              <a:prstGeom prst="rect">
                <a:avLst/>
              </a:prstGeom>
              <a:blipFill>
                <a:blip r:embed="rId4"/>
                <a:stretch>
                  <a:fillRect l="-3201" t="-3366" r="-498" b="-39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912" name="AutoShape 24">
            <a:extLst>
              <a:ext uri="{FF2B5EF4-FFF2-40B4-BE49-F238E27FC236}">
                <a16:creationId xmlns="" xmlns:a16="http://schemas.microsoft.com/office/drawing/2014/main" id="{C7F7C5FF-BBC9-407A-B649-971A67629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7353300"/>
            <a:ext cx="7696200" cy="1981200"/>
          </a:xfrm>
          <a:prstGeom prst="wedgeRoundRectCallout">
            <a:avLst>
              <a:gd name="adj1" fmla="val -40593"/>
              <a:gd name="adj2" fmla="val 7772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37913" name="Text Box 25">
            <a:extLst>
              <a:ext uri="{FF2B5EF4-FFF2-40B4-BE49-F238E27FC236}">
                <a16:creationId xmlns="" xmlns:a16="http://schemas.microsoft.com/office/drawing/2014/main" id="{C69A5445-D15D-45CA-A203-73F9EF603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1" y="9642477"/>
            <a:ext cx="527709" cy="83099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11280" grpId="0"/>
      <p:bldP spid="37909" grpId="0"/>
      <p:bldP spid="37912" grpId="0" animBg="1"/>
      <p:bldP spid="379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5295</TotalTime>
  <Words>1847</Words>
  <PresentationFormat>Custom</PresentationFormat>
  <Paragraphs>290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.VnAristote</vt:lpstr>
      <vt:lpstr>.VnTime</vt:lpstr>
      <vt:lpstr>.VnTimeH</vt:lpstr>
      <vt:lpstr>Arial</vt:lpstr>
      <vt:lpstr>AvantGarde</vt:lpstr>
      <vt:lpstr>AvantGarde-Demi</vt:lpstr>
      <vt:lpstr>Calibri</vt:lpstr>
      <vt:lpstr>Cambria Math</vt:lpstr>
      <vt:lpstr>Chu Van An</vt:lpstr>
      <vt:lpstr>Chu Văn An (Uni)</vt:lpstr>
      <vt:lpstr>MS Mincho</vt:lpstr>
      <vt:lpstr>Tahoma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HD BTVN :</vt:lpstr>
      <vt:lpstr>PowerPoint Presentation</vt:lpstr>
      <vt:lpstr> BÀI 2-SGK trang 24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2021-08-31T09:14:13Z</dcterms:modified>
</cp:coreProperties>
</file>