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300" r:id="rId2"/>
    <p:sldId id="304" r:id="rId3"/>
    <p:sldId id="302" r:id="rId4"/>
    <p:sldId id="303" r:id="rId5"/>
    <p:sldId id="292" r:id="rId6"/>
    <p:sldId id="301" r:id="rId7"/>
    <p:sldId id="306" r:id="rId8"/>
    <p:sldId id="305" r:id="rId9"/>
    <p:sldId id="334" r:id="rId10"/>
    <p:sldId id="335" r:id="rId11"/>
    <p:sldId id="307" r:id="rId12"/>
    <p:sldId id="308" r:id="rId13"/>
    <p:sldId id="309" r:id="rId14"/>
    <p:sldId id="343" r:id="rId15"/>
    <p:sldId id="344" r:id="rId16"/>
    <p:sldId id="312" r:id="rId17"/>
    <p:sldId id="314" r:id="rId18"/>
    <p:sldId id="336" r:id="rId19"/>
    <p:sldId id="337" r:id="rId20"/>
    <p:sldId id="338" r:id="rId21"/>
    <p:sldId id="339" r:id="rId22"/>
    <p:sldId id="340" r:id="rId23"/>
    <p:sldId id="341" r:id="rId24"/>
    <p:sldId id="342" r:id="rId25"/>
    <p:sldId id="345" r:id="rId26"/>
    <p:sldId id="346" r:id="rId27"/>
    <p:sldId id="327" r:id="rId28"/>
    <p:sldId id="315" r:id="rId29"/>
    <p:sldId id="332" r:id="rId30"/>
    <p:sldId id="331" r:id="rId31"/>
    <p:sldId id="295" r:id="rId32"/>
    <p:sldId id="328" r:id="rId33"/>
    <p:sldId id="329" r:id="rId34"/>
    <p:sldId id="330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889A69-43AC-6FBA-CAE9-F2BE643CA762}" v="1" dt="2022-05-17T08:44:06.8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25"/>
    <p:restoredTop sz="94657"/>
  </p:normalViewPr>
  <p:slideViewPr>
    <p:cSldViewPr snapToGrid="0">
      <p:cViewPr varScale="1">
        <p:scale>
          <a:sx n="81" d="100"/>
          <a:sy n="81" d="100"/>
        </p:scale>
        <p:origin x="1003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userId="S::urn:spo:anon#310fddba85aed211590f40686f71dbfb0540e24797faf79bd8b19d56d2133599::" providerId="AD" clId="Web-{55889A69-43AC-6FBA-CAE9-F2BE643CA762}"/>
    <pc:docChg chg="modSld">
      <pc:chgData name="Người dùng Khách" userId="S::urn:spo:anon#310fddba85aed211590f40686f71dbfb0540e24797faf79bd8b19d56d2133599::" providerId="AD" clId="Web-{55889A69-43AC-6FBA-CAE9-F2BE643CA762}" dt="2022-05-17T08:44:06.854" v="0" actId="1076"/>
      <pc:docMkLst>
        <pc:docMk/>
      </pc:docMkLst>
      <pc:sldChg chg="modSp">
        <pc:chgData name="Người dùng Khách" userId="S::urn:spo:anon#310fddba85aed211590f40686f71dbfb0540e24797faf79bd8b19d56d2133599::" providerId="AD" clId="Web-{55889A69-43AC-6FBA-CAE9-F2BE643CA762}" dt="2022-05-17T08:44:06.854" v="0" actId="1076"/>
        <pc:sldMkLst>
          <pc:docMk/>
          <pc:sldMk cId="1302549749" sldId="338"/>
        </pc:sldMkLst>
        <pc:picChg chg="mod">
          <ac:chgData name="Người dùng Khách" userId="S::urn:spo:anon#310fddba85aed211590f40686f71dbfb0540e24797faf79bd8b19d56d2133599::" providerId="AD" clId="Web-{55889A69-43AC-6FBA-CAE9-F2BE643CA762}" dt="2022-05-17T08:44:06.854" v="0" actId="1076"/>
          <ac:picMkLst>
            <pc:docMk/>
            <pc:sldMk cId="1302549749" sldId="338"/>
            <ac:picMk id="4" creationId="{433091AD-39B6-4DCC-BC12-4047D85692D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cụm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843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88197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1041220" y="-20582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1.1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notesSlide" Target="../notesSlides/notesSlide1.xml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microsoft.com/office/2007/relationships/media" Target="../media/media8.mp3"/><Relationship Id="rId10" Type="http://schemas.openxmlformats.org/officeDocument/2006/relationships/audio" Target="../media/media5.mp3"/><Relationship Id="rId19" Type="http://schemas.openxmlformats.org/officeDocument/2006/relationships/image" Target="../media/image20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35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0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0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0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10: Energy Sources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1.1: Vocabulary &amp; Listening</a:t>
            </a:r>
            <a:r>
              <a:rPr lang="en-US" sz="3200" dirty="0"/>
              <a:t> 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76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8A8620-CE10-4EA7-A4A0-6A9ED22056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04"/>
          <a:stretch/>
        </p:blipFill>
        <p:spPr>
          <a:xfrm>
            <a:off x="1653858" y="332510"/>
            <a:ext cx="8875595" cy="50437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9915DE-A167-4F7F-ADF3-70AD269A7E2A}"/>
              </a:ext>
            </a:extLst>
          </p:cNvPr>
          <p:cNvSpPr txBox="1"/>
          <p:nvPr/>
        </p:nvSpPr>
        <p:spPr>
          <a:xfrm>
            <a:off x="2299921" y="3039032"/>
            <a:ext cx="3012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wind power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1BEB23-1247-4867-84F8-EE2A473DB578}"/>
              </a:ext>
            </a:extLst>
          </p:cNvPr>
          <p:cNvSpPr txBox="1"/>
          <p:nvPr/>
        </p:nvSpPr>
        <p:spPr>
          <a:xfrm>
            <a:off x="6773086" y="3710381"/>
            <a:ext cx="3012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natural gas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859318-B20E-42C2-83C4-EDE65FFA2927}"/>
              </a:ext>
            </a:extLst>
          </p:cNvPr>
          <p:cNvSpPr txBox="1"/>
          <p:nvPr/>
        </p:nvSpPr>
        <p:spPr>
          <a:xfrm>
            <a:off x="2299920" y="3704773"/>
            <a:ext cx="3012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hydropower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A16B1D-8C49-4C41-9222-E7D04D40B178}"/>
              </a:ext>
            </a:extLst>
          </p:cNvPr>
          <p:cNvSpPr txBox="1"/>
          <p:nvPr/>
        </p:nvSpPr>
        <p:spPr>
          <a:xfrm>
            <a:off x="6773086" y="3039032"/>
            <a:ext cx="3012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coal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7240E17-1AE2-427A-827C-A7F36D769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770" y="5006441"/>
            <a:ext cx="11364071" cy="139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77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7866" y="436785"/>
            <a:ext cx="11362534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Listen and repeat. </a:t>
            </a:r>
            <a:r>
              <a:rPr lang="en-US" sz="2400" b="1" i="1" dirty="0">
                <a:solidFill>
                  <a:srgbClr val="0070C0"/>
                </a:solidFill>
              </a:rPr>
              <a:t>Click each phrase to hear the sound.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1089" y="4448081"/>
            <a:ext cx="11348293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  <a:latin typeface="Calibri (body)"/>
              </a:rPr>
              <a:t>coal</a:t>
            </a:r>
            <a:r>
              <a:rPr lang="en-US" sz="1600" b="1" dirty="0"/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(n)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koʊl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than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4189" y="3787779"/>
            <a:ext cx="11371227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  <a:latin typeface="Calibri (body)"/>
              </a:rPr>
              <a:t>oil</a:t>
            </a:r>
            <a:r>
              <a:rPr lang="en-US" sz="1600" b="1" dirty="0"/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(n)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ɔɪl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dầu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4189" y="3126642"/>
            <a:ext cx="11371226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3200" i="1" dirty="0" err="1">
                <a:solidFill>
                  <a:srgbClr val="0070C0"/>
                </a:solidFill>
                <a:latin typeface="Calibri (body)"/>
              </a:rPr>
              <a:t>wind</a:t>
            </a:r>
            <a:r>
              <a:rPr lang="vi-VN" sz="3200" i="1" dirty="0">
                <a:solidFill>
                  <a:srgbClr val="0070C0"/>
                </a:solidFill>
                <a:latin typeface="Calibri (body)"/>
              </a:rPr>
              <a:t> </a:t>
            </a:r>
            <a:r>
              <a:rPr lang="vi-VN" sz="3200" i="1" dirty="0" err="1">
                <a:solidFill>
                  <a:srgbClr val="0070C0"/>
                </a:solidFill>
                <a:latin typeface="Calibri (body)"/>
              </a:rPr>
              <a:t>power</a:t>
            </a:r>
            <a:r>
              <a:rPr lang="vi-VN" sz="3200" i="1" dirty="0">
                <a:solidFill>
                  <a:srgbClr val="0070C0"/>
                </a:solidFill>
                <a:latin typeface="Calibri (body)"/>
              </a:rPr>
              <a:t> </a:t>
            </a:r>
            <a:r>
              <a:rPr lang="vi-VN" sz="2000" dirty="0"/>
              <a:t>(n) </a:t>
            </a:r>
            <a:r>
              <a:rPr lang="vi-VN" sz="2000" dirty="0">
                <a:solidFill>
                  <a:srgbClr val="FF0000"/>
                </a:solidFill>
                <a:cs typeface="Arial" panose="020B0604020202020204" pitchFamily="34" charset="0"/>
              </a:rPr>
              <a:t>/ˌ</a:t>
            </a:r>
            <a:r>
              <a:rPr lang="vi-VN" sz="2000" dirty="0" err="1">
                <a:solidFill>
                  <a:srgbClr val="FF0000"/>
                </a:solidFill>
                <a:cs typeface="Arial" panose="020B0604020202020204" pitchFamily="34" charset="0"/>
              </a:rPr>
              <a:t>wɪnd</a:t>
            </a:r>
            <a:r>
              <a:rPr lang="vi-VN" sz="2000" dirty="0">
                <a:solidFill>
                  <a:srgbClr val="FF0000"/>
                </a:solidFill>
                <a:cs typeface="Arial" panose="020B0604020202020204" pitchFamily="34" charset="0"/>
              </a:rPr>
              <a:t> ˈ</a:t>
            </a:r>
            <a:r>
              <a:rPr lang="vi-VN" sz="2000" dirty="0" err="1">
                <a:solidFill>
                  <a:srgbClr val="FF0000"/>
                </a:solidFill>
                <a:cs typeface="Arial" panose="020B0604020202020204" pitchFamily="34" charset="0"/>
              </a:rPr>
              <a:t>paʊər</a:t>
            </a:r>
            <a:r>
              <a:rPr lang="vi-VN" sz="2000" dirty="0">
                <a:solidFill>
                  <a:srgbClr val="FF0000"/>
                </a:solidFill>
                <a:cs typeface="Arial" panose="020B0604020202020204" pitchFamily="34" charset="0"/>
              </a:rPr>
              <a:t>/ </a:t>
            </a:r>
            <a:r>
              <a:rPr lang="vi-VN" sz="2000" dirty="0">
                <a:cs typeface="Arial" panose="020B0604020202020204" pitchFamily="34" charset="0"/>
              </a:rPr>
              <a:t>năng lượng </a:t>
            </a:r>
            <a:r>
              <a:rPr lang="vi-VN" sz="2000" dirty="0" err="1">
                <a:cs typeface="Arial" panose="020B0604020202020204" pitchFamily="34" charset="0"/>
              </a:rPr>
              <a:t>gió</a:t>
            </a:r>
            <a:endParaRPr lang="en-US" sz="2000" dirty="0"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8155" y="2446553"/>
            <a:ext cx="11371227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3200" i="1" dirty="0" err="1">
                <a:solidFill>
                  <a:srgbClr val="0070C0"/>
                </a:solidFill>
                <a:latin typeface="Calibri (body)"/>
              </a:rPr>
              <a:t>solar</a:t>
            </a:r>
            <a:r>
              <a:rPr lang="vi-VN" sz="3200" i="1" dirty="0">
                <a:solidFill>
                  <a:srgbClr val="0070C0"/>
                </a:solidFill>
                <a:latin typeface="Calibri (body)"/>
              </a:rPr>
              <a:t> </a:t>
            </a:r>
            <a:r>
              <a:rPr lang="vi-VN" sz="3200" i="1" dirty="0" err="1">
                <a:solidFill>
                  <a:srgbClr val="0070C0"/>
                </a:solidFill>
                <a:latin typeface="Calibri (body)"/>
              </a:rPr>
              <a:t>power</a:t>
            </a:r>
            <a:r>
              <a:rPr lang="vi-VN" sz="3200" i="1" dirty="0">
                <a:solidFill>
                  <a:srgbClr val="0070C0"/>
                </a:solidFill>
                <a:latin typeface="Calibri (body)"/>
              </a:rPr>
              <a:t> </a:t>
            </a:r>
            <a:r>
              <a:rPr lang="vi-VN" sz="2000" dirty="0"/>
              <a:t>(n) /</a:t>
            </a:r>
            <a:r>
              <a:rPr lang="vi-VN" sz="2000" dirty="0">
                <a:solidFill>
                  <a:srgbClr val="FF0000"/>
                </a:solidFill>
                <a:cs typeface="Arial" panose="020B0604020202020204" pitchFamily="34" charset="0"/>
              </a:rPr>
              <a:t>ˌ</a:t>
            </a:r>
            <a:r>
              <a:rPr lang="vi-VN" sz="2000" dirty="0" err="1">
                <a:solidFill>
                  <a:srgbClr val="FF0000"/>
                </a:solidFill>
                <a:cs typeface="Arial" panose="020B0604020202020204" pitchFamily="34" charset="0"/>
              </a:rPr>
              <a:t>soʊlər</a:t>
            </a:r>
            <a:r>
              <a:rPr lang="vi-VN" sz="2000" dirty="0">
                <a:solidFill>
                  <a:srgbClr val="FF0000"/>
                </a:solidFill>
                <a:cs typeface="Arial" panose="020B0604020202020204" pitchFamily="34" charset="0"/>
              </a:rPr>
              <a:t> ˈ</a:t>
            </a:r>
            <a:r>
              <a:rPr lang="vi-VN" sz="2000" dirty="0" err="1">
                <a:solidFill>
                  <a:srgbClr val="FF0000"/>
                </a:solidFill>
                <a:cs typeface="Arial" panose="020B0604020202020204" pitchFamily="34" charset="0"/>
              </a:rPr>
              <a:t>paʊər</a:t>
            </a:r>
            <a:r>
              <a:rPr lang="vi-VN" sz="2000" dirty="0">
                <a:solidFill>
                  <a:srgbClr val="FF0000"/>
                </a:solidFill>
                <a:cs typeface="Arial" panose="020B0604020202020204" pitchFamily="34" charset="0"/>
              </a:rPr>
              <a:t>/ </a:t>
            </a:r>
            <a:r>
              <a:rPr lang="vi-VN" sz="2000" dirty="0">
                <a:cs typeface="Arial" panose="020B0604020202020204" pitchFamily="34" charset="0"/>
              </a:rPr>
              <a:t>năng lượng </a:t>
            </a:r>
            <a:r>
              <a:rPr lang="vi-VN" sz="2000" dirty="0" err="1">
                <a:cs typeface="Arial" panose="020B0604020202020204" pitchFamily="34" charset="0"/>
              </a:rPr>
              <a:t>mặt</a:t>
            </a:r>
            <a:r>
              <a:rPr lang="vi-VN" sz="2000" dirty="0">
                <a:cs typeface="Arial" panose="020B0604020202020204" pitchFamily="34" charset="0"/>
              </a:rPr>
              <a:t> </a:t>
            </a:r>
            <a:r>
              <a:rPr lang="vi-VN" sz="2000" dirty="0" err="1">
                <a:cs typeface="Arial" panose="020B0604020202020204" pitchFamily="34" charset="0"/>
              </a:rPr>
              <a:t>trời</a:t>
            </a:r>
            <a:r>
              <a:rPr lang="en-US" sz="2000" dirty="0"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9621" y="1807345"/>
            <a:ext cx="11371227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  <a:latin typeface="Calibri (body)"/>
              </a:rPr>
              <a:t>non-</a:t>
            </a:r>
            <a:r>
              <a:rPr lang="vi-VN" sz="3200" i="1" dirty="0" err="1">
                <a:solidFill>
                  <a:srgbClr val="0070C0"/>
                </a:solidFill>
                <a:latin typeface="Calibri (body)"/>
              </a:rPr>
              <a:t>renewable</a:t>
            </a:r>
            <a:r>
              <a:rPr lang="vi-VN" sz="3200" i="1" dirty="0">
                <a:solidFill>
                  <a:srgbClr val="0070C0"/>
                </a:solidFill>
                <a:latin typeface="Calibri (body)"/>
              </a:rPr>
              <a:t> </a:t>
            </a:r>
            <a:r>
              <a:rPr lang="vi-VN" sz="2000" dirty="0"/>
              <a:t>(</a:t>
            </a:r>
            <a:r>
              <a:rPr lang="vi-VN" sz="2000" dirty="0" err="1"/>
              <a:t>adj</a:t>
            </a:r>
            <a:r>
              <a:rPr lang="vi-VN" sz="2000" dirty="0"/>
              <a:t>) </a:t>
            </a:r>
            <a:r>
              <a:rPr lang="vi-VN" sz="2000" dirty="0">
                <a:solidFill>
                  <a:srgbClr val="FF0000"/>
                </a:solidFill>
              </a:rPr>
              <a:t>/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ˌ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nɒn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rɪ</a:t>
            </a:r>
            <a:r>
              <a:rPr lang="vi-VN" sz="2000" dirty="0" err="1">
                <a:solidFill>
                  <a:srgbClr val="FF0000"/>
                </a:solidFill>
              </a:rPr>
              <a:t>ˈnuːəbl</a:t>
            </a:r>
            <a:r>
              <a:rPr lang="vi-VN" sz="2000" dirty="0">
                <a:solidFill>
                  <a:srgbClr val="FF0000"/>
                </a:solidFill>
              </a:rPr>
              <a:t>/ </a:t>
            </a:r>
            <a:r>
              <a:rPr lang="en-US" sz="2000" dirty="0" err="1">
                <a:cs typeface="Arial" panose="020B0604020202020204" pitchFamily="34" charset="0"/>
              </a:rPr>
              <a:t>không</a:t>
            </a:r>
            <a:r>
              <a:rPr lang="vi-VN" sz="2000" dirty="0"/>
              <a:t> thể </a:t>
            </a:r>
            <a:r>
              <a:rPr lang="vi-VN" sz="2000" dirty="0" err="1"/>
              <a:t>tái</a:t>
            </a:r>
            <a:r>
              <a:rPr lang="vi-VN" sz="2000" dirty="0"/>
              <a:t> </a:t>
            </a:r>
            <a:r>
              <a:rPr lang="vi-VN" sz="2000" dirty="0" err="1"/>
              <a:t>tạo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430907" y="1126700"/>
            <a:ext cx="11362534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3200" i="1" dirty="0" err="1">
                <a:solidFill>
                  <a:srgbClr val="0070C0"/>
                </a:solidFill>
                <a:latin typeface="Calibri (body)"/>
              </a:rPr>
              <a:t>renewable</a:t>
            </a:r>
            <a:r>
              <a:rPr lang="vi-VN" sz="1600" b="1" dirty="0"/>
              <a:t> </a:t>
            </a:r>
            <a:r>
              <a:rPr lang="vi-VN" sz="2000" dirty="0"/>
              <a:t>(</a:t>
            </a:r>
            <a:r>
              <a:rPr lang="vi-VN" sz="2000" dirty="0" err="1"/>
              <a:t>adj</a:t>
            </a:r>
            <a:r>
              <a:rPr lang="vi-VN" sz="2000" dirty="0"/>
              <a:t>) </a:t>
            </a:r>
            <a:r>
              <a:rPr lang="vi-VN" sz="2000" dirty="0">
                <a:solidFill>
                  <a:srgbClr val="FF0000"/>
                </a:solidFill>
              </a:rPr>
              <a:t>/</a:t>
            </a:r>
            <a:r>
              <a:rPr lang="vi-VN" sz="2000" dirty="0" err="1">
                <a:solidFill>
                  <a:srgbClr val="FF0000"/>
                </a:solidFill>
              </a:rPr>
              <a:t>rɪˈnuːəbl</a:t>
            </a:r>
            <a:r>
              <a:rPr lang="vi-VN" sz="2000" dirty="0">
                <a:solidFill>
                  <a:srgbClr val="FF0000"/>
                </a:solidFill>
              </a:rPr>
              <a:t>/ </a:t>
            </a:r>
            <a:r>
              <a:rPr lang="vi-VN" sz="2000" dirty="0" err="1"/>
              <a:t>có</a:t>
            </a:r>
            <a:r>
              <a:rPr lang="vi-VN" sz="2000" dirty="0"/>
              <a:t> thể </a:t>
            </a:r>
            <a:r>
              <a:rPr lang="vi-VN" sz="2000" dirty="0" err="1"/>
              <a:t>tái</a:t>
            </a:r>
            <a:r>
              <a:rPr lang="vi-VN" sz="2000" dirty="0"/>
              <a:t> </a:t>
            </a:r>
            <a:r>
              <a:rPr lang="vi-VN" sz="2000" dirty="0" err="1"/>
              <a:t>tạo</a:t>
            </a:r>
            <a:endParaRPr lang="en-US" sz="2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8D93A3-D56C-4ADC-8326-9C4B2CB10A86}"/>
              </a:ext>
            </a:extLst>
          </p:cNvPr>
          <p:cNvSpPr txBox="1"/>
          <p:nvPr/>
        </p:nvSpPr>
        <p:spPr>
          <a:xfrm>
            <a:off x="470079" y="5093757"/>
            <a:ext cx="11371227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  <a:latin typeface="Calibri (body)"/>
              </a:rPr>
              <a:t>natural gas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(n)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nætʃrəl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ˈ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ɡæs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C2BBD9-26CE-4FA3-BBFB-BE4ECA8A4596}"/>
              </a:ext>
            </a:extLst>
          </p:cNvPr>
          <p:cNvSpPr txBox="1"/>
          <p:nvPr/>
        </p:nvSpPr>
        <p:spPr>
          <a:xfrm>
            <a:off x="470079" y="5762209"/>
            <a:ext cx="11371227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  <a:latin typeface="Calibri (body)"/>
              </a:rPr>
              <a:t>hydropower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(n)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haɪdroʊpaʊər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231706" y="434319"/>
            <a:ext cx="655468" cy="966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1491340" y="353070"/>
            <a:ext cx="655468" cy="896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newable-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597624" y="431419"/>
            <a:ext cx="487363" cy="487363"/>
          </a:xfrm>
          <a:prstGeom prst="rect">
            <a:avLst/>
          </a:prstGeom>
        </p:spPr>
      </p:pic>
      <p:pic>
        <p:nvPicPr>
          <p:cNvPr id="4" name="non-renewabl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597624" y="477791"/>
            <a:ext cx="487363" cy="487363"/>
          </a:xfrm>
          <a:prstGeom prst="rect">
            <a:avLst/>
          </a:prstGeom>
        </p:spPr>
      </p:pic>
      <p:pic>
        <p:nvPicPr>
          <p:cNvPr id="5" name="solar powe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622681" y="449306"/>
            <a:ext cx="487363" cy="487363"/>
          </a:xfrm>
          <a:prstGeom prst="rect">
            <a:avLst/>
          </a:prstGeom>
        </p:spPr>
      </p:pic>
      <p:pic>
        <p:nvPicPr>
          <p:cNvPr id="6" name="wind power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580426" y="499396"/>
            <a:ext cx="487363" cy="487363"/>
          </a:xfrm>
          <a:prstGeom prst="rect">
            <a:avLst/>
          </a:prstGeom>
        </p:spPr>
      </p:pic>
      <p:pic>
        <p:nvPicPr>
          <p:cNvPr id="7" name="oil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554105" y="477791"/>
            <a:ext cx="487363" cy="487363"/>
          </a:xfrm>
          <a:prstGeom prst="rect">
            <a:avLst/>
          </a:prstGeom>
        </p:spPr>
      </p:pic>
      <p:pic>
        <p:nvPicPr>
          <p:cNvPr id="8" name="coal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545412" y="499397"/>
            <a:ext cx="487363" cy="487363"/>
          </a:xfrm>
          <a:prstGeom prst="rect">
            <a:avLst/>
          </a:prstGeom>
        </p:spPr>
      </p:pic>
      <p:pic>
        <p:nvPicPr>
          <p:cNvPr id="15" name="natural gas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571733" y="544023"/>
            <a:ext cx="487363" cy="487363"/>
          </a:xfrm>
          <a:prstGeom prst="rect">
            <a:avLst/>
          </a:prstGeom>
        </p:spPr>
      </p:pic>
      <p:pic>
        <p:nvPicPr>
          <p:cNvPr id="28" name="hydropower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536719" y="522417"/>
            <a:ext cx="487363" cy="487363"/>
          </a:xfrm>
          <a:prstGeom prst="rect">
            <a:avLst/>
          </a:prstGeom>
        </p:spPr>
      </p:pic>
      <p:pic>
        <p:nvPicPr>
          <p:cNvPr id="30" name="coal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597624" y="489590"/>
            <a:ext cx="487363" cy="487363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11380739" y="347270"/>
            <a:ext cx="799322" cy="8087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97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6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9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34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22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31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331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235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7910" y="547885"/>
            <a:ext cx="11337523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Work in pairs.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b. Discuss which renewable energy source could be useful where you live. </a:t>
            </a: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561" y="4604194"/>
            <a:ext cx="2677708" cy="1707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690" y="2487254"/>
            <a:ext cx="6866215" cy="19966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1119" y="4252886"/>
            <a:ext cx="6950042" cy="217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85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604" y="457200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56</a:t>
            </a:r>
          </a:p>
        </p:txBody>
      </p:sp>
      <p:sp>
        <p:nvSpPr>
          <p:cNvPr id="3" name="Rectangle 2"/>
          <p:cNvSpPr/>
          <p:nvPr/>
        </p:nvSpPr>
        <p:spPr>
          <a:xfrm>
            <a:off x="2041142" y="372387"/>
            <a:ext cx="9375004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Unscramble the words. Copy the letters in the numbered boxes to find the final message.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782" y="1670065"/>
            <a:ext cx="2495550" cy="1504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4535" y="1668726"/>
            <a:ext cx="5410200" cy="1514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604" y="3367035"/>
            <a:ext cx="5715000" cy="1457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5395" y="5014860"/>
            <a:ext cx="1838325" cy="12858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1220" y="4749054"/>
            <a:ext cx="5886450" cy="147637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5C4A3BC-FC4E-499E-AFB3-AEC4AEA72408}"/>
              </a:ext>
            </a:extLst>
          </p:cNvPr>
          <p:cNvSpPr txBox="1"/>
          <p:nvPr/>
        </p:nvSpPr>
        <p:spPr>
          <a:xfrm>
            <a:off x="5331907" y="2324612"/>
            <a:ext cx="519545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dirty="0">
                <a:solidFill>
                  <a:srgbClr val="FF0000"/>
                </a:solidFill>
                <a:cs typeface="Arial" panose="020B0604020202020204" pitchFamily="34" charset="0"/>
              </a:rPr>
              <a:t>W        N  D      P  O  W   E   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BB3D18-BD54-4E72-963B-E697309AD445}"/>
              </a:ext>
            </a:extLst>
          </p:cNvPr>
          <p:cNvSpPr txBox="1"/>
          <p:nvPr/>
        </p:nvSpPr>
        <p:spPr>
          <a:xfrm>
            <a:off x="344655" y="3945483"/>
            <a:ext cx="571500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FF0000"/>
                </a:solidFill>
                <a:cs typeface="Arial" panose="020B0604020202020204" pitchFamily="34" charset="0"/>
              </a:defRPr>
            </a:lvl1pPr>
          </a:lstStyle>
          <a:p>
            <a:r>
              <a:rPr lang="en-US" sz="3500" dirty="0"/>
              <a:t> H   Y   D   R        P   O  W  E   R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F90FB37-C03B-4E82-AB7A-AC9AFECC63C2}"/>
              </a:ext>
            </a:extLst>
          </p:cNvPr>
          <p:cNvSpPr txBox="1"/>
          <p:nvPr/>
        </p:nvSpPr>
        <p:spPr>
          <a:xfrm>
            <a:off x="1405395" y="5622682"/>
            <a:ext cx="183832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dirty="0">
                <a:solidFill>
                  <a:srgbClr val="FF0000"/>
                </a:solidFill>
                <a:cs typeface="Arial" panose="020B0604020202020204" pitchFamily="34" charset="0"/>
              </a:rPr>
              <a:t> O         L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F44EBE5-892D-47EA-AD56-2BF71CF7F976}"/>
              </a:ext>
            </a:extLst>
          </p:cNvPr>
          <p:cNvSpPr txBox="1"/>
          <p:nvPr/>
        </p:nvSpPr>
        <p:spPr>
          <a:xfrm>
            <a:off x="6101220" y="5350284"/>
            <a:ext cx="587617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dirty="0">
                <a:solidFill>
                  <a:srgbClr val="FF0000"/>
                </a:solidFill>
                <a:cs typeface="Arial" panose="020B0604020202020204" pitchFamily="34" charset="0"/>
              </a:rPr>
              <a:t>  S   O   L   A           P   O  W  E   R</a:t>
            </a:r>
          </a:p>
        </p:txBody>
      </p:sp>
    </p:spTree>
    <p:extLst>
      <p:ext uri="{BB962C8B-B14F-4D97-AF65-F5344CB8AC3E}">
        <p14:creationId xmlns:p14="http://schemas.microsoft.com/office/powerpoint/2010/main" val="76596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2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604" y="457200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56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262" y="2187007"/>
            <a:ext cx="8629650" cy="152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262" y="4233408"/>
            <a:ext cx="5924550" cy="14859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4DD1A4D-D3D3-4CD4-803F-1B44EB7B15E8}"/>
              </a:ext>
            </a:extLst>
          </p:cNvPr>
          <p:cNvSpPr txBox="1"/>
          <p:nvPr/>
        </p:nvSpPr>
        <p:spPr>
          <a:xfrm>
            <a:off x="1345115" y="2824588"/>
            <a:ext cx="8509797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dirty="0">
                <a:solidFill>
                  <a:srgbClr val="FF0000"/>
                </a:solidFill>
                <a:cs typeface="Arial" panose="020B0604020202020204" pitchFamily="34" charset="0"/>
              </a:rPr>
              <a:t>R   E         </a:t>
            </a:r>
            <a:r>
              <a:rPr lang="en-US" sz="3500" dirty="0" err="1">
                <a:solidFill>
                  <a:srgbClr val="FF0000"/>
                </a:solidFill>
                <a:cs typeface="Arial" panose="020B0604020202020204" pitchFamily="34" charset="0"/>
              </a:rPr>
              <a:t>E</a:t>
            </a:r>
            <a:r>
              <a:rPr lang="en-US" sz="3500" dirty="0">
                <a:solidFill>
                  <a:srgbClr val="FF0000"/>
                </a:solidFill>
                <a:cs typeface="Arial" panose="020B0604020202020204" pitchFamily="34" charset="0"/>
              </a:rPr>
              <a:t>   W  A   B   L    E          N   E   R   G   Y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7C66899-34AC-4387-A0DC-62BE9E11D5AF}"/>
              </a:ext>
            </a:extLst>
          </p:cNvPr>
          <p:cNvSpPr txBox="1"/>
          <p:nvPr/>
        </p:nvSpPr>
        <p:spPr>
          <a:xfrm>
            <a:off x="1345115" y="4879373"/>
            <a:ext cx="615019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dirty="0">
                <a:solidFill>
                  <a:srgbClr val="FF0000"/>
                </a:solidFill>
                <a:cs typeface="Arial" panose="020B0604020202020204" pitchFamily="34" charset="0"/>
              </a:rPr>
              <a:t>N   A        U   R   A   L      G   A   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041142" y="372387"/>
            <a:ext cx="9375004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Unscramble the words. Copy the letters in the numbered boxes to find the final message. </a:t>
            </a:r>
          </a:p>
        </p:txBody>
      </p:sp>
    </p:spTree>
    <p:extLst>
      <p:ext uri="{BB962C8B-B14F-4D97-AF65-F5344CB8AC3E}">
        <p14:creationId xmlns:p14="http://schemas.microsoft.com/office/powerpoint/2010/main" val="85768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604" y="457200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56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882" y="1870105"/>
            <a:ext cx="7372350" cy="2362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1882" y="4627156"/>
            <a:ext cx="9620250" cy="103822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131EB2A6-A78B-40F7-BADB-885E2555A1B1}"/>
              </a:ext>
            </a:extLst>
          </p:cNvPr>
          <p:cNvSpPr txBox="1"/>
          <p:nvPr/>
        </p:nvSpPr>
        <p:spPr>
          <a:xfrm>
            <a:off x="1332741" y="3369865"/>
            <a:ext cx="355531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dirty="0">
                <a:solidFill>
                  <a:srgbClr val="FF0000"/>
                </a:solidFill>
                <a:cs typeface="Arial" panose="020B0604020202020204" pitchFamily="34" charset="0"/>
              </a:rPr>
              <a:t> E   N        R   G   Y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CC9B7F0-1955-4E5D-ADA6-570010EECE9F}"/>
              </a:ext>
            </a:extLst>
          </p:cNvPr>
          <p:cNvSpPr txBox="1"/>
          <p:nvPr/>
        </p:nvSpPr>
        <p:spPr>
          <a:xfrm>
            <a:off x="2008909" y="4726481"/>
            <a:ext cx="8813223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dirty="0">
                <a:solidFill>
                  <a:srgbClr val="FF0000"/>
                </a:solidFill>
                <a:cs typeface="Arial" panose="020B0604020202020204" pitchFamily="34" charset="0"/>
              </a:rPr>
              <a:t> S   O   U  R   C    E   S     O           E   N   E   R   G   Y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1F6E9A6-122E-4103-A524-F5D91943AAF6}"/>
              </a:ext>
            </a:extLst>
          </p:cNvPr>
          <p:cNvSpPr txBox="1"/>
          <p:nvPr/>
        </p:nvSpPr>
        <p:spPr>
          <a:xfrm>
            <a:off x="1201882" y="2504215"/>
            <a:ext cx="7372349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dirty="0">
                <a:solidFill>
                  <a:srgbClr val="FF0000"/>
                </a:solidFill>
                <a:cs typeface="Arial" panose="020B0604020202020204" pitchFamily="34" charset="0"/>
              </a:rPr>
              <a:t>  N  O   N        R   E   N   E   W        B   L   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041142" y="372387"/>
            <a:ext cx="9375004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Unscramble the words. Copy the letters in the numbered boxes to find the final message. </a:t>
            </a:r>
          </a:p>
        </p:txBody>
      </p:sp>
    </p:spTree>
    <p:extLst>
      <p:ext uri="{BB962C8B-B14F-4D97-AF65-F5344CB8AC3E}">
        <p14:creationId xmlns:p14="http://schemas.microsoft.com/office/powerpoint/2010/main" val="3759610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5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FF71796-AF44-47EC-95C6-EDC2EFF828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"/>
          <a:stretch/>
        </p:blipFill>
        <p:spPr>
          <a:xfrm>
            <a:off x="3314700" y="323850"/>
            <a:ext cx="8836856" cy="6059167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4493856" y="474983"/>
            <a:ext cx="3113325" cy="1296955"/>
          </a:xfrm>
          <a:prstGeom prst="wedgeEllipseCallout">
            <a:avLst>
              <a:gd name="adj1" fmla="val 46453"/>
              <a:gd name="adj2" fmla="val 80000"/>
            </a:avLst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It’s listening time….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23851" y="1461413"/>
            <a:ext cx="4086709" cy="8335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060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112172" y="3206884"/>
            <a:ext cx="109002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</a:rPr>
              <a:t>a. Listen to Emma and </a:t>
            </a:r>
            <a:r>
              <a:rPr lang="en-US" sz="3600" b="1" dirty="0">
                <a:solidFill>
                  <a:srgbClr val="242021"/>
                </a:solidFill>
              </a:rPr>
              <a:t>J</a:t>
            </a:r>
            <a:r>
              <a:rPr lang="en-US" sz="3600" dirty="0">
                <a:solidFill>
                  <a:srgbClr val="242021"/>
                </a:solidFill>
              </a:rPr>
              <a:t>ames talking to experts at an energy convention.</a:t>
            </a:r>
            <a:br>
              <a:rPr lang="en-US" sz="3600" dirty="0">
                <a:solidFill>
                  <a:srgbClr val="242021"/>
                </a:solidFill>
              </a:rPr>
            </a:br>
            <a:r>
              <a:rPr lang="en-US" sz="3600" dirty="0">
                <a:solidFill>
                  <a:srgbClr val="242021"/>
                </a:solidFill>
              </a:rPr>
              <a:t>What do they want to learn about</a:t>
            </a:r>
            <a:r>
              <a:rPr lang="en-US" sz="3600" b="1" dirty="0">
                <a:solidFill>
                  <a:srgbClr val="242021"/>
                </a:solidFill>
              </a:rPr>
              <a:t>?</a:t>
            </a:r>
            <a:r>
              <a:rPr lang="en-US" sz="3600" dirty="0"/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597158" y="1040175"/>
            <a:ext cx="11457993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Read the instruction quickly. Underline the key words. What are we going to do? 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Listen and choose the correct answer.</a:t>
            </a: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1768679" y="3743212"/>
            <a:ext cx="84131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listening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/>
          <p:nvPr/>
        </p:nvCxnSpPr>
        <p:spPr>
          <a:xfrm>
            <a:off x="3515055" y="3747401"/>
            <a:ext cx="2789853" cy="93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ADDE1C0-0723-4389-A6CB-82A4686E0FEA}"/>
              </a:ext>
            </a:extLst>
          </p:cNvPr>
          <p:cNvCxnSpPr>
            <a:cxnSpLocks/>
          </p:cNvCxnSpPr>
          <p:nvPr/>
        </p:nvCxnSpPr>
        <p:spPr>
          <a:xfrm>
            <a:off x="6729499" y="3745695"/>
            <a:ext cx="3108960" cy="93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1544590-90A4-47F3-98E3-76D72EF31391}"/>
              </a:ext>
            </a:extLst>
          </p:cNvPr>
          <p:cNvCxnSpPr>
            <a:cxnSpLocks/>
          </p:cNvCxnSpPr>
          <p:nvPr/>
        </p:nvCxnSpPr>
        <p:spPr>
          <a:xfrm>
            <a:off x="1187266" y="4835937"/>
            <a:ext cx="100206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0EE0CBD-319E-463C-80A4-34CD245807E4}"/>
              </a:ext>
            </a:extLst>
          </p:cNvPr>
          <p:cNvCxnSpPr>
            <a:cxnSpLocks/>
          </p:cNvCxnSpPr>
          <p:nvPr/>
        </p:nvCxnSpPr>
        <p:spPr>
          <a:xfrm>
            <a:off x="1274212" y="4300971"/>
            <a:ext cx="329184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912E990-D387-424A-811E-757A18A3AC6D}"/>
              </a:ext>
            </a:extLst>
          </p:cNvPr>
          <p:cNvCxnSpPr>
            <a:cxnSpLocks/>
          </p:cNvCxnSpPr>
          <p:nvPr/>
        </p:nvCxnSpPr>
        <p:spPr>
          <a:xfrm>
            <a:off x="2852310" y="4836634"/>
            <a:ext cx="19346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51F263-C48E-456F-BB85-6783B3714058}"/>
              </a:ext>
            </a:extLst>
          </p:cNvPr>
          <p:cNvCxnSpPr>
            <a:cxnSpLocks/>
          </p:cNvCxnSpPr>
          <p:nvPr/>
        </p:nvCxnSpPr>
        <p:spPr>
          <a:xfrm>
            <a:off x="5491873" y="4836632"/>
            <a:ext cx="19346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565081" y="4645834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2400" i="1" dirty="0">
              <a:solidFill>
                <a:srgbClr val="00B0F0"/>
              </a:solidFill>
              <a:latin typeface="+mj-lt"/>
            </a:endParaRPr>
          </a:p>
        </p:txBody>
      </p:sp>
      <p:pic>
        <p:nvPicPr>
          <p:cNvPr id="4" name="CD2-TRACK 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71835" y="5285154"/>
            <a:ext cx="757664" cy="75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5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114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2211" y="1040175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and choose the correct answer.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FIRST TIME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0D53D65-ADAD-45B0-94EC-CCB947AE3B26}"/>
              </a:ext>
            </a:extLst>
          </p:cNvPr>
          <p:cNvSpPr txBox="1"/>
          <p:nvPr/>
        </p:nvSpPr>
        <p:spPr>
          <a:xfrm>
            <a:off x="3590211" y="3753378"/>
            <a:ext cx="34927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YOUR ANSWER?</a:t>
            </a:r>
            <a:endParaRPr lang="en-US" sz="2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EA25A21-A778-453D-8312-68AC7634EF82}"/>
              </a:ext>
            </a:extLst>
          </p:cNvPr>
          <p:cNvSpPr txBox="1"/>
          <p:nvPr/>
        </p:nvSpPr>
        <p:spPr>
          <a:xfrm>
            <a:off x="4954554" y="4276598"/>
            <a:ext cx="64878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  <a:sym typeface="Wingdings" panose="05000000000000000000" pitchFamily="2" charset="2"/>
              </a:rPr>
              <a:t>1. different energy sources</a:t>
            </a:r>
            <a:endParaRPr lang="en-US" sz="3600" i="1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AEE1202-4641-4F08-9073-CE5C87CE3D98}"/>
              </a:ext>
            </a:extLst>
          </p:cNvPr>
          <p:cNvSpPr txBox="1"/>
          <p:nvPr/>
        </p:nvSpPr>
        <p:spPr>
          <a:xfrm>
            <a:off x="3590211" y="5103136"/>
            <a:ext cx="17220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WHY?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542211" y="1965460"/>
            <a:ext cx="109002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</a:rPr>
              <a:t>a. Listen to Emma and </a:t>
            </a:r>
            <a:r>
              <a:rPr lang="en-US" sz="3600" b="1" dirty="0">
                <a:solidFill>
                  <a:srgbClr val="242021"/>
                </a:solidFill>
              </a:rPr>
              <a:t>J</a:t>
            </a:r>
            <a:r>
              <a:rPr lang="en-US" sz="3600" dirty="0">
                <a:solidFill>
                  <a:srgbClr val="242021"/>
                </a:solidFill>
              </a:rPr>
              <a:t>ames talking to experts at an energy convention.</a:t>
            </a:r>
            <a:br>
              <a:rPr lang="en-US" sz="3600" dirty="0">
                <a:solidFill>
                  <a:srgbClr val="242021"/>
                </a:solidFill>
              </a:rPr>
            </a:br>
            <a:r>
              <a:rPr lang="en-US" sz="3600" dirty="0">
                <a:solidFill>
                  <a:srgbClr val="242021"/>
                </a:solidFill>
              </a:rPr>
              <a:t>What do they want to learn about</a:t>
            </a:r>
            <a:r>
              <a:rPr lang="en-US" sz="3600" b="1" dirty="0">
                <a:solidFill>
                  <a:srgbClr val="242021"/>
                </a:solidFill>
              </a:rPr>
              <a:t>?</a:t>
            </a:r>
            <a:r>
              <a:rPr lang="en-US" sz="3600" dirty="0"/>
              <a:t> </a:t>
            </a:r>
          </a:p>
        </p:txBody>
      </p:sp>
      <p:pic>
        <p:nvPicPr>
          <p:cNvPr id="9" name="CD2-TRACK 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843" y="4230576"/>
            <a:ext cx="757664" cy="75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351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114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4" grpId="0"/>
      <p:bldP spid="25" grpId="0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7158" y="1040175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again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SECOND TIME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0D53D65-ADAD-45B0-94EC-CCB947AE3B26}"/>
              </a:ext>
            </a:extLst>
          </p:cNvPr>
          <p:cNvSpPr txBox="1"/>
          <p:nvPr/>
        </p:nvSpPr>
        <p:spPr>
          <a:xfrm>
            <a:off x="3590211" y="3753378"/>
            <a:ext cx="34927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YOUR ANSWER?</a:t>
            </a:r>
            <a:endParaRPr lang="en-US" sz="2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EA25A21-A778-453D-8312-68AC7634EF82}"/>
              </a:ext>
            </a:extLst>
          </p:cNvPr>
          <p:cNvSpPr txBox="1"/>
          <p:nvPr/>
        </p:nvSpPr>
        <p:spPr>
          <a:xfrm>
            <a:off x="5123544" y="4774383"/>
            <a:ext cx="693160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  <a:sym typeface="Wingdings" panose="05000000000000000000" pitchFamily="2" charset="2"/>
              </a:rPr>
              <a:t>1. different energy sources</a:t>
            </a:r>
          </a:p>
          <a:p>
            <a:r>
              <a:rPr lang="en-US" sz="3600" i="1" strike="sngStrike" dirty="0">
                <a:solidFill>
                  <a:schemeClr val="accent1"/>
                </a:solidFill>
                <a:sym typeface="Wingdings" panose="05000000000000000000" pitchFamily="2" charset="2"/>
              </a:rPr>
              <a:t>2. renewable energy sources only</a:t>
            </a:r>
            <a:endParaRPr lang="en-US" sz="3600" i="1" strike="sngStrike" dirty="0">
              <a:solidFill>
                <a:schemeClr val="accent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AEE1202-4641-4F08-9073-CE5C87CE3D98}"/>
              </a:ext>
            </a:extLst>
          </p:cNvPr>
          <p:cNvSpPr txBox="1"/>
          <p:nvPr/>
        </p:nvSpPr>
        <p:spPr>
          <a:xfrm>
            <a:off x="1274212" y="4774383"/>
            <a:ext cx="35058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THE ANSWER IS …</a:t>
            </a:r>
            <a:endParaRPr lang="en-US" sz="2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776FBD-6E63-4F35-A2CC-F3D992937195}"/>
              </a:ext>
            </a:extLst>
          </p:cNvPr>
          <p:cNvSpPr/>
          <p:nvPr/>
        </p:nvSpPr>
        <p:spPr>
          <a:xfrm>
            <a:off x="342123" y="1953172"/>
            <a:ext cx="11849877" cy="25545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F"/>
            </a:pPr>
            <a:r>
              <a:rPr lang="en-US" sz="3200" i="1" dirty="0">
                <a:solidFill>
                  <a:srgbClr val="0070C0"/>
                </a:solidFill>
              </a:rPr>
              <a:t>While you are listening, focus on what Emma and James asks.</a:t>
            </a:r>
          </a:p>
          <a:p>
            <a:r>
              <a:rPr lang="en-US" sz="3200" i="1" dirty="0">
                <a:solidFill>
                  <a:srgbClr val="FF0000"/>
                </a:solidFill>
              </a:rPr>
              <a:t>	Emma: How much energy does Greenwood get from coal?</a:t>
            </a:r>
          </a:p>
          <a:p>
            <a:r>
              <a:rPr lang="en-US" sz="3200" i="1" dirty="0">
                <a:solidFill>
                  <a:srgbClr val="FF0000"/>
                </a:solidFill>
              </a:rPr>
              <a:t>	Emma: How much energy does it get from renewable sources?</a:t>
            </a:r>
          </a:p>
          <a:p>
            <a:r>
              <a:rPr lang="en-US" sz="3200" i="1" dirty="0">
                <a:solidFill>
                  <a:srgbClr val="FF0000"/>
                </a:solidFill>
              </a:rPr>
              <a:t>	James: How much energy does Maple Falls get from coal? </a:t>
            </a:r>
          </a:p>
          <a:p>
            <a:r>
              <a:rPr lang="en-US" sz="3200" i="1" dirty="0">
                <a:solidFill>
                  <a:srgbClr val="FF0000"/>
                </a:solidFill>
              </a:rPr>
              <a:t>	James: How much energy does it get from wind power? </a:t>
            </a:r>
          </a:p>
        </p:txBody>
      </p:sp>
      <p:pic>
        <p:nvPicPr>
          <p:cNvPr id="10" name="CD2-TRACK 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7158" y="5443775"/>
            <a:ext cx="757664" cy="75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531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1140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5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52" y="1572957"/>
            <a:ext cx="1920785" cy="5700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627" y="2504165"/>
            <a:ext cx="3491928" cy="661624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926791" y="4916620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1661" y="3594502"/>
            <a:ext cx="3913186" cy="79820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1351" y="490818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77235" y="386343"/>
            <a:ext cx="9703834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Read the instruction and questions quickly. Underline the key words. What are we going to do? 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Listen and circle True or False.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1766" y="365729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listening</a:t>
            </a:r>
          </a:p>
        </p:txBody>
      </p:sp>
      <p:pic>
        <p:nvPicPr>
          <p:cNvPr id="33" name="CD2-TRACK 24">
            <a:hlinkClick r:id="" action="ppaction://media"/>
            <a:extLst>
              <a:ext uri="{FF2B5EF4-FFF2-40B4-BE49-F238E27FC236}">
                <a16:creationId xmlns:a16="http://schemas.microsoft.com/office/drawing/2014/main" id="{A33D8563-3E81-4816-A1D4-E6F5AC9C3F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98038" y="2506015"/>
            <a:ext cx="419443" cy="4194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3091AD-39B6-4DCC-BC12-4047D85692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66" y="2316470"/>
            <a:ext cx="12100234" cy="3609298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4F3555B-16BE-4BDC-AC57-A78DEA0CE90C}"/>
              </a:ext>
            </a:extLst>
          </p:cNvPr>
          <p:cNvCxnSpPr>
            <a:cxnSpLocks/>
          </p:cNvCxnSpPr>
          <p:nvPr/>
        </p:nvCxnSpPr>
        <p:spPr>
          <a:xfrm>
            <a:off x="2835561" y="2868874"/>
            <a:ext cx="65270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4568CE9-626E-4AF5-8C3F-3A0C32888985}"/>
              </a:ext>
            </a:extLst>
          </p:cNvPr>
          <p:cNvCxnSpPr>
            <a:cxnSpLocks/>
          </p:cNvCxnSpPr>
          <p:nvPr/>
        </p:nvCxnSpPr>
        <p:spPr>
          <a:xfrm>
            <a:off x="1377668" y="3565560"/>
            <a:ext cx="88493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6E9F9F2-18FC-4048-A78A-F24687D6D20F}"/>
              </a:ext>
            </a:extLst>
          </p:cNvPr>
          <p:cNvCxnSpPr>
            <a:cxnSpLocks/>
          </p:cNvCxnSpPr>
          <p:nvPr/>
        </p:nvCxnSpPr>
        <p:spPr>
          <a:xfrm>
            <a:off x="3609721" y="3556647"/>
            <a:ext cx="20754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2D2EDB9-AE41-4D51-8BBE-113E49113CE1}"/>
              </a:ext>
            </a:extLst>
          </p:cNvPr>
          <p:cNvCxnSpPr>
            <a:cxnSpLocks/>
          </p:cNvCxnSpPr>
          <p:nvPr/>
        </p:nvCxnSpPr>
        <p:spPr>
          <a:xfrm>
            <a:off x="2383175" y="3565560"/>
            <a:ext cx="66569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681E977-D2B0-44E3-8EAB-39D597846036}"/>
              </a:ext>
            </a:extLst>
          </p:cNvPr>
          <p:cNvCxnSpPr>
            <a:cxnSpLocks/>
          </p:cNvCxnSpPr>
          <p:nvPr/>
        </p:nvCxnSpPr>
        <p:spPr>
          <a:xfrm>
            <a:off x="1377668" y="4609449"/>
            <a:ext cx="47715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4287A6C-6CB7-4CE3-9C55-10C71B935D25}"/>
              </a:ext>
            </a:extLst>
          </p:cNvPr>
          <p:cNvCxnSpPr>
            <a:cxnSpLocks/>
          </p:cNvCxnSpPr>
          <p:nvPr/>
        </p:nvCxnSpPr>
        <p:spPr>
          <a:xfrm>
            <a:off x="4833105" y="4609449"/>
            <a:ext cx="54236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7A6AC4E-1760-421B-8AC3-59D00C9D3748}"/>
              </a:ext>
            </a:extLst>
          </p:cNvPr>
          <p:cNvCxnSpPr>
            <a:cxnSpLocks/>
          </p:cNvCxnSpPr>
          <p:nvPr/>
        </p:nvCxnSpPr>
        <p:spPr>
          <a:xfrm>
            <a:off x="6235444" y="4609449"/>
            <a:ext cx="215729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85E65A7-A6D4-4438-885F-81EC795124EC}"/>
              </a:ext>
            </a:extLst>
          </p:cNvPr>
          <p:cNvCxnSpPr>
            <a:cxnSpLocks/>
          </p:cNvCxnSpPr>
          <p:nvPr/>
        </p:nvCxnSpPr>
        <p:spPr>
          <a:xfrm>
            <a:off x="1348640" y="5159284"/>
            <a:ext cx="136252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44EE1C28-E7FF-4736-B448-85EFE4E2B61E}"/>
              </a:ext>
            </a:extLst>
          </p:cNvPr>
          <p:cNvCxnSpPr>
            <a:cxnSpLocks/>
          </p:cNvCxnSpPr>
          <p:nvPr/>
        </p:nvCxnSpPr>
        <p:spPr>
          <a:xfrm flipV="1">
            <a:off x="3372669" y="5160992"/>
            <a:ext cx="453918" cy="1280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AEB2B04-C480-4920-8A79-C5DFBE51D6CE}"/>
              </a:ext>
            </a:extLst>
          </p:cNvPr>
          <p:cNvCxnSpPr>
            <a:cxnSpLocks/>
          </p:cNvCxnSpPr>
          <p:nvPr/>
        </p:nvCxnSpPr>
        <p:spPr>
          <a:xfrm>
            <a:off x="6141883" y="5159591"/>
            <a:ext cx="54236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27F0D971-C742-4247-B7D2-29DD28CE5F2A}"/>
              </a:ext>
            </a:extLst>
          </p:cNvPr>
          <p:cNvCxnSpPr>
            <a:cxnSpLocks/>
          </p:cNvCxnSpPr>
          <p:nvPr/>
        </p:nvCxnSpPr>
        <p:spPr>
          <a:xfrm flipV="1">
            <a:off x="2842961" y="5173797"/>
            <a:ext cx="453918" cy="1280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5414832B-9DD7-40C0-9EC2-8F14D339422D}"/>
              </a:ext>
            </a:extLst>
          </p:cNvPr>
          <p:cNvCxnSpPr>
            <a:cxnSpLocks/>
          </p:cNvCxnSpPr>
          <p:nvPr/>
        </p:nvCxnSpPr>
        <p:spPr>
          <a:xfrm>
            <a:off x="1370411" y="5683506"/>
            <a:ext cx="131898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D0F81E84-F645-485D-8A45-E65375192C0E}"/>
              </a:ext>
            </a:extLst>
          </p:cNvPr>
          <p:cNvCxnSpPr>
            <a:cxnSpLocks/>
          </p:cNvCxnSpPr>
          <p:nvPr/>
        </p:nvCxnSpPr>
        <p:spPr>
          <a:xfrm>
            <a:off x="3416682" y="5683506"/>
            <a:ext cx="58772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18D9DB40-98FB-488A-B289-0CC51A7DDF98}"/>
              </a:ext>
            </a:extLst>
          </p:cNvPr>
          <p:cNvCxnSpPr>
            <a:cxnSpLocks/>
          </p:cNvCxnSpPr>
          <p:nvPr/>
        </p:nvCxnSpPr>
        <p:spPr>
          <a:xfrm>
            <a:off x="6325289" y="5696312"/>
            <a:ext cx="54236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70EB8F4-5DAC-4D4E-B0B7-B7768251FCC5}"/>
              </a:ext>
            </a:extLst>
          </p:cNvPr>
          <p:cNvCxnSpPr>
            <a:cxnSpLocks/>
          </p:cNvCxnSpPr>
          <p:nvPr/>
        </p:nvCxnSpPr>
        <p:spPr>
          <a:xfrm>
            <a:off x="6991492" y="5683506"/>
            <a:ext cx="127725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E8C40252-07AC-4BED-B4C7-091D152E6154}"/>
              </a:ext>
            </a:extLst>
          </p:cNvPr>
          <p:cNvCxnSpPr>
            <a:cxnSpLocks/>
          </p:cNvCxnSpPr>
          <p:nvPr/>
        </p:nvCxnSpPr>
        <p:spPr>
          <a:xfrm>
            <a:off x="4154579" y="5696312"/>
            <a:ext cx="200789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F5E0BD4-60EB-4692-BD58-151E17D4DD6A}"/>
              </a:ext>
            </a:extLst>
          </p:cNvPr>
          <p:cNvCxnSpPr>
            <a:cxnSpLocks/>
          </p:cNvCxnSpPr>
          <p:nvPr/>
        </p:nvCxnSpPr>
        <p:spPr>
          <a:xfrm>
            <a:off x="1542982" y="2868874"/>
            <a:ext cx="65270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DD71326-5C76-465C-B872-86696F0DA9CD}"/>
              </a:ext>
            </a:extLst>
          </p:cNvPr>
          <p:cNvCxnSpPr>
            <a:cxnSpLocks/>
          </p:cNvCxnSpPr>
          <p:nvPr/>
        </p:nvCxnSpPr>
        <p:spPr>
          <a:xfrm>
            <a:off x="3700041" y="2868874"/>
            <a:ext cx="154636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37B788C-2655-4254-B64C-F26C2BC46EE1}"/>
              </a:ext>
            </a:extLst>
          </p:cNvPr>
          <p:cNvCxnSpPr>
            <a:cxnSpLocks/>
          </p:cNvCxnSpPr>
          <p:nvPr/>
        </p:nvCxnSpPr>
        <p:spPr>
          <a:xfrm>
            <a:off x="1348640" y="4102588"/>
            <a:ext cx="136252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E612BED-686B-4F6F-A639-4A482CDF3AC6}"/>
              </a:ext>
            </a:extLst>
          </p:cNvPr>
          <p:cNvCxnSpPr>
            <a:cxnSpLocks/>
          </p:cNvCxnSpPr>
          <p:nvPr/>
        </p:nvCxnSpPr>
        <p:spPr>
          <a:xfrm>
            <a:off x="3384159" y="4102019"/>
            <a:ext cx="4539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9B7E742-0D45-4D74-A2D7-F3CF459722CD}"/>
              </a:ext>
            </a:extLst>
          </p:cNvPr>
          <p:cNvCxnSpPr>
            <a:cxnSpLocks/>
          </p:cNvCxnSpPr>
          <p:nvPr/>
        </p:nvCxnSpPr>
        <p:spPr>
          <a:xfrm>
            <a:off x="4660027" y="4101449"/>
            <a:ext cx="6883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7F87514-1040-49F4-A363-217B793BB64A}"/>
              </a:ext>
            </a:extLst>
          </p:cNvPr>
          <p:cNvCxnSpPr>
            <a:cxnSpLocks/>
          </p:cNvCxnSpPr>
          <p:nvPr/>
        </p:nvCxnSpPr>
        <p:spPr>
          <a:xfrm>
            <a:off x="6098330" y="4101449"/>
            <a:ext cx="4539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F7903F59-EDB8-460E-A9D1-0FC9C819D4B8}"/>
              </a:ext>
            </a:extLst>
          </p:cNvPr>
          <p:cNvCxnSpPr>
            <a:cxnSpLocks/>
          </p:cNvCxnSpPr>
          <p:nvPr/>
        </p:nvCxnSpPr>
        <p:spPr>
          <a:xfrm>
            <a:off x="2262604" y="4609449"/>
            <a:ext cx="239742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9B7E742-0D45-4D74-A2D7-F3CF459722CD}"/>
              </a:ext>
            </a:extLst>
          </p:cNvPr>
          <p:cNvCxnSpPr>
            <a:cxnSpLocks/>
          </p:cNvCxnSpPr>
          <p:nvPr/>
        </p:nvCxnSpPr>
        <p:spPr>
          <a:xfrm>
            <a:off x="4687121" y="5145933"/>
            <a:ext cx="6883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27F0D971-C742-4247-B7D2-29DD28CE5F2A}"/>
              </a:ext>
            </a:extLst>
          </p:cNvPr>
          <p:cNvCxnSpPr>
            <a:cxnSpLocks/>
          </p:cNvCxnSpPr>
          <p:nvPr/>
        </p:nvCxnSpPr>
        <p:spPr>
          <a:xfrm flipV="1">
            <a:off x="2859181" y="4094641"/>
            <a:ext cx="453918" cy="1280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2549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7158" y="1040175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and circle True or False.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FIRST TIME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A892FD-6C54-4E44-9DDF-736C11E821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33" y="1869371"/>
            <a:ext cx="12048767" cy="323965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09D0BB7-4A2A-465C-AEF8-C02EF79803A7}"/>
              </a:ext>
            </a:extLst>
          </p:cNvPr>
          <p:cNvSpPr txBox="1"/>
          <p:nvPr/>
        </p:nvSpPr>
        <p:spPr>
          <a:xfrm>
            <a:off x="3302192" y="5556215"/>
            <a:ext cx="60479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WHAT ARE YOUR ANWERS?</a:t>
            </a:r>
            <a:endParaRPr lang="en-US" sz="2800" dirty="0"/>
          </a:p>
        </p:txBody>
      </p:sp>
      <p:pic>
        <p:nvPicPr>
          <p:cNvPr id="7" name="CD2-TRACK 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1337" y="5438993"/>
            <a:ext cx="757664" cy="75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001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14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7158" y="1040175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again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SECOND TIME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A892FD-6C54-4E44-9DDF-736C11E821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33" y="1869371"/>
            <a:ext cx="12048767" cy="323965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D373749-DAF4-479B-9F55-2B0EA5FF7D84}"/>
              </a:ext>
            </a:extLst>
          </p:cNvPr>
          <p:cNvSpPr/>
          <p:nvPr/>
        </p:nvSpPr>
        <p:spPr>
          <a:xfrm>
            <a:off x="10290628" y="2055583"/>
            <a:ext cx="841829" cy="5650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28F20AE-73C9-40C5-A5DE-C7339FA2F005}"/>
              </a:ext>
            </a:extLst>
          </p:cNvPr>
          <p:cNvSpPr/>
          <p:nvPr/>
        </p:nvSpPr>
        <p:spPr>
          <a:xfrm>
            <a:off x="11016342" y="2620673"/>
            <a:ext cx="841829" cy="5650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E082058-0A2D-45CF-9DB4-89BF2B1FC067}"/>
              </a:ext>
            </a:extLst>
          </p:cNvPr>
          <p:cNvSpPr/>
          <p:nvPr/>
        </p:nvSpPr>
        <p:spPr>
          <a:xfrm>
            <a:off x="10254342" y="3185763"/>
            <a:ext cx="841829" cy="5650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B405C3D-10FE-45D6-9E3A-D9218D1CEF14}"/>
              </a:ext>
            </a:extLst>
          </p:cNvPr>
          <p:cNvSpPr/>
          <p:nvPr/>
        </p:nvSpPr>
        <p:spPr>
          <a:xfrm>
            <a:off x="11016341" y="3750853"/>
            <a:ext cx="841829" cy="5650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C11D0C2-FB01-41D2-8FEF-53B1D1844408}"/>
              </a:ext>
            </a:extLst>
          </p:cNvPr>
          <p:cNvSpPr/>
          <p:nvPr/>
        </p:nvSpPr>
        <p:spPr>
          <a:xfrm>
            <a:off x="10297885" y="4350153"/>
            <a:ext cx="841829" cy="5650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192EF9-D9EB-4945-AB6D-8ABB44C7359D}"/>
              </a:ext>
            </a:extLst>
          </p:cNvPr>
          <p:cNvSpPr txBox="1"/>
          <p:nvPr/>
        </p:nvSpPr>
        <p:spPr>
          <a:xfrm>
            <a:off x="3302192" y="5556215"/>
            <a:ext cx="52176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WHY ARE THESE ANWERS?</a:t>
            </a:r>
            <a:endParaRPr lang="en-US" sz="2800" dirty="0"/>
          </a:p>
        </p:txBody>
      </p:sp>
      <p:pic>
        <p:nvPicPr>
          <p:cNvPr id="12" name="CD2-TRACK 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5380" y="5321771"/>
            <a:ext cx="757664" cy="75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520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1140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13" grpId="0" animBg="1"/>
      <p:bldP spid="14" grpId="0" animBg="1"/>
      <p:bldP spid="15" grpId="0" animBg="1"/>
      <p:bldP spid="16" grpId="0" animBg="1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-6115697" y="-17780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677387-BF44-459C-8250-118F77207A42}"/>
              </a:ext>
            </a:extLst>
          </p:cNvPr>
          <p:cNvSpPr/>
          <p:nvPr/>
        </p:nvSpPr>
        <p:spPr>
          <a:xfrm>
            <a:off x="205274" y="1138791"/>
            <a:ext cx="6115697" cy="13849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i="1" dirty="0"/>
              <a:t>Emma: Hi, are you from Greenwood Energy?</a:t>
            </a:r>
            <a:br>
              <a:rPr lang="en-US" sz="2800" i="1" dirty="0"/>
            </a:br>
            <a:r>
              <a:rPr lang="en-US" sz="2800" i="1" dirty="0"/>
              <a:t>Michael: Yes. My name's Michael.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27328F2-7C86-4694-A6EE-06E6DAD9C7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31486" y="-1640143"/>
            <a:ext cx="5760097" cy="152061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01FF787-8E94-437C-8407-7383CD02DBE3}"/>
              </a:ext>
            </a:extLst>
          </p:cNvPr>
          <p:cNvSpPr txBox="1"/>
          <p:nvPr/>
        </p:nvSpPr>
        <p:spPr>
          <a:xfrm>
            <a:off x="-5793792" y="-2082248"/>
            <a:ext cx="136460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effectLst/>
                <a:latin typeface="FuturaStd-Book"/>
              </a:rPr>
              <a:t/>
            </a:r>
            <a:br>
              <a:rPr lang="en-US" sz="2400" b="0" i="0" dirty="0">
                <a:effectLst/>
                <a:latin typeface="FuturaStd-Book"/>
              </a:rPr>
            </a:br>
            <a:r>
              <a:rPr lang="en-US" sz="2400" b="0" i="0" dirty="0">
                <a:effectLst/>
                <a:latin typeface="FuturaStd-Book"/>
              </a:rPr>
              <a:t/>
            </a:r>
            <a:br>
              <a:rPr lang="en-US" sz="2400" b="0" i="0" dirty="0">
                <a:effectLst/>
                <a:latin typeface="FuturaStd-Book"/>
              </a:rPr>
            </a:br>
            <a:r>
              <a:rPr lang="en-US" sz="2400" b="0" i="0" dirty="0">
                <a:effectLst/>
                <a:latin typeface="FuturaStd-Book"/>
              </a:rPr>
              <a:t/>
            </a:r>
            <a:br>
              <a:rPr lang="en-US" sz="2400" b="0" i="0" dirty="0">
                <a:effectLst/>
                <a:latin typeface="FuturaStd-Book"/>
              </a:rPr>
            </a:br>
            <a:endParaRPr lang="en-US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FB928F-AA2F-4840-A94C-9838AC0B0F54}"/>
              </a:ext>
            </a:extLst>
          </p:cNvPr>
          <p:cNvSpPr txBox="1"/>
          <p:nvPr/>
        </p:nvSpPr>
        <p:spPr>
          <a:xfrm>
            <a:off x="205274" y="2640778"/>
            <a:ext cx="6021352" cy="9541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800" b="1" i="0" dirty="0">
                <a:effectLst/>
              </a:rPr>
              <a:t>1. Michael works for Greenwood Energy</a:t>
            </a:r>
            <a:r>
              <a:rPr lang="en-US" sz="2800" b="0" i="0" dirty="0">
                <a:effectLst/>
              </a:rPr>
              <a:t>. 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True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EE6C80E-C89B-428B-BA08-818C038533BA}"/>
              </a:ext>
            </a:extLst>
          </p:cNvPr>
          <p:cNvSpPr txBox="1"/>
          <p:nvPr/>
        </p:nvSpPr>
        <p:spPr>
          <a:xfrm>
            <a:off x="6410135" y="3209956"/>
            <a:ext cx="5781865" cy="9541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800" b="1" dirty="0"/>
              <a:t>2. Greenwood gets 22% of its energy </a:t>
            </a:r>
          </a:p>
          <a:p>
            <a:r>
              <a:rPr lang="en-US" sz="2800" b="1" dirty="0"/>
              <a:t>from coal. </a:t>
            </a:r>
            <a:r>
              <a:rPr lang="en-US" sz="2800" b="1" dirty="0">
                <a:solidFill>
                  <a:srgbClr val="FF0000"/>
                </a:solidFill>
              </a:rPr>
              <a:t>False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548F4D5-C918-4C2B-BEE5-AE77A39AFFD1}"/>
              </a:ext>
            </a:extLst>
          </p:cNvPr>
          <p:cNvSpPr txBox="1"/>
          <p:nvPr/>
        </p:nvSpPr>
        <p:spPr>
          <a:xfrm>
            <a:off x="205274" y="5582615"/>
            <a:ext cx="10920441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800" b="1" i="0" dirty="0">
                <a:effectLst/>
                <a:latin typeface="+mj-lt"/>
              </a:rPr>
              <a:t>3. Half of Greenwood's energy comes from renewable sources. 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+mj-lt"/>
              </a:rPr>
              <a:t>True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843576E-D0DB-428D-8A52-451B30422B6C}"/>
              </a:ext>
            </a:extLst>
          </p:cNvPr>
          <p:cNvSpPr/>
          <p:nvPr/>
        </p:nvSpPr>
        <p:spPr>
          <a:xfrm>
            <a:off x="205274" y="4517831"/>
            <a:ext cx="9567375" cy="9541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i="1" dirty="0"/>
              <a:t>Emma: How much energy does it get from renewable sources?</a:t>
            </a:r>
            <a:br>
              <a:rPr lang="en-US" sz="2800" i="1" dirty="0"/>
            </a:br>
            <a:r>
              <a:rPr lang="en-US" sz="2800" i="1" dirty="0"/>
              <a:t>Michael: Fifty percent. </a:t>
            </a:r>
            <a:endParaRPr lang="en-US" sz="2800" b="1" i="1" dirty="0">
              <a:solidFill>
                <a:srgbClr val="0070C0"/>
              </a:solidFill>
              <a:highlight>
                <a:srgbClr val="FFFF00"/>
              </a:highlight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0ADE47F-F8B4-4310-8957-7CDDC5B97F44}"/>
              </a:ext>
            </a:extLst>
          </p:cNvPr>
          <p:cNvSpPr/>
          <p:nvPr/>
        </p:nvSpPr>
        <p:spPr>
          <a:xfrm>
            <a:off x="6410135" y="1301950"/>
            <a:ext cx="5781866" cy="181588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i="1" dirty="0"/>
              <a:t>Emma: How much energy does Greenwood get from coal?</a:t>
            </a:r>
            <a:br>
              <a:rPr lang="en-US" sz="2800" i="1" dirty="0"/>
            </a:br>
            <a:r>
              <a:rPr lang="en-US" sz="2800" i="1" dirty="0"/>
              <a:t>Michael: It gets sixteen percent from coal.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635DAC2-E5A9-4B47-8F0D-691C56320F4B}"/>
              </a:ext>
            </a:extLst>
          </p:cNvPr>
          <p:cNvSpPr/>
          <p:nvPr/>
        </p:nvSpPr>
        <p:spPr>
          <a:xfrm>
            <a:off x="205274" y="315205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again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THIRD TIME</a:t>
            </a:r>
          </a:p>
        </p:txBody>
      </p:sp>
      <p:pic>
        <p:nvPicPr>
          <p:cNvPr id="13" name="CD2-TRACK 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46883" y="4494507"/>
            <a:ext cx="757664" cy="75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67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40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8CCF82C-68EA-49C4-9FD8-EDFBADBBE25A}"/>
              </a:ext>
            </a:extLst>
          </p:cNvPr>
          <p:cNvSpPr/>
          <p:nvPr/>
        </p:nvSpPr>
        <p:spPr>
          <a:xfrm>
            <a:off x="706701" y="3370265"/>
            <a:ext cx="10640172" cy="9541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i="1" dirty="0">
                <a:latin typeface="+mj-lt"/>
              </a:rPr>
              <a:t>Emma: Greenwood gets fifty percent. It uses more renewable energy sources than Maple Falls.</a:t>
            </a:r>
            <a:endParaRPr lang="en-US" sz="2800" b="1" i="1" dirty="0">
              <a:solidFill>
                <a:srgbClr val="0070C0"/>
              </a:solidFill>
              <a:highlight>
                <a:srgbClr val="FFFF00"/>
              </a:highlight>
              <a:latin typeface="+mj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E342E8-67E3-490B-8906-B1563203C941}"/>
              </a:ext>
            </a:extLst>
          </p:cNvPr>
          <p:cNvSpPr txBox="1"/>
          <p:nvPr/>
        </p:nvSpPr>
        <p:spPr>
          <a:xfrm>
            <a:off x="706701" y="1928116"/>
            <a:ext cx="9370854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800" b="1" i="0" dirty="0">
                <a:effectLst/>
              </a:rPr>
              <a:t>4. Maple Falls gets 16% of its energy from coal. 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False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9F196F2-6E6F-4EEE-A897-78B871A8967A}"/>
              </a:ext>
            </a:extLst>
          </p:cNvPr>
          <p:cNvSpPr txBox="1"/>
          <p:nvPr/>
        </p:nvSpPr>
        <p:spPr>
          <a:xfrm>
            <a:off x="706701" y="4562899"/>
            <a:ext cx="10640172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800" b="1" i="0" dirty="0">
                <a:effectLst/>
                <a:latin typeface="+mj-lt"/>
              </a:rPr>
              <a:t>5. Greenwood uses more renewable energy than Maple Falls. 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+mj-lt"/>
              </a:rPr>
              <a:t>True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1ACBD78-3208-4E46-8D70-3A6E9E4AC0AC}"/>
              </a:ext>
            </a:extLst>
          </p:cNvPr>
          <p:cNvSpPr/>
          <p:nvPr/>
        </p:nvSpPr>
        <p:spPr>
          <a:xfrm>
            <a:off x="706701" y="735482"/>
            <a:ext cx="9370854" cy="9541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i="1" dirty="0">
                <a:latin typeface="+mj-lt"/>
              </a:rPr>
              <a:t>James: How much energy does Maple Falls get from coal?</a:t>
            </a:r>
            <a:br>
              <a:rPr lang="en-US" sz="2800" i="1" dirty="0">
                <a:latin typeface="+mj-lt"/>
              </a:rPr>
            </a:br>
            <a:r>
              <a:rPr lang="en-US" sz="2800" i="1" dirty="0">
                <a:latin typeface="+mj-lt"/>
              </a:rPr>
              <a:t>Ann: Sixty percent.</a:t>
            </a:r>
          </a:p>
        </p:txBody>
      </p:sp>
      <p:pic>
        <p:nvPicPr>
          <p:cNvPr id="7" name="CD2-TRACK 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68041" y="1212535"/>
            <a:ext cx="757664" cy="75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87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4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7116" y="1276205"/>
            <a:ext cx="1115008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>
                <a:latin typeface="+mj-lt"/>
              </a:rPr>
              <a:t>Michael: Yes. My name's Michael. How can I help you?</a:t>
            </a:r>
          </a:p>
          <a:p>
            <a:r>
              <a:rPr lang="en-US" sz="3200" i="1" dirty="0">
                <a:latin typeface="+mj-lt"/>
              </a:rPr>
              <a:t>Emma: How much energy does Greenwood get from coal?</a:t>
            </a:r>
          </a:p>
          <a:p>
            <a:r>
              <a:rPr lang="en-US" sz="3200" i="1" dirty="0">
                <a:latin typeface="+mj-lt"/>
              </a:rPr>
              <a:t>Michael: It gets sixteen percent from coal.</a:t>
            </a:r>
          </a:p>
          <a:p>
            <a:r>
              <a:rPr lang="en-US" sz="3200" i="1" dirty="0">
                <a:latin typeface="+mj-lt"/>
              </a:rPr>
              <a:t>Emma: Did you say sixty or sixteen?</a:t>
            </a:r>
          </a:p>
          <a:p>
            <a:r>
              <a:rPr lang="en-US" sz="3200" i="1" dirty="0">
                <a:latin typeface="+mj-lt"/>
              </a:rPr>
              <a:t>Michael: Sixteen percent.</a:t>
            </a:r>
          </a:p>
          <a:p>
            <a:r>
              <a:rPr lang="en-US" sz="3200" i="1" dirty="0">
                <a:latin typeface="+mj-lt"/>
              </a:rPr>
              <a:t>Emma: How much energy does it get from renewable sources?</a:t>
            </a:r>
          </a:p>
          <a:p>
            <a:r>
              <a:rPr lang="en-US" sz="3200" i="1" dirty="0">
                <a:latin typeface="+mj-lt"/>
              </a:rPr>
              <a:t>Michael: Fifty percent. We use lots of wind power.</a:t>
            </a:r>
          </a:p>
          <a:p>
            <a:r>
              <a:rPr lang="en-US" sz="3200" i="1" dirty="0">
                <a:latin typeface="+mj-lt"/>
              </a:rPr>
              <a:t>Emma: OK. Thank you.</a:t>
            </a:r>
          </a:p>
          <a:p>
            <a:r>
              <a:rPr lang="en-US" sz="3200" i="1" dirty="0">
                <a:latin typeface="+mj-lt"/>
              </a:rPr>
              <a:t>Michael: You're welcome.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Audio - Scripts</a:t>
            </a:r>
          </a:p>
        </p:txBody>
      </p:sp>
      <p:sp>
        <p:nvSpPr>
          <p:cNvPr id="4" name="Rectangle 3"/>
          <p:cNvSpPr/>
          <p:nvPr/>
        </p:nvSpPr>
        <p:spPr>
          <a:xfrm>
            <a:off x="2425960" y="457200"/>
            <a:ext cx="9588760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Practice the conversation with a partner.</a:t>
            </a:r>
          </a:p>
        </p:txBody>
      </p:sp>
    </p:spTree>
    <p:extLst>
      <p:ext uri="{BB962C8B-B14F-4D97-AF65-F5344CB8AC3E}">
        <p14:creationId xmlns:p14="http://schemas.microsoft.com/office/powerpoint/2010/main" val="321274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9485" y="883350"/>
            <a:ext cx="11952515" cy="61247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700" i="1" dirty="0">
                <a:latin typeface="+mj-lt"/>
              </a:rPr>
              <a:t>James: Hi, are you Ann from Maple Falls Energy?</a:t>
            </a:r>
          </a:p>
          <a:p>
            <a:r>
              <a:rPr lang="en-US" sz="2700" i="1" dirty="0">
                <a:latin typeface="+mj-lt"/>
              </a:rPr>
              <a:t>Ann: Yes.</a:t>
            </a:r>
          </a:p>
          <a:p>
            <a:r>
              <a:rPr lang="en-US" sz="2700" i="1" dirty="0">
                <a:latin typeface="+mj-lt"/>
              </a:rPr>
              <a:t>James: Can I ask you some questions?</a:t>
            </a:r>
          </a:p>
          <a:p>
            <a:r>
              <a:rPr lang="en-US" sz="2700" i="1" dirty="0">
                <a:latin typeface="+mj-lt"/>
              </a:rPr>
              <a:t>Ann: OK.</a:t>
            </a:r>
          </a:p>
          <a:p>
            <a:r>
              <a:rPr lang="en-US" sz="2700" i="1" dirty="0">
                <a:latin typeface="+mj-lt"/>
              </a:rPr>
              <a:t>James: How much energy does Maple Falls get from coal?</a:t>
            </a:r>
          </a:p>
          <a:p>
            <a:r>
              <a:rPr lang="en-US" sz="2700" i="1" dirty="0">
                <a:latin typeface="+mj-lt"/>
              </a:rPr>
              <a:t>Ann: Sixty percent.</a:t>
            </a:r>
          </a:p>
          <a:p>
            <a:r>
              <a:rPr lang="en-US" sz="2700" i="1" dirty="0">
                <a:latin typeface="+mj-lt"/>
              </a:rPr>
              <a:t>James: How much energy does it get from wind power?</a:t>
            </a:r>
          </a:p>
          <a:p>
            <a:r>
              <a:rPr lang="en-US" sz="2700" i="1" dirty="0">
                <a:latin typeface="+mj-lt"/>
              </a:rPr>
              <a:t>Ann: Just under three percent.</a:t>
            </a:r>
          </a:p>
          <a:p>
            <a:r>
              <a:rPr lang="en-US" sz="2700" i="1" dirty="0">
                <a:latin typeface="+mj-lt"/>
              </a:rPr>
              <a:t>James: Thank you.</a:t>
            </a:r>
          </a:p>
          <a:p>
            <a:r>
              <a:rPr lang="en-US" sz="2700" i="1" dirty="0">
                <a:latin typeface="+mj-lt"/>
              </a:rPr>
              <a:t>James: Hey Emma, Maple Falls gets less than three percent of its energy from renewable sources.</a:t>
            </a:r>
          </a:p>
          <a:p>
            <a:r>
              <a:rPr lang="en-US" sz="2700" i="1" dirty="0">
                <a:latin typeface="+mj-lt"/>
              </a:rPr>
              <a:t>Emma: Greenwood gets fifty percent. It uses more renewable energy sources than Maple Falls.</a:t>
            </a:r>
          </a:p>
          <a:p>
            <a:r>
              <a:rPr lang="en-US" sz="2700" i="1" dirty="0">
                <a:latin typeface="+mj-lt"/>
              </a:rPr>
              <a:t>James: So, Greenwood is greener than Maple Falls.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5274" y="401214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Audio - Scripts</a:t>
            </a:r>
          </a:p>
        </p:txBody>
      </p:sp>
      <p:sp>
        <p:nvSpPr>
          <p:cNvPr id="4" name="Rectangle 3"/>
          <p:cNvSpPr/>
          <p:nvPr/>
        </p:nvSpPr>
        <p:spPr>
          <a:xfrm>
            <a:off x="2425960" y="373222"/>
            <a:ext cx="9588760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Practice the conversation with a partner.</a:t>
            </a:r>
          </a:p>
        </p:txBody>
      </p:sp>
    </p:spTree>
    <p:extLst>
      <p:ext uri="{BB962C8B-B14F-4D97-AF65-F5344CB8AC3E}">
        <p14:creationId xmlns:p14="http://schemas.microsoft.com/office/powerpoint/2010/main" val="344553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15945" y="195590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182" y="401737"/>
            <a:ext cx="2622635" cy="167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6305883" y="2090011"/>
            <a:ext cx="5345489" cy="3387598"/>
          </a:xfrm>
          <a:prstGeom prst="wedgeRoundRectCallout">
            <a:avLst>
              <a:gd name="adj1" fmla="val 44748"/>
              <a:gd name="adj2" fmla="val 61828"/>
              <a:gd name="adj3" fmla="val 16667"/>
            </a:avLst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1" dirty="0">
                <a:solidFill>
                  <a:srgbClr val="0070C0"/>
                </a:solidFill>
              </a:rPr>
              <a:t>What sources of energy does your country use?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Do you think it uses more non-renewable or</a:t>
            </a:r>
            <a:br>
              <a:rPr lang="en-US" sz="3600" i="1" dirty="0">
                <a:solidFill>
                  <a:srgbClr val="0070C0"/>
                </a:solidFill>
              </a:rPr>
            </a:br>
            <a:r>
              <a:rPr lang="en-US" sz="3600" i="1" dirty="0">
                <a:solidFill>
                  <a:srgbClr val="0070C0"/>
                </a:solidFill>
              </a:rPr>
              <a:t>renewable energy?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7000" y="457200"/>
            <a:ext cx="1813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Post - listening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989A7C-80A5-4FA5-82CC-A16734D90C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316"/>
          <a:stretch/>
        </p:blipFill>
        <p:spPr>
          <a:xfrm>
            <a:off x="246168" y="1272463"/>
            <a:ext cx="5823396" cy="3038410"/>
          </a:xfrm>
          <a:prstGeom prst="rect">
            <a:avLst/>
          </a:prstGeom>
        </p:spPr>
      </p:pic>
      <p:pic>
        <p:nvPicPr>
          <p:cNvPr id="3" name="CD2-TRACK 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15945" y="4611093"/>
            <a:ext cx="866516" cy="86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13076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2433" y="1058835"/>
            <a:ext cx="10547738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Write 5 sentences about what sources of energy your country use. Use the information from Listening Task c.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Use the structures:</a:t>
            </a:r>
          </a:p>
          <a:p>
            <a:pPr lvl="1"/>
            <a:r>
              <a:rPr lang="en-US" sz="3600" i="1" dirty="0">
                <a:solidFill>
                  <a:schemeClr val="accent6">
                    <a:lumMod val="75000"/>
                  </a:schemeClr>
                </a:solidFill>
              </a:rPr>
              <a:t>My country / Vietnam </a:t>
            </a:r>
            <a:r>
              <a:rPr lang="en-US" sz="3600" i="1" dirty="0">
                <a:solidFill>
                  <a:srgbClr val="0070C0"/>
                </a:solidFill>
              </a:rPr>
              <a:t>gets … of its energy from … .</a:t>
            </a:r>
          </a:p>
          <a:p>
            <a:pPr lvl="1"/>
            <a:r>
              <a:rPr lang="en-US" sz="3600" i="1" dirty="0">
                <a:solidFill>
                  <a:schemeClr val="accent6">
                    <a:lumMod val="75000"/>
                  </a:schemeClr>
                </a:solidFill>
              </a:rPr>
              <a:t>Half</a:t>
            </a:r>
            <a:r>
              <a:rPr lang="en-US" sz="3600" i="1" dirty="0">
                <a:solidFill>
                  <a:srgbClr val="0070C0"/>
                </a:solidFill>
              </a:rPr>
              <a:t> of </a:t>
            </a:r>
            <a:r>
              <a:rPr lang="en-US" sz="3600" i="1" dirty="0">
                <a:solidFill>
                  <a:schemeClr val="accent6">
                    <a:lumMod val="75000"/>
                  </a:schemeClr>
                </a:solidFill>
              </a:rPr>
              <a:t>my country’s </a:t>
            </a:r>
            <a:r>
              <a:rPr lang="en-US" sz="3600" i="1" dirty="0">
                <a:solidFill>
                  <a:srgbClr val="0070C0"/>
                </a:solidFill>
              </a:rPr>
              <a:t>energy comes from … .</a:t>
            </a:r>
          </a:p>
          <a:p>
            <a:pPr lvl="1"/>
            <a:r>
              <a:rPr lang="en-US" sz="3600" i="1" dirty="0">
                <a:solidFill>
                  <a:schemeClr val="accent6">
                    <a:lumMod val="75000"/>
                  </a:schemeClr>
                </a:solidFill>
              </a:rPr>
              <a:t>It</a:t>
            </a:r>
            <a:r>
              <a:rPr lang="en-US" sz="3600" i="1" dirty="0">
                <a:solidFill>
                  <a:srgbClr val="0070C0"/>
                </a:solidFill>
              </a:rPr>
              <a:t> uses </a:t>
            </a:r>
            <a:r>
              <a:rPr lang="en-US" sz="3600" i="1" dirty="0">
                <a:solidFill>
                  <a:schemeClr val="accent6">
                    <a:lumMod val="75000"/>
                  </a:schemeClr>
                </a:solidFill>
              </a:rPr>
              <a:t>more/less </a:t>
            </a:r>
            <a:r>
              <a:rPr lang="en-US" sz="3600" i="1" dirty="0">
                <a:solidFill>
                  <a:srgbClr val="0070C0"/>
                </a:solidFill>
              </a:rPr>
              <a:t>… than …</a:t>
            </a: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17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talk about types and sources of </a:t>
            </a:r>
            <a:r>
              <a:rPr lang="en-US" sz="3600" i="1" dirty="0" smtClean="0">
                <a:solidFill>
                  <a:srgbClr val="0070C0"/>
                </a:solidFill>
              </a:rPr>
              <a:t>energy.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ask for </a:t>
            </a:r>
            <a:r>
              <a:rPr lang="en-US" sz="3600" i="1" dirty="0" smtClean="0">
                <a:solidFill>
                  <a:srgbClr val="0070C0"/>
                </a:solidFill>
              </a:rPr>
              <a:t>clarification.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listening for main ideas and specific </a:t>
            </a:r>
            <a:r>
              <a:rPr lang="en-US" sz="3600" i="1" dirty="0" smtClean="0">
                <a:solidFill>
                  <a:srgbClr val="0070C0"/>
                </a:solidFill>
              </a:rPr>
              <a:t>information.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6179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6290391" y="960772"/>
            <a:ext cx="4345781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r>
              <a:rPr lang="en-US" sz="2400" dirty="0">
                <a:solidFill>
                  <a:srgbClr val="0070C0"/>
                </a:solidFill>
                <a:sym typeface="Wingdings" panose="05000000000000000000" pitchFamily="2" charset="2"/>
              </a:rPr>
              <a:t> </a:t>
            </a:r>
            <a:r>
              <a:rPr lang="en-US" sz="3600" i="1" dirty="0">
                <a:solidFill>
                  <a:srgbClr val="0070C0"/>
                </a:solidFill>
              </a:rPr>
              <a:t>renewable</a:t>
            </a:r>
          </a:p>
          <a:p>
            <a:r>
              <a:rPr lang="en-US" sz="2400" dirty="0">
                <a:solidFill>
                  <a:srgbClr val="0070C0"/>
                </a:solidFill>
                <a:sym typeface="Wingdings" panose="05000000000000000000" pitchFamily="2" charset="2"/>
              </a:rPr>
              <a:t> </a:t>
            </a:r>
            <a:r>
              <a:rPr lang="en-US" sz="3600" i="1" dirty="0">
                <a:solidFill>
                  <a:srgbClr val="0070C0"/>
                </a:solidFill>
              </a:rPr>
              <a:t>non-renewable</a:t>
            </a:r>
            <a:br>
              <a:rPr lang="en-US" sz="3600" i="1" dirty="0">
                <a:solidFill>
                  <a:srgbClr val="0070C0"/>
                </a:solidFill>
              </a:rPr>
            </a:br>
            <a:r>
              <a:rPr lang="en-US" sz="2400" dirty="0">
                <a:solidFill>
                  <a:srgbClr val="0070C0"/>
                </a:solidFill>
                <a:sym typeface="Wingdings" panose="05000000000000000000" pitchFamily="2" charset="2"/>
              </a:rPr>
              <a:t> </a:t>
            </a:r>
            <a:r>
              <a:rPr lang="en-US" sz="3600" i="1" dirty="0">
                <a:solidFill>
                  <a:srgbClr val="0070C0"/>
                </a:solidFill>
              </a:rPr>
              <a:t>solar power</a:t>
            </a:r>
            <a:br>
              <a:rPr lang="en-US" sz="3600" i="1" dirty="0">
                <a:solidFill>
                  <a:srgbClr val="0070C0"/>
                </a:solidFill>
              </a:rPr>
            </a:br>
            <a:r>
              <a:rPr lang="en-US" sz="2400" dirty="0">
                <a:solidFill>
                  <a:srgbClr val="0070C0"/>
                </a:solidFill>
                <a:sym typeface="Wingdings" panose="05000000000000000000" pitchFamily="2" charset="2"/>
              </a:rPr>
              <a:t> </a:t>
            </a:r>
            <a:r>
              <a:rPr lang="en-US" sz="3600" i="1" dirty="0">
                <a:solidFill>
                  <a:srgbClr val="0070C0"/>
                </a:solidFill>
              </a:rPr>
              <a:t>wind power</a:t>
            </a:r>
            <a:br>
              <a:rPr lang="en-US" sz="3600" i="1" dirty="0">
                <a:solidFill>
                  <a:srgbClr val="0070C0"/>
                </a:solidFill>
              </a:rPr>
            </a:br>
            <a:r>
              <a:rPr lang="en-US" sz="2400" dirty="0">
                <a:solidFill>
                  <a:srgbClr val="0070C0"/>
                </a:solidFill>
                <a:sym typeface="Wingdings" panose="05000000000000000000" pitchFamily="2" charset="2"/>
              </a:rPr>
              <a:t> </a:t>
            </a:r>
            <a:r>
              <a:rPr lang="en-US" sz="3600" i="1" dirty="0">
                <a:solidFill>
                  <a:srgbClr val="0070C0"/>
                </a:solidFill>
              </a:rPr>
              <a:t>oil</a:t>
            </a:r>
            <a:br>
              <a:rPr lang="en-US" sz="3600" i="1" dirty="0">
                <a:solidFill>
                  <a:srgbClr val="0070C0"/>
                </a:solidFill>
              </a:rPr>
            </a:br>
            <a:r>
              <a:rPr lang="en-US" sz="2400" dirty="0">
                <a:solidFill>
                  <a:srgbClr val="0070C0"/>
                </a:solidFill>
                <a:sym typeface="Wingdings" panose="05000000000000000000" pitchFamily="2" charset="2"/>
              </a:rPr>
              <a:t> </a:t>
            </a:r>
            <a:r>
              <a:rPr lang="en-US" sz="3600" i="1" dirty="0">
                <a:solidFill>
                  <a:srgbClr val="0070C0"/>
                </a:solidFill>
              </a:rPr>
              <a:t>coal</a:t>
            </a:r>
            <a:br>
              <a:rPr lang="en-US" sz="3600" i="1" dirty="0">
                <a:solidFill>
                  <a:srgbClr val="0070C0"/>
                </a:solidFill>
              </a:rPr>
            </a:br>
            <a:r>
              <a:rPr lang="en-US" sz="2400" dirty="0">
                <a:solidFill>
                  <a:srgbClr val="0070C0"/>
                </a:solidFill>
                <a:sym typeface="Wingdings" panose="05000000000000000000" pitchFamily="2" charset="2"/>
              </a:rPr>
              <a:t> </a:t>
            </a:r>
            <a:r>
              <a:rPr lang="en-US" sz="3600" i="1" dirty="0">
                <a:solidFill>
                  <a:srgbClr val="0070C0"/>
                </a:solidFill>
              </a:rPr>
              <a:t>natural gas</a:t>
            </a:r>
            <a:br>
              <a:rPr lang="en-US" sz="3600" i="1" dirty="0">
                <a:solidFill>
                  <a:srgbClr val="0070C0"/>
                </a:solidFill>
              </a:rPr>
            </a:br>
            <a:r>
              <a:rPr lang="en-US" sz="2400" dirty="0">
                <a:solidFill>
                  <a:srgbClr val="0070C0"/>
                </a:solidFill>
                <a:sym typeface="Wingdings" panose="05000000000000000000" pitchFamily="2" charset="2"/>
              </a:rPr>
              <a:t> </a:t>
            </a:r>
            <a:r>
              <a:rPr lang="en-US" sz="3600" i="1" dirty="0">
                <a:solidFill>
                  <a:srgbClr val="0070C0"/>
                </a:solidFill>
              </a:rPr>
              <a:t>hydropower </a:t>
            </a: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329016" y="1867400"/>
            <a:ext cx="10267239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Listening: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Listening for main ideas and specific information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Speaking: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Talking about types and sources of energy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Asking for clarification</a:t>
            </a:r>
          </a:p>
        </p:txBody>
      </p:sp>
    </p:spTree>
    <p:extLst>
      <p:ext uri="{BB962C8B-B14F-4D97-AF65-F5344CB8AC3E}">
        <p14:creationId xmlns:p14="http://schemas.microsoft.com/office/powerpoint/2010/main" val="28296872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968088" y="1743740"/>
            <a:ext cx="10725150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Learn by heart vocabularies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Listening exercise on page 56 </a:t>
            </a:r>
            <a:r>
              <a:rPr lang="en-US" sz="3600" i="1" dirty="0" smtClean="0">
                <a:solidFill>
                  <a:srgbClr val="0070C0"/>
                </a:solidFill>
              </a:rPr>
              <a:t>WB.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on page </a:t>
            </a:r>
            <a:r>
              <a:rPr lang="en-US" sz="3600" i="1" dirty="0" smtClean="0">
                <a:solidFill>
                  <a:srgbClr val="0070C0"/>
                </a:solidFill>
              </a:rPr>
              <a:t>58.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77 SB</a:t>
            </a:r>
            <a:r>
              <a:rPr lang="en-US" sz="3600" i="1" dirty="0" smtClean="0">
                <a:solidFill>
                  <a:srgbClr val="0070C0"/>
                </a:solidFill>
              </a:rPr>
              <a:t>)</a:t>
            </a: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</a:t>
            </a:r>
            <a:r>
              <a:rPr lang="en-US" sz="3600" b="1" i="1" dirty="0" smtClean="0">
                <a:solidFill>
                  <a:srgbClr val="0070C0"/>
                </a:solidFill>
              </a:rPr>
              <a:t>App </a:t>
            </a:r>
            <a:r>
              <a:rPr lang="en-US" sz="3600" i="1" dirty="0" smtClean="0">
                <a:solidFill>
                  <a:srgbClr val="0070C0"/>
                </a:solidFill>
              </a:rPr>
              <a:t>on</a:t>
            </a:r>
            <a:r>
              <a:rPr lang="en-US" sz="3600" b="1" i="1" dirty="0" smtClean="0">
                <a:solidFill>
                  <a:srgbClr val="0070C0"/>
                </a:solidFill>
              </a:rPr>
              <a:t> </a:t>
            </a:r>
            <a:r>
              <a:rPr lang="en-US" sz="3600" b="1" i="1" dirty="0" smtClean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 smtClean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7" y="355460"/>
            <a:ext cx="8958016" cy="59333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597FC4-A1EB-4B8C-B8F7-6A93B08EA6D2}"/>
              </a:ext>
            </a:extLst>
          </p:cNvPr>
          <p:cNvSpPr/>
          <p:nvPr/>
        </p:nvSpPr>
        <p:spPr>
          <a:xfrm>
            <a:off x="8561294" y="889843"/>
            <a:ext cx="3711388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New words</a:t>
            </a:r>
          </a:p>
          <a:p>
            <a:r>
              <a:rPr lang="en-US" sz="2400" dirty="0">
                <a:solidFill>
                  <a:srgbClr val="0070C0"/>
                </a:solidFill>
                <a:sym typeface="Wingdings" panose="05000000000000000000" pitchFamily="2" charset="2"/>
              </a:rPr>
              <a:t> </a:t>
            </a:r>
            <a:r>
              <a:rPr lang="en-US" sz="3600" i="1" dirty="0">
                <a:solidFill>
                  <a:srgbClr val="0070C0"/>
                </a:solidFill>
              </a:rPr>
              <a:t>renewable</a:t>
            </a:r>
          </a:p>
          <a:p>
            <a:r>
              <a:rPr lang="en-US" sz="2400" dirty="0">
                <a:solidFill>
                  <a:srgbClr val="0070C0"/>
                </a:solidFill>
                <a:sym typeface="Wingdings" panose="05000000000000000000" pitchFamily="2" charset="2"/>
              </a:rPr>
              <a:t> </a:t>
            </a:r>
            <a:r>
              <a:rPr lang="en-US" sz="3600" i="1" dirty="0">
                <a:solidFill>
                  <a:srgbClr val="0070C0"/>
                </a:solidFill>
              </a:rPr>
              <a:t>non-renewable</a:t>
            </a:r>
            <a:br>
              <a:rPr lang="en-US" sz="3600" i="1" dirty="0">
                <a:solidFill>
                  <a:srgbClr val="0070C0"/>
                </a:solidFill>
              </a:rPr>
            </a:br>
            <a:r>
              <a:rPr lang="en-US" sz="2400" dirty="0">
                <a:solidFill>
                  <a:srgbClr val="0070C0"/>
                </a:solidFill>
                <a:sym typeface="Wingdings" panose="05000000000000000000" pitchFamily="2" charset="2"/>
              </a:rPr>
              <a:t> </a:t>
            </a:r>
            <a:r>
              <a:rPr lang="en-US" sz="3600" i="1" dirty="0">
                <a:solidFill>
                  <a:srgbClr val="0070C0"/>
                </a:solidFill>
              </a:rPr>
              <a:t>solar power</a:t>
            </a:r>
            <a:br>
              <a:rPr lang="en-US" sz="3600" i="1" dirty="0">
                <a:solidFill>
                  <a:srgbClr val="0070C0"/>
                </a:solidFill>
              </a:rPr>
            </a:br>
            <a:r>
              <a:rPr lang="en-US" sz="2400" dirty="0">
                <a:solidFill>
                  <a:srgbClr val="0070C0"/>
                </a:solidFill>
                <a:sym typeface="Wingdings" panose="05000000000000000000" pitchFamily="2" charset="2"/>
              </a:rPr>
              <a:t> </a:t>
            </a:r>
            <a:r>
              <a:rPr lang="en-US" sz="3600" i="1" dirty="0">
                <a:solidFill>
                  <a:srgbClr val="0070C0"/>
                </a:solidFill>
              </a:rPr>
              <a:t>wind power</a:t>
            </a:r>
            <a:br>
              <a:rPr lang="en-US" sz="3600" i="1" dirty="0">
                <a:solidFill>
                  <a:srgbClr val="0070C0"/>
                </a:solidFill>
              </a:rPr>
            </a:br>
            <a:r>
              <a:rPr lang="en-US" sz="2400" dirty="0">
                <a:solidFill>
                  <a:srgbClr val="0070C0"/>
                </a:solidFill>
                <a:sym typeface="Wingdings" panose="05000000000000000000" pitchFamily="2" charset="2"/>
              </a:rPr>
              <a:t> </a:t>
            </a:r>
            <a:r>
              <a:rPr lang="en-US" sz="3600" i="1" dirty="0">
                <a:solidFill>
                  <a:srgbClr val="0070C0"/>
                </a:solidFill>
              </a:rPr>
              <a:t>oil</a:t>
            </a:r>
            <a:br>
              <a:rPr lang="en-US" sz="3600" i="1" dirty="0">
                <a:solidFill>
                  <a:srgbClr val="0070C0"/>
                </a:solidFill>
              </a:rPr>
            </a:br>
            <a:r>
              <a:rPr lang="en-US" sz="2400" dirty="0">
                <a:solidFill>
                  <a:srgbClr val="0070C0"/>
                </a:solidFill>
                <a:sym typeface="Wingdings" panose="05000000000000000000" pitchFamily="2" charset="2"/>
              </a:rPr>
              <a:t> </a:t>
            </a:r>
            <a:r>
              <a:rPr lang="en-US" sz="3600" i="1" dirty="0">
                <a:solidFill>
                  <a:srgbClr val="0070C0"/>
                </a:solidFill>
              </a:rPr>
              <a:t>coal</a:t>
            </a:r>
            <a:br>
              <a:rPr lang="en-US" sz="3600" i="1" dirty="0">
                <a:solidFill>
                  <a:srgbClr val="0070C0"/>
                </a:solidFill>
              </a:rPr>
            </a:br>
            <a:r>
              <a:rPr lang="en-US" sz="2400" dirty="0">
                <a:solidFill>
                  <a:srgbClr val="0070C0"/>
                </a:solidFill>
                <a:sym typeface="Wingdings" panose="05000000000000000000" pitchFamily="2" charset="2"/>
              </a:rPr>
              <a:t> </a:t>
            </a:r>
            <a:r>
              <a:rPr lang="en-US" sz="3600" i="1" dirty="0">
                <a:solidFill>
                  <a:srgbClr val="0070C0"/>
                </a:solidFill>
              </a:rPr>
              <a:t>natural gas</a:t>
            </a:r>
            <a:br>
              <a:rPr lang="en-US" sz="3600" i="1" dirty="0">
                <a:solidFill>
                  <a:srgbClr val="0070C0"/>
                </a:solidFill>
              </a:rPr>
            </a:br>
            <a:r>
              <a:rPr lang="en-US" sz="2400" dirty="0">
                <a:solidFill>
                  <a:srgbClr val="0070C0"/>
                </a:solidFill>
                <a:sym typeface="Wingdings" panose="05000000000000000000" pitchFamily="2" charset="2"/>
              </a:rPr>
              <a:t> </a:t>
            </a:r>
            <a:r>
              <a:rPr lang="en-US" sz="3600" i="1" dirty="0">
                <a:solidFill>
                  <a:srgbClr val="0070C0"/>
                </a:solidFill>
              </a:rPr>
              <a:t>hydropower </a:t>
            </a:r>
          </a:p>
        </p:txBody>
      </p:sp>
    </p:spTree>
    <p:extLst>
      <p:ext uri="{BB962C8B-B14F-4D97-AF65-F5344CB8AC3E}">
        <p14:creationId xmlns:p14="http://schemas.microsoft.com/office/powerpoint/2010/main" val="283513163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0" y="327923"/>
            <a:ext cx="8964758" cy="59758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049491" y="538285"/>
            <a:ext cx="414250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9415" y="872314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40920" y="2730406"/>
            <a:ext cx="1101857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i="1" dirty="0">
                <a:solidFill>
                  <a:srgbClr val="0070C0"/>
                </a:solidFill>
              </a:rPr>
              <a:t>1 What do you use in your home to …</a:t>
            </a:r>
          </a:p>
          <a:p>
            <a:pPr marL="571500" indent="-571500">
              <a:buFontTx/>
              <a:buChar char="-"/>
            </a:pPr>
            <a:r>
              <a:rPr lang="en-US" sz="4400" b="1" i="1" dirty="0">
                <a:solidFill>
                  <a:srgbClr val="0070C0"/>
                </a:solidFill>
              </a:rPr>
              <a:t>cook food?</a:t>
            </a:r>
          </a:p>
          <a:p>
            <a:pPr marL="571500" indent="-571500">
              <a:buFontTx/>
              <a:buChar char="-"/>
            </a:pPr>
            <a:r>
              <a:rPr lang="en-US" sz="4400" b="1" i="1" dirty="0">
                <a:solidFill>
                  <a:srgbClr val="0070C0"/>
                </a:solidFill>
              </a:rPr>
              <a:t>run your TV, smart phone, laptop, etc.?</a:t>
            </a:r>
          </a:p>
          <a:p>
            <a:r>
              <a:rPr lang="en-US" sz="4400" b="1" i="1" dirty="0">
                <a:solidFill>
                  <a:srgbClr val="0070C0"/>
                </a:solidFill>
              </a:rPr>
              <a:t>2 Where are they from?</a:t>
            </a: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766" y="597583"/>
            <a:ext cx="3106216" cy="198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47819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972" y="328247"/>
            <a:ext cx="9749028" cy="60820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583" y="686812"/>
            <a:ext cx="5706488" cy="108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17978" y="415259"/>
            <a:ext cx="9356042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Work in pairs.          </a:t>
            </a:r>
            <a:r>
              <a:rPr lang="en-US" sz="3600" i="1" dirty="0">
                <a:solidFill>
                  <a:srgbClr val="0070C0"/>
                </a:solidFill>
              </a:rPr>
              <a:t>What are these used for?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B0214F-7335-4FDF-AF54-681E478DB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465" y="1158855"/>
            <a:ext cx="7811935" cy="459741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095609A-C120-4A74-BC49-7768FCC3F518}"/>
              </a:ext>
            </a:extLst>
          </p:cNvPr>
          <p:cNvSpPr/>
          <p:nvPr/>
        </p:nvSpPr>
        <p:spPr>
          <a:xfrm>
            <a:off x="2366682" y="5689844"/>
            <a:ext cx="7297272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They are used to make electricity.</a:t>
            </a:r>
          </a:p>
        </p:txBody>
      </p:sp>
      <p:pic>
        <p:nvPicPr>
          <p:cNvPr id="10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98D5D5D5-E744-4401-B1B4-E37E76B03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02" y="415259"/>
            <a:ext cx="966980" cy="61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88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5520" y="323765"/>
            <a:ext cx="3478306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Work in pairs.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B0214F-7335-4FDF-AF54-681E478DB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4576" y="2211369"/>
            <a:ext cx="6875929" cy="404656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E57B16F-EFF6-4452-A784-61A8FE309DDD}"/>
              </a:ext>
            </a:extLst>
          </p:cNvPr>
          <p:cNvSpPr/>
          <p:nvPr/>
        </p:nvSpPr>
        <p:spPr>
          <a:xfrm>
            <a:off x="233082" y="1005957"/>
            <a:ext cx="11958918" cy="11695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400" i="1" dirty="0">
                <a:solidFill>
                  <a:srgbClr val="0070C0"/>
                </a:solidFill>
              </a:rPr>
              <a:t>Which can be used again and again (</a:t>
            </a:r>
            <a:r>
              <a:rPr lang="en-US" sz="3400" b="1" i="1" dirty="0">
                <a:solidFill>
                  <a:srgbClr val="0070C0"/>
                </a:solidFill>
              </a:rPr>
              <a:t>Renewable energy</a:t>
            </a:r>
            <a:r>
              <a:rPr lang="en-US" sz="3400" i="1" dirty="0">
                <a:solidFill>
                  <a:srgbClr val="0070C0"/>
                </a:solidFill>
              </a:rPr>
              <a:t>)? </a:t>
            </a:r>
          </a:p>
          <a:p>
            <a:r>
              <a:rPr lang="en-US" sz="3400" i="1" dirty="0">
                <a:solidFill>
                  <a:srgbClr val="0070C0"/>
                </a:solidFill>
              </a:rPr>
              <a:t>Which cannot be used again and again (</a:t>
            </a:r>
            <a:r>
              <a:rPr lang="en-US" sz="3400" b="1" i="1" dirty="0">
                <a:solidFill>
                  <a:srgbClr val="0070C0"/>
                </a:solidFill>
              </a:rPr>
              <a:t>Non-renewable energy</a:t>
            </a:r>
            <a:r>
              <a:rPr lang="en-US" sz="3400" i="1" dirty="0">
                <a:solidFill>
                  <a:srgbClr val="0070C0"/>
                </a:solidFill>
              </a:rPr>
              <a:t>)?</a:t>
            </a:r>
          </a:p>
        </p:txBody>
      </p:sp>
      <p:pic>
        <p:nvPicPr>
          <p:cNvPr id="11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8AA5C8C9-394C-49EF-A3CD-09C35D4BB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808" y="359469"/>
            <a:ext cx="1013357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045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4888</TotalTime>
  <Words>1160</Words>
  <Application>Microsoft Office PowerPoint</Application>
  <PresentationFormat>Widescreen</PresentationFormat>
  <Paragraphs>158</Paragraphs>
  <Slides>34</Slides>
  <Notes>1</Notes>
  <HiddenSlides>0</HiddenSlides>
  <MMClips>18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Calibri</vt:lpstr>
      <vt:lpstr>Calibri (body)</vt:lpstr>
      <vt:lpstr>FuturaStd-Book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Rieu Phan Van</cp:lastModifiedBy>
  <cp:revision>163</cp:revision>
  <dcterms:created xsi:type="dcterms:W3CDTF">2020-12-08T03:17:05Z</dcterms:created>
  <dcterms:modified xsi:type="dcterms:W3CDTF">2022-06-07T10:29:00Z</dcterms:modified>
</cp:coreProperties>
</file>