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0" r:id="rId3"/>
    <p:sldId id="257" r:id="rId4"/>
    <p:sldId id="261" r:id="rId5"/>
    <p:sldId id="262" r:id="rId6"/>
    <p:sldId id="268" r:id="rId7"/>
    <p:sldId id="263" r:id="rId8"/>
    <p:sldId id="265" r:id="rId9"/>
    <p:sldId id="269" r:id="rId10"/>
    <p:sldId id="260" r:id="rId1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FF3300"/>
    <a:srgbClr val="CCFFCC"/>
    <a:srgbClr val="FFCC99"/>
    <a:srgbClr val="FF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10705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4227206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413567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16902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43748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1608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48512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74922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04551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266863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08368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9A334-8086-49B6-A22D-0CD8F0A12E24}" type="datetimeFigureOut">
              <a:rPr lang="vi-VN" smtClean="0"/>
              <a:pPr/>
              <a:t>18/07/2018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43735-CDBA-41B8-A698-0D434D2211A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="" xmlns:p14="http://schemas.microsoft.com/office/powerpoint/2010/main" val="165838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Picture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14363"/>
            <a:ext cx="78486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85800" y="685800"/>
            <a:ext cx="6858000" cy="27084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  <a:cs typeface="Arial" pitchFamily="34" charset="0"/>
              </a:rPr>
              <a:t>English </a:t>
            </a:r>
            <a:r>
              <a:rPr lang="en-US" sz="3200" b="1" dirty="0" smtClean="0">
                <a:latin typeface="Times New Roman" pitchFamily="18" charset="0"/>
                <a:cs typeface="Arial" pitchFamily="34" charset="0"/>
              </a:rPr>
              <a:t>9</a:t>
            </a:r>
            <a:endParaRPr lang="en-US" sz="3200" b="1" dirty="0">
              <a:latin typeface="Times New Roman" pitchFamily="18" charset="0"/>
              <a:cs typeface="Arial" pitchFamily="34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800" b="1" dirty="0" smtClean="0">
                <a:latin typeface="Times New Roman" pitchFamily="18" charset="0"/>
                <a:cs typeface="Arial" pitchFamily="34" charset="0"/>
              </a:rPr>
              <a:t>UNIT </a:t>
            </a:r>
            <a:r>
              <a:rPr lang="en-US" sz="2800" b="1" dirty="0" smtClean="0">
                <a:latin typeface="Times New Roman" pitchFamily="18" charset="0"/>
                <a:cs typeface="Arial" pitchFamily="34" charset="0"/>
              </a:rPr>
              <a:t>2: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Arial" pitchFamily="34" charset="0"/>
              </a:rPr>
              <a:t>CITY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LIFE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atin typeface="Times New Roman" pitchFamily="18" charset="0"/>
                <a:cs typeface="Arial" pitchFamily="34" charset="0"/>
              </a:rPr>
              <a:t>PERIOD </a:t>
            </a:r>
            <a:r>
              <a:rPr lang="en-US" sz="3200" b="1" dirty="0" smtClean="0">
                <a:latin typeface="Times New Roman" pitchFamily="18" charset="0"/>
                <a:cs typeface="Arial" pitchFamily="34" charset="0"/>
              </a:rPr>
              <a:t>13: SKILLS 1</a:t>
            </a:r>
            <a:endParaRPr lang="en-US" sz="3200" b="1" dirty="0">
              <a:latin typeface="Times New Roman" pitchFamily="18" charset="0"/>
              <a:cs typeface="Arial" pitchFamily="34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en-US" sz="3200" b="1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981200" y="3733800"/>
            <a:ext cx="4953000" cy="15240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463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Welcome to our class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2057400" y="4572000"/>
            <a:ext cx="42830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2400" b="1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35" y="1053000"/>
            <a:ext cx="8586930" cy="4752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212442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shred pattern="rectang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115669"/>
            <a:ext cx="3581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Vocabulary</a:t>
            </a:r>
            <a:endParaRPr lang="en-US" sz="3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8382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determine</a:t>
            </a:r>
            <a:endParaRPr lang="en-US" sz="3200" dirty="0" smtClean="0"/>
          </a:p>
        </p:txBody>
      </p:sp>
      <p:sp>
        <p:nvSpPr>
          <p:cNvPr id="92" name="TextBox 91"/>
          <p:cNvSpPr txBox="1"/>
          <p:nvPr/>
        </p:nvSpPr>
        <p:spPr>
          <a:xfrm>
            <a:off x="4038600" y="8382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q</a:t>
            </a:r>
            <a:r>
              <a:rPr lang="en-US" sz="3200" dirty="0" err="1" smtClean="0"/>
              <a:t>uyết</a:t>
            </a:r>
            <a:r>
              <a:rPr lang="en-US" sz="3200" dirty="0" smtClean="0"/>
              <a:t> </a:t>
            </a:r>
            <a:r>
              <a:rPr lang="en-US" sz="3200" dirty="0" err="1" smtClean="0"/>
              <a:t>định</a:t>
            </a:r>
            <a:endParaRPr lang="en-US" sz="3200" dirty="0" smtClean="0"/>
          </a:p>
        </p:txBody>
      </p:sp>
      <p:sp>
        <p:nvSpPr>
          <p:cNvPr id="93" name="TextBox 92"/>
          <p:cNvSpPr txBox="1"/>
          <p:nvPr/>
        </p:nvSpPr>
        <p:spPr>
          <a:xfrm>
            <a:off x="152400" y="20193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conﬂict</a:t>
            </a:r>
            <a:r>
              <a:rPr lang="en-US" sz="3200" dirty="0" smtClean="0"/>
              <a:t> </a:t>
            </a:r>
            <a:r>
              <a:rPr lang="en-US" sz="3200" dirty="0" smtClean="0"/>
              <a:t>(n)</a:t>
            </a:r>
            <a:endParaRPr lang="en-US" sz="3200" dirty="0" smtClean="0"/>
          </a:p>
        </p:txBody>
      </p:sp>
      <p:sp>
        <p:nvSpPr>
          <p:cNvPr id="94" name="TextBox 93"/>
          <p:cNvSpPr txBox="1"/>
          <p:nvPr/>
        </p:nvSpPr>
        <p:spPr>
          <a:xfrm>
            <a:off x="4038600" y="200025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sự</a:t>
            </a:r>
            <a:r>
              <a:rPr lang="en-US" sz="3200" dirty="0" smtClean="0"/>
              <a:t> </a:t>
            </a:r>
            <a:r>
              <a:rPr lang="vi-VN" sz="3200" dirty="0" smtClean="0"/>
              <a:t>xung </a:t>
            </a:r>
            <a:r>
              <a:rPr lang="vi-VN" sz="3200" dirty="0" smtClean="0"/>
              <a:t>đột</a:t>
            </a:r>
            <a:endParaRPr lang="en-US" sz="3200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152400" y="32004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/>
              <a:t>index (n</a:t>
            </a:r>
            <a:r>
              <a:rPr lang="en-US" sz="3200" dirty="0" smtClean="0"/>
              <a:t>)</a:t>
            </a:r>
            <a:endParaRPr lang="en-US" sz="3200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4038600" y="31623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 smtClean="0"/>
              <a:t>chỉ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endParaRPr lang="en-US" sz="3200" dirty="0" smtClean="0"/>
          </a:p>
        </p:txBody>
      </p:sp>
      <p:sp>
        <p:nvSpPr>
          <p:cNvPr id="97" name="TextBox 96"/>
          <p:cNvSpPr txBox="1"/>
          <p:nvPr/>
        </p:nvSpPr>
        <p:spPr>
          <a:xfrm>
            <a:off x="152400" y="43815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pt-BR" sz="3200" dirty="0" smtClean="0"/>
              <a:t>factor (n</a:t>
            </a:r>
            <a:r>
              <a:rPr lang="pt-BR" sz="3200" dirty="0" smtClean="0"/>
              <a:t>)</a:t>
            </a:r>
            <a:endParaRPr lang="en-US" sz="32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4038600" y="432435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pt-BR" sz="3200" dirty="0" smtClean="0"/>
              <a:t>yếu tố</a:t>
            </a:r>
            <a:endParaRPr lang="en-US" sz="3200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152400" y="5562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rank (v)</a:t>
            </a:r>
            <a:endParaRPr lang="en-US" sz="3200" dirty="0" smtClean="0"/>
          </a:p>
        </p:txBody>
      </p:sp>
      <p:sp>
        <p:nvSpPr>
          <p:cNvPr id="100" name="TextBox 99"/>
          <p:cNvSpPr txBox="1"/>
          <p:nvPr/>
        </p:nvSpPr>
        <p:spPr>
          <a:xfrm>
            <a:off x="4038600" y="54864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p</a:t>
            </a:r>
            <a:r>
              <a:rPr lang="en-US" sz="3200" dirty="0" err="1" smtClean="0"/>
              <a:t>hân</a:t>
            </a:r>
            <a:r>
              <a:rPr lang="en-US" sz="3200" dirty="0" smtClean="0"/>
              <a:t> </a:t>
            </a:r>
            <a:r>
              <a:rPr lang="en-US" sz="3200" dirty="0" err="1" smtClean="0"/>
              <a:t>loại</a:t>
            </a:r>
            <a:r>
              <a:rPr lang="en-US" sz="3200" dirty="0" smtClean="0"/>
              <a:t>, </a:t>
            </a:r>
            <a:r>
              <a:rPr lang="en-US" sz="3200" dirty="0" err="1" smtClean="0"/>
              <a:t>liệt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hạng</a:t>
            </a:r>
            <a:endParaRPr lang="en-US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33718104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96161" y="54114"/>
            <a:ext cx="21516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reading</a:t>
            </a:r>
            <a:endParaRPr lang="en-US" sz="40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" y="6858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1. Work in pairs. What features are important to you in a city? Put the following in order 1-8 (1 is the most important).</a:t>
            </a:r>
            <a:endParaRPr lang="vi-VN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1683127"/>
            <a:ext cx="532431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Transport</a:t>
            </a:r>
          </a:p>
          <a:p>
            <a:r>
              <a:rPr lang="en-US" sz="3200" b="1" i="1" dirty="0" smtClean="0"/>
              <a:t>Education</a:t>
            </a:r>
          </a:p>
          <a:p>
            <a:r>
              <a:rPr lang="en-US" sz="3200" b="1" i="1" dirty="0" smtClean="0"/>
              <a:t>Climate</a:t>
            </a:r>
          </a:p>
          <a:p>
            <a:r>
              <a:rPr lang="en-US" sz="3200" b="1" i="1" dirty="0" smtClean="0"/>
              <a:t>Culture</a:t>
            </a:r>
          </a:p>
          <a:p>
            <a:r>
              <a:rPr lang="en-US" sz="3200" b="1" i="1" dirty="0" smtClean="0"/>
              <a:t>Safety</a:t>
            </a:r>
          </a:p>
          <a:p>
            <a:r>
              <a:rPr lang="en-US" sz="3200" b="1" i="1" dirty="0" smtClean="0"/>
              <a:t>Cost of living</a:t>
            </a:r>
          </a:p>
          <a:p>
            <a:r>
              <a:rPr lang="en-US" sz="3200" b="1" i="1" dirty="0" smtClean="0"/>
              <a:t>Entertainment</a:t>
            </a:r>
          </a:p>
          <a:p>
            <a:r>
              <a:rPr lang="en-US" sz="3200" b="1" i="1" dirty="0" smtClean="0"/>
              <a:t>Convenience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90600" y="1828800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90600" y="5181600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90600" y="2307771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990600" y="3265713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90600" y="3744684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90600" y="4223655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990600" y="2786742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90600" y="4702626"/>
            <a:ext cx="381000" cy="38100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28584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2. Read the passage quickly and find the information to fill the blanks.</a:t>
            </a:r>
            <a:endParaRPr lang="vi-VN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1371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The name of the </a:t>
            </a:r>
            <a:r>
              <a:rPr lang="en-US" sz="3200" dirty="0" err="1" smtClean="0"/>
              <a:t>organisation</a:t>
            </a:r>
            <a:r>
              <a:rPr lang="en-US" sz="3200" dirty="0" smtClean="0"/>
              <a:t> doing the survey:</a:t>
            </a:r>
            <a:endParaRPr lang="vi-VN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400" y="2705100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The year of the survey:</a:t>
            </a:r>
            <a:endParaRPr lang="vi-VN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" y="40386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The names of the best city and the worst cities: </a:t>
            </a:r>
            <a:endParaRPr lang="vi-VN" sz="3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1905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Economist Intelligence Unit (EIU)</a:t>
            </a:r>
            <a:endParaRPr lang="vi-VN" sz="3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352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2014</a:t>
            </a:r>
            <a:endParaRPr lang="vi-VN" sz="3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4572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- 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The best city: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Melbourne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4800" y="4953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- The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worst cities: Dhaka, Tripoli, and Douala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27313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76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3. Read the passage again and answer questions.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3048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 What factors are used by EIU to range the world cities?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15240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2. Where were some famous cities on the list?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667000"/>
            <a:ext cx="9296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3. Why were Dhaka, Tripoli and Douala ranked among the worst cities? </a:t>
            </a:r>
            <a:endParaRPr lang="vi-VN" sz="25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41148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4. Which was the most “</a:t>
            </a:r>
            <a:r>
              <a:rPr lang="en-US" sz="2800" dirty="0" err="1" smtClean="0"/>
              <a:t>liveable</a:t>
            </a:r>
            <a:r>
              <a:rPr lang="en-US" sz="2800" dirty="0" smtClean="0"/>
              <a:t>” city in Asia?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5105400"/>
            <a:ext cx="937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5. What are some factors that should be added to the index?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6858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Climate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, transport, education, safety, and recreational facilities in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cities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are used by EIU to range the world cities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vi-VN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1336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They are among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 top 20.</a:t>
            </a:r>
            <a:endParaRPr lang="vi-VN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31242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Because the living conditions there were the most difficult or dangerous.</a:t>
            </a:r>
            <a:endParaRPr lang="vi-VN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" y="4572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Osaka was.</a:t>
            </a:r>
            <a:endParaRPr lang="vi-VN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5715000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They are a city's green space, urban sprawl, natural features, cultural attractions, convenience, and pollution.</a:t>
            </a:r>
            <a:endParaRPr lang="vi-VN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855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17937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4a. Work in groups of five or six. Conduct a survey to rank your own town/city or a town city you know. Give from 10 points (the best to 1 point (the worst) to each factor.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4600" y="152400"/>
            <a:ext cx="3429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i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speaking</a:t>
            </a:r>
            <a:endParaRPr lang="en-US" sz="3200" b="1" i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MayTinhDucDung\Desktop\tải xuố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76575"/>
            <a:ext cx="5867400" cy="2562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718104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76200"/>
            <a:ext cx="9144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Ask each student in your group the question</a:t>
            </a:r>
            <a:r>
              <a:rPr lang="en-US" sz="2400" dirty="0" smtClean="0"/>
              <a:t>:</a:t>
            </a:r>
          </a:p>
          <a:p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"How many points do you give to factor 1 - safety? "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1612642"/>
            <a:ext cx="388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safety</a:t>
            </a:r>
            <a:endParaRPr lang="en-US" sz="3200" dirty="0" smtClean="0"/>
          </a:p>
          <a:p>
            <a:r>
              <a:rPr lang="en-US" sz="3200" dirty="0" smtClean="0"/>
              <a:t>2. transport</a:t>
            </a:r>
          </a:p>
          <a:p>
            <a:r>
              <a:rPr lang="en-US" sz="3200" dirty="0" smtClean="0"/>
              <a:t>3</a:t>
            </a:r>
            <a:r>
              <a:rPr lang="en-US" sz="3200" dirty="0" smtClean="0"/>
              <a:t>. </a:t>
            </a:r>
            <a:r>
              <a:rPr lang="en-US" sz="3200" dirty="0" smtClean="0"/>
              <a:t>education </a:t>
            </a:r>
            <a:endParaRPr lang="en-US" sz="3200" dirty="0" smtClean="0"/>
          </a:p>
          <a:p>
            <a:r>
              <a:rPr lang="en-US" sz="3200" dirty="0" smtClean="0"/>
              <a:t>4. climate</a:t>
            </a:r>
          </a:p>
          <a:p>
            <a:r>
              <a:rPr lang="en-US" sz="3200" dirty="0" smtClean="0"/>
              <a:t>5</a:t>
            </a:r>
            <a:r>
              <a:rPr lang="en-US" sz="3200" dirty="0" smtClean="0"/>
              <a:t>. </a:t>
            </a:r>
            <a:r>
              <a:rPr lang="en-US" sz="3200" dirty="0" smtClean="0"/>
              <a:t>culture </a:t>
            </a:r>
            <a:endParaRPr lang="en-US" sz="3200" dirty="0" smtClean="0"/>
          </a:p>
          <a:p>
            <a:r>
              <a:rPr lang="en-US" sz="3200" dirty="0" smtClean="0"/>
              <a:t>6. facilities</a:t>
            </a:r>
          </a:p>
          <a:p>
            <a:r>
              <a:rPr lang="en-US" sz="3200" dirty="0" smtClean="0"/>
              <a:t>7. entertainment</a:t>
            </a:r>
          </a:p>
          <a:p>
            <a:r>
              <a:rPr lang="en-US" sz="3200" dirty="0" smtClean="0"/>
              <a:t>8. natural features</a:t>
            </a:r>
          </a:p>
          <a:p>
            <a:r>
              <a:rPr lang="en-US" sz="3200" dirty="0" smtClean="0"/>
              <a:t>9. urban sprawl</a:t>
            </a:r>
          </a:p>
          <a:p>
            <a:r>
              <a:rPr lang="en-US" sz="3200" dirty="0" smtClean="0"/>
              <a:t>10. pollution control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3962400" y="1219200"/>
            <a:ext cx="5105400" cy="5181600"/>
            <a:chOff x="3657600" y="1219200"/>
            <a:chExt cx="5105400" cy="5181600"/>
          </a:xfrm>
        </p:grpSpPr>
        <p:grpSp>
          <p:nvGrpSpPr>
            <p:cNvPr id="16" name="Group 15"/>
            <p:cNvGrpSpPr/>
            <p:nvPr/>
          </p:nvGrpSpPr>
          <p:grpSpPr>
            <a:xfrm>
              <a:off x="3657600" y="1219200"/>
              <a:ext cx="2819400" cy="304800"/>
              <a:chOff x="3733800" y="1219200"/>
              <a:chExt cx="2819400" cy="3048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 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StB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 C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 D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St E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657600" y="1752600"/>
              <a:ext cx="2819400" cy="304800"/>
              <a:chOff x="3733800" y="1219200"/>
              <a:chExt cx="2819400" cy="3048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657600" y="4165600"/>
              <a:ext cx="2819400" cy="304800"/>
              <a:chOff x="3733800" y="1219200"/>
              <a:chExt cx="2819400" cy="3048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3657600" y="3200400"/>
              <a:ext cx="2819400" cy="304800"/>
              <a:chOff x="3733800" y="1219200"/>
              <a:chExt cx="2819400" cy="3048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3657600" y="2235200"/>
              <a:ext cx="2819400" cy="304800"/>
              <a:chOff x="3733800" y="1219200"/>
              <a:chExt cx="2819400" cy="3048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3657600" y="2717800"/>
              <a:ext cx="2819400" cy="304800"/>
              <a:chOff x="3733800" y="1219200"/>
              <a:chExt cx="2819400" cy="304800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3657600" y="4648200"/>
              <a:ext cx="2819400" cy="304800"/>
              <a:chOff x="3733800" y="1219200"/>
              <a:chExt cx="2819400" cy="304800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3657600" y="3683000"/>
              <a:ext cx="2819400" cy="304800"/>
              <a:chOff x="3733800" y="1219200"/>
              <a:chExt cx="2819400" cy="3048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657600" y="5130800"/>
              <a:ext cx="2819400" cy="304800"/>
              <a:chOff x="3733800" y="1219200"/>
              <a:chExt cx="2819400" cy="304800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3657600" y="5613400"/>
              <a:ext cx="2819400" cy="304800"/>
              <a:chOff x="3733800" y="1219200"/>
              <a:chExt cx="2819400" cy="304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3657600" y="6096000"/>
              <a:ext cx="2819400" cy="304800"/>
              <a:chOff x="3733800" y="1219200"/>
              <a:chExt cx="2819400" cy="30480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37338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2862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8387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539115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943600" y="1219200"/>
                <a:ext cx="609600" cy="304800"/>
              </a:xfrm>
              <a:prstGeom prst="rect">
                <a:avLst/>
              </a:prstGeom>
              <a:solidFill>
                <a:schemeClr val="bg2"/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8" name="Rectangle 77"/>
            <p:cNvSpPr/>
            <p:nvPr/>
          </p:nvSpPr>
          <p:spPr>
            <a:xfrm>
              <a:off x="7010400" y="17526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010400" y="22352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7010400" y="27178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010400" y="32004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7010400" y="36830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7010400" y="41656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7010400" y="46482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7010400" y="51308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7010400" y="56134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7010400" y="6096000"/>
              <a:ext cx="1752600" cy="304800"/>
            </a:xfrm>
            <a:prstGeom prst="rect">
              <a:avLst/>
            </a:prstGeom>
            <a:solidFill>
              <a:schemeClr val="bg2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0" y="685800"/>
            <a:ext cx="9144000" cy="6172994"/>
            <a:chOff x="0" y="685800"/>
            <a:chExt cx="9144000" cy="6172994"/>
          </a:xfrm>
        </p:grpSpPr>
        <p:sp>
          <p:nvSpPr>
            <p:cNvPr id="8" name="Rectangle 7"/>
            <p:cNvSpPr/>
            <p:nvPr/>
          </p:nvSpPr>
          <p:spPr>
            <a:xfrm>
              <a:off x="228600" y="685800"/>
              <a:ext cx="3962400" cy="4616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/>
                <a:t>Factors </a:t>
              </a:r>
              <a:endPara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124200" y="685800"/>
              <a:ext cx="3352800" cy="4616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/>
                <a:t>Points given</a:t>
              </a:r>
              <a:endPara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685800"/>
              <a:ext cx="2667000" cy="461665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 smtClean="0"/>
                <a:t>        Total points</a:t>
              </a:r>
              <a:endPara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>
              <a:off x="647700" y="3771900"/>
              <a:ext cx="6172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3923506" y="3771106"/>
              <a:ext cx="6172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0" y="1219200"/>
              <a:ext cx="9144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337181044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667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b, Work out the final result of your group. Then present it to the class. Is your group's result the same or different from that of other groups?</a:t>
            </a:r>
            <a:endParaRPr lang="vi-VN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66412"/>
            <a:ext cx="34956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82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ARK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097465"/>
            <a:ext cx="228600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 descr="PARK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1900" y="5767388"/>
            <a:ext cx="2386013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PARK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49800"/>
            <a:ext cx="26289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401856" y="1662953"/>
            <a:ext cx="645795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Learn by heart the new words.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Speak  with your friends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  <a:cs typeface="Arial" panose="020B0604020202020204" pitchFamily="34" charset="0"/>
              </a:rPr>
              <a:t>Prepare for the next..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2743201" y="533400"/>
            <a:ext cx="299918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3"/>
              </a:avLst>
            </a:prstTxWarp>
          </a:bodyPr>
          <a:lstStyle/>
          <a:p>
            <a:pPr algn="ctr"/>
            <a:r>
              <a:rPr lang="en-US" sz="3600" b="1" kern="1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</p:spTree>
    <p:extLst>
      <p:ext uri="{BB962C8B-B14F-4D97-AF65-F5344CB8AC3E}">
        <p14:creationId xmlns:p14="http://schemas.microsoft.com/office/powerpoint/2010/main" xmlns="" val="66349348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446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MayTinhDucDung</cp:lastModifiedBy>
  <cp:revision>26</cp:revision>
  <dcterms:created xsi:type="dcterms:W3CDTF">2016-09-15T13:50:11Z</dcterms:created>
  <dcterms:modified xsi:type="dcterms:W3CDTF">2018-07-18T08:16:26Z</dcterms:modified>
</cp:coreProperties>
</file>