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9" r:id="rId3"/>
    <p:sldId id="262" r:id="rId4"/>
    <p:sldId id="276" r:id="rId5"/>
    <p:sldId id="263" r:id="rId6"/>
    <p:sldId id="264" r:id="rId7"/>
    <p:sldId id="273" r:id="rId8"/>
    <p:sldId id="274" r:id="rId9"/>
    <p:sldId id="271" r:id="rId10"/>
    <p:sldId id="268" r:id="rId11"/>
    <p:sldId id="267" r:id="rId12"/>
    <p:sldId id="272" r:id="rId13"/>
    <p:sldId id="270" r:id="rId14"/>
    <p:sldId id="266" r:id="rId15"/>
    <p:sldId id="27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a:srgbClr val="9900CC"/>
    <a:srgbClr val="FF00FF"/>
    <a:srgbClr val="006699"/>
    <a:srgbClr val="0000CC"/>
    <a:srgbClr val="FFFFFF"/>
    <a:srgbClr val="7C00A8"/>
    <a:srgbClr val="72009A"/>
    <a:srgbClr val="7800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B9CFD5-3F88-4EB5-8947-2C8CEB26379C}"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US"/>
        </a:p>
      </dgm:t>
    </dgm:pt>
    <dgm:pt modelId="{7CF1E0DA-CFCE-486F-816B-698BF15BBA0C}">
      <dgm:prSet phldrT="[Text]" phldr="1"/>
      <dgm:spPr>
        <a:blipFill rotWithShape="0">
          <a:blip xmlns:r="http://schemas.openxmlformats.org/officeDocument/2006/relationships" r:embed="rId1"/>
          <a:stretch>
            <a:fillRect/>
          </a:stretch>
        </a:blipFill>
      </dgm:spPr>
      <dgm:t>
        <a:bodyPr/>
        <a:lstStyle/>
        <a:p>
          <a:endParaRPr lang="en-US" dirty="0"/>
        </a:p>
      </dgm:t>
    </dgm:pt>
    <dgm:pt modelId="{C26BEA42-95CF-49ED-9600-D5F4860B26A9}" type="parTrans" cxnId="{50C77195-473A-452D-B66B-2531840E8F93}">
      <dgm:prSet/>
      <dgm:spPr/>
      <dgm:t>
        <a:bodyPr/>
        <a:lstStyle/>
        <a:p>
          <a:endParaRPr lang="en-US"/>
        </a:p>
      </dgm:t>
    </dgm:pt>
    <dgm:pt modelId="{BE4C11CD-8C96-49F4-AFBF-8DD4D722277E}" type="sibTrans" cxnId="{50C77195-473A-452D-B66B-2531840E8F93}">
      <dgm:prSet/>
      <dgm:spPr/>
      <dgm:t>
        <a:bodyPr/>
        <a:lstStyle/>
        <a:p>
          <a:endParaRPr lang="en-US"/>
        </a:p>
      </dgm:t>
    </dgm:pt>
    <dgm:pt modelId="{9FE48100-4978-4F21-A15D-BE172E015155}">
      <dgm:prSet phldrT="[Text]" custT="1"/>
      <dgm:spPr/>
      <dgm:t>
        <a:bodyPr/>
        <a:lstStyle/>
        <a:p>
          <a:r>
            <a:rPr lang="en-US" sz="2400" b="1">
              <a:solidFill>
                <a:schemeClr val="accent2"/>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Khởi động</a:t>
          </a:r>
        </a:p>
        <a:p>
          <a:r>
            <a:rPr lang="en-US" sz="1800" b="0">
              <a:solidFill>
                <a:srgbClr val="00B0F0"/>
              </a:solidFill>
              <a:effectLst/>
              <a:latin typeface="Tahoma" panose="020B0604030504040204" pitchFamily="34" charset="0"/>
              <a:ea typeface="Tahoma" panose="020B0604030504040204" pitchFamily="34" charset="0"/>
              <a:cs typeface="Tahoma" panose="020B0604030504040204" pitchFamily="34" charset="0"/>
            </a:rPr>
            <a:t>Khởi động, đặt vấn đề, gợi mở , tạo hứng thú vào bài mới </a:t>
          </a:r>
        </a:p>
      </dgm:t>
    </dgm:pt>
    <dgm:pt modelId="{0CC2E3EC-26D6-487F-807E-B348F2C360B2}" type="parTrans" cxnId="{F581976C-A51A-4463-B470-4ABA3F513E15}">
      <dgm:prSet/>
      <dgm:spPr/>
      <dgm:t>
        <a:bodyPr/>
        <a:lstStyle/>
        <a:p>
          <a:endParaRPr lang="en-US"/>
        </a:p>
      </dgm:t>
    </dgm:pt>
    <dgm:pt modelId="{D6AD4287-8634-481C-8C2C-C2FEE024C697}" type="sibTrans" cxnId="{F581976C-A51A-4463-B470-4ABA3F513E15}">
      <dgm:prSet/>
      <dgm:spPr/>
      <dgm:t>
        <a:bodyPr/>
        <a:lstStyle/>
        <a:p>
          <a:endParaRPr lang="en-US"/>
        </a:p>
      </dgm:t>
    </dgm:pt>
    <dgm:pt modelId="{CC75D7DB-3C53-49FF-806E-206187FFCAA5}">
      <dgm:prSet phldrT="[Text]" custT="1"/>
      <dgm:spPr/>
      <dgm:t>
        <a:bodyPr/>
        <a:lstStyle/>
        <a:p>
          <a:r>
            <a:rPr lang="en-US" sz="2400" b="1">
              <a:solidFill>
                <a:schemeClr val="accent2"/>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Hình thành kiến thức mới</a:t>
          </a:r>
        </a:p>
        <a:p>
          <a:r>
            <a:rPr lang="en-US" sz="1800" b="0">
              <a:solidFill>
                <a:schemeClr val="accent5">
                  <a:lumMod val="7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r>
            <a:rPr lang="en-US" sz="1800" b="0">
              <a:solidFill>
                <a:schemeClr val="accent5">
                  <a:lumMod val="75000"/>
                </a:schemeClr>
              </a:solidFill>
              <a:effectLst/>
              <a:latin typeface="Tahoma" panose="020B0604030504040204" pitchFamily="34" charset="0"/>
              <a:ea typeface="Tahoma" panose="020B0604030504040204" pitchFamily="34" charset="0"/>
              <a:cs typeface="Tahoma" panose="020B0604030504040204" pitchFamily="34" charset="0"/>
            </a:rPr>
            <a:t> Hoạt động hình thành kiến thức qua  việc quan sát hình ảnh, thí nghiệm hoặc trải nghiệm thực tế</a:t>
          </a:r>
        </a:p>
        <a:p>
          <a:r>
            <a:rPr lang="en-US" sz="1800" b="0">
              <a:solidFill>
                <a:schemeClr val="accent5">
                  <a:lumMod val="75000"/>
                </a:schemeClr>
              </a:solidFill>
              <a:effectLst/>
              <a:latin typeface="Tahoma" panose="020B0604030504040204" pitchFamily="34" charset="0"/>
              <a:ea typeface="Tahoma" panose="020B0604030504040204" pitchFamily="34" charset="0"/>
              <a:cs typeface="Tahoma" panose="020B0604030504040204" pitchFamily="34" charset="0"/>
            </a:rPr>
            <a:t>- Thảo luận để hình thành kiến thức mới</a:t>
          </a:r>
        </a:p>
        <a:p>
          <a:r>
            <a:rPr lang="en-US" sz="1800" b="0">
              <a:solidFill>
                <a:schemeClr val="accent5">
                  <a:lumMod val="75000"/>
                </a:schemeClr>
              </a:solidFill>
              <a:effectLst/>
              <a:latin typeface="Tahoma" panose="020B0604030504040204" pitchFamily="34" charset="0"/>
              <a:ea typeface="Tahoma" panose="020B0604030504040204" pitchFamily="34" charset="0"/>
              <a:cs typeface="Tahoma" panose="020B0604030504040204" pitchFamily="34" charset="0"/>
            </a:rPr>
            <a:t>- Tóm tắt kiến thức trọng tâm</a:t>
          </a:r>
        </a:p>
      </dgm:t>
    </dgm:pt>
    <dgm:pt modelId="{2D7A8504-3184-41AB-A8F7-3EC6FF2AECCC}" type="parTrans" cxnId="{F111D31B-BB8D-40A2-9C66-15DBD8D57269}">
      <dgm:prSet/>
      <dgm:spPr/>
      <dgm:t>
        <a:bodyPr/>
        <a:lstStyle/>
        <a:p>
          <a:endParaRPr lang="en-US"/>
        </a:p>
      </dgm:t>
    </dgm:pt>
    <dgm:pt modelId="{954EAE8C-3653-4A2A-A3F0-A028509294AD}" type="sibTrans" cxnId="{F111D31B-BB8D-40A2-9C66-15DBD8D57269}">
      <dgm:prSet/>
      <dgm:spPr/>
      <dgm:t>
        <a:bodyPr/>
        <a:lstStyle/>
        <a:p>
          <a:endParaRPr lang="en-US"/>
        </a:p>
      </dgm:t>
    </dgm:pt>
    <dgm:pt modelId="{2A336EE3-B268-472D-91C6-FCC669175E95}">
      <dgm:prSet phldrT="[Text]" custT="1"/>
      <dgm:spPr/>
      <dgm:t>
        <a:bodyPr/>
        <a:lstStyle/>
        <a:p>
          <a:r>
            <a:rPr lang="en-US" sz="2400" b="1">
              <a:solidFill>
                <a:schemeClr val="accent2"/>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Vận dụng</a:t>
          </a:r>
        </a:p>
        <a:p>
          <a:r>
            <a:rPr lang="en-US" sz="1800" b="0">
              <a:solidFill>
                <a:srgbClr val="00B050"/>
              </a:solidFill>
              <a:effectLst/>
              <a:latin typeface="Tahoma" panose="020B0604030504040204" pitchFamily="34" charset="0"/>
              <a:ea typeface="Tahoma" panose="020B0604030504040204" pitchFamily="34" charset="0"/>
              <a:cs typeface="Tahoma" panose="020B0604030504040204" pitchFamily="34" charset="0"/>
            </a:rPr>
            <a:t>Vận dụng kiến thức và kĩ năng đã học giải quyết vấn đề thực tiễn </a:t>
          </a:r>
          <a:endParaRPr lang="en-US" sz="1800" b="1">
            <a:solidFill>
              <a:srgbClr val="00B05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dgm:t>
    </dgm:pt>
    <dgm:pt modelId="{005BA137-0802-4050-927C-840CD8473F9F}" type="parTrans" cxnId="{CA94B528-A0BB-4005-84D6-FDF88EBBBA95}">
      <dgm:prSet/>
      <dgm:spPr/>
      <dgm:t>
        <a:bodyPr/>
        <a:lstStyle/>
        <a:p>
          <a:endParaRPr lang="en-US"/>
        </a:p>
      </dgm:t>
    </dgm:pt>
    <dgm:pt modelId="{87AF598E-AC2D-4DB8-AE37-EEDC55859D6E}" type="sibTrans" cxnId="{CA94B528-A0BB-4005-84D6-FDF88EBBBA95}">
      <dgm:prSet/>
      <dgm:spPr/>
      <dgm:t>
        <a:bodyPr/>
        <a:lstStyle/>
        <a:p>
          <a:endParaRPr lang="en-US"/>
        </a:p>
      </dgm:t>
    </dgm:pt>
    <dgm:pt modelId="{4C9E6448-772B-4F38-841E-F5558CC8274D}">
      <dgm:prSet phldrT="[Text]" custT="1"/>
      <dgm:spPr/>
      <dgm:t>
        <a:bodyPr/>
        <a:lstStyle/>
        <a:p>
          <a:r>
            <a:rPr lang="en-US" sz="2400" b="1">
              <a:solidFill>
                <a:schemeClr val="accent2"/>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Luyện tập</a:t>
          </a:r>
        </a:p>
        <a:p>
          <a:r>
            <a:rPr lang="en-US" sz="1800" b="0">
              <a:solidFill>
                <a:schemeClr val="accent4"/>
              </a:solidFill>
              <a:effectLst/>
              <a:latin typeface="Tahoma" panose="020B0604030504040204" pitchFamily="34" charset="0"/>
              <a:ea typeface="Tahoma" panose="020B0604030504040204" pitchFamily="34" charset="0"/>
              <a:cs typeface="Tahoma" panose="020B0604030504040204" pitchFamily="34" charset="0"/>
            </a:rPr>
            <a:t>Củng cố kiến thức rèn kĩ năng bài học </a:t>
          </a:r>
        </a:p>
      </dgm:t>
    </dgm:pt>
    <dgm:pt modelId="{4EE97774-BD86-402F-AAA8-3628BDE7BC96}" type="parTrans" cxnId="{81EDCBB2-2E31-4C1C-8AD1-7F1BB86124B2}">
      <dgm:prSet/>
      <dgm:spPr/>
      <dgm:t>
        <a:bodyPr/>
        <a:lstStyle/>
        <a:p>
          <a:endParaRPr lang="en-US"/>
        </a:p>
      </dgm:t>
    </dgm:pt>
    <dgm:pt modelId="{56B7B6F1-C343-4259-BBB2-B6AD7214CC42}" type="sibTrans" cxnId="{81EDCBB2-2E31-4C1C-8AD1-7F1BB86124B2}">
      <dgm:prSet/>
      <dgm:spPr/>
      <dgm:t>
        <a:bodyPr/>
        <a:lstStyle/>
        <a:p>
          <a:endParaRPr lang="en-US"/>
        </a:p>
      </dgm:t>
    </dgm:pt>
    <dgm:pt modelId="{951017CB-E285-42F3-BF3F-42166D20113A}" type="pres">
      <dgm:prSet presAssocID="{D4B9CFD5-3F88-4EB5-8947-2C8CEB26379C}" presName="Name0" presStyleCnt="0">
        <dgm:presLayoutVars>
          <dgm:chMax val="1"/>
          <dgm:chPref val="1"/>
          <dgm:dir/>
          <dgm:resizeHandles/>
        </dgm:presLayoutVars>
      </dgm:prSet>
      <dgm:spPr/>
    </dgm:pt>
    <dgm:pt modelId="{FED6600A-37E9-4B17-93CE-5A706B505FFF}" type="pres">
      <dgm:prSet presAssocID="{7CF1E0DA-CFCE-486F-816B-698BF15BBA0C}" presName="Parent" presStyleLbl="node1" presStyleIdx="0" presStyleCnt="2" custLinFactNeighborX="-39737">
        <dgm:presLayoutVars>
          <dgm:chMax val="4"/>
          <dgm:chPref val="3"/>
        </dgm:presLayoutVars>
      </dgm:prSet>
      <dgm:spPr/>
    </dgm:pt>
    <dgm:pt modelId="{97484BE9-6B59-474E-BD1C-6FD6E17BF1A4}" type="pres">
      <dgm:prSet presAssocID="{9FE48100-4978-4F21-A15D-BE172E015155}" presName="Accent" presStyleLbl="node1" presStyleIdx="1" presStyleCnt="2" custLinFactNeighborX="-10005" custLinFactNeighborY="-283"/>
      <dgm:spPr/>
    </dgm:pt>
    <dgm:pt modelId="{FCE73CC9-E283-46FA-9B30-7B039CAACEA8}" type="pres">
      <dgm:prSet presAssocID="{9FE48100-4978-4F21-A15D-BE172E015155}" presName="Image1" presStyleLbl="fgImgPlace1" presStyleIdx="0" presStyleCnt="4" custScaleX="66016" custScaleY="61289" custLinFactNeighborX="-57557" custLinFactNeighborY="-6817"/>
      <dgm:spPr>
        <a:blipFill rotWithShape="1">
          <a:blip xmlns:r="http://schemas.openxmlformats.org/officeDocument/2006/relationships" r:embed="rId2"/>
          <a:stretch>
            <a:fillRect/>
          </a:stretch>
        </a:blipFill>
      </dgm:spPr>
    </dgm:pt>
    <dgm:pt modelId="{BD1285E1-298A-4534-B4F7-9B896A47B7DF}" type="pres">
      <dgm:prSet presAssocID="{9FE48100-4978-4F21-A15D-BE172E015155}" presName="Child1" presStyleLbl="revTx" presStyleIdx="0" presStyleCnt="4" custScaleX="369762" custLinFactNeighborX="96985" custLinFactNeighborY="-17333">
        <dgm:presLayoutVars>
          <dgm:chMax val="0"/>
          <dgm:chPref val="0"/>
          <dgm:bulletEnabled val="1"/>
        </dgm:presLayoutVars>
      </dgm:prSet>
      <dgm:spPr/>
    </dgm:pt>
    <dgm:pt modelId="{B277707A-BDCD-471D-8759-987A3B01AB96}" type="pres">
      <dgm:prSet presAssocID="{CC75D7DB-3C53-49FF-806E-206187FFCAA5}" presName="Image2" presStyleCnt="0"/>
      <dgm:spPr/>
    </dgm:pt>
    <dgm:pt modelId="{4F0C5177-F655-4667-BF4B-3F179C9128E1}" type="pres">
      <dgm:prSet presAssocID="{CC75D7DB-3C53-49FF-806E-206187FFCAA5}" presName="Image" presStyleLbl="fgImgPlace1" presStyleIdx="1" presStyleCnt="4" custScaleX="41862" custScaleY="90922" custLinFactNeighborX="-27672" custLinFactNeighborY="28362"/>
      <dgm:spPr>
        <a:blipFill rotWithShape="1">
          <a:blip xmlns:r="http://schemas.openxmlformats.org/officeDocument/2006/relationships" r:embed="rId3"/>
          <a:stretch>
            <a:fillRect/>
          </a:stretch>
        </a:blipFill>
      </dgm:spPr>
    </dgm:pt>
    <dgm:pt modelId="{7E0FAF73-8261-4918-A18D-915EDFCFA8D1}" type="pres">
      <dgm:prSet presAssocID="{CC75D7DB-3C53-49FF-806E-206187FFCAA5}" presName="Child2" presStyleLbl="revTx" presStyleIdx="1" presStyleCnt="4" custScaleX="316930" custScaleY="176722" custLinFactNeighborX="77210" custLinFactNeighborY="11619">
        <dgm:presLayoutVars>
          <dgm:chMax val="0"/>
          <dgm:chPref val="0"/>
          <dgm:bulletEnabled val="1"/>
        </dgm:presLayoutVars>
      </dgm:prSet>
      <dgm:spPr/>
    </dgm:pt>
    <dgm:pt modelId="{2C124060-5BD5-418A-92FF-448619AEF347}" type="pres">
      <dgm:prSet presAssocID="{4C9E6448-772B-4F38-841E-F5558CC8274D}" presName="Image3" presStyleCnt="0"/>
      <dgm:spPr/>
    </dgm:pt>
    <dgm:pt modelId="{7D9259C1-D9D1-4905-9E42-0E80E14AC3D2}" type="pres">
      <dgm:prSet presAssocID="{4C9E6448-772B-4F38-841E-F5558CC8274D}" presName="Image" presStyleLbl="fgImgPlace1" presStyleIdx="2" presStyleCnt="4" custScaleX="49668" custScaleY="47497" custLinFactNeighborX="-28779" custLinFactNeighborY="-14393"/>
      <dgm:spPr>
        <a:blipFill rotWithShape="1">
          <a:blip xmlns:r="http://schemas.openxmlformats.org/officeDocument/2006/relationships" r:embed="rId4"/>
          <a:stretch>
            <a:fillRect/>
          </a:stretch>
        </a:blipFill>
      </dgm:spPr>
    </dgm:pt>
    <dgm:pt modelId="{A3BE04BE-26EB-4989-BBC1-63D4309E895A}" type="pres">
      <dgm:prSet presAssocID="{4C9E6448-772B-4F38-841E-F5558CC8274D}" presName="Child3" presStyleLbl="revTx" presStyleIdx="2" presStyleCnt="4" custScaleX="232871" custLinFactNeighborX="44308" custLinFactNeighborY="-17155">
        <dgm:presLayoutVars>
          <dgm:chMax val="0"/>
          <dgm:chPref val="0"/>
          <dgm:bulletEnabled val="1"/>
        </dgm:presLayoutVars>
      </dgm:prSet>
      <dgm:spPr/>
    </dgm:pt>
    <dgm:pt modelId="{5E99AD62-16DD-433D-BE76-CCE5B16736DF}" type="pres">
      <dgm:prSet presAssocID="{2A336EE3-B268-472D-91C6-FCC669175E95}" presName="Image4" presStyleCnt="0"/>
      <dgm:spPr/>
    </dgm:pt>
    <dgm:pt modelId="{9FF25DF3-8D52-4F9A-ADD9-ECFAB6830A9C}" type="pres">
      <dgm:prSet presAssocID="{2A336EE3-B268-472D-91C6-FCC669175E95}" presName="Image" presStyleLbl="fgImgPlace1" presStyleIdx="3" presStyleCnt="4" custScaleX="51629" custScaleY="49136" custLinFactNeighborX="12373" custLinFactNeighborY="-40963"/>
      <dgm:spPr>
        <a:blipFill rotWithShape="1">
          <a:blip xmlns:r="http://schemas.openxmlformats.org/officeDocument/2006/relationships" r:embed="rId5"/>
          <a:stretch>
            <a:fillRect/>
          </a:stretch>
        </a:blipFill>
      </dgm:spPr>
    </dgm:pt>
    <dgm:pt modelId="{083E1710-F852-4EB1-92C5-9C3B732AB85A}" type="pres">
      <dgm:prSet presAssocID="{2A336EE3-B268-472D-91C6-FCC669175E95}" presName="Child4" presStyleLbl="revTx" presStyleIdx="3" presStyleCnt="4" custScaleX="326279" custLinFactX="30645" custLinFactNeighborX="100000" custLinFactNeighborY="-20587">
        <dgm:presLayoutVars>
          <dgm:chMax val="0"/>
          <dgm:chPref val="0"/>
          <dgm:bulletEnabled val="1"/>
        </dgm:presLayoutVars>
      </dgm:prSet>
      <dgm:spPr/>
    </dgm:pt>
  </dgm:ptLst>
  <dgm:cxnLst>
    <dgm:cxn modelId="{C1C43A07-91F1-4C09-B5C9-99C77F8EAADA}" type="presOf" srcId="{2A336EE3-B268-472D-91C6-FCC669175E95}" destId="{083E1710-F852-4EB1-92C5-9C3B732AB85A}" srcOrd="0" destOrd="0" presId="urn:microsoft.com/office/officeart/2011/layout/RadialPictureList"/>
    <dgm:cxn modelId="{F111D31B-BB8D-40A2-9C66-15DBD8D57269}" srcId="{7CF1E0DA-CFCE-486F-816B-698BF15BBA0C}" destId="{CC75D7DB-3C53-49FF-806E-206187FFCAA5}" srcOrd="1" destOrd="0" parTransId="{2D7A8504-3184-41AB-A8F7-3EC6FF2AECCC}" sibTransId="{954EAE8C-3653-4A2A-A3F0-A028509294AD}"/>
    <dgm:cxn modelId="{CA94B528-A0BB-4005-84D6-FDF88EBBBA95}" srcId="{7CF1E0DA-CFCE-486F-816B-698BF15BBA0C}" destId="{2A336EE3-B268-472D-91C6-FCC669175E95}" srcOrd="3" destOrd="0" parTransId="{005BA137-0802-4050-927C-840CD8473F9F}" sibTransId="{87AF598E-AC2D-4DB8-AE37-EEDC55859D6E}"/>
    <dgm:cxn modelId="{F581976C-A51A-4463-B470-4ABA3F513E15}" srcId="{7CF1E0DA-CFCE-486F-816B-698BF15BBA0C}" destId="{9FE48100-4978-4F21-A15D-BE172E015155}" srcOrd="0" destOrd="0" parTransId="{0CC2E3EC-26D6-487F-807E-B348F2C360B2}" sibTransId="{D6AD4287-8634-481C-8C2C-C2FEE024C697}"/>
    <dgm:cxn modelId="{99E57378-DA08-456E-9322-F84496BE009D}" type="presOf" srcId="{CC75D7DB-3C53-49FF-806E-206187FFCAA5}" destId="{7E0FAF73-8261-4918-A18D-915EDFCFA8D1}" srcOrd="0" destOrd="0" presId="urn:microsoft.com/office/officeart/2011/layout/RadialPictureList"/>
    <dgm:cxn modelId="{00E56C87-F799-4CCF-9D14-D799324DDEA9}" type="presOf" srcId="{D4B9CFD5-3F88-4EB5-8947-2C8CEB26379C}" destId="{951017CB-E285-42F3-BF3F-42166D20113A}" srcOrd="0" destOrd="0" presId="urn:microsoft.com/office/officeart/2011/layout/RadialPictureList"/>
    <dgm:cxn modelId="{50C77195-473A-452D-B66B-2531840E8F93}" srcId="{D4B9CFD5-3F88-4EB5-8947-2C8CEB26379C}" destId="{7CF1E0DA-CFCE-486F-816B-698BF15BBA0C}" srcOrd="0" destOrd="0" parTransId="{C26BEA42-95CF-49ED-9600-D5F4860B26A9}" sibTransId="{BE4C11CD-8C96-49F4-AFBF-8DD4D722277E}"/>
    <dgm:cxn modelId="{38C201A4-C54E-473A-B5FE-49A59D5A5C38}" type="presOf" srcId="{4C9E6448-772B-4F38-841E-F5558CC8274D}" destId="{A3BE04BE-26EB-4989-BBC1-63D4309E895A}" srcOrd="0" destOrd="0" presId="urn:microsoft.com/office/officeart/2011/layout/RadialPictureList"/>
    <dgm:cxn modelId="{B2CFB2AD-580F-411F-818B-CA4344F7CDA1}" type="presOf" srcId="{7CF1E0DA-CFCE-486F-816B-698BF15BBA0C}" destId="{FED6600A-37E9-4B17-93CE-5A706B505FFF}" srcOrd="0" destOrd="0" presId="urn:microsoft.com/office/officeart/2011/layout/RadialPictureList"/>
    <dgm:cxn modelId="{81EDCBB2-2E31-4C1C-8AD1-7F1BB86124B2}" srcId="{7CF1E0DA-CFCE-486F-816B-698BF15BBA0C}" destId="{4C9E6448-772B-4F38-841E-F5558CC8274D}" srcOrd="2" destOrd="0" parTransId="{4EE97774-BD86-402F-AAA8-3628BDE7BC96}" sibTransId="{56B7B6F1-C343-4259-BBB2-B6AD7214CC42}"/>
    <dgm:cxn modelId="{C125B1FD-0192-4979-A1D0-63BA96C5E5F5}" type="presOf" srcId="{9FE48100-4978-4F21-A15D-BE172E015155}" destId="{BD1285E1-298A-4534-B4F7-9B896A47B7DF}" srcOrd="0" destOrd="0" presId="urn:microsoft.com/office/officeart/2011/layout/RadialPictureList"/>
    <dgm:cxn modelId="{3A4DB000-7726-4FB0-B9DD-740F956A31E6}" type="presParOf" srcId="{951017CB-E285-42F3-BF3F-42166D20113A}" destId="{FED6600A-37E9-4B17-93CE-5A706B505FFF}" srcOrd="0" destOrd="0" presId="urn:microsoft.com/office/officeart/2011/layout/RadialPictureList"/>
    <dgm:cxn modelId="{5701EA2B-7404-4DDE-BF0F-B34E0E9EA342}" type="presParOf" srcId="{951017CB-E285-42F3-BF3F-42166D20113A}" destId="{97484BE9-6B59-474E-BD1C-6FD6E17BF1A4}" srcOrd="1" destOrd="0" presId="urn:microsoft.com/office/officeart/2011/layout/RadialPictureList"/>
    <dgm:cxn modelId="{667136C0-6EE4-4C12-A0F9-F12279BC2157}" type="presParOf" srcId="{951017CB-E285-42F3-BF3F-42166D20113A}" destId="{FCE73CC9-E283-46FA-9B30-7B039CAACEA8}" srcOrd="2" destOrd="0" presId="urn:microsoft.com/office/officeart/2011/layout/RadialPictureList"/>
    <dgm:cxn modelId="{24E6386C-8F7C-446F-BFBD-2AF59B9641E0}" type="presParOf" srcId="{951017CB-E285-42F3-BF3F-42166D20113A}" destId="{BD1285E1-298A-4534-B4F7-9B896A47B7DF}" srcOrd="3" destOrd="0" presId="urn:microsoft.com/office/officeart/2011/layout/RadialPictureList"/>
    <dgm:cxn modelId="{617310B4-4440-43EB-B291-091848C18479}" type="presParOf" srcId="{951017CB-E285-42F3-BF3F-42166D20113A}" destId="{B277707A-BDCD-471D-8759-987A3B01AB96}" srcOrd="4" destOrd="0" presId="urn:microsoft.com/office/officeart/2011/layout/RadialPictureList"/>
    <dgm:cxn modelId="{5E4800AF-64A1-46F8-95F5-5B152E159470}" type="presParOf" srcId="{B277707A-BDCD-471D-8759-987A3B01AB96}" destId="{4F0C5177-F655-4667-BF4B-3F179C9128E1}" srcOrd="0" destOrd="0" presId="urn:microsoft.com/office/officeart/2011/layout/RadialPictureList"/>
    <dgm:cxn modelId="{8B9D679F-E33C-485A-9E89-83825F726DCD}" type="presParOf" srcId="{951017CB-E285-42F3-BF3F-42166D20113A}" destId="{7E0FAF73-8261-4918-A18D-915EDFCFA8D1}" srcOrd="5" destOrd="0" presId="urn:microsoft.com/office/officeart/2011/layout/RadialPictureList"/>
    <dgm:cxn modelId="{368F447D-C29A-4BA2-8A81-3E235752C8FB}" type="presParOf" srcId="{951017CB-E285-42F3-BF3F-42166D20113A}" destId="{2C124060-5BD5-418A-92FF-448619AEF347}" srcOrd="6" destOrd="0" presId="urn:microsoft.com/office/officeart/2011/layout/RadialPictureList"/>
    <dgm:cxn modelId="{41ECD35D-7634-4A6E-9D3C-4EF76DB97DFF}" type="presParOf" srcId="{2C124060-5BD5-418A-92FF-448619AEF347}" destId="{7D9259C1-D9D1-4905-9E42-0E80E14AC3D2}" srcOrd="0" destOrd="0" presId="urn:microsoft.com/office/officeart/2011/layout/RadialPictureList"/>
    <dgm:cxn modelId="{85781F8A-60AC-4BBD-A0EF-66932488820B}" type="presParOf" srcId="{951017CB-E285-42F3-BF3F-42166D20113A}" destId="{A3BE04BE-26EB-4989-BBC1-63D4309E895A}" srcOrd="7" destOrd="0" presId="urn:microsoft.com/office/officeart/2011/layout/RadialPictureList"/>
    <dgm:cxn modelId="{C293A6D8-76BD-4C22-9FF5-59AC0E828C8A}" type="presParOf" srcId="{951017CB-E285-42F3-BF3F-42166D20113A}" destId="{5E99AD62-16DD-433D-BE76-CCE5B16736DF}" srcOrd="8" destOrd="0" presId="urn:microsoft.com/office/officeart/2011/layout/RadialPictureList"/>
    <dgm:cxn modelId="{17B06939-EC01-4B68-AB77-3D6A509107FF}" type="presParOf" srcId="{5E99AD62-16DD-433D-BE76-CCE5B16736DF}" destId="{9FF25DF3-8D52-4F9A-ADD9-ECFAB6830A9C}" srcOrd="0" destOrd="0" presId="urn:microsoft.com/office/officeart/2011/layout/RadialPictureList"/>
    <dgm:cxn modelId="{15C37D50-C63A-4DAF-A6F0-634033693EBE}" type="presParOf" srcId="{951017CB-E285-42F3-BF3F-42166D20113A}" destId="{083E1710-F852-4EB1-92C5-9C3B732AB85A}" srcOrd="9"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6600A-37E9-4B17-93CE-5A706B505FFF}">
      <dsp:nvSpPr>
        <dsp:cNvPr id="0" name=""/>
        <dsp:cNvSpPr/>
      </dsp:nvSpPr>
      <dsp:spPr>
        <a:xfrm>
          <a:off x="2308481" y="1513704"/>
          <a:ext cx="2371962" cy="2371750"/>
        </a:xfrm>
        <a:prstGeom prst="ellipse">
          <a:avLst/>
        </a:prstGeom>
        <a:blipFill rotWithShape="0">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endParaRPr lang="en-US" sz="4600" kern="1200" dirty="0"/>
        </a:p>
      </dsp:txBody>
      <dsp:txXfrm>
        <a:off x="2655847" y="1861039"/>
        <a:ext cx="1677230" cy="1677080"/>
      </dsp:txXfrm>
    </dsp:sp>
    <dsp:sp modelId="{97484BE9-6B59-474E-BD1C-6FD6E17BF1A4}">
      <dsp:nvSpPr>
        <dsp:cNvPr id="0" name=""/>
        <dsp:cNvSpPr/>
      </dsp:nvSpPr>
      <dsp:spPr>
        <a:xfrm>
          <a:off x="1549815" y="180697"/>
          <a:ext cx="4780834" cy="4983548"/>
        </a:xfrm>
        <a:prstGeom prst="blockArc">
          <a:avLst>
            <a:gd name="adj1" fmla="val 16509444"/>
            <a:gd name="adj2" fmla="val 5088054"/>
            <a:gd name="adj3" fmla="val 524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E73CC9-E283-46FA-9B30-7B039CAACEA8}">
      <dsp:nvSpPr>
        <dsp:cNvPr id="0" name=""/>
        <dsp:cNvSpPr/>
      </dsp:nvSpPr>
      <dsp:spPr>
        <a:xfrm>
          <a:off x="4472309" y="158511"/>
          <a:ext cx="839025" cy="778785"/>
        </a:xfrm>
        <a:prstGeom prst="ellipse">
          <a:avLst/>
        </a:prstGeom>
        <a:blipFill rotWithShape="1">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1285E1-298A-4534-B4F7-9B896A47B7DF}">
      <dsp:nvSpPr>
        <dsp:cNvPr id="0" name=""/>
        <dsp:cNvSpPr/>
      </dsp:nvSpPr>
      <dsp:spPr>
        <a:xfrm>
          <a:off x="5710878" y="0"/>
          <a:ext cx="6290844" cy="1230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r>
            <a:rPr lang="en-US" sz="2400" b="1" kern="1200">
              <a:solidFill>
                <a:schemeClr val="accent2"/>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Khởi động</a:t>
          </a:r>
        </a:p>
        <a:p>
          <a:pPr marL="0" lvl="0" indent="0" algn="l" defTabSz="1066800">
            <a:lnSpc>
              <a:spcPct val="90000"/>
            </a:lnSpc>
            <a:spcBef>
              <a:spcPct val="0"/>
            </a:spcBef>
            <a:spcAft>
              <a:spcPct val="10000"/>
            </a:spcAft>
            <a:buNone/>
          </a:pPr>
          <a:r>
            <a:rPr lang="en-US" sz="1800" b="0" kern="1200">
              <a:solidFill>
                <a:srgbClr val="00B0F0"/>
              </a:solidFill>
              <a:effectLst/>
              <a:latin typeface="Tahoma" panose="020B0604030504040204" pitchFamily="34" charset="0"/>
              <a:ea typeface="Tahoma" panose="020B0604030504040204" pitchFamily="34" charset="0"/>
              <a:cs typeface="Tahoma" panose="020B0604030504040204" pitchFamily="34" charset="0"/>
            </a:rPr>
            <a:t>Khởi động, đặt vấn đề, gợi mở , tạo hứng thú vào bài mới </a:t>
          </a:r>
        </a:p>
      </dsp:txBody>
      <dsp:txXfrm>
        <a:off x="5710878" y="0"/>
        <a:ext cx="6290844" cy="1230037"/>
      </dsp:txXfrm>
    </dsp:sp>
    <dsp:sp modelId="{4F0C5177-F655-4667-BF4B-3F179C9128E1}">
      <dsp:nvSpPr>
        <dsp:cNvPr id="0" name=""/>
        <dsp:cNvSpPr/>
      </dsp:nvSpPr>
      <dsp:spPr>
        <a:xfrm>
          <a:off x="5944379" y="1600689"/>
          <a:ext cx="532042" cy="1155325"/>
        </a:xfrm>
        <a:prstGeom prst="ellipse">
          <a:avLst/>
        </a:prstGeom>
        <a:blipFill rotWithShape="1">
          <a:blip xmlns:r="http://schemas.openxmlformats.org/officeDocument/2006/relationships" r:embed="rId3"/>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0FAF73-8261-4918-A18D-915EDFCFA8D1}">
      <dsp:nvSpPr>
        <dsp:cNvPr id="0" name=""/>
        <dsp:cNvSpPr/>
      </dsp:nvSpPr>
      <dsp:spPr>
        <a:xfrm>
          <a:off x="6759137" y="875904"/>
          <a:ext cx="5392001" cy="2173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r>
            <a:rPr lang="en-US" sz="2400" b="1" kern="1200">
              <a:solidFill>
                <a:schemeClr val="accent2"/>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Hình thành kiến thức mới</a:t>
          </a:r>
        </a:p>
        <a:p>
          <a:pPr marL="0" lvl="0" indent="0" algn="l" defTabSz="1066800">
            <a:lnSpc>
              <a:spcPct val="90000"/>
            </a:lnSpc>
            <a:spcBef>
              <a:spcPct val="0"/>
            </a:spcBef>
            <a:spcAft>
              <a:spcPct val="10000"/>
            </a:spcAft>
            <a:buNone/>
          </a:pPr>
          <a:r>
            <a:rPr lang="en-US" sz="1800" b="0" kern="1200">
              <a:solidFill>
                <a:schemeClr val="accent5">
                  <a:lumMod val="7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r>
            <a:rPr lang="en-US" sz="1800" b="0" kern="1200">
              <a:solidFill>
                <a:schemeClr val="accent5">
                  <a:lumMod val="75000"/>
                </a:schemeClr>
              </a:solidFill>
              <a:effectLst/>
              <a:latin typeface="Tahoma" panose="020B0604030504040204" pitchFamily="34" charset="0"/>
              <a:ea typeface="Tahoma" panose="020B0604030504040204" pitchFamily="34" charset="0"/>
              <a:cs typeface="Tahoma" panose="020B0604030504040204" pitchFamily="34" charset="0"/>
            </a:rPr>
            <a:t> Hoạt động hình thành kiến thức qua  việc quan sát hình ảnh, thí nghiệm hoặc trải nghiệm thực tế</a:t>
          </a:r>
        </a:p>
        <a:p>
          <a:pPr marL="0" lvl="0" indent="0" algn="l" defTabSz="1066800">
            <a:lnSpc>
              <a:spcPct val="90000"/>
            </a:lnSpc>
            <a:spcBef>
              <a:spcPct val="0"/>
            </a:spcBef>
            <a:spcAft>
              <a:spcPct val="10000"/>
            </a:spcAft>
            <a:buNone/>
          </a:pPr>
          <a:r>
            <a:rPr lang="en-US" sz="1800" b="0" kern="1200">
              <a:solidFill>
                <a:schemeClr val="accent5">
                  <a:lumMod val="75000"/>
                </a:schemeClr>
              </a:solidFill>
              <a:effectLst/>
              <a:latin typeface="Tahoma" panose="020B0604030504040204" pitchFamily="34" charset="0"/>
              <a:ea typeface="Tahoma" panose="020B0604030504040204" pitchFamily="34" charset="0"/>
              <a:cs typeface="Tahoma" panose="020B0604030504040204" pitchFamily="34" charset="0"/>
            </a:rPr>
            <a:t>- Thảo luận để hình thành kiến thức mới</a:t>
          </a:r>
        </a:p>
        <a:p>
          <a:pPr marL="0" lvl="0" indent="0" algn="l" defTabSz="1066800">
            <a:lnSpc>
              <a:spcPct val="90000"/>
            </a:lnSpc>
            <a:spcBef>
              <a:spcPct val="0"/>
            </a:spcBef>
            <a:spcAft>
              <a:spcPct val="10000"/>
            </a:spcAft>
            <a:buNone/>
          </a:pPr>
          <a:r>
            <a:rPr lang="en-US" sz="1800" b="0" kern="1200">
              <a:solidFill>
                <a:schemeClr val="accent5">
                  <a:lumMod val="75000"/>
                </a:schemeClr>
              </a:solidFill>
              <a:effectLst/>
              <a:latin typeface="Tahoma" panose="020B0604030504040204" pitchFamily="34" charset="0"/>
              <a:ea typeface="Tahoma" panose="020B0604030504040204" pitchFamily="34" charset="0"/>
              <a:cs typeface="Tahoma" panose="020B0604030504040204" pitchFamily="34" charset="0"/>
            </a:rPr>
            <a:t>- Tóm tắt kiến thức trọng tâm</a:t>
          </a:r>
        </a:p>
      </dsp:txBody>
      <dsp:txXfrm>
        <a:off x="6759137" y="875904"/>
        <a:ext cx="5392001" cy="2173746"/>
      </dsp:txXfrm>
    </dsp:sp>
    <dsp:sp modelId="{7D9259C1-D9D1-4905-9E42-0E80E14AC3D2}">
      <dsp:nvSpPr>
        <dsp:cNvPr id="0" name=""/>
        <dsp:cNvSpPr/>
      </dsp:nvSpPr>
      <dsp:spPr>
        <a:xfrm>
          <a:off x="5875830" y="3073241"/>
          <a:ext cx="631251" cy="603533"/>
        </a:xfrm>
        <a:prstGeom prst="ellipse">
          <a:avLst/>
        </a:prstGeom>
        <a:blipFill rotWithShape="1">
          <a:blip xmlns:r="http://schemas.openxmlformats.org/officeDocument/2006/relationships" r:embed="rId4"/>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BE04BE-26EB-4989-BBC1-63D4309E895A}">
      <dsp:nvSpPr>
        <dsp:cNvPr id="0" name=""/>
        <dsp:cNvSpPr/>
      </dsp:nvSpPr>
      <dsp:spPr>
        <a:xfrm>
          <a:off x="6914426" y="2732136"/>
          <a:ext cx="3961886" cy="1230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r>
            <a:rPr lang="en-US" sz="2400" b="1" kern="1200">
              <a:solidFill>
                <a:schemeClr val="accent2"/>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Luyện tập</a:t>
          </a:r>
        </a:p>
        <a:p>
          <a:pPr marL="0" lvl="0" indent="0" algn="l" defTabSz="1066800">
            <a:lnSpc>
              <a:spcPct val="90000"/>
            </a:lnSpc>
            <a:spcBef>
              <a:spcPct val="0"/>
            </a:spcBef>
            <a:spcAft>
              <a:spcPct val="10000"/>
            </a:spcAft>
            <a:buNone/>
          </a:pPr>
          <a:r>
            <a:rPr lang="en-US" sz="1800" b="0" kern="1200">
              <a:solidFill>
                <a:schemeClr val="accent4"/>
              </a:solidFill>
              <a:effectLst/>
              <a:latin typeface="Tahoma" panose="020B0604030504040204" pitchFamily="34" charset="0"/>
              <a:ea typeface="Tahoma" panose="020B0604030504040204" pitchFamily="34" charset="0"/>
              <a:cs typeface="Tahoma" panose="020B0604030504040204" pitchFamily="34" charset="0"/>
            </a:rPr>
            <a:t>Củng cố kiến thức rèn kĩ năng bài học </a:t>
          </a:r>
        </a:p>
      </dsp:txBody>
      <dsp:txXfrm>
        <a:off x="6914426" y="2732136"/>
        <a:ext cx="3961886" cy="1230037"/>
      </dsp:txXfrm>
    </dsp:sp>
    <dsp:sp modelId="{9FF25DF3-8D52-4F9A-ADD9-ECFAB6830A9C}">
      <dsp:nvSpPr>
        <dsp:cNvPr id="0" name=""/>
        <dsp:cNvSpPr/>
      </dsp:nvSpPr>
      <dsp:spPr>
        <a:xfrm>
          <a:off x="5452505" y="3949827"/>
          <a:ext cx="656175" cy="624360"/>
        </a:xfrm>
        <a:prstGeom prst="ellipse">
          <a:avLst/>
        </a:prstGeom>
        <a:blipFill rotWithShape="1">
          <a:blip xmlns:r="http://schemas.openxmlformats.org/officeDocument/2006/relationships" r:embed="rId5"/>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3E1710-F852-4EB1-92C5-9C3B732AB85A}">
      <dsp:nvSpPr>
        <dsp:cNvPr id="0" name=""/>
        <dsp:cNvSpPr/>
      </dsp:nvSpPr>
      <dsp:spPr>
        <a:xfrm>
          <a:off x="6653436" y="3919958"/>
          <a:ext cx="5551058" cy="1230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r>
            <a:rPr lang="en-US" sz="2400" b="1" kern="1200">
              <a:solidFill>
                <a:schemeClr val="accent2"/>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Vận dụng</a:t>
          </a:r>
        </a:p>
        <a:p>
          <a:pPr marL="0" lvl="0" indent="0" algn="l" defTabSz="1066800">
            <a:lnSpc>
              <a:spcPct val="90000"/>
            </a:lnSpc>
            <a:spcBef>
              <a:spcPct val="0"/>
            </a:spcBef>
            <a:spcAft>
              <a:spcPct val="10000"/>
            </a:spcAft>
            <a:buNone/>
          </a:pPr>
          <a:r>
            <a:rPr lang="en-US" sz="1800" b="0" kern="1200">
              <a:solidFill>
                <a:srgbClr val="00B050"/>
              </a:solidFill>
              <a:effectLst/>
              <a:latin typeface="Tahoma" panose="020B0604030504040204" pitchFamily="34" charset="0"/>
              <a:ea typeface="Tahoma" panose="020B0604030504040204" pitchFamily="34" charset="0"/>
              <a:cs typeface="Tahoma" panose="020B0604030504040204" pitchFamily="34" charset="0"/>
            </a:rPr>
            <a:t>Vận dụng kiến thức và kĩ năng đã học giải quyết vấn đề thực tiễn </a:t>
          </a:r>
          <a:endParaRPr lang="en-US" sz="1800" b="1" kern="1200">
            <a:solidFill>
              <a:srgbClr val="00B05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dsp:txBody>
      <dsp:txXfrm>
        <a:off x="6653436" y="3919958"/>
        <a:ext cx="5551058" cy="1230037"/>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E0D358-0962-40DE-88E1-CB8530FFF93B}" type="datetimeFigureOut">
              <a:rPr lang="en-US" smtClean="0"/>
              <a:t>5/10/2021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3382944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E0D358-0962-40DE-88E1-CB8530FFF93B}" type="datetimeFigureOut">
              <a:rPr lang="en-US" smtClean="0"/>
              <a:t>5/10/2021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31896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E0D358-0962-40DE-88E1-CB8530FFF93B}" type="datetimeFigureOut">
              <a:rPr lang="en-US" smtClean="0"/>
              <a:t>5/10/2021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426596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E0D358-0962-40DE-88E1-CB8530FFF93B}" type="datetimeFigureOut">
              <a:rPr lang="en-US" smtClean="0"/>
              <a:t>5/10/2021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1034478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E0D358-0962-40DE-88E1-CB8530FFF93B}" type="datetimeFigureOut">
              <a:rPr lang="en-US" smtClean="0"/>
              <a:t>5/10/2021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20511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E0D358-0962-40DE-88E1-CB8530FFF93B}" type="datetimeFigureOut">
              <a:rPr lang="en-US" smtClean="0"/>
              <a:t>5/10/2021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2675496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E0D358-0962-40DE-88E1-CB8530FFF93B}" type="datetimeFigureOut">
              <a:rPr lang="en-US" smtClean="0"/>
              <a:t>5/10/2021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3855133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E0D358-0962-40DE-88E1-CB8530FFF93B}" type="datetimeFigureOut">
              <a:rPr lang="en-US" smtClean="0"/>
              <a:t>5/10/2021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3143361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E0D358-0962-40DE-88E1-CB8530FFF93B}" type="datetimeFigureOut">
              <a:rPr lang="en-US" smtClean="0"/>
              <a:t>5/10/2021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364346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E0D358-0962-40DE-88E1-CB8530FFF93B}" type="datetimeFigureOut">
              <a:rPr lang="en-US" smtClean="0"/>
              <a:t>5/10/2021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232339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E0D358-0962-40DE-88E1-CB8530FFF93B}" type="datetimeFigureOut">
              <a:rPr lang="en-US" smtClean="0"/>
              <a:t>5/10/2021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2176507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E0D358-0962-40DE-88E1-CB8530FFF93B}" type="datetimeFigureOut">
              <a:rPr lang="en-US" smtClean="0"/>
              <a:t>5/10/2021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3231598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E0D358-0962-40DE-88E1-CB8530FFF93B}" type="datetimeFigureOut">
              <a:rPr lang="en-US" smtClean="0"/>
              <a:t>5/10/2021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3734031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E0D358-0962-40DE-88E1-CB8530FFF93B}" type="datetimeFigureOut">
              <a:rPr lang="en-US" smtClean="0"/>
              <a:t>5/10/2021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3051089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E0D358-0962-40DE-88E1-CB8530FFF93B}" type="datetimeFigureOut">
              <a:rPr lang="en-US" smtClean="0"/>
              <a:t>5/10/2021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442338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E0D358-0962-40DE-88E1-CB8530FFF93B}" type="datetimeFigureOut">
              <a:rPr lang="en-US" smtClean="0"/>
              <a:t>5/10/2021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3824805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E0D358-0962-40DE-88E1-CB8530FFF93B}" type="datetimeFigureOut">
              <a:rPr lang="en-US" smtClean="0"/>
              <a:t>5/10/2021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13E2BF9-C954-44B8-8477-5FCD3092657F}" type="slidenum">
              <a:rPr lang="en-US" smtClean="0"/>
              <a:t>‹#›</a:t>
            </a:fld>
            <a:endParaRPr lang="en-US" dirty="0"/>
          </a:p>
        </p:txBody>
      </p:sp>
    </p:spTree>
    <p:extLst>
      <p:ext uri="{BB962C8B-B14F-4D97-AF65-F5344CB8AC3E}">
        <p14:creationId xmlns:p14="http://schemas.microsoft.com/office/powerpoint/2010/main" val="24577916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983323295"/>
              </p:ext>
            </p:extLst>
          </p:nvPr>
        </p:nvGraphicFramePr>
        <p:xfrm>
          <a:off x="-1456788" y="86620"/>
          <a:ext cx="1286568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stretch>
            <a:fillRect/>
          </a:stretch>
        </p:blipFill>
        <p:spPr>
          <a:xfrm>
            <a:off x="2989529" y="4863021"/>
            <a:ext cx="847303" cy="713056"/>
          </a:xfrm>
          <a:prstGeom prst="rect">
            <a:avLst/>
          </a:prstGeom>
        </p:spPr>
      </p:pic>
      <p:grpSp>
        <p:nvGrpSpPr>
          <p:cNvPr id="8" name="Group 7"/>
          <p:cNvGrpSpPr/>
          <p:nvPr/>
        </p:nvGrpSpPr>
        <p:grpSpPr>
          <a:xfrm>
            <a:off x="3995721" y="4961059"/>
            <a:ext cx="5551058" cy="1567662"/>
            <a:chOff x="6653436" y="3583146"/>
            <a:chExt cx="5551058" cy="1567662"/>
          </a:xfrm>
        </p:grpSpPr>
        <p:sp>
          <p:nvSpPr>
            <p:cNvPr id="9" name="Rectangle 8"/>
            <p:cNvSpPr/>
            <p:nvPr/>
          </p:nvSpPr>
          <p:spPr>
            <a:xfrm>
              <a:off x="6653436" y="3920771"/>
              <a:ext cx="5551058" cy="12300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p:cNvSpPr/>
            <p:nvPr/>
          </p:nvSpPr>
          <p:spPr>
            <a:xfrm>
              <a:off x="6653436" y="3583146"/>
              <a:ext cx="5551058" cy="12300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lvl="0" algn="l" defTabSz="1066800">
                <a:lnSpc>
                  <a:spcPct val="90000"/>
                </a:lnSpc>
                <a:spcBef>
                  <a:spcPct val="0"/>
                </a:spcBef>
                <a:spcAft>
                  <a:spcPct val="10000"/>
                </a:spcAft>
              </a:pPr>
              <a:r>
                <a:rPr lang="en-US" sz="2400" b="1" kern="1200">
                  <a:solidFill>
                    <a:schemeClr val="accent2"/>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Mở rộng </a:t>
              </a:r>
            </a:p>
            <a:p>
              <a:pPr lvl="0" algn="l" defTabSz="1066800">
                <a:lnSpc>
                  <a:spcPct val="90000"/>
                </a:lnSpc>
                <a:spcBef>
                  <a:spcPct val="0"/>
                </a:spcBef>
                <a:spcAft>
                  <a:spcPct val="10000"/>
                </a:spcAft>
              </a:pPr>
              <a:r>
                <a:rPr lang="en-US" sz="1800" b="0" kern="1200">
                  <a:solidFill>
                    <a:srgbClr val="0070C0"/>
                  </a:solidFill>
                  <a:effectLst/>
                  <a:latin typeface="Tahoma" panose="020B0604030504040204" pitchFamily="34" charset="0"/>
                  <a:ea typeface="Tahoma" panose="020B0604030504040204" pitchFamily="34" charset="0"/>
                  <a:cs typeface="Tahoma" panose="020B0604030504040204" pitchFamily="34" charset="0"/>
                </a:rPr>
                <a:t>Giới thiệu thêm kiến thức và ứng dụng liên quan đến bài học, giúp các em tự học ở nhà</a:t>
              </a:r>
              <a:endParaRPr lang="en-US" sz="1800" b="1" kern="120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754424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578" y="20716"/>
            <a:ext cx="10032643" cy="685800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2814031" y="159800"/>
            <a:ext cx="4430333" cy="6698200"/>
            <a:chOff x="2775394" y="159800"/>
            <a:chExt cx="4430333" cy="6698200"/>
          </a:xfrm>
        </p:grpSpPr>
        <p:sp>
          <p:nvSpPr>
            <p:cNvPr id="3" name="TextBox 2"/>
            <p:cNvSpPr txBox="1"/>
            <p:nvPr/>
          </p:nvSpPr>
          <p:spPr>
            <a:xfrm>
              <a:off x="2775394" y="159800"/>
              <a:ext cx="4430333" cy="523220"/>
            </a:xfrm>
            <a:prstGeom prst="rect">
              <a:avLst/>
            </a:prstGeom>
            <a:solidFill>
              <a:schemeClr val="bg1"/>
            </a:solidFill>
          </p:spPr>
          <p:txBody>
            <a:bodyPr wrap="square" rtlCol="0">
              <a:spAutoFit/>
            </a:bodyPr>
            <a:lstStyle/>
            <a:p>
              <a:pPr algn="ctr"/>
              <a:r>
                <a:rPr lang="en-US" sz="2800" b="1">
                  <a:ln>
                    <a:solidFill>
                      <a:schemeClr val="bg2"/>
                    </a:solidFill>
                  </a:ln>
                  <a:solidFill>
                    <a:schemeClr val="accent5"/>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KHOA HỌC TỰ NHIÊN </a:t>
              </a:r>
            </a:p>
          </p:txBody>
        </p:sp>
        <p:sp>
          <p:nvSpPr>
            <p:cNvPr id="14" name="TextBox 13"/>
            <p:cNvSpPr txBox="1"/>
            <p:nvPr/>
          </p:nvSpPr>
          <p:spPr>
            <a:xfrm>
              <a:off x="4682785" y="687806"/>
              <a:ext cx="615553" cy="6170194"/>
            </a:xfrm>
            <a:prstGeom prst="rect">
              <a:avLst/>
            </a:prstGeom>
            <a:solidFill>
              <a:schemeClr val="bg1"/>
            </a:solidFill>
          </p:spPr>
          <p:txBody>
            <a:bodyPr vert="vert" wrap="square" rtlCol="0">
              <a:spAutoFit/>
            </a:bodyPr>
            <a:lstStyle/>
            <a:p>
              <a:r>
                <a:rPr lang="en-US" sz="2400" b="1">
                  <a:ln>
                    <a:solidFill>
                      <a:schemeClr val="bg1"/>
                    </a:solidFill>
                  </a:ln>
                  <a:solidFill>
                    <a:schemeClr val="accent2">
                      <a:lumMod val="75000"/>
                    </a:schemeClr>
                  </a:solidFill>
                </a:rPr>
                <a:t> </a:t>
              </a:r>
              <a:r>
                <a:rPr lang="en-US" sz="2800" b="1">
                  <a:ln>
                    <a:solidFill>
                      <a:schemeClr val="bg1"/>
                    </a:solidFill>
                  </a:ln>
                  <a:solidFill>
                    <a:schemeClr val="accent2">
                      <a:lumMod val="75000"/>
                    </a:schemeClr>
                  </a:solidFill>
                </a:rPr>
                <a:t>Là ngành khoa học nghiên cứu về </a:t>
              </a:r>
              <a:r>
                <a:rPr lang="en-US" sz="2800">
                  <a:ln>
                    <a:solidFill>
                      <a:schemeClr val="bg1"/>
                    </a:solidFill>
                  </a:ln>
                  <a:solidFill>
                    <a:schemeClr val="bg1"/>
                  </a:solidFill>
                </a:rPr>
                <a:t> </a:t>
              </a:r>
              <a:endParaRPr lang="en-US" sz="2800">
                <a:ln>
                  <a:solidFill>
                    <a:schemeClr val="bg1"/>
                  </a:solidFill>
                </a:ln>
                <a:solidFill>
                  <a:srgbClr val="FF0000"/>
                </a:solidFill>
              </a:endParaRPr>
            </a:p>
          </p:txBody>
        </p:sp>
      </p:grpSp>
      <p:grpSp>
        <p:nvGrpSpPr>
          <p:cNvPr id="8" name="Group 7"/>
          <p:cNvGrpSpPr/>
          <p:nvPr/>
        </p:nvGrpSpPr>
        <p:grpSpPr>
          <a:xfrm>
            <a:off x="1186435" y="969561"/>
            <a:ext cx="3599380" cy="2643462"/>
            <a:chOff x="1318322" y="969561"/>
            <a:chExt cx="3467493" cy="2643462"/>
          </a:xfrm>
        </p:grpSpPr>
        <p:cxnSp>
          <p:nvCxnSpPr>
            <p:cNvPr id="5" name="Straight Connector 4"/>
            <p:cNvCxnSpPr/>
            <p:nvPr/>
          </p:nvCxnSpPr>
          <p:spPr>
            <a:xfrm flipH="1">
              <a:off x="2371027" y="969561"/>
              <a:ext cx="2414788" cy="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371027" y="969562"/>
              <a:ext cx="1" cy="355382"/>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pic>
          <p:nvPicPr>
            <p:cNvPr id="1028" name="Picture 4" descr="Kết quả hình ảnh cho sự vật trong tự nhiê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34" t="3531" r="3785" b="4037"/>
            <a:stretch/>
          </p:blipFill>
          <p:spPr bwMode="auto">
            <a:xfrm>
              <a:off x="1318322" y="1963873"/>
              <a:ext cx="2232742" cy="16491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318323" y="1321355"/>
              <a:ext cx="2232741" cy="830997"/>
            </a:xfrm>
            <a:prstGeom prst="rect">
              <a:avLst/>
            </a:prstGeom>
            <a:solidFill>
              <a:schemeClr val="bg1"/>
            </a:solidFill>
          </p:spPr>
          <p:txBody>
            <a:bodyPr wrap="square" rtlCol="0">
              <a:spAutoFit/>
            </a:bodyPr>
            <a:lstStyle/>
            <a:p>
              <a:pPr algn="ctr"/>
              <a:r>
                <a:rPr lang="en-US" sz="2400" b="1">
                  <a:ln>
                    <a:solidFill>
                      <a:schemeClr val="bg2"/>
                    </a:solidFill>
                  </a:ln>
                  <a:solidFill>
                    <a:srgbClr val="0000CC"/>
                  </a:solidFill>
                </a:rPr>
                <a:t>Sự  vật </a:t>
              </a:r>
            </a:p>
            <a:p>
              <a:pPr algn="ctr"/>
              <a:r>
                <a:rPr lang="en-US" sz="2400" b="1">
                  <a:ln>
                    <a:solidFill>
                      <a:schemeClr val="bg2"/>
                    </a:solidFill>
                  </a:ln>
                  <a:solidFill>
                    <a:srgbClr val="0000CC"/>
                  </a:solidFill>
                </a:rPr>
                <a:t>tự nhiên</a:t>
              </a:r>
            </a:p>
          </p:txBody>
        </p:sp>
      </p:grpSp>
      <p:grpSp>
        <p:nvGrpSpPr>
          <p:cNvPr id="9" name="Group 8"/>
          <p:cNvGrpSpPr/>
          <p:nvPr/>
        </p:nvGrpSpPr>
        <p:grpSpPr>
          <a:xfrm>
            <a:off x="5316181" y="1300229"/>
            <a:ext cx="3556121" cy="2616847"/>
            <a:chOff x="5316181" y="1300229"/>
            <a:chExt cx="3556121" cy="2616847"/>
          </a:xfrm>
        </p:grpSpPr>
        <p:cxnSp>
          <p:nvCxnSpPr>
            <p:cNvPr id="15" name="Straight Connector 14"/>
            <p:cNvCxnSpPr/>
            <p:nvPr/>
          </p:nvCxnSpPr>
          <p:spPr>
            <a:xfrm flipH="1">
              <a:off x="5316181" y="1300229"/>
              <a:ext cx="2414788" cy="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730969" y="1320946"/>
              <a:ext cx="1" cy="355382"/>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492512" y="1687530"/>
              <a:ext cx="2379790" cy="830997"/>
            </a:xfrm>
            <a:prstGeom prst="rect">
              <a:avLst/>
            </a:prstGeom>
            <a:solidFill>
              <a:schemeClr val="bg1"/>
            </a:solidFill>
          </p:spPr>
          <p:txBody>
            <a:bodyPr wrap="square" rtlCol="0">
              <a:spAutoFit/>
            </a:bodyPr>
            <a:lstStyle/>
            <a:p>
              <a:pPr algn="ctr"/>
              <a:r>
                <a:rPr lang="en-US" sz="2400" b="1">
                  <a:ln>
                    <a:solidFill>
                      <a:schemeClr val="bg2"/>
                    </a:solidFill>
                  </a:ln>
                  <a:solidFill>
                    <a:srgbClr val="0000CC"/>
                  </a:solidFill>
                </a:rPr>
                <a:t>Hiện tượng</a:t>
              </a:r>
            </a:p>
            <a:p>
              <a:pPr algn="ctr"/>
              <a:r>
                <a:rPr lang="en-US" sz="2400" b="1">
                  <a:ln>
                    <a:solidFill>
                      <a:schemeClr val="bg2"/>
                    </a:solidFill>
                  </a:ln>
                  <a:solidFill>
                    <a:srgbClr val="0000CC"/>
                  </a:solidFill>
                </a:rPr>
                <a:t>tự nhiên</a:t>
              </a:r>
            </a:p>
          </p:txBody>
        </p:sp>
        <p:pic>
          <p:nvPicPr>
            <p:cNvPr id="1030" name="Picture 6" descr="Kết quả hình ảnh cho hiện tượng hoá họ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2512" y="2429707"/>
              <a:ext cx="2379790" cy="14873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1186436" y="3686273"/>
            <a:ext cx="3604342" cy="3227976"/>
            <a:chOff x="1186436" y="3686273"/>
            <a:chExt cx="3604342" cy="3227976"/>
          </a:xfrm>
        </p:grpSpPr>
        <p:cxnSp>
          <p:nvCxnSpPr>
            <p:cNvPr id="16" name="Straight Connector 15"/>
            <p:cNvCxnSpPr/>
            <p:nvPr/>
          </p:nvCxnSpPr>
          <p:spPr>
            <a:xfrm flipH="1">
              <a:off x="2375990" y="3691439"/>
              <a:ext cx="2414788" cy="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371028" y="3686273"/>
              <a:ext cx="1" cy="355382"/>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186436" y="4027704"/>
              <a:ext cx="2317665" cy="830997"/>
            </a:xfrm>
            <a:prstGeom prst="rect">
              <a:avLst/>
            </a:prstGeom>
            <a:solidFill>
              <a:schemeClr val="bg1"/>
            </a:solidFill>
          </p:spPr>
          <p:txBody>
            <a:bodyPr wrap="square" rtlCol="0">
              <a:spAutoFit/>
            </a:bodyPr>
            <a:lstStyle/>
            <a:p>
              <a:pPr algn="ctr"/>
              <a:r>
                <a:rPr lang="en-US" sz="2400" b="1">
                  <a:ln>
                    <a:solidFill>
                      <a:schemeClr val="bg2"/>
                    </a:solidFill>
                  </a:ln>
                  <a:solidFill>
                    <a:srgbClr val="0000CC"/>
                  </a:solidFill>
                </a:rPr>
                <a:t>Quy luật </a:t>
              </a:r>
            </a:p>
            <a:p>
              <a:pPr algn="ctr"/>
              <a:r>
                <a:rPr lang="en-US" sz="2400" b="1">
                  <a:ln>
                    <a:solidFill>
                      <a:schemeClr val="bg2"/>
                    </a:solidFill>
                  </a:ln>
                  <a:solidFill>
                    <a:srgbClr val="0000CC"/>
                  </a:solidFill>
                </a:rPr>
                <a:t>tự nhiên</a:t>
              </a:r>
            </a:p>
          </p:txBody>
        </p:sp>
        <p:pic>
          <p:nvPicPr>
            <p:cNvPr id="1032" name="Picture 8" descr="Kết quả hình ảnh cho vòng tuần hoàn của nước trong tự nhiê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6437" y="4847491"/>
              <a:ext cx="2317665" cy="20667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4934776" y="4015591"/>
            <a:ext cx="5175138" cy="1517722"/>
            <a:chOff x="5346900" y="4030706"/>
            <a:chExt cx="4396986" cy="1517722"/>
          </a:xfrm>
        </p:grpSpPr>
        <p:cxnSp>
          <p:nvCxnSpPr>
            <p:cNvPr id="17" name="Straight Connector 16"/>
            <p:cNvCxnSpPr/>
            <p:nvPr/>
          </p:nvCxnSpPr>
          <p:spPr>
            <a:xfrm flipH="1">
              <a:off x="5346900" y="4030706"/>
              <a:ext cx="2414788" cy="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7761688" y="4030706"/>
              <a:ext cx="1" cy="355382"/>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779488" y="4348099"/>
              <a:ext cx="3964398" cy="1200329"/>
            </a:xfrm>
            <a:prstGeom prst="rect">
              <a:avLst/>
            </a:prstGeom>
            <a:solidFill>
              <a:schemeClr val="bg1"/>
            </a:solidFill>
          </p:spPr>
          <p:txBody>
            <a:bodyPr wrap="square" rtlCol="0">
              <a:spAutoFit/>
            </a:bodyPr>
            <a:lstStyle/>
            <a:p>
              <a:pPr algn="ctr"/>
              <a:r>
                <a:rPr lang="en-US" sz="2400" b="1">
                  <a:ln>
                    <a:solidFill>
                      <a:schemeClr val="bg2"/>
                    </a:solidFill>
                  </a:ln>
                  <a:solidFill>
                    <a:srgbClr val="0000CC"/>
                  </a:solidFill>
                </a:rPr>
                <a:t>Những ảnh hưởng của chúng đến cuộc sống con người và môi trường </a:t>
              </a:r>
            </a:p>
          </p:txBody>
        </p:sp>
      </p:grpSp>
    </p:spTree>
    <p:extLst>
      <p:ext uri="{BB962C8B-B14F-4D97-AF65-F5344CB8AC3E}">
        <p14:creationId xmlns:p14="http://schemas.microsoft.com/office/powerpoint/2010/main" val="270533258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204640" cy="6858000"/>
          </a:xfrm>
          <a:prstGeom prst="rect">
            <a:avLst/>
          </a:prstGeom>
        </p:spPr>
      </p:pic>
    </p:spTree>
    <p:extLst>
      <p:ext uri="{BB962C8B-B14F-4D97-AF65-F5344CB8AC3E}">
        <p14:creationId xmlns:p14="http://schemas.microsoft.com/office/powerpoint/2010/main" val="4527990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9397" y="0"/>
            <a:ext cx="9758189" cy="1754326"/>
          </a:xfrm>
          <a:prstGeom prst="rect">
            <a:avLst/>
          </a:prstGeom>
          <a:solidFill>
            <a:srgbClr val="7C00A8"/>
          </a:solidFill>
        </p:spPr>
        <p:txBody>
          <a:bodyPr wrap="square" rtlCol="0">
            <a:spAutoFit/>
          </a:bodyPr>
          <a:lstStyle/>
          <a:p>
            <a:pPr algn="ctr">
              <a:lnSpc>
                <a:spcPct val="150000"/>
              </a:lnSpc>
            </a:pPr>
            <a:r>
              <a:rPr lang="en-US">
                <a:solidFill>
                  <a:schemeClr val="bg1"/>
                </a:solidFill>
                <a:latin typeface="Tahoma" panose="020B0604030504040204" pitchFamily="34" charset="0"/>
                <a:ea typeface="Tahoma" panose="020B0604030504040204" pitchFamily="34" charset="0"/>
                <a:cs typeface="Tahoma" panose="020B0604030504040204" pitchFamily="34" charset="0"/>
              </a:rPr>
              <a:t>HOẠT ĐỘNG NHÓM (8 phút)</a:t>
            </a:r>
          </a:p>
          <a:p>
            <a:pPr marL="342900" indent="-342900">
              <a:lnSpc>
                <a:spcPct val="150000"/>
              </a:lnSpc>
              <a:buAutoNum type="arabicPeriod"/>
            </a:pPr>
            <a:r>
              <a:rPr lang="en-US">
                <a:solidFill>
                  <a:schemeClr val="bg1"/>
                </a:solidFill>
                <a:latin typeface="Tahoma" panose="020B0604030504040204" pitchFamily="34" charset="0"/>
                <a:ea typeface="Tahoma" panose="020B0604030504040204" pitchFamily="34" charset="0"/>
                <a:cs typeface="Tahoma" panose="020B0604030504040204" pitchFamily="34" charset="0"/>
              </a:rPr>
              <a:t>Hãy cho biết vai trò của khoa học tự nhiên được thể hiện trong các hình từ 1.7 đến 1.10</a:t>
            </a:r>
          </a:p>
          <a:p>
            <a:pPr marL="342900" indent="-342900">
              <a:lnSpc>
                <a:spcPct val="150000"/>
              </a:lnSpc>
              <a:buAutoNum type="arabicPeriod"/>
            </a:pPr>
            <a:r>
              <a:rPr lang="en-US">
                <a:solidFill>
                  <a:schemeClr val="bg1"/>
                </a:solidFill>
                <a:latin typeface="Tahoma" panose="020B0604030504040204" pitchFamily="34" charset="0"/>
                <a:ea typeface="Tahoma" panose="020B0604030504040204" pitchFamily="34" charset="0"/>
                <a:cs typeface="Tahoma" panose="020B0604030504040204" pitchFamily="34" charset="0"/>
              </a:rPr>
              <a:t>Hãy kể tên một số hoạt động trong thực tế có đóng góp vai trò của khoa học tự nhiên ?  Nêu rõ vai trò của khoa học tự nhiên trong các hoạt động đó ?</a:t>
            </a:r>
          </a:p>
        </p:txBody>
      </p:sp>
      <p:pic>
        <p:nvPicPr>
          <p:cNvPr id="5" name="Picture 4"/>
          <p:cNvPicPr>
            <a:picLocks noChangeAspect="1"/>
          </p:cNvPicPr>
          <p:nvPr/>
        </p:nvPicPr>
        <p:blipFill>
          <a:blip r:embed="rId2"/>
          <a:stretch>
            <a:fillRect/>
          </a:stretch>
        </p:blipFill>
        <p:spPr>
          <a:xfrm>
            <a:off x="489396" y="1754325"/>
            <a:ext cx="9758190" cy="5202177"/>
          </a:xfrm>
          <a:prstGeom prst="rect">
            <a:avLst/>
          </a:prstGeom>
        </p:spPr>
      </p:pic>
    </p:spTree>
    <p:extLst>
      <p:ext uri="{BB962C8B-B14F-4D97-AF65-F5344CB8AC3E}">
        <p14:creationId xmlns:p14="http://schemas.microsoft.com/office/powerpoint/2010/main" val="25385470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58" y="2289"/>
            <a:ext cx="10353820" cy="6855711"/>
          </a:xfrm>
          <a:prstGeom prst="rect">
            <a:avLst/>
          </a:prstGeom>
        </p:spPr>
      </p:pic>
      <p:grpSp>
        <p:nvGrpSpPr>
          <p:cNvPr id="6" name="Group 5"/>
          <p:cNvGrpSpPr/>
          <p:nvPr/>
        </p:nvGrpSpPr>
        <p:grpSpPr>
          <a:xfrm>
            <a:off x="3137094" y="0"/>
            <a:ext cx="4529797" cy="6827432"/>
            <a:chOff x="3137094" y="283886"/>
            <a:chExt cx="4529797" cy="6544811"/>
          </a:xfrm>
        </p:grpSpPr>
        <p:cxnSp>
          <p:nvCxnSpPr>
            <p:cNvPr id="3" name="Straight Arrow Connector 2"/>
            <p:cNvCxnSpPr/>
            <p:nvPr/>
          </p:nvCxnSpPr>
          <p:spPr>
            <a:xfrm flipH="1" flipV="1">
              <a:off x="5383369" y="283886"/>
              <a:ext cx="18624" cy="5866228"/>
            </a:xfrm>
            <a:prstGeom prst="straightConnector1">
              <a:avLst/>
            </a:prstGeom>
            <a:ln w="1778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137094" y="6150114"/>
              <a:ext cx="4529797" cy="678583"/>
            </a:xfrm>
            <a:prstGeom prst="rect">
              <a:avLst/>
            </a:prstGeom>
            <a:solidFill>
              <a:schemeClr val="accent4">
                <a:lumMod val="75000"/>
              </a:schemeClr>
            </a:solidFill>
          </p:spPr>
          <p:txBody>
            <a:bodyPr wrap="square" rtlCol="0">
              <a:spAutoFit/>
            </a:bodyPr>
            <a:lstStyle/>
            <a:p>
              <a:pPr algn="ctr"/>
              <a:r>
                <a:rPr lang="en-US" sz="2000" b="1">
                  <a:solidFill>
                    <a:schemeClr val="bg1"/>
                  </a:solidFill>
                  <a:latin typeface="Tahoma" panose="020B0604030504040204" pitchFamily="34" charset="0"/>
                  <a:ea typeface="Tahoma" panose="020B0604030504040204" pitchFamily="34" charset="0"/>
                  <a:cs typeface="Tahoma" panose="020B0604030504040204" pitchFamily="34" charset="0"/>
                </a:rPr>
                <a:t>KHOA HỌC TỰ NHIÊN CÓ VAI TRÒ QUAN TRỌNG TRONG: </a:t>
              </a:r>
            </a:p>
          </p:txBody>
        </p:sp>
      </p:grpSp>
      <p:grpSp>
        <p:nvGrpSpPr>
          <p:cNvPr id="53" name="Group 52"/>
          <p:cNvGrpSpPr/>
          <p:nvPr/>
        </p:nvGrpSpPr>
        <p:grpSpPr>
          <a:xfrm>
            <a:off x="1544255" y="621920"/>
            <a:ext cx="4192173" cy="1157908"/>
            <a:chOff x="1544255" y="621920"/>
            <a:chExt cx="4192173" cy="1157908"/>
          </a:xfrm>
        </p:grpSpPr>
        <p:grpSp>
          <p:nvGrpSpPr>
            <p:cNvPr id="19" name="Group 18"/>
            <p:cNvGrpSpPr/>
            <p:nvPr/>
          </p:nvGrpSpPr>
          <p:grpSpPr>
            <a:xfrm>
              <a:off x="1544255" y="621920"/>
              <a:ext cx="4192173" cy="1157908"/>
              <a:chOff x="1505243" y="981344"/>
              <a:chExt cx="4192173" cy="1157908"/>
            </a:xfrm>
          </p:grpSpPr>
          <p:grpSp>
            <p:nvGrpSpPr>
              <p:cNvPr id="16" name="Group 15"/>
              <p:cNvGrpSpPr/>
              <p:nvPr/>
            </p:nvGrpSpPr>
            <p:grpSpPr>
              <a:xfrm>
                <a:off x="1505243" y="981344"/>
                <a:ext cx="4192173" cy="1157908"/>
                <a:chOff x="1039935" y="1077770"/>
                <a:chExt cx="3198868" cy="994539"/>
              </a:xfrm>
            </p:grpSpPr>
            <p:sp>
              <p:nvSpPr>
                <p:cNvPr id="13" name="Flowchart: Document 12"/>
                <p:cNvSpPr/>
                <p:nvPr/>
              </p:nvSpPr>
              <p:spPr>
                <a:xfrm>
                  <a:off x="1039935" y="1096106"/>
                  <a:ext cx="3142633" cy="97620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6502"/>
                    <a:gd name="connsiteY0" fmla="*/ 0 h 20818"/>
                    <a:gd name="connsiteX1" fmla="*/ 21600 w 26502"/>
                    <a:gd name="connsiteY1" fmla="*/ 0 h 20818"/>
                    <a:gd name="connsiteX2" fmla="*/ 26502 w 26502"/>
                    <a:gd name="connsiteY2" fmla="*/ 10122 h 20818"/>
                    <a:gd name="connsiteX3" fmla="*/ 0 w 26502"/>
                    <a:gd name="connsiteY3" fmla="*/ 20172 h 20818"/>
                    <a:gd name="connsiteX4" fmla="*/ 0 w 26502"/>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7230"/>
                    <a:gd name="connsiteY0" fmla="*/ 0 h 20818"/>
                    <a:gd name="connsiteX1" fmla="*/ 26655 w 27230"/>
                    <a:gd name="connsiteY1" fmla="*/ 0 h 20818"/>
                    <a:gd name="connsiteX2" fmla="*/ 26502 w 27230"/>
                    <a:gd name="connsiteY2" fmla="*/ 10122 h 20818"/>
                    <a:gd name="connsiteX3" fmla="*/ 0 w 27230"/>
                    <a:gd name="connsiteY3" fmla="*/ 20172 h 20818"/>
                    <a:gd name="connsiteX4" fmla="*/ 0 w 27230"/>
                    <a:gd name="connsiteY4" fmla="*/ 0 h 20818"/>
                    <a:gd name="connsiteX0" fmla="*/ 0 w 27978"/>
                    <a:gd name="connsiteY0" fmla="*/ 0 h 20818"/>
                    <a:gd name="connsiteX1" fmla="*/ 26655 w 27978"/>
                    <a:gd name="connsiteY1" fmla="*/ 0 h 20818"/>
                    <a:gd name="connsiteX2" fmla="*/ 26502 w 27978"/>
                    <a:gd name="connsiteY2" fmla="*/ 10122 h 20818"/>
                    <a:gd name="connsiteX3" fmla="*/ 0 w 27978"/>
                    <a:gd name="connsiteY3" fmla="*/ 20172 h 20818"/>
                    <a:gd name="connsiteX4" fmla="*/ 0 w 27978"/>
                    <a:gd name="connsiteY4" fmla="*/ 0 h 20818"/>
                    <a:gd name="connsiteX0" fmla="*/ 0 w 29122"/>
                    <a:gd name="connsiteY0" fmla="*/ 0 h 20818"/>
                    <a:gd name="connsiteX1" fmla="*/ 26655 w 29122"/>
                    <a:gd name="connsiteY1" fmla="*/ 0 h 20818"/>
                    <a:gd name="connsiteX2" fmla="*/ 28122 w 29122"/>
                    <a:gd name="connsiteY2" fmla="*/ 9514 h 20818"/>
                    <a:gd name="connsiteX3" fmla="*/ 26502 w 29122"/>
                    <a:gd name="connsiteY3" fmla="*/ 10122 h 20818"/>
                    <a:gd name="connsiteX4" fmla="*/ 0 w 29122"/>
                    <a:gd name="connsiteY4" fmla="*/ 20172 h 20818"/>
                    <a:gd name="connsiteX5" fmla="*/ 0 w 29122"/>
                    <a:gd name="connsiteY5" fmla="*/ 0 h 20818"/>
                    <a:gd name="connsiteX0" fmla="*/ 0 w 29540"/>
                    <a:gd name="connsiteY0" fmla="*/ 0 h 20818"/>
                    <a:gd name="connsiteX1" fmla="*/ 26655 w 29540"/>
                    <a:gd name="connsiteY1" fmla="*/ 0 h 20818"/>
                    <a:gd name="connsiteX2" fmla="*/ 29041 w 29540"/>
                    <a:gd name="connsiteY2" fmla="*/ 10114 h 20818"/>
                    <a:gd name="connsiteX3" fmla="*/ 26502 w 29540"/>
                    <a:gd name="connsiteY3" fmla="*/ 10122 h 20818"/>
                    <a:gd name="connsiteX4" fmla="*/ 0 w 29540"/>
                    <a:gd name="connsiteY4" fmla="*/ 20172 h 20818"/>
                    <a:gd name="connsiteX5" fmla="*/ 0 w 29540"/>
                    <a:gd name="connsiteY5" fmla="*/ 0 h 20818"/>
                    <a:gd name="connsiteX0" fmla="*/ 0 w 29623"/>
                    <a:gd name="connsiteY0" fmla="*/ 0 h 20818"/>
                    <a:gd name="connsiteX1" fmla="*/ 26655 w 29623"/>
                    <a:gd name="connsiteY1" fmla="*/ 0 h 20818"/>
                    <a:gd name="connsiteX2" fmla="*/ 29194 w 29623"/>
                    <a:gd name="connsiteY2" fmla="*/ 9514 h 20818"/>
                    <a:gd name="connsiteX3" fmla="*/ 26502 w 29623"/>
                    <a:gd name="connsiteY3" fmla="*/ 10122 h 20818"/>
                    <a:gd name="connsiteX4" fmla="*/ 0 w 29623"/>
                    <a:gd name="connsiteY4" fmla="*/ 20172 h 20818"/>
                    <a:gd name="connsiteX5" fmla="*/ 0 w 29623"/>
                    <a:gd name="connsiteY5" fmla="*/ 0 h 20818"/>
                    <a:gd name="connsiteX0" fmla="*/ 0 w 30472"/>
                    <a:gd name="connsiteY0" fmla="*/ 0 h 20818"/>
                    <a:gd name="connsiteX1" fmla="*/ 26655 w 30472"/>
                    <a:gd name="connsiteY1" fmla="*/ 0 h 20818"/>
                    <a:gd name="connsiteX2" fmla="*/ 30420 w 30472"/>
                    <a:gd name="connsiteY2" fmla="*/ 7114 h 20818"/>
                    <a:gd name="connsiteX3" fmla="*/ 26502 w 30472"/>
                    <a:gd name="connsiteY3" fmla="*/ 10122 h 20818"/>
                    <a:gd name="connsiteX4" fmla="*/ 0 w 30472"/>
                    <a:gd name="connsiteY4" fmla="*/ 20172 h 20818"/>
                    <a:gd name="connsiteX5" fmla="*/ 0 w 30472"/>
                    <a:gd name="connsiteY5" fmla="*/ 0 h 20818"/>
                    <a:gd name="connsiteX0" fmla="*/ 544 w 31016"/>
                    <a:gd name="connsiteY0" fmla="*/ 0 h 20818"/>
                    <a:gd name="connsiteX1" fmla="*/ 27199 w 31016"/>
                    <a:gd name="connsiteY1" fmla="*/ 0 h 20818"/>
                    <a:gd name="connsiteX2" fmla="*/ 30964 w 31016"/>
                    <a:gd name="connsiteY2" fmla="*/ 7114 h 20818"/>
                    <a:gd name="connsiteX3" fmla="*/ 27046 w 31016"/>
                    <a:gd name="connsiteY3" fmla="*/ 10122 h 20818"/>
                    <a:gd name="connsiteX4" fmla="*/ 544 w 31016"/>
                    <a:gd name="connsiteY4" fmla="*/ 20172 h 20818"/>
                    <a:gd name="connsiteX5" fmla="*/ 544 w 31016"/>
                    <a:gd name="connsiteY5" fmla="*/ 0 h 20818"/>
                    <a:gd name="connsiteX0" fmla="*/ 3400 w 33872"/>
                    <a:gd name="connsiteY0" fmla="*/ 0 h 20818"/>
                    <a:gd name="connsiteX1" fmla="*/ 30055 w 33872"/>
                    <a:gd name="connsiteY1" fmla="*/ 0 h 20818"/>
                    <a:gd name="connsiteX2" fmla="*/ 33820 w 33872"/>
                    <a:gd name="connsiteY2" fmla="*/ 7114 h 20818"/>
                    <a:gd name="connsiteX3" fmla="*/ 29902 w 33872"/>
                    <a:gd name="connsiteY3" fmla="*/ 10122 h 20818"/>
                    <a:gd name="connsiteX4" fmla="*/ 3400 w 33872"/>
                    <a:gd name="connsiteY4" fmla="*/ 20172 h 20818"/>
                    <a:gd name="connsiteX5" fmla="*/ 170 w 33872"/>
                    <a:gd name="connsiteY5" fmla="*/ 10800 h 20818"/>
                    <a:gd name="connsiteX6" fmla="*/ 3400 w 33872"/>
                    <a:gd name="connsiteY6" fmla="*/ 0 h 20818"/>
                    <a:gd name="connsiteX0" fmla="*/ 3750 w 34222"/>
                    <a:gd name="connsiteY0" fmla="*/ 0 h 20818"/>
                    <a:gd name="connsiteX1" fmla="*/ 30405 w 34222"/>
                    <a:gd name="connsiteY1" fmla="*/ 0 h 20818"/>
                    <a:gd name="connsiteX2" fmla="*/ 34170 w 34222"/>
                    <a:gd name="connsiteY2" fmla="*/ 7114 h 20818"/>
                    <a:gd name="connsiteX3" fmla="*/ 30252 w 34222"/>
                    <a:gd name="connsiteY3" fmla="*/ 10122 h 20818"/>
                    <a:gd name="connsiteX4" fmla="*/ 3750 w 34222"/>
                    <a:gd name="connsiteY4" fmla="*/ 20172 h 20818"/>
                    <a:gd name="connsiteX5" fmla="*/ 60 w 34222"/>
                    <a:gd name="connsiteY5" fmla="*/ 11100 h 20818"/>
                    <a:gd name="connsiteX6" fmla="*/ 3750 w 34222"/>
                    <a:gd name="connsiteY6" fmla="*/ 0 h 2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22" h="20818">
                      <a:moveTo>
                        <a:pt x="3750" y="0"/>
                      </a:moveTo>
                      <a:lnTo>
                        <a:pt x="30405" y="0"/>
                      </a:lnTo>
                      <a:cubicBezTo>
                        <a:pt x="34888" y="1136"/>
                        <a:pt x="34195" y="5427"/>
                        <a:pt x="34170" y="7114"/>
                      </a:cubicBezTo>
                      <a:cubicBezTo>
                        <a:pt x="34145" y="8801"/>
                        <a:pt x="34735" y="7896"/>
                        <a:pt x="30252" y="10122"/>
                      </a:cubicBezTo>
                      <a:cubicBezTo>
                        <a:pt x="19452" y="10122"/>
                        <a:pt x="14550" y="23922"/>
                        <a:pt x="3750" y="20172"/>
                      </a:cubicBezTo>
                      <a:cubicBezTo>
                        <a:pt x="-746" y="20535"/>
                        <a:pt x="60" y="14462"/>
                        <a:pt x="60" y="11100"/>
                      </a:cubicBezTo>
                      <a:cubicBezTo>
                        <a:pt x="60" y="7738"/>
                        <a:pt x="-771" y="2050"/>
                        <a:pt x="3750" y="0"/>
                      </a:cubicBez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732366" y="1077770"/>
                  <a:ext cx="506437" cy="5064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849406" y="1190520"/>
                  <a:ext cx="283699" cy="28369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p:cNvSpPr/>
              <p:nvPr/>
            </p:nvSpPr>
            <p:spPr>
              <a:xfrm>
                <a:off x="1645918" y="1203032"/>
                <a:ext cx="735877" cy="735877"/>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693675" y="1247804"/>
                <a:ext cx="845858" cy="646331"/>
              </a:xfrm>
              <a:prstGeom prst="rect">
                <a:avLst/>
              </a:prstGeom>
              <a:noFill/>
            </p:spPr>
            <p:txBody>
              <a:bodyPr wrap="square" rtlCol="0">
                <a:spAutoFit/>
              </a:bodyPr>
              <a:lstStyle/>
              <a:p>
                <a:r>
                  <a:rPr lang="en-US" sz="3600">
                    <a:solidFill>
                      <a:schemeClr val="accent5"/>
                    </a:solidFill>
                  </a:rPr>
                  <a:t>01</a:t>
                </a:r>
              </a:p>
            </p:txBody>
          </p:sp>
        </p:grpSp>
        <p:sp>
          <p:nvSpPr>
            <p:cNvPr id="48" name="TextBox 47"/>
            <p:cNvSpPr txBox="1"/>
            <p:nvPr/>
          </p:nvSpPr>
          <p:spPr>
            <a:xfrm>
              <a:off x="2369554" y="643263"/>
              <a:ext cx="2353939" cy="646331"/>
            </a:xfrm>
            <a:prstGeom prst="rect">
              <a:avLst/>
            </a:prstGeom>
            <a:noFill/>
          </p:spPr>
          <p:txBody>
            <a:bodyPr wrap="square" rtlCol="0">
              <a:spAutoFit/>
            </a:bodyPr>
            <a:lstStyle/>
            <a:p>
              <a:pPr algn="ctr"/>
              <a:r>
                <a:rPr lang="en-US">
                  <a:solidFill>
                    <a:schemeClr val="bg1"/>
                  </a:solidFill>
                </a:rPr>
                <a:t>Hoạt động </a:t>
              </a:r>
            </a:p>
            <a:p>
              <a:pPr algn="ctr"/>
              <a:r>
                <a:rPr lang="en-US">
                  <a:solidFill>
                    <a:schemeClr val="bg1"/>
                  </a:solidFill>
                </a:rPr>
                <a:t>nghiên cứu khoa học </a:t>
              </a:r>
            </a:p>
          </p:txBody>
        </p:sp>
      </p:grpSp>
      <p:grpSp>
        <p:nvGrpSpPr>
          <p:cNvPr id="54" name="Group 53"/>
          <p:cNvGrpSpPr/>
          <p:nvPr/>
        </p:nvGrpSpPr>
        <p:grpSpPr>
          <a:xfrm>
            <a:off x="5072733" y="1618373"/>
            <a:ext cx="4185105" cy="1157908"/>
            <a:chOff x="5072733" y="1618373"/>
            <a:chExt cx="4185105" cy="1157908"/>
          </a:xfrm>
        </p:grpSpPr>
        <p:grpSp>
          <p:nvGrpSpPr>
            <p:cNvPr id="27" name="Group 26"/>
            <p:cNvGrpSpPr/>
            <p:nvPr/>
          </p:nvGrpSpPr>
          <p:grpSpPr>
            <a:xfrm flipH="1">
              <a:off x="5072733" y="1618373"/>
              <a:ext cx="4185105" cy="1157908"/>
              <a:chOff x="1498218" y="981344"/>
              <a:chExt cx="4199198" cy="1157908"/>
            </a:xfrm>
          </p:grpSpPr>
          <p:grpSp>
            <p:nvGrpSpPr>
              <p:cNvPr id="28" name="Group 27"/>
              <p:cNvGrpSpPr/>
              <p:nvPr/>
            </p:nvGrpSpPr>
            <p:grpSpPr>
              <a:xfrm>
                <a:off x="1505243" y="981344"/>
                <a:ext cx="4192173" cy="1157908"/>
                <a:chOff x="1039935" y="1077770"/>
                <a:chExt cx="3198868" cy="994539"/>
              </a:xfrm>
            </p:grpSpPr>
            <p:sp>
              <p:nvSpPr>
                <p:cNvPr id="31" name="Flowchart: Document 12"/>
                <p:cNvSpPr/>
                <p:nvPr/>
              </p:nvSpPr>
              <p:spPr>
                <a:xfrm>
                  <a:off x="1039935" y="1096106"/>
                  <a:ext cx="3142633" cy="97620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6502"/>
                    <a:gd name="connsiteY0" fmla="*/ 0 h 20818"/>
                    <a:gd name="connsiteX1" fmla="*/ 21600 w 26502"/>
                    <a:gd name="connsiteY1" fmla="*/ 0 h 20818"/>
                    <a:gd name="connsiteX2" fmla="*/ 26502 w 26502"/>
                    <a:gd name="connsiteY2" fmla="*/ 10122 h 20818"/>
                    <a:gd name="connsiteX3" fmla="*/ 0 w 26502"/>
                    <a:gd name="connsiteY3" fmla="*/ 20172 h 20818"/>
                    <a:gd name="connsiteX4" fmla="*/ 0 w 26502"/>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7230"/>
                    <a:gd name="connsiteY0" fmla="*/ 0 h 20818"/>
                    <a:gd name="connsiteX1" fmla="*/ 26655 w 27230"/>
                    <a:gd name="connsiteY1" fmla="*/ 0 h 20818"/>
                    <a:gd name="connsiteX2" fmla="*/ 26502 w 27230"/>
                    <a:gd name="connsiteY2" fmla="*/ 10122 h 20818"/>
                    <a:gd name="connsiteX3" fmla="*/ 0 w 27230"/>
                    <a:gd name="connsiteY3" fmla="*/ 20172 h 20818"/>
                    <a:gd name="connsiteX4" fmla="*/ 0 w 27230"/>
                    <a:gd name="connsiteY4" fmla="*/ 0 h 20818"/>
                    <a:gd name="connsiteX0" fmla="*/ 0 w 27978"/>
                    <a:gd name="connsiteY0" fmla="*/ 0 h 20818"/>
                    <a:gd name="connsiteX1" fmla="*/ 26655 w 27978"/>
                    <a:gd name="connsiteY1" fmla="*/ 0 h 20818"/>
                    <a:gd name="connsiteX2" fmla="*/ 26502 w 27978"/>
                    <a:gd name="connsiteY2" fmla="*/ 10122 h 20818"/>
                    <a:gd name="connsiteX3" fmla="*/ 0 w 27978"/>
                    <a:gd name="connsiteY3" fmla="*/ 20172 h 20818"/>
                    <a:gd name="connsiteX4" fmla="*/ 0 w 27978"/>
                    <a:gd name="connsiteY4" fmla="*/ 0 h 20818"/>
                    <a:gd name="connsiteX0" fmla="*/ 0 w 29122"/>
                    <a:gd name="connsiteY0" fmla="*/ 0 h 20818"/>
                    <a:gd name="connsiteX1" fmla="*/ 26655 w 29122"/>
                    <a:gd name="connsiteY1" fmla="*/ 0 h 20818"/>
                    <a:gd name="connsiteX2" fmla="*/ 28122 w 29122"/>
                    <a:gd name="connsiteY2" fmla="*/ 9514 h 20818"/>
                    <a:gd name="connsiteX3" fmla="*/ 26502 w 29122"/>
                    <a:gd name="connsiteY3" fmla="*/ 10122 h 20818"/>
                    <a:gd name="connsiteX4" fmla="*/ 0 w 29122"/>
                    <a:gd name="connsiteY4" fmla="*/ 20172 h 20818"/>
                    <a:gd name="connsiteX5" fmla="*/ 0 w 29122"/>
                    <a:gd name="connsiteY5" fmla="*/ 0 h 20818"/>
                    <a:gd name="connsiteX0" fmla="*/ 0 w 29540"/>
                    <a:gd name="connsiteY0" fmla="*/ 0 h 20818"/>
                    <a:gd name="connsiteX1" fmla="*/ 26655 w 29540"/>
                    <a:gd name="connsiteY1" fmla="*/ 0 h 20818"/>
                    <a:gd name="connsiteX2" fmla="*/ 29041 w 29540"/>
                    <a:gd name="connsiteY2" fmla="*/ 10114 h 20818"/>
                    <a:gd name="connsiteX3" fmla="*/ 26502 w 29540"/>
                    <a:gd name="connsiteY3" fmla="*/ 10122 h 20818"/>
                    <a:gd name="connsiteX4" fmla="*/ 0 w 29540"/>
                    <a:gd name="connsiteY4" fmla="*/ 20172 h 20818"/>
                    <a:gd name="connsiteX5" fmla="*/ 0 w 29540"/>
                    <a:gd name="connsiteY5" fmla="*/ 0 h 20818"/>
                    <a:gd name="connsiteX0" fmla="*/ 0 w 29623"/>
                    <a:gd name="connsiteY0" fmla="*/ 0 h 20818"/>
                    <a:gd name="connsiteX1" fmla="*/ 26655 w 29623"/>
                    <a:gd name="connsiteY1" fmla="*/ 0 h 20818"/>
                    <a:gd name="connsiteX2" fmla="*/ 29194 w 29623"/>
                    <a:gd name="connsiteY2" fmla="*/ 9514 h 20818"/>
                    <a:gd name="connsiteX3" fmla="*/ 26502 w 29623"/>
                    <a:gd name="connsiteY3" fmla="*/ 10122 h 20818"/>
                    <a:gd name="connsiteX4" fmla="*/ 0 w 29623"/>
                    <a:gd name="connsiteY4" fmla="*/ 20172 h 20818"/>
                    <a:gd name="connsiteX5" fmla="*/ 0 w 29623"/>
                    <a:gd name="connsiteY5" fmla="*/ 0 h 20818"/>
                    <a:gd name="connsiteX0" fmla="*/ 0 w 30472"/>
                    <a:gd name="connsiteY0" fmla="*/ 0 h 20818"/>
                    <a:gd name="connsiteX1" fmla="*/ 26655 w 30472"/>
                    <a:gd name="connsiteY1" fmla="*/ 0 h 20818"/>
                    <a:gd name="connsiteX2" fmla="*/ 30420 w 30472"/>
                    <a:gd name="connsiteY2" fmla="*/ 7114 h 20818"/>
                    <a:gd name="connsiteX3" fmla="*/ 26502 w 30472"/>
                    <a:gd name="connsiteY3" fmla="*/ 10122 h 20818"/>
                    <a:gd name="connsiteX4" fmla="*/ 0 w 30472"/>
                    <a:gd name="connsiteY4" fmla="*/ 20172 h 20818"/>
                    <a:gd name="connsiteX5" fmla="*/ 0 w 30472"/>
                    <a:gd name="connsiteY5" fmla="*/ 0 h 20818"/>
                    <a:gd name="connsiteX0" fmla="*/ 544 w 31016"/>
                    <a:gd name="connsiteY0" fmla="*/ 0 h 20818"/>
                    <a:gd name="connsiteX1" fmla="*/ 27199 w 31016"/>
                    <a:gd name="connsiteY1" fmla="*/ 0 h 20818"/>
                    <a:gd name="connsiteX2" fmla="*/ 30964 w 31016"/>
                    <a:gd name="connsiteY2" fmla="*/ 7114 h 20818"/>
                    <a:gd name="connsiteX3" fmla="*/ 27046 w 31016"/>
                    <a:gd name="connsiteY3" fmla="*/ 10122 h 20818"/>
                    <a:gd name="connsiteX4" fmla="*/ 544 w 31016"/>
                    <a:gd name="connsiteY4" fmla="*/ 20172 h 20818"/>
                    <a:gd name="connsiteX5" fmla="*/ 544 w 31016"/>
                    <a:gd name="connsiteY5" fmla="*/ 0 h 20818"/>
                    <a:gd name="connsiteX0" fmla="*/ 3400 w 33872"/>
                    <a:gd name="connsiteY0" fmla="*/ 0 h 20818"/>
                    <a:gd name="connsiteX1" fmla="*/ 30055 w 33872"/>
                    <a:gd name="connsiteY1" fmla="*/ 0 h 20818"/>
                    <a:gd name="connsiteX2" fmla="*/ 33820 w 33872"/>
                    <a:gd name="connsiteY2" fmla="*/ 7114 h 20818"/>
                    <a:gd name="connsiteX3" fmla="*/ 29902 w 33872"/>
                    <a:gd name="connsiteY3" fmla="*/ 10122 h 20818"/>
                    <a:gd name="connsiteX4" fmla="*/ 3400 w 33872"/>
                    <a:gd name="connsiteY4" fmla="*/ 20172 h 20818"/>
                    <a:gd name="connsiteX5" fmla="*/ 170 w 33872"/>
                    <a:gd name="connsiteY5" fmla="*/ 10800 h 20818"/>
                    <a:gd name="connsiteX6" fmla="*/ 3400 w 33872"/>
                    <a:gd name="connsiteY6" fmla="*/ 0 h 20818"/>
                    <a:gd name="connsiteX0" fmla="*/ 3750 w 34222"/>
                    <a:gd name="connsiteY0" fmla="*/ 0 h 20818"/>
                    <a:gd name="connsiteX1" fmla="*/ 30405 w 34222"/>
                    <a:gd name="connsiteY1" fmla="*/ 0 h 20818"/>
                    <a:gd name="connsiteX2" fmla="*/ 34170 w 34222"/>
                    <a:gd name="connsiteY2" fmla="*/ 7114 h 20818"/>
                    <a:gd name="connsiteX3" fmla="*/ 30252 w 34222"/>
                    <a:gd name="connsiteY3" fmla="*/ 10122 h 20818"/>
                    <a:gd name="connsiteX4" fmla="*/ 3750 w 34222"/>
                    <a:gd name="connsiteY4" fmla="*/ 20172 h 20818"/>
                    <a:gd name="connsiteX5" fmla="*/ 60 w 34222"/>
                    <a:gd name="connsiteY5" fmla="*/ 11100 h 20818"/>
                    <a:gd name="connsiteX6" fmla="*/ 3750 w 34222"/>
                    <a:gd name="connsiteY6" fmla="*/ 0 h 2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22" h="20818">
                      <a:moveTo>
                        <a:pt x="3750" y="0"/>
                      </a:moveTo>
                      <a:lnTo>
                        <a:pt x="30405" y="0"/>
                      </a:lnTo>
                      <a:cubicBezTo>
                        <a:pt x="34888" y="1136"/>
                        <a:pt x="34195" y="5427"/>
                        <a:pt x="34170" y="7114"/>
                      </a:cubicBezTo>
                      <a:cubicBezTo>
                        <a:pt x="34145" y="8801"/>
                        <a:pt x="34735" y="7896"/>
                        <a:pt x="30252" y="10122"/>
                      </a:cubicBezTo>
                      <a:cubicBezTo>
                        <a:pt x="19452" y="10122"/>
                        <a:pt x="14550" y="23922"/>
                        <a:pt x="3750" y="20172"/>
                      </a:cubicBezTo>
                      <a:cubicBezTo>
                        <a:pt x="-746" y="20535"/>
                        <a:pt x="60" y="14462"/>
                        <a:pt x="60" y="11100"/>
                      </a:cubicBezTo>
                      <a:cubicBezTo>
                        <a:pt x="60" y="7738"/>
                        <a:pt x="-771" y="2050"/>
                        <a:pt x="3750" y="0"/>
                      </a:cubicBezTo>
                      <a:close/>
                    </a:path>
                  </a:pathLst>
                </a:cu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732366" y="1077770"/>
                  <a:ext cx="506437" cy="5064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849406" y="1190520"/>
                  <a:ext cx="283699" cy="28369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Oval 28"/>
              <p:cNvSpPr/>
              <p:nvPr/>
            </p:nvSpPr>
            <p:spPr>
              <a:xfrm>
                <a:off x="1645918" y="1203032"/>
                <a:ext cx="735877" cy="735877"/>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498218" y="1276157"/>
                <a:ext cx="845858" cy="646331"/>
              </a:xfrm>
              <a:prstGeom prst="rect">
                <a:avLst/>
              </a:prstGeom>
              <a:noFill/>
            </p:spPr>
            <p:txBody>
              <a:bodyPr wrap="square" rtlCol="0">
                <a:spAutoFit/>
              </a:bodyPr>
              <a:lstStyle/>
              <a:p>
                <a:r>
                  <a:rPr lang="en-US" sz="3600">
                    <a:solidFill>
                      <a:srgbClr val="0070C0"/>
                    </a:solidFill>
                  </a:rPr>
                  <a:t>02</a:t>
                </a:r>
              </a:p>
            </p:txBody>
          </p:sp>
        </p:grpSp>
        <p:sp>
          <p:nvSpPr>
            <p:cNvPr id="49" name="TextBox 48"/>
            <p:cNvSpPr txBox="1"/>
            <p:nvPr/>
          </p:nvSpPr>
          <p:spPr>
            <a:xfrm>
              <a:off x="5771793" y="1621153"/>
              <a:ext cx="2776397" cy="923330"/>
            </a:xfrm>
            <a:prstGeom prst="rect">
              <a:avLst/>
            </a:prstGeom>
            <a:noFill/>
          </p:spPr>
          <p:txBody>
            <a:bodyPr wrap="square" rtlCol="0">
              <a:spAutoFit/>
            </a:bodyPr>
            <a:lstStyle/>
            <a:p>
              <a:pPr algn="ctr"/>
              <a:r>
                <a:rPr lang="en-US">
                  <a:solidFill>
                    <a:schemeClr val="bg1"/>
                  </a:solidFill>
                </a:rPr>
                <a:t>Nâng cao nhận thức của con người về thế giới </a:t>
              </a:r>
            </a:p>
            <a:p>
              <a:pPr algn="ctr"/>
              <a:r>
                <a:rPr lang="en-US">
                  <a:solidFill>
                    <a:schemeClr val="bg1"/>
                  </a:solidFill>
                </a:rPr>
                <a:t>       tự nhiên</a:t>
              </a:r>
            </a:p>
          </p:txBody>
        </p:sp>
      </p:grpSp>
      <p:grpSp>
        <p:nvGrpSpPr>
          <p:cNvPr id="55" name="Group 54"/>
          <p:cNvGrpSpPr/>
          <p:nvPr/>
        </p:nvGrpSpPr>
        <p:grpSpPr>
          <a:xfrm>
            <a:off x="1507406" y="2632630"/>
            <a:ext cx="4192173" cy="1158001"/>
            <a:chOff x="1507406" y="2632630"/>
            <a:chExt cx="4192173" cy="1158001"/>
          </a:xfrm>
        </p:grpSpPr>
        <p:grpSp>
          <p:nvGrpSpPr>
            <p:cNvPr id="20" name="Group 19"/>
            <p:cNvGrpSpPr/>
            <p:nvPr/>
          </p:nvGrpSpPr>
          <p:grpSpPr>
            <a:xfrm>
              <a:off x="1507406" y="2632723"/>
              <a:ext cx="4192173" cy="1157908"/>
              <a:chOff x="1505243" y="981344"/>
              <a:chExt cx="4192173" cy="1157908"/>
            </a:xfrm>
          </p:grpSpPr>
          <p:grpSp>
            <p:nvGrpSpPr>
              <p:cNvPr id="21" name="Group 20"/>
              <p:cNvGrpSpPr/>
              <p:nvPr/>
            </p:nvGrpSpPr>
            <p:grpSpPr>
              <a:xfrm>
                <a:off x="1505243" y="981344"/>
                <a:ext cx="4192173" cy="1157908"/>
                <a:chOff x="1039935" y="1077770"/>
                <a:chExt cx="3198868" cy="994539"/>
              </a:xfrm>
            </p:grpSpPr>
            <p:sp>
              <p:nvSpPr>
                <p:cNvPr id="24" name="Flowchart: Document 12"/>
                <p:cNvSpPr/>
                <p:nvPr/>
              </p:nvSpPr>
              <p:spPr>
                <a:xfrm>
                  <a:off x="1039935" y="1096106"/>
                  <a:ext cx="3142633" cy="97620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6502"/>
                    <a:gd name="connsiteY0" fmla="*/ 0 h 20818"/>
                    <a:gd name="connsiteX1" fmla="*/ 21600 w 26502"/>
                    <a:gd name="connsiteY1" fmla="*/ 0 h 20818"/>
                    <a:gd name="connsiteX2" fmla="*/ 26502 w 26502"/>
                    <a:gd name="connsiteY2" fmla="*/ 10122 h 20818"/>
                    <a:gd name="connsiteX3" fmla="*/ 0 w 26502"/>
                    <a:gd name="connsiteY3" fmla="*/ 20172 h 20818"/>
                    <a:gd name="connsiteX4" fmla="*/ 0 w 26502"/>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7230"/>
                    <a:gd name="connsiteY0" fmla="*/ 0 h 20818"/>
                    <a:gd name="connsiteX1" fmla="*/ 26655 w 27230"/>
                    <a:gd name="connsiteY1" fmla="*/ 0 h 20818"/>
                    <a:gd name="connsiteX2" fmla="*/ 26502 w 27230"/>
                    <a:gd name="connsiteY2" fmla="*/ 10122 h 20818"/>
                    <a:gd name="connsiteX3" fmla="*/ 0 w 27230"/>
                    <a:gd name="connsiteY3" fmla="*/ 20172 h 20818"/>
                    <a:gd name="connsiteX4" fmla="*/ 0 w 27230"/>
                    <a:gd name="connsiteY4" fmla="*/ 0 h 20818"/>
                    <a:gd name="connsiteX0" fmla="*/ 0 w 27978"/>
                    <a:gd name="connsiteY0" fmla="*/ 0 h 20818"/>
                    <a:gd name="connsiteX1" fmla="*/ 26655 w 27978"/>
                    <a:gd name="connsiteY1" fmla="*/ 0 h 20818"/>
                    <a:gd name="connsiteX2" fmla="*/ 26502 w 27978"/>
                    <a:gd name="connsiteY2" fmla="*/ 10122 h 20818"/>
                    <a:gd name="connsiteX3" fmla="*/ 0 w 27978"/>
                    <a:gd name="connsiteY3" fmla="*/ 20172 h 20818"/>
                    <a:gd name="connsiteX4" fmla="*/ 0 w 27978"/>
                    <a:gd name="connsiteY4" fmla="*/ 0 h 20818"/>
                    <a:gd name="connsiteX0" fmla="*/ 0 w 29122"/>
                    <a:gd name="connsiteY0" fmla="*/ 0 h 20818"/>
                    <a:gd name="connsiteX1" fmla="*/ 26655 w 29122"/>
                    <a:gd name="connsiteY1" fmla="*/ 0 h 20818"/>
                    <a:gd name="connsiteX2" fmla="*/ 28122 w 29122"/>
                    <a:gd name="connsiteY2" fmla="*/ 9514 h 20818"/>
                    <a:gd name="connsiteX3" fmla="*/ 26502 w 29122"/>
                    <a:gd name="connsiteY3" fmla="*/ 10122 h 20818"/>
                    <a:gd name="connsiteX4" fmla="*/ 0 w 29122"/>
                    <a:gd name="connsiteY4" fmla="*/ 20172 h 20818"/>
                    <a:gd name="connsiteX5" fmla="*/ 0 w 29122"/>
                    <a:gd name="connsiteY5" fmla="*/ 0 h 20818"/>
                    <a:gd name="connsiteX0" fmla="*/ 0 w 29540"/>
                    <a:gd name="connsiteY0" fmla="*/ 0 h 20818"/>
                    <a:gd name="connsiteX1" fmla="*/ 26655 w 29540"/>
                    <a:gd name="connsiteY1" fmla="*/ 0 h 20818"/>
                    <a:gd name="connsiteX2" fmla="*/ 29041 w 29540"/>
                    <a:gd name="connsiteY2" fmla="*/ 10114 h 20818"/>
                    <a:gd name="connsiteX3" fmla="*/ 26502 w 29540"/>
                    <a:gd name="connsiteY3" fmla="*/ 10122 h 20818"/>
                    <a:gd name="connsiteX4" fmla="*/ 0 w 29540"/>
                    <a:gd name="connsiteY4" fmla="*/ 20172 h 20818"/>
                    <a:gd name="connsiteX5" fmla="*/ 0 w 29540"/>
                    <a:gd name="connsiteY5" fmla="*/ 0 h 20818"/>
                    <a:gd name="connsiteX0" fmla="*/ 0 w 29623"/>
                    <a:gd name="connsiteY0" fmla="*/ 0 h 20818"/>
                    <a:gd name="connsiteX1" fmla="*/ 26655 w 29623"/>
                    <a:gd name="connsiteY1" fmla="*/ 0 h 20818"/>
                    <a:gd name="connsiteX2" fmla="*/ 29194 w 29623"/>
                    <a:gd name="connsiteY2" fmla="*/ 9514 h 20818"/>
                    <a:gd name="connsiteX3" fmla="*/ 26502 w 29623"/>
                    <a:gd name="connsiteY3" fmla="*/ 10122 h 20818"/>
                    <a:gd name="connsiteX4" fmla="*/ 0 w 29623"/>
                    <a:gd name="connsiteY4" fmla="*/ 20172 h 20818"/>
                    <a:gd name="connsiteX5" fmla="*/ 0 w 29623"/>
                    <a:gd name="connsiteY5" fmla="*/ 0 h 20818"/>
                    <a:gd name="connsiteX0" fmla="*/ 0 w 30472"/>
                    <a:gd name="connsiteY0" fmla="*/ 0 h 20818"/>
                    <a:gd name="connsiteX1" fmla="*/ 26655 w 30472"/>
                    <a:gd name="connsiteY1" fmla="*/ 0 h 20818"/>
                    <a:gd name="connsiteX2" fmla="*/ 30420 w 30472"/>
                    <a:gd name="connsiteY2" fmla="*/ 7114 h 20818"/>
                    <a:gd name="connsiteX3" fmla="*/ 26502 w 30472"/>
                    <a:gd name="connsiteY3" fmla="*/ 10122 h 20818"/>
                    <a:gd name="connsiteX4" fmla="*/ 0 w 30472"/>
                    <a:gd name="connsiteY4" fmla="*/ 20172 h 20818"/>
                    <a:gd name="connsiteX5" fmla="*/ 0 w 30472"/>
                    <a:gd name="connsiteY5" fmla="*/ 0 h 20818"/>
                    <a:gd name="connsiteX0" fmla="*/ 544 w 31016"/>
                    <a:gd name="connsiteY0" fmla="*/ 0 h 20818"/>
                    <a:gd name="connsiteX1" fmla="*/ 27199 w 31016"/>
                    <a:gd name="connsiteY1" fmla="*/ 0 h 20818"/>
                    <a:gd name="connsiteX2" fmla="*/ 30964 w 31016"/>
                    <a:gd name="connsiteY2" fmla="*/ 7114 h 20818"/>
                    <a:gd name="connsiteX3" fmla="*/ 27046 w 31016"/>
                    <a:gd name="connsiteY3" fmla="*/ 10122 h 20818"/>
                    <a:gd name="connsiteX4" fmla="*/ 544 w 31016"/>
                    <a:gd name="connsiteY4" fmla="*/ 20172 h 20818"/>
                    <a:gd name="connsiteX5" fmla="*/ 544 w 31016"/>
                    <a:gd name="connsiteY5" fmla="*/ 0 h 20818"/>
                    <a:gd name="connsiteX0" fmla="*/ 3400 w 33872"/>
                    <a:gd name="connsiteY0" fmla="*/ 0 h 20818"/>
                    <a:gd name="connsiteX1" fmla="*/ 30055 w 33872"/>
                    <a:gd name="connsiteY1" fmla="*/ 0 h 20818"/>
                    <a:gd name="connsiteX2" fmla="*/ 33820 w 33872"/>
                    <a:gd name="connsiteY2" fmla="*/ 7114 h 20818"/>
                    <a:gd name="connsiteX3" fmla="*/ 29902 w 33872"/>
                    <a:gd name="connsiteY3" fmla="*/ 10122 h 20818"/>
                    <a:gd name="connsiteX4" fmla="*/ 3400 w 33872"/>
                    <a:gd name="connsiteY4" fmla="*/ 20172 h 20818"/>
                    <a:gd name="connsiteX5" fmla="*/ 170 w 33872"/>
                    <a:gd name="connsiteY5" fmla="*/ 10800 h 20818"/>
                    <a:gd name="connsiteX6" fmla="*/ 3400 w 33872"/>
                    <a:gd name="connsiteY6" fmla="*/ 0 h 20818"/>
                    <a:gd name="connsiteX0" fmla="*/ 3750 w 34222"/>
                    <a:gd name="connsiteY0" fmla="*/ 0 h 20818"/>
                    <a:gd name="connsiteX1" fmla="*/ 30405 w 34222"/>
                    <a:gd name="connsiteY1" fmla="*/ 0 h 20818"/>
                    <a:gd name="connsiteX2" fmla="*/ 34170 w 34222"/>
                    <a:gd name="connsiteY2" fmla="*/ 7114 h 20818"/>
                    <a:gd name="connsiteX3" fmla="*/ 30252 w 34222"/>
                    <a:gd name="connsiteY3" fmla="*/ 10122 h 20818"/>
                    <a:gd name="connsiteX4" fmla="*/ 3750 w 34222"/>
                    <a:gd name="connsiteY4" fmla="*/ 20172 h 20818"/>
                    <a:gd name="connsiteX5" fmla="*/ 60 w 34222"/>
                    <a:gd name="connsiteY5" fmla="*/ 11100 h 20818"/>
                    <a:gd name="connsiteX6" fmla="*/ 3750 w 34222"/>
                    <a:gd name="connsiteY6" fmla="*/ 0 h 2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22" h="20818">
                      <a:moveTo>
                        <a:pt x="3750" y="0"/>
                      </a:moveTo>
                      <a:lnTo>
                        <a:pt x="30405" y="0"/>
                      </a:lnTo>
                      <a:cubicBezTo>
                        <a:pt x="34888" y="1136"/>
                        <a:pt x="34195" y="5427"/>
                        <a:pt x="34170" y="7114"/>
                      </a:cubicBezTo>
                      <a:cubicBezTo>
                        <a:pt x="34145" y="8801"/>
                        <a:pt x="34735" y="7896"/>
                        <a:pt x="30252" y="10122"/>
                      </a:cubicBezTo>
                      <a:cubicBezTo>
                        <a:pt x="19452" y="10122"/>
                        <a:pt x="14550" y="23922"/>
                        <a:pt x="3750" y="20172"/>
                      </a:cubicBezTo>
                      <a:cubicBezTo>
                        <a:pt x="-746" y="20535"/>
                        <a:pt x="60" y="14462"/>
                        <a:pt x="60" y="11100"/>
                      </a:cubicBezTo>
                      <a:cubicBezTo>
                        <a:pt x="60" y="7738"/>
                        <a:pt x="-771" y="2050"/>
                        <a:pt x="3750" y="0"/>
                      </a:cubicBezTo>
                      <a:close/>
                    </a:path>
                  </a:pathLst>
                </a:cu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732366" y="1077770"/>
                  <a:ext cx="506437" cy="5064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849406" y="1190520"/>
                  <a:ext cx="283699" cy="28369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p:cNvSpPr/>
              <p:nvPr/>
            </p:nvSpPr>
            <p:spPr>
              <a:xfrm>
                <a:off x="1645918" y="1203032"/>
                <a:ext cx="735877" cy="735877"/>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693675" y="1247804"/>
                <a:ext cx="845858" cy="646331"/>
              </a:xfrm>
              <a:prstGeom prst="rect">
                <a:avLst/>
              </a:prstGeom>
              <a:noFill/>
            </p:spPr>
            <p:txBody>
              <a:bodyPr wrap="square" rtlCol="0">
                <a:spAutoFit/>
              </a:bodyPr>
              <a:lstStyle/>
              <a:p>
                <a:r>
                  <a:rPr lang="en-US" sz="3600">
                    <a:solidFill>
                      <a:srgbClr val="7030A0"/>
                    </a:solidFill>
                  </a:rPr>
                  <a:t>03</a:t>
                </a:r>
              </a:p>
            </p:txBody>
          </p:sp>
        </p:grpSp>
        <p:sp>
          <p:nvSpPr>
            <p:cNvPr id="50" name="TextBox 49"/>
            <p:cNvSpPr txBox="1"/>
            <p:nvPr/>
          </p:nvSpPr>
          <p:spPr>
            <a:xfrm>
              <a:off x="2144314" y="2632630"/>
              <a:ext cx="2812943" cy="923330"/>
            </a:xfrm>
            <a:prstGeom prst="rect">
              <a:avLst/>
            </a:prstGeom>
            <a:noFill/>
          </p:spPr>
          <p:txBody>
            <a:bodyPr wrap="square" rtlCol="0">
              <a:spAutoFit/>
            </a:bodyPr>
            <a:lstStyle/>
            <a:p>
              <a:pPr algn="ctr"/>
              <a:r>
                <a:rPr lang="en-US">
                  <a:solidFill>
                    <a:schemeClr val="bg1"/>
                  </a:solidFill>
                </a:rPr>
                <a:t>Ứng dụng công nghệ vào cuộc sống, sản xuất, </a:t>
              </a:r>
            </a:p>
            <a:p>
              <a:r>
                <a:rPr lang="en-US">
                  <a:solidFill>
                    <a:schemeClr val="bg1"/>
                  </a:solidFill>
                </a:rPr>
                <a:t>     kinh doanh</a:t>
              </a:r>
            </a:p>
          </p:txBody>
        </p:sp>
      </p:grpSp>
      <p:grpSp>
        <p:nvGrpSpPr>
          <p:cNvPr id="56" name="Group 55"/>
          <p:cNvGrpSpPr/>
          <p:nvPr/>
        </p:nvGrpSpPr>
        <p:grpSpPr>
          <a:xfrm>
            <a:off x="5072733" y="3742098"/>
            <a:ext cx="4185105" cy="1157908"/>
            <a:chOff x="5115187" y="3742788"/>
            <a:chExt cx="4185105" cy="1157908"/>
          </a:xfrm>
        </p:grpSpPr>
        <p:grpSp>
          <p:nvGrpSpPr>
            <p:cNvPr id="34" name="Group 33"/>
            <p:cNvGrpSpPr/>
            <p:nvPr/>
          </p:nvGrpSpPr>
          <p:grpSpPr>
            <a:xfrm flipH="1">
              <a:off x="5115187" y="3742788"/>
              <a:ext cx="4185105" cy="1157908"/>
              <a:chOff x="1498218" y="981344"/>
              <a:chExt cx="4199198" cy="1157908"/>
            </a:xfrm>
          </p:grpSpPr>
          <p:grpSp>
            <p:nvGrpSpPr>
              <p:cNvPr id="35" name="Group 34"/>
              <p:cNvGrpSpPr/>
              <p:nvPr/>
            </p:nvGrpSpPr>
            <p:grpSpPr>
              <a:xfrm>
                <a:off x="1505243" y="981344"/>
                <a:ext cx="4192173" cy="1157908"/>
                <a:chOff x="1039935" y="1077770"/>
                <a:chExt cx="3198868" cy="994539"/>
              </a:xfrm>
            </p:grpSpPr>
            <p:sp>
              <p:nvSpPr>
                <p:cNvPr id="38" name="Flowchart: Document 12"/>
                <p:cNvSpPr/>
                <p:nvPr/>
              </p:nvSpPr>
              <p:spPr>
                <a:xfrm>
                  <a:off x="1039935" y="1096106"/>
                  <a:ext cx="3142633" cy="97620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6502"/>
                    <a:gd name="connsiteY0" fmla="*/ 0 h 20818"/>
                    <a:gd name="connsiteX1" fmla="*/ 21600 w 26502"/>
                    <a:gd name="connsiteY1" fmla="*/ 0 h 20818"/>
                    <a:gd name="connsiteX2" fmla="*/ 26502 w 26502"/>
                    <a:gd name="connsiteY2" fmla="*/ 10122 h 20818"/>
                    <a:gd name="connsiteX3" fmla="*/ 0 w 26502"/>
                    <a:gd name="connsiteY3" fmla="*/ 20172 h 20818"/>
                    <a:gd name="connsiteX4" fmla="*/ 0 w 26502"/>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7230"/>
                    <a:gd name="connsiteY0" fmla="*/ 0 h 20818"/>
                    <a:gd name="connsiteX1" fmla="*/ 26655 w 27230"/>
                    <a:gd name="connsiteY1" fmla="*/ 0 h 20818"/>
                    <a:gd name="connsiteX2" fmla="*/ 26502 w 27230"/>
                    <a:gd name="connsiteY2" fmla="*/ 10122 h 20818"/>
                    <a:gd name="connsiteX3" fmla="*/ 0 w 27230"/>
                    <a:gd name="connsiteY3" fmla="*/ 20172 h 20818"/>
                    <a:gd name="connsiteX4" fmla="*/ 0 w 27230"/>
                    <a:gd name="connsiteY4" fmla="*/ 0 h 20818"/>
                    <a:gd name="connsiteX0" fmla="*/ 0 w 27978"/>
                    <a:gd name="connsiteY0" fmla="*/ 0 h 20818"/>
                    <a:gd name="connsiteX1" fmla="*/ 26655 w 27978"/>
                    <a:gd name="connsiteY1" fmla="*/ 0 h 20818"/>
                    <a:gd name="connsiteX2" fmla="*/ 26502 w 27978"/>
                    <a:gd name="connsiteY2" fmla="*/ 10122 h 20818"/>
                    <a:gd name="connsiteX3" fmla="*/ 0 w 27978"/>
                    <a:gd name="connsiteY3" fmla="*/ 20172 h 20818"/>
                    <a:gd name="connsiteX4" fmla="*/ 0 w 27978"/>
                    <a:gd name="connsiteY4" fmla="*/ 0 h 20818"/>
                    <a:gd name="connsiteX0" fmla="*/ 0 w 29122"/>
                    <a:gd name="connsiteY0" fmla="*/ 0 h 20818"/>
                    <a:gd name="connsiteX1" fmla="*/ 26655 w 29122"/>
                    <a:gd name="connsiteY1" fmla="*/ 0 h 20818"/>
                    <a:gd name="connsiteX2" fmla="*/ 28122 w 29122"/>
                    <a:gd name="connsiteY2" fmla="*/ 9514 h 20818"/>
                    <a:gd name="connsiteX3" fmla="*/ 26502 w 29122"/>
                    <a:gd name="connsiteY3" fmla="*/ 10122 h 20818"/>
                    <a:gd name="connsiteX4" fmla="*/ 0 w 29122"/>
                    <a:gd name="connsiteY4" fmla="*/ 20172 h 20818"/>
                    <a:gd name="connsiteX5" fmla="*/ 0 w 29122"/>
                    <a:gd name="connsiteY5" fmla="*/ 0 h 20818"/>
                    <a:gd name="connsiteX0" fmla="*/ 0 w 29540"/>
                    <a:gd name="connsiteY0" fmla="*/ 0 h 20818"/>
                    <a:gd name="connsiteX1" fmla="*/ 26655 w 29540"/>
                    <a:gd name="connsiteY1" fmla="*/ 0 h 20818"/>
                    <a:gd name="connsiteX2" fmla="*/ 29041 w 29540"/>
                    <a:gd name="connsiteY2" fmla="*/ 10114 h 20818"/>
                    <a:gd name="connsiteX3" fmla="*/ 26502 w 29540"/>
                    <a:gd name="connsiteY3" fmla="*/ 10122 h 20818"/>
                    <a:gd name="connsiteX4" fmla="*/ 0 w 29540"/>
                    <a:gd name="connsiteY4" fmla="*/ 20172 h 20818"/>
                    <a:gd name="connsiteX5" fmla="*/ 0 w 29540"/>
                    <a:gd name="connsiteY5" fmla="*/ 0 h 20818"/>
                    <a:gd name="connsiteX0" fmla="*/ 0 w 29623"/>
                    <a:gd name="connsiteY0" fmla="*/ 0 h 20818"/>
                    <a:gd name="connsiteX1" fmla="*/ 26655 w 29623"/>
                    <a:gd name="connsiteY1" fmla="*/ 0 h 20818"/>
                    <a:gd name="connsiteX2" fmla="*/ 29194 w 29623"/>
                    <a:gd name="connsiteY2" fmla="*/ 9514 h 20818"/>
                    <a:gd name="connsiteX3" fmla="*/ 26502 w 29623"/>
                    <a:gd name="connsiteY3" fmla="*/ 10122 h 20818"/>
                    <a:gd name="connsiteX4" fmla="*/ 0 w 29623"/>
                    <a:gd name="connsiteY4" fmla="*/ 20172 h 20818"/>
                    <a:gd name="connsiteX5" fmla="*/ 0 w 29623"/>
                    <a:gd name="connsiteY5" fmla="*/ 0 h 20818"/>
                    <a:gd name="connsiteX0" fmla="*/ 0 w 30472"/>
                    <a:gd name="connsiteY0" fmla="*/ 0 h 20818"/>
                    <a:gd name="connsiteX1" fmla="*/ 26655 w 30472"/>
                    <a:gd name="connsiteY1" fmla="*/ 0 h 20818"/>
                    <a:gd name="connsiteX2" fmla="*/ 30420 w 30472"/>
                    <a:gd name="connsiteY2" fmla="*/ 7114 h 20818"/>
                    <a:gd name="connsiteX3" fmla="*/ 26502 w 30472"/>
                    <a:gd name="connsiteY3" fmla="*/ 10122 h 20818"/>
                    <a:gd name="connsiteX4" fmla="*/ 0 w 30472"/>
                    <a:gd name="connsiteY4" fmla="*/ 20172 h 20818"/>
                    <a:gd name="connsiteX5" fmla="*/ 0 w 30472"/>
                    <a:gd name="connsiteY5" fmla="*/ 0 h 20818"/>
                    <a:gd name="connsiteX0" fmla="*/ 544 w 31016"/>
                    <a:gd name="connsiteY0" fmla="*/ 0 h 20818"/>
                    <a:gd name="connsiteX1" fmla="*/ 27199 w 31016"/>
                    <a:gd name="connsiteY1" fmla="*/ 0 h 20818"/>
                    <a:gd name="connsiteX2" fmla="*/ 30964 w 31016"/>
                    <a:gd name="connsiteY2" fmla="*/ 7114 h 20818"/>
                    <a:gd name="connsiteX3" fmla="*/ 27046 w 31016"/>
                    <a:gd name="connsiteY3" fmla="*/ 10122 h 20818"/>
                    <a:gd name="connsiteX4" fmla="*/ 544 w 31016"/>
                    <a:gd name="connsiteY4" fmla="*/ 20172 h 20818"/>
                    <a:gd name="connsiteX5" fmla="*/ 544 w 31016"/>
                    <a:gd name="connsiteY5" fmla="*/ 0 h 20818"/>
                    <a:gd name="connsiteX0" fmla="*/ 3400 w 33872"/>
                    <a:gd name="connsiteY0" fmla="*/ 0 h 20818"/>
                    <a:gd name="connsiteX1" fmla="*/ 30055 w 33872"/>
                    <a:gd name="connsiteY1" fmla="*/ 0 h 20818"/>
                    <a:gd name="connsiteX2" fmla="*/ 33820 w 33872"/>
                    <a:gd name="connsiteY2" fmla="*/ 7114 h 20818"/>
                    <a:gd name="connsiteX3" fmla="*/ 29902 w 33872"/>
                    <a:gd name="connsiteY3" fmla="*/ 10122 h 20818"/>
                    <a:gd name="connsiteX4" fmla="*/ 3400 w 33872"/>
                    <a:gd name="connsiteY4" fmla="*/ 20172 h 20818"/>
                    <a:gd name="connsiteX5" fmla="*/ 170 w 33872"/>
                    <a:gd name="connsiteY5" fmla="*/ 10800 h 20818"/>
                    <a:gd name="connsiteX6" fmla="*/ 3400 w 33872"/>
                    <a:gd name="connsiteY6" fmla="*/ 0 h 20818"/>
                    <a:gd name="connsiteX0" fmla="*/ 3750 w 34222"/>
                    <a:gd name="connsiteY0" fmla="*/ 0 h 20818"/>
                    <a:gd name="connsiteX1" fmla="*/ 30405 w 34222"/>
                    <a:gd name="connsiteY1" fmla="*/ 0 h 20818"/>
                    <a:gd name="connsiteX2" fmla="*/ 34170 w 34222"/>
                    <a:gd name="connsiteY2" fmla="*/ 7114 h 20818"/>
                    <a:gd name="connsiteX3" fmla="*/ 30252 w 34222"/>
                    <a:gd name="connsiteY3" fmla="*/ 10122 h 20818"/>
                    <a:gd name="connsiteX4" fmla="*/ 3750 w 34222"/>
                    <a:gd name="connsiteY4" fmla="*/ 20172 h 20818"/>
                    <a:gd name="connsiteX5" fmla="*/ 60 w 34222"/>
                    <a:gd name="connsiteY5" fmla="*/ 11100 h 20818"/>
                    <a:gd name="connsiteX6" fmla="*/ 3750 w 34222"/>
                    <a:gd name="connsiteY6" fmla="*/ 0 h 2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22" h="20818">
                      <a:moveTo>
                        <a:pt x="3750" y="0"/>
                      </a:moveTo>
                      <a:lnTo>
                        <a:pt x="30405" y="0"/>
                      </a:lnTo>
                      <a:cubicBezTo>
                        <a:pt x="34888" y="1136"/>
                        <a:pt x="34195" y="5427"/>
                        <a:pt x="34170" y="7114"/>
                      </a:cubicBezTo>
                      <a:cubicBezTo>
                        <a:pt x="34145" y="8801"/>
                        <a:pt x="34735" y="7896"/>
                        <a:pt x="30252" y="10122"/>
                      </a:cubicBezTo>
                      <a:cubicBezTo>
                        <a:pt x="19452" y="10122"/>
                        <a:pt x="14550" y="23922"/>
                        <a:pt x="3750" y="20172"/>
                      </a:cubicBezTo>
                      <a:cubicBezTo>
                        <a:pt x="-746" y="20535"/>
                        <a:pt x="60" y="14462"/>
                        <a:pt x="60" y="11100"/>
                      </a:cubicBezTo>
                      <a:cubicBezTo>
                        <a:pt x="60" y="7738"/>
                        <a:pt x="-771" y="2050"/>
                        <a:pt x="3750" y="0"/>
                      </a:cubicBez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732366" y="1077770"/>
                  <a:ext cx="506437" cy="5064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849406" y="1190520"/>
                  <a:ext cx="283699" cy="28369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Oval 35"/>
              <p:cNvSpPr/>
              <p:nvPr/>
            </p:nvSpPr>
            <p:spPr>
              <a:xfrm>
                <a:off x="1645918" y="1203032"/>
                <a:ext cx="735877" cy="735877"/>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1498218" y="1276157"/>
                <a:ext cx="845858" cy="646331"/>
              </a:xfrm>
              <a:prstGeom prst="rect">
                <a:avLst/>
              </a:prstGeom>
              <a:noFill/>
            </p:spPr>
            <p:txBody>
              <a:bodyPr wrap="square" rtlCol="0">
                <a:spAutoFit/>
              </a:bodyPr>
              <a:lstStyle/>
              <a:p>
                <a:r>
                  <a:rPr lang="en-US" sz="3600">
                    <a:solidFill>
                      <a:schemeClr val="accent1">
                        <a:lumMod val="50000"/>
                      </a:schemeClr>
                    </a:solidFill>
                  </a:rPr>
                  <a:t>04</a:t>
                </a:r>
              </a:p>
            </p:txBody>
          </p:sp>
        </p:grpSp>
        <p:sp>
          <p:nvSpPr>
            <p:cNvPr id="51" name="TextBox 50"/>
            <p:cNvSpPr txBox="1"/>
            <p:nvPr/>
          </p:nvSpPr>
          <p:spPr>
            <a:xfrm>
              <a:off x="6155786" y="3837258"/>
              <a:ext cx="2353939" cy="646331"/>
            </a:xfrm>
            <a:prstGeom prst="rect">
              <a:avLst/>
            </a:prstGeom>
            <a:noFill/>
          </p:spPr>
          <p:txBody>
            <a:bodyPr wrap="square" rtlCol="0">
              <a:spAutoFit/>
            </a:bodyPr>
            <a:lstStyle/>
            <a:p>
              <a:pPr algn="ctr"/>
              <a:r>
                <a:rPr lang="en-US">
                  <a:solidFill>
                    <a:schemeClr val="bg1"/>
                  </a:solidFill>
                </a:rPr>
                <a:t>Chăm sóc sức khoẻ con người </a:t>
              </a:r>
            </a:p>
          </p:txBody>
        </p:sp>
      </p:grpSp>
      <p:grpSp>
        <p:nvGrpSpPr>
          <p:cNvPr id="57" name="Group 56"/>
          <p:cNvGrpSpPr/>
          <p:nvPr/>
        </p:nvGrpSpPr>
        <p:grpSpPr>
          <a:xfrm>
            <a:off x="1526903" y="4779409"/>
            <a:ext cx="4192173" cy="1157908"/>
            <a:chOff x="1544255" y="4878210"/>
            <a:chExt cx="4192173" cy="1157908"/>
          </a:xfrm>
        </p:grpSpPr>
        <p:grpSp>
          <p:nvGrpSpPr>
            <p:cNvPr id="41" name="Group 40"/>
            <p:cNvGrpSpPr/>
            <p:nvPr/>
          </p:nvGrpSpPr>
          <p:grpSpPr>
            <a:xfrm>
              <a:off x="1544255" y="4878210"/>
              <a:ext cx="4192173" cy="1157908"/>
              <a:chOff x="1505243" y="981344"/>
              <a:chExt cx="4192173" cy="1157908"/>
            </a:xfrm>
          </p:grpSpPr>
          <p:grpSp>
            <p:nvGrpSpPr>
              <p:cNvPr id="42" name="Group 41"/>
              <p:cNvGrpSpPr/>
              <p:nvPr/>
            </p:nvGrpSpPr>
            <p:grpSpPr>
              <a:xfrm>
                <a:off x="1505243" y="981344"/>
                <a:ext cx="4192173" cy="1157908"/>
                <a:chOff x="1039935" y="1077770"/>
                <a:chExt cx="3198868" cy="994539"/>
              </a:xfrm>
            </p:grpSpPr>
            <p:sp>
              <p:nvSpPr>
                <p:cNvPr id="45" name="Flowchart: Document 12"/>
                <p:cNvSpPr/>
                <p:nvPr/>
              </p:nvSpPr>
              <p:spPr>
                <a:xfrm>
                  <a:off x="1039935" y="1096106"/>
                  <a:ext cx="3142633" cy="97620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6502"/>
                    <a:gd name="connsiteY0" fmla="*/ 0 h 20818"/>
                    <a:gd name="connsiteX1" fmla="*/ 21600 w 26502"/>
                    <a:gd name="connsiteY1" fmla="*/ 0 h 20818"/>
                    <a:gd name="connsiteX2" fmla="*/ 26502 w 26502"/>
                    <a:gd name="connsiteY2" fmla="*/ 10122 h 20818"/>
                    <a:gd name="connsiteX3" fmla="*/ 0 w 26502"/>
                    <a:gd name="connsiteY3" fmla="*/ 20172 h 20818"/>
                    <a:gd name="connsiteX4" fmla="*/ 0 w 26502"/>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7230"/>
                    <a:gd name="connsiteY0" fmla="*/ 0 h 20818"/>
                    <a:gd name="connsiteX1" fmla="*/ 26655 w 27230"/>
                    <a:gd name="connsiteY1" fmla="*/ 0 h 20818"/>
                    <a:gd name="connsiteX2" fmla="*/ 26502 w 27230"/>
                    <a:gd name="connsiteY2" fmla="*/ 10122 h 20818"/>
                    <a:gd name="connsiteX3" fmla="*/ 0 w 27230"/>
                    <a:gd name="connsiteY3" fmla="*/ 20172 h 20818"/>
                    <a:gd name="connsiteX4" fmla="*/ 0 w 27230"/>
                    <a:gd name="connsiteY4" fmla="*/ 0 h 20818"/>
                    <a:gd name="connsiteX0" fmla="*/ 0 w 27978"/>
                    <a:gd name="connsiteY0" fmla="*/ 0 h 20818"/>
                    <a:gd name="connsiteX1" fmla="*/ 26655 w 27978"/>
                    <a:gd name="connsiteY1" fmla="*/ 0 h 20818"/>
                    <a:gd name="connsiteX2" fmla="*/ 26502 w 27978"/>
                    <a:gd name="connsiteY2" fmla="*/ 10122 h 20818"/>
                    <a:gd name="connsiteX3" fmla="*/ 0 w 27978"/>
                    <a:gd name="connsiteY3" fmla="*/ 20172 h 20818"/>
                    <a:gd name="connsiteX4" fmla="*/ 0 w 27978"/>
                    <a:gd name="connsiteY4" fmla="*/ 0 h 20818"/>
                    <a:gd name="connsiteX0" fmla="*/ 0 w 29122"/>
                    <a:gd name="connsiteY0" fmla="*/ 0 h 20818"/>
                    <a:gd name="connsiteX1" fmla="*/ 26655 w 29122"/>
                    <a:gd name="connsiteY1" fmla="*/ 0 h 20818"/>
                    <a:gd name="connsiteX2" fmla="*/ 28122 w 29122"/>
                    <a:gd name="connsiteY2" fmla="*/ 9514 h 20818"/>
                    <a:gd name="connsiteX3" fmla="*/ 26502 w 29122"/>
                    <a:gd name="connsiteY3" fmla="*/ 10122 h 20818"/>
                    <a:gd name="connsiteX4" fmla="*/ 0 w 29122"/>
                    <a:gd name="connsiteY4" fmla="*/ 20172 h 20818"/>
                    <a:gd name="connsiteX5" fmla="*/ 0 w 29122"/>
                    <a:gd name="connsiteY5" fmla="*/ 0 h 20818"/>
                    <a:gd name="connsiteX0" fmla="*/ 0 w 29540"/>
                    <a:gd name="connsiteY0" fmla="*/ 0 h 20818"/>
                    <a:gd name="connsiteX1" fmla="*/ 26655 w 29540"/>
                    <a:gd name="connsiteY1" fmla="*/ 0 h 20818"/>
                    <a:gd name="connsiteX2" fmla="*/ 29041 w 29540"/>
                    <a:gd name="connsiteY2" fmla="*/ 10114 h 20818"/>
                    <a:gd name="connsiteX3" fmla="*/ 26502 w 29540"/>
                    <a:gd name="connsiteY3" fmla="*/ 10122 h 20818"/>
                    <a:gd name="connsiteX4" fmla="*/ 0 w 29540"/>
                    <a:gd name="connsiteY4" fmla="*/ 20172 h 20818"/>
                    <a:gd name="connsiteX5" fmla="*/ 0 w 29540"/>
                    <a:gd name="connsiteY5" fmla="*/ 0 h 20818"/>
                    <a:gd name="connsiteX0" fmla="*/ 0 w 29623"/>
                    <a:gd name="connsiteY0" fmla="*/ 0 h 20818"/>
                    <a:gd name="connsiteX1" fmla="*/ 26655 w 29623"/>
                    <a:gd name="connsiteY1" fmla="*/ 0 h 20818"/>
                    <a:gd name="connsiteX2" fmla="*/ 29194 w 29623"/>
                    <a:gd name="connsiteY2" fmla="*/ 9514 h 20818"/>
                    <a:gd name="connsiteX3" fmla="*/ 26502 w 29623"/>
                    <a:gd name="connsiteY3" fmla="*/ 10122 h 20818"/>
                    <a:gd name="connsiteX4" fmla="*/ 0 w 29623"/>
                    <a:gd name="connsiteY4" fmla="*/ 20172 h 20818"/>
                    <a:gd name="connsiteX5" fmla="*/ 0 w 29623"/>
                    <a:gd name="connsiteY5" fmla="*/ 0 h 20818"/>
                    <a:gd name="connsiteX0" fmla="*/ 0 w 30472"/>
                    <a:gd name="connsiteY0" fmla="*/ 0 h 20818"/>
                    <a:gd name="connsiteX1" fmla="*/ 26655 w 30472"/>
                    <a:gd name="connsiteY1" fmla="*/ 0 h 20818"/>
                    <a:gd name="connsiteX2" fmla="*/ 30420 w 30472"/>
                    <a:gd name="connsiteY2" fmla="*/ 7114 h 20818"/>
                    <a:gd name="connsiteX3" fmla="*/ 26502 w 30472"/>
                    <a:gd name="connsiteY3" fmla="*/ 10122 h 20818"/>
                    <a:gd name="connsiteX4" fmla="*/ 0 w 30472"/>
                    <a:gd name="connsiteY4" fmla="*/ 20172 h 20818"/>
                    <a:gd name="connsiteX5" fmla="*/ 0 w 30472"/>
                    <a:gd name="connsiteY5" fmla="*/ 0 h 20818"/>
                    <a:gd name="connsiteX0" fmla="*/ 544 w 31016"/>
                    <a:gd name="connsiteY0" fmla="*/ 0 h 20818"/>
                    <a:gd name="connsiteX1" fmla="*/ 27199 w 31016"/>
                    <a:gd name="connsiteY1" fmla="*/ 0 h 20818"/>
                    <a:gd name="connsiteX2" fmla="*/ 30964 w 31016"/>
                    <a:gd name="connsiteY2" fmla="*/ 7114 h 20818"/>
                    <a:gd name="connsiteX3" fmla="*/ 27046 w 31016"/>
                    <a:gd name="connsiteY3" fmla="*/ 10122 h 20818"/>
                    <a:gd name="connsiteX4" fmla="*/ 544 w 31016"/>
                    <a:gd name="connsiteY4" fmla="*/ 20172 h 20818"/>
                    <a:gd name="connsiteX5" fmla="*/ 544 w 31016"/>
                    <a:gd name="connsiteY5" fmla="*/ 0 h 20818"/>
                    <a:gd name="connsiteX0" fmla="*/ 3400 w 33872"/>
                    <a:gd name="connsiteY0" fmla="*/ 0 h 20818"/>
                    <a:gd name="connsiteX1" fmla="*/ 30055 w 33872"/>
                    <a:gd name="connsiteY1" fmla="*/ 0 h 20818"/>
                    <a:gd name="connsiteX2" fmla="*/ 33820 w 33872"/>
                    <a:gd name="connsiteY2" fmla="*/ 7114 h 20818"/>
                    <a:gd name="connsiteX3" fmla="*/ 29902 w 33872"/>
                    <a:gd name="connsiteY3" fmla="*/ 10122 h 20818"/>
                    <a:gd name="connsiteX4" fmla="*/ 3400 w 33872"/>
                    <a:gd name="connsiteY4" fmla="*/ 20172 h 20818"/>
                    <a:gd name="connsiteX5" fmla="*/ 170 w 33872"/>
                    <a:gd name="connsiteY5" fmla="*/ 10800 h 20818"/>
                    <a:gd name="connsiteX6" fmla="*/ 3400 w 33872"/>
                    <a:gd name="connsiteY6" fmla="*/ 0 h 20818"/>
                    <a:gd name="connsiteX0" fmla="*/ 3750 w 34222"/>
                    <a:gd name="connsiteY0" fmla="*/ 0 h 20818"/>
                    <a:gd name="connsiteX1" fmla="*/ 30405 w 34222"/>
                    <a:gd name="connsiteY1" fmla="*/ 0 h 20818"/>
                    <a:gd name="connsiteX2" fmla="*/ 34170 w 34222"/>
                    <a:gd name="connsiteY2" fmla="*/ 7114 h 20818"/>
                    <a:gd name="connsiteX3" fmla="*/ 30252 w 34222"/>
                    <a:gd name="connsiteY3" fmla="*/ 10122 h 20818"/>
                    <a:gd name="connsiteX4" fmla="*/ 3750 w 34222"/>
                    <a:gd name="connsiteY4" fmla="*/ 20172 h 20818"/>
                    <a:gd name="connsiteX5" fmla="*/ 60 w 34222"/>
                    <a:gd name="connsiteY5" fmla="*/ 11100 h 20818"/>
                    <a:gd name="connsiteX6" fmla="*/ 3750 w 34222"/>
                    <a:gd name="connsiteY6" fmla="*/ 0 h 2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22" h="20818">
                      <a:moveTo>
                        <a:pt x="3750" y="0"/>
                      </a:moveTo>
                      <a:lnTo>
                        <a:pt x="30405" y="0"/>
                      </a:lnTo>
                      <a:cubicBezTo>
                        <a:pt x="34888" y="1136"/>
                        <a:pt x="34195" y="5427"/>
                        <a:pt x="34170" y="7114"/>
                      </a:cubicBezTo>
                      <a:cubicBezTo>
                        <a:pt x="34145" y="8801"/>
                        <a:pt x="34735" y="7896"/>
                        <a:pt x="30252" y="10122"/>
                      </a:cubicBezTo>
                      <a:cubicBezTo>
                        <a:pt x="19452" y="10122"/>
                        <a:pt x="14550" y="23922"/>
                        <a:pt x="3750" y="20172"/>
                      </a:cubicBezTo>
                      <a:cubicBezTo>
                        <a:pt x="-746" y="20535"/>
                        <a:pt x="60" y="14462"/>
                        <a:pt x="60" y="11100"/>
                      </a:cubicBezTo>
                      <a:cubicBezTo>
                        <a:pt x="60" y="7738"/>
                        <a:pt x="-771" y="2050"/>
                        <a:pt x="3750" y="0"/>
                      </a:cubicBezTo>
                      <a:close/>
                    </a:path>
                  </a:pathLst>
                </a:cu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732366" y="1077770"/>
                  <a:ext cx="506437" cy="5064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3849406" y="1190520"/>
                  <a:ext cx="283699" cy="28369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Oval 42"/>
              <p:cNvSpPr/>
              <p:nvPr/>
            </p:nvSpPr>
            <p:spPr>
              <a:xfrm>
                <a:off x="1645918" y="1203032"/>
                <a:ext cx="735877" cy="735877"/>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1693675" y="1247804"/>
                <a:ext cx="845858" cy="646331"/>
              </a:xfrm>
              <a:prstGeom prst="rect">
                <a:avLst/>
              </a:prstGeom>
              <a:noFill/>
            </p:spPr>
            <p:txBody>
              <a:bodyPr wrap="square" rtlCol="0">
                <a:spAutoFit/>
              </a:bodyPr>
              <a:lstStyle/>
              <a:p>
                <a:r>
                  <a:rPr lang="en-US" sz="3600">
                    <a:solidFill>
                      <a:schemeClr val="accent6">
                        <a:lumMod val="50000"/>
                      </a:schemeClr>
                    </a:solidFill>
                  </a:rPr>
                  <a:t>05</a:t>
                </a:r>
              </a:p>
            </p:txBody>
          </p:sp>
        </p:grpSp>
        <p:sp>
          <p:nvSpPr>
            <p:cNvPr id="52" name="TextBox 51"/>
            <p:cNvSpPr txBox="1"/>
            <p:nvPr/>
          </p:nvSpPr>
          <p:spPr>
            <a:xfrm>
              <a:off x="2396058" y="4907993"/>
              <a:ext cx="2353939" cy="646331"/>
            </a:xfrm>
            <a:prstGeom prst="rect">
              <a:avLst/>
            </a:prstGeom>
            <a:noFill/>
          </p:spPr>
          <p:txBody>
            <a:bodyPr wrap="square" rtlCol="0">
              <a:spAutoFit/>
            </a:bodyPr>
            <a:lstStyle/>
            <a:p>
              <a:pPr algn="ctr"/>
              <a:r>
                <a:rPr lang="en-US">
                  <a:solidFill>
                    <a:schemeClr val="bg1"/>
                  </a:solidFill>
                </a:rPr>
                <a:t>Bảo vệ môi trường và phát triển bền vững</a:t>
              </a:r>
            </a:p>
          </p:txBody>
        </p:sp>
      </p:grpSp>
    </p:spTree>
    <p:extLst>
      <p:ext uri="{BB962C8B-B14F-4D97-AF65-F5344CB8AC3E}">
        <p14:creationId xmlns:p14="http://schemas.microsoft.com/office/powerpoint/2010/main" val="269417782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righ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wipe(left)">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right)">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left)">
                                      <p:cBhvr>
                                        <p:cTn id="27" dur="500"/>
                                        <p:tgtEl>
                                          <p:spTgt spid="5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wipe(right)">
                                      <p:cBhvr>
                                        <p:cTn id="3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1434" y="954107"/>
            <a:ext cx="11223166" cy="5903893"/>
          </a:xfrm>
          <a:prstGeom prst="rect">
            <a:avLst/>
          </a:prstGeom>
        </p:spPr>
      </p:pic>
      <p:sp>
        <p:nvSpPr>
          <p:cNvPr id="3" name="TextBox 2"/>
          <p:cNvSpPr txBox="1"/>
          <p:nvPr/>
        </p:nvSpPr>
        <p:spPr>
          <a:xfrm>
            <a:off x="441434" y="0"/>
            <a:ext cx="11223167" cy="954107"/>
          </a:xfrm>
          <a:prstGeom prst="rect">
            <a:avLst/>
          </a:prstGeom>
          <a:solidFill>
            <a:srgbClr val="7C00A8"/>
          </a:solidFill>
        </p:spPr>
        <p:txBody>
          <a:bodyPr wrap="square" rtlCol="0">
            <a:spAutoFit/>
          </a:bodyPr>
          <a:lstStyle/>
          <a:p>
            <a:r>
              <a:rPr lang="en-US" sz="3200">
                <a:solidFill>
                  <a:schemeClr val="bg1"/>
                </a:solidFill>
                <a:latin typeface="Estrangelo Edessa" panose="03080600000000000000" pitchFamily="66" charset="0"/>
                <a:ea typeface="Tahoma" panose="020B0604030504040204" pitchFamily="34" charset="0"/>
                <a:cs typeface="Estrangelo Edessa" panose="03080600000000000000" pitchFamily="66" charset="0"/>
              </a:rPr>
              <a:t>LUYỆN TẬP : </a:t>
            </a:r>
            <a:r>
              <a:rPr lang="en-US" sz="2400">
                <a:solidFill>
                  <a:schemeClr val="bg1"/>
                </a:solidFill>
                <a:latin typeface="Estrangelo Edessa" panose="03080600000000000000" pitchFamily="66" charset="0"/>
                <a:ea typeface="Tahoma" panose="020B0604030504040204" pitchFamily="34" charset="0"/>
                <a:cs typeface="Estrangelo Edessa" panose="03080600000000000000" pitchFamily="66" charset="0"/>
              </a:rPr>
              <a:t>Quan sát hình ảnh sau và cho biết hoạt động nào là hoạt động nghiên cứu khoa học tự nhiên? Vì sao? </a:t>
            </a:r>
          </a:p>
        </p:txBody>
      </p:sp>
    </p:spTree>
    <p:extLst>
      <p:ext uri="{BB962C8B-B14F-4D97-AF65-F5344CB8AC3E}">
        <p14:creationId xmlns:p14="http://schemas.microsoft.com/office/powerpoint/2010/main" val="1941976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4759"/>
          <a:stretch/>
        </p:blipFill>
        <p:spPr>
          <a:xfrm>
            <a:off x="441435" y="769440"/>
            <a:ext cx="9632731" cy="6088559"/>
          </a:xfrm>
          <a:prstGeom prst="rect">
            <a:avLst/>
          </a:prstGeom>
        </p:spPr>
      </p:pic>
      <p:sp>
        <p:nvSpPr>
          <p:cNvPr id="3" name="TextBox 2"/>
          <p:cNvSpPr txBox="1"/>
          <p:nvPr/>
        </p:nvSpPr>
        <p:spPr>
          <a:xfrm>
            <a:off x="441435" y="0"/>
            <a:ext cx="9632731" cy="1138773"/>
          </a:xfrm>
          <a:prstGeom prst="rect">
            <a:avLst/>
          </a:prstGeom>
          <a:solidFill>
            <a:srgbClr val="7C00A8"/>
          </a:solidFill>
        </p:spPr>
        <p:txBody>
          <a:bodyPr wrap="square" rtlCol="0">
            <a:spAutoFit/>
          </a:bodyPr>
          <a:lstStyle/>
          <a:p>
            <a:r>
              <a:rPr lang="en-US" sz="2400">
                <a:solidFill>
                  <a:schemeClr val="bg1"/>
                </a:solidFill>
                <a:latin typeface="Estrangelo Edessa" panose="03080600000000000000" pitchFamily="66" charset="0"/>
                <a:ea typeface="Tahoma" panose="020B0604030504040204" pitchFamily="34" charset="0"/>
                <a:cs typeface="Estrangelo Edessa" panose="03080600000000000000" pitchFamily="66" charset="0"/>
              </a:rPr>
              <a:t>VẬN DỤNG : </a:t>
            </a:r>
            <a:r>
              <a:rPr lang="en-US" sz="2200">
                <a:solidFill>
                  <a:schemeClr val="bg1"/>
                </a:solidFill>
                <a:latin typeface="Tahoma" panose="020B0604030504040204" pitchFamily="34" charset="0"/>
                <a:ea typeface="Tahoma" panose="020B0604030504040204" pitchFamily="34" charset="0"/>
                <a:cs typeface="Tahoma" panose="020B0604030504040204" pitchFamily="34" charset="0"/>
              </a:rPr>
              <a:t>Hệ thống tưới rau tự động được bà con nông dân lắp đặt để tưới tiêu quy mô lớn . Hãy cho biết vai trò nào của khoa học tự nhiên trong hoạt động đó ?</a:t>
            </a:r>
          </a:p>
        </p:txBody>
      </p:sp>
    </p:spTree>
    <p:extLst>
      <p:ext uri="{BB962C8B-B14F-4D97-AF65-F5344CB8AC3E}">
        <p14:creationId xmlns:p14="http://schemas.microsoft.com/office/powerpoint/2010/main" val="1977017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2879"/>
            <a:ext cx="9601200" cy="2364078"/>
            <a:chOff x="0" y="0"/>
            <a:chExt cx="9601200" cy="2364078"/>
          </a:xfrm>
        </p:grpSpPr>
        <p:pic>
          <p:nvPicPr>
            <p:cNvPr id="5" name="Picture 4"/>
            <p:cNvPicPr>
              <a:picLocks noChangeAspect="1"/>
            </p:cNvPicPr>
            <p:nvPr/>
          </p:nvPicPr>
          <p:blipFill>
            <a:blip r:embed="rId2"/>
            <a:stretch>
              <a:fillRect/>
            </a:stretch>
          </p:blipFill>
          <p:spPr>
            <a:xfrm>
              <a:off x="0" y="0"/>
              <a:ext cx="9601200" cy="2257425"/>
            </a:xfrm>
            <a:prstGeom prst="rect">
              <a:avLst/>
            </a:prstGeom>
          </p:spPr>
        </p:pic>
        <p:sp>
          <p:nvSpPr>
            <p:cNvPr id="3" name="Rectangle 2"/>
            <p:cNvSpPr/>
            <p:nvPr/>
          </p:nvSpPr>
          <p:spPr>
            <a:xfrm>
              <a:off x="2072224" y="1751528"/>
              <a:ext cx="6724046" cy="61255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915218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6924" y="0"/>
            <a:ext cx="9731829" cy="6858000"/>
          </a:xfrm>
          <a:prstGeom prst="rect">
            <a:avLst/>
          </a:prstGeom>
        </p:spPr>
      </p:pic>
    </p:spTree>
    <p:extLst>
      <p:ext uri="{BB962C8B-B14F-4D97-AF65-F5344CB8AC3E}">
        <p14:creationId xmlns:p14="http://schemas.microsoft.com/office/powerpoint/2010/main" val="977496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drap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2879"/>
            <a:ext cx="9601200" cy="2364078"/>
            <a:chOff x="0" y="0"/>
            <a:chExt cx="9601200" cy="2364078"/>
          </a:xfrm>
        </p:grpSpPr>
        <p:pic>
          <p:nvPicPr>
            <p:cNvPr id="5" name="Picture 4"/>
            <p:cNvPicPr>
              <a:picLocks noChangeAspect="1"/>
            </p:cNvPicPr>
            <p:nvPr/>
          </p:nvPicPr>
          <p:blipFill>
            <a:blip r:embed="rId2"/>
            <a:stretch>
              <a:fillRect/>
            </a:stretch>
          </p:blipFill>
          <p:spPr>
            <a:xfrm>
              <a:off x="0" y="0"/>
              <a:ext cx="9601200" cy="2257425"/>
            </a:xfrm>
            <a:prstGeom prst="rect">
              <a:avLst/>
            </a:prstGeom>
          </p:spPr>
        </p:pic>
        <p:sp>
          <p:nvSpPr>
            <p:cNvPr id="3" name="Rectangle 2"/>
            <p:cNvSpPr/>
            <p:nvPr/>
          </p:nvSpPr>
          <p:spPr>
            <a:xfrm>
              <a:off x="2072224" y="1751528"/>
              <a:ext cx="6724046" cy="61255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3750653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40577" y="0"/>
            <a:ext cx="9685101" cy="6858000"/>
          </a:xfrm>
          <a:prstGeom prst="rect">
            <a:avLst/>
          </a:prstGeom>
        </p:spPr>
      </p:pic>
    </p:spTree>
    <p:extLst>
      <p:ext uri="{BB962C8B-B14F-4D97-AF65-F5344CB8AC3E}">
        <p14:creationId xmlns:p14="http://schemas.microsoft.com/office/powerpoint/2010/main" val="37993863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25003" y="0"/>
            <a:ext cx="9388698" cy="6858000"/>
            <a:chOff x="425003" y="0"/>
            <a:chExt cx="9388698" cy="6858000"/>
          </a:xfrm>
        </p:grpSpPr>
        <p:sp>
          <p:nvSpPr>
            <p:cNvPr id="3" name="TextBox 2"/>
            <p:cNvSpPr txBox="1"/>
            <p:nvPr/>
          </p:nvSpPr>
          <p:spPr>
            <a:xfrm>
              <a:off x="425003" y="0"/>
              <a:ext cx="9388698" cy="923330"/>
            </a:xfrm>
            <a:prstGeom prst="rect">
              <a:avLst/>
            </a:prstGeom>
            <a:solidFill>
              <a:srgbClr val="7C00A8"/>
            </a:solidFill>
          </p:spPr>
          <p:txBody>
            <a:bodyPr wrap="square" rtlCol="0">
              <a:spAutoFit/>
            </a:bodyPr>
            <a:lstStyle/>
            <a:p>
              <a:pPr algn="ctr">
                <a:lnSpc>
                  <a:spcPct val="150000"/>
                </a:lnSpc>
              </a:pPr>
              <a:r>
                <a:rPr lang="en-US">
                  <a:solidFill>
                    <a:schemeClr val="bg1"/>
                  </a:solidFill>
                  <a:latin typeface="Tahoma" panose="020B0604030504040204" pitchFamily="34" charset="0"/>
                  <a:ea typeface="Tahoma" panose="020B0604030504040204" pitchFamily="34" charset="0"/>
                  <a:cs typeface="Tahoma" panose="020B0604030504040204" pitchFamily="34" charset="0"/>
                </a:rPr>
                <a:t>TRONG CÁC HOẠT ĐỘNG VÀ LĨNH VỰC CÁC CON VỪA NÊU HOẠT ĐỘNG NÀO LÀ HOẠT ĐỘNG TÌM TÒI, KHÁM PHÁ VÀ LĨNH VỰC NÀO THUỘC NGÀNH KHOA HỌC TỰ NHIÊN?</a:t>
              </a:r>
            </a:p>
          </p:txBody>
        </p:sp>
        <p:pic>
          <p:nvPicPr>
            <p:cNvPr id="1028" name="Picture 4" descr="Kết quả hình ảnh cho Ngành Khoa học tự nh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003" y="866904"/>
              <a:ext cx="9388698" cy="59910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2092144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724686" y="0"/>
            <a:ext cx="4757939" cy="6742090"/>
          </a:xfrm>
          <a:prstGeom prst="rect">
            <a:avLst/>
          </a:prstGeom>
        </p:spPr>
      </p:pic>
      <p:pic>
        <p:nvPicPr>
          <p:cNvPr id="3" name="Thanh Thảo – Những Lá Thuyền Ước M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13960" y="5725733"/>
            <a:ext cx="609600" cy="609600"/>
          </a:xfrm>
          <a:prstGeom prst="rect">
            <a:avLst/>
          </a:prstGeom>
        </p:spPr>
      </p:pic>
    </p:spTree>
    <p:extLst>
      <p:ext uri="{BB962C8B-B14F-4D97-AF65-F5344CB8AC3E}">
        <p14:creationId xmlns:p14="http://schemas.microsoft.com/office/powerpoint/2010/main" val="1060544513"/>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8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8031" y="-3051"/>
            <a:ext cx="8649304" cy="6861051"/>
          </a:xfrm>
          <a:prstGeom prst="rect">
            <a:avLst/>
          </a:prstGeom>
        </p:spPr>
      </p:pic>
    </p:spTree>
    <p:extLst>
      <p:ext uri="{BB962C8B-B14F-4D97-AF65-F5344CB8AC3E}">
        <p14:creationId xmlns:p14="http://schemas.microsoft.com/office/powerpoint/2010/main" val="4150906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6367" y="0"/>
            <a:ext cx="10869768" cy="6810262"/>
          </a:xfrm>
          <a:prstGeom prst="rect">
            <a:avLst/>
          </a:prstGeom>
          <a:solidFill>
            <a:schemeClr val="accent4">
              <a:lumMod val="60000"/>
              <a:lumOff val="40000"/>
            </a:schemeClr>
          </a:solidFill>
        </p:spPr>
        <p:txBody>
          <a:bodyPr wrap="square">
            <a:spAutoFit/>
          </a:bodyPr>
          <a:lstStyle/>
          <a:p>
            <a:pPr marL="354965" eaLnBrk="0">
              <a:lnSpc>
                <a:spcPct val="107000"/>
              </a:lnSpc>
              <a:spcAft>
                <a:spcPts val="0"/>
              </a:spcAft>
            </a:pPr>
            <a:r>
              <a:rPr lang="en-US" sz="2400" b="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Thảo luận cặp đôi, trả lời các câu hỏi sau </a:t>
            </a:r>
            <a:endParaRPr lang="en-US" sz="2400">
              <a:solidFill>
                <a:schemeClr val="accent5">
                  <a:lumMod val="75000"/>
                </a:schemeClr>
              </a:solidFill>
              <a:latin typeface="Times New Roman" panose="02020603050405020304" pitchFamily="18" charset="0"/>
              <a:ea typeface="Arial Unicode MS" panose="020B0604020202020204" pitchFamily="34" charset="-128"/>
              <a:cs typeface="Times New Roman" panose="02020603050405020304" pitchFamily="18" charset="0"/>
            </a:endParaRPr>
          </a:p>
          <a:p>
            <a:pPr marL="345440" eaLnBrk="0">
              <a:lnSpc>
                <a:spcPct val="107000"/>
              </a:lnSpc>
              <a:spcAft>
                <a:spcPts val="0"/>
              </a:spcAft>
            </a:pP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5440" eaLnBrk="0">
              <a:lnSpc>
                <a:spcPct val="107000"/>
              </a:lnSpc>
              <a:spcAft>
                <a:spcPts val="0"/>
              </a:spcAft>
            </a:pP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1:</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Trong các hoạt động ở phiếu học tập số 2, hoạt động nào nghiên cứu khoa học  tự nhiên và hoạt động nào có ứng dụng của khoa học tự nhiên trong cuộc sống?</a:t>
            </a:r>
          </a:p>
          <a:p>
            <a:pPr marL="345440" eaLnBrk="0">
              <a:lnSpc>
                <a:spcPct val="107000"/>
              </a:lnSpc>
              <a:spcAft>
                <a:spcPts val="0"/>
              </a:spcAft>
            </a:pPr>
            <a:endParaRPr lang="en-US" sz="2400">
              <a:latin typeface="Times New Roman" panose="02020603050405020304" pitchFamily="18" charset="0"/>
              <a:ea typeface="Arial Unicode MS" panose="020B0604020202020204" pitchFamily="34" charset="-128"/>
              <a:cs typeface="Times New Roman" panose="02020603050405020304" pitchFamily="18" charset="0"/>
            </a:endParaRPr>
          </a:p>
          <a:p>
            <a:pPr marL="345440" eaLnBrk="0">
              <a:lnSpc>
                <a:spcPct val="107000"/>
              </a:lnSpc>
              <a:spcAft>
                <a:spcPts val="0"/>
              </a:spcAft>
            </a:pP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2:</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Mục đích của các hoạt động nghiên cứu khoa học tự nhiên là gì? </a:t>
            </a:r>
            <a:endParaRPr lang="en-US" sz="2400">
              <a:latin typeface="Times New Roman" panose="02020603050405020304" pitchFamily="18" charset="0"/>
              <a:ea typeface="Arial Unicode MS" panose="020B0604020202020204" pitchFamily="34" charset="-128"/>
              <a:cs typeface="Times New Roman" panose="02020603050405020304" pitchFamily="18" charset="0"/>
            </a:endParaRPr>
          </a:p>
          <a:p>
            <a:pPr marL="800100" lvl="1" indent="-342900" eaLnBrk="0">
              <a:lnSpc>
                <a:spcPct val="107000"/>
              </a:lnSpc>
              <a:buFont typeface="+mj-lt"/>
              <a:buAutoNum type="alphaUcPeriod"/>
            </a:pPr>
            <a:r>
              <a:rPr lang="en-US" sz="240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Nhằm phát hiện ra bản chất quy luật của sự vật, hiện tượng trong thế giới tự nhiên </a:t>
            </a:r>
            <a:endParaRPr lang="en-US" sz="2400">
              <a:latin typeface="Times New Roman" panose="02020603050405020304" pitchFamily="18" charset="0"/>
              <a:ea typeface="Arial Unicode MS" panose="020B0604020202020204" pitchFamily="34" charset="-128"/>
              <a:cs typeface="Times New Roman" panose="02020603050405020304" pitchFamily="18" charset="0"/>
            </a:endParaRPr>
          </a:p>
          <a:p>
            <a:pPr marL="800100" lvl="1" indent="-342900" eaLnBrk="0">
              <a:lnSpc>
                <a:spcPct val="107000"/>
              </a:lnSpc>
              <a:buFont typeface="+mj-lt"/>
              <a:buAutoNum type="alphaUcPeriod"/>
            </a:pPr>
            <a:r>
              <a:rPr lang="en-US" sz="240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Sáng tạo ra phương pháp, phương tiện mới để làm thay đổi sự vật, hiện tượng phục vụ cho mục đích của con người.</a:t>
            </a:r>
            <a:r>
              <a:rPr lang="en-US" sz="2400">
                <a:latin typeface="Times New Roman" panose="02020603050405020304" pitchFamily="18" charset="0"/>
                <a:ea typeface="Arial Unicode MS" panose="020B0604020202020204" pitchFamily="34" charset="-128"/>
                <a:cs typeface="Times New Roman" panose="02020603050405020304" pitchFamily="18" charset="0"/>
              </a:rPr>
              <a:t> </a:t>
            </a:r>
          </a:p>
          <a:p>
            <a:pPr marL="800100" lvl="1" indent="-342900" eaLnBrk="0">
              <a:lnSpc>
                <a:spcPct val="107000"/>
              </a:lnSpc>
              <a:buFont typeface="+mj-lt"/>
              <a:buAutoNum type="alphaUcPeriod"/>
            </a:pP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Thay đổi quy luật thế giới tự nhiên, bắt tự nhiên thuận theo ý muốn con người.</a:t>
            </a:r>
            <a:endParaRPr lang="en-US" sz="2400">
              <a:latin typeface="Times New Roman" panose="02020603050405020304" pitchFamily="18" charset="0"/>
              <a:ea typeface="Arial Unicode MS" panose="020B0604020202020204" pitchFamily="34" charset="-128"/>
              <a:cs typeface="Times New Roman" panose="02020603050405020304" pitchFamily="18" charset="0"/>
            </a:endParaRPr>
          </a:p>
          <a:p>
            <a:pPr marL="800100" lvl="1" indent="-342900" eaLnBrk="0">
              <a:lnSpc>
                <a:spcPct val="107000"/>
              </a:lnSpc>
              <a:buFont typeface="+mj-lt"/>
              <a:buAutoNum type="alphaUcPeriod"/>
            </a:pP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 hai phương án A và B đều đúng.</a:t>
            </a:r>
            <a:endParaRPr lang="en-US" sz="2400">
              <a:latin typeface="Times New Roman" panose="02020603050405020304" pitchFamily="18" charset="0"/>
              <a:ea typeface="Arial Unicode MS" panose="020B0604020202020204" pitchFamily="34" charset="-128"/>
              <a:cs typeface="Times New Roman" panose="02020603050405020304" pitchFamily="18" charset="0"/>
            </a:endParaRPr>
          </a:p>
          <a:p>
            <a:pPr marL="358140" eaLnBrk="0">
              <a:lnSpc>
                <a:spcPct val="107000"/>
              </a:lnSpc>
              <a:spcAft>
                <a:spcPts val="0"/>
              </a:spcAft>
            </a:pPr>
            <a:endParaRPr lang="en-US" sz="2400" b="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endParaRPr>
          </a:p>
          <a:p>
            <a:pPr marL="358140" eaLnBrk="0">
              <a:lnSpc>
                <a:spcPct val="107000"/>
              </a:lnSpc>
              <a:spcAft>
                <a:spcPts val="0"/>
              </a:spcAft>
            </a:pPr>
            <a:r>
              <a:rPr lang="en-US" sz="2400" b="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Câu 3:</a:t>
            </a:r>
            <a:r>
              <a:rPr lang="en-US" sz="240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Điền từ thích hợp vào chỗ trống để hoàn thành khái niệm sau : </a:t>
            </a:r>
            <a:endParaRPr lang="en-US" sz="2400">
              <a:latin typeface="Times New Roman" panose="02020603050405020304" pitchFamily="18" charset="0"/>
              <a:ea typeface="Arial Unicode MS" panose="020B0604020202020204" pitchFamily="34" charset="-128"/>
              <a:cs typeface="Times New Roman" panose="02020603050405020304" pitchFamily="18" charset="0"/>
            </a:endParaRPr>
          </a:p>
          <a:p>
            <a:pPr marL="358140" eaLnBrk="0">
              <a:lnSpc>
                <a:spcPct val="107000"/>
              </a:lnSpc>
              <a:spcAft>
                <a:spcPts val="0"/>
              </a:spcAft>
            </a:pPr>
            <a:r>
              <a:rPr lang="en-US" sz="240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Khoa học tự nhiên là ngành khoa học nghiên cứu về sự vật , ……………, quy luật ………………. và những ảnh hưởng của chúng đến …………….. con người và …………………</a:t>
            </a:r>
            <a:endParaRPr lang="en-US" sz="2400">
              <a:effectLst/>
              <a:latin typeface="Times New Roman" panose="02020603050405020304" pitchFamily="18" charset="0"/>
              <a:ea typeface="Arial Unicode MS" panose="020B0604020202020204" pitchFamily="34" charset="-128"/>
              <a:cs typeface="Times New Roman" panose="02020603050405020304" pitchFamily="18" charset="0"/>
            </a:endParaRPr>
          </a:p>
        </p:txBody>
      </p:sp>
    </p:spTree>
    <p:extLst>
      <p:ext uri="{BB962C8B-B14F-4D97-AF65-F5344CB8AC3E}">
        <p14:creationId xmlns:p14="http://schemas.microsoft.com/office/powerpoint/2010/main" val="5461878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1556</TotalTime>
  <Words>565</Words>
  <PresentationFormat>Widescreen</PresentationFormat>
  <Paragraphs>53</Paragraphs>
  <Slides>15</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Estrangelo Edessa</vt:lpstr>
      <vt:lpstr>Tahoma</vt:lpstr>
      <vt:lpstr>Times New Roman</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2021-02-07T03:08:37Z</dcterms:created>
  <dcterms:modified xsi:type="dcterms:W3CDTF">2021-05-10T14:21:12Z</dcterms:modified>
</cp:coreProperties>
</file>